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4"/>
  </p:notesMasterIdLst>
  <p:sldIdLst>
    <p:sldId id="308" r:id="rId2"/>
    <p:sldId id="334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8" r:id="rId14"/>
    <p:sldId id="409" r:id="rId15"/>
    <p:sldId id="410" r:id="rId16"/>
    <p:sldId id="411" r:id="rId17"/>
    <p:sldId id="412" r:id="rId18"/>
    <p:sldId id="413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419" r:id="rId28"/>
    <p:sldId id="420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71" r:id="rId37"/>
    <p:sldId id="372" r:id="rId38"/>
    <p:sldId id="340" r:id="rId39"/>
    <p:sldId id="341" r:id="rId40"/>
    <p:sldId id="338" r:id="rId41"/>
    <p:sldId id="342" r:id="rId42"/>
    <p:sldId id="343" r:id="rId43"/>
    <p:sldId id="344" r:id="rId44"/>
    <p:sldId id="345" r:id="rId45"/>
    <p:sldId id="346" r:id="rId46"/>
    <p:sldId id="347" r:id="rId47"/>
    <p:sldId id="381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414" r:id="rId56"/>
    <p:sldId id="415" r:id="rId57"/>
    <p:sldId id="396" r:id="rId58"/>
    <p:sldId id="422" r:id="rId59"/>
    <p:sldId id="421" r:id="rId60"/>
    <p:sldId id="382" r:id="rId61"/>
    <p:sldId id="383" r:id="rId62"/>
    <p:sldId id="384" r:id="rId63"/>
    <p:sldId id="385" r:id="rId64"/>
    <p:sldId id="386" r:id="rId65"/>
    <p:sldId id="387" r:id="rId66"/>
    <p:sldId id="388" r:id="rId67"/>
    <p:sldId id="392" r:id="rId68"/>
    <p:sldId id="393" r:id="rId69"/>
    <p:sldId id="395" r:id="rId70"/>
    <p:sldId id="416" r:id="rId71"/>
    <p:sldId id="417" r:id="rId72"/>
    <p:sldId id="418" r:id="rId7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726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41E9C-6AC0-4F67-96F5-A0E59D521324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72F89-3D5E-4769-B022-13593FC33B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BE617-AC13-4034-BDDC-6D0E1CBEB1DF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428868"/>
            <a:ext cx="9144000" cy="1857388"/>
          </a:xfrm>
        </p:spPr>
        <p:txBody>
          <a:bodyPr/>
          <a:lstStyle/>
          <a:p>
            <a:pPr algn="ctr">
              <a:buNone/>
            </a:pPr>
            <a:r>
              <a:rPr lang="zh-TW" altLang="en-US" sz="5800" dirty="0" smtClean="0"/>
              <a:t>數學提問</a:t>
            </a:r>
            <a:endParaRPr lang="en-US" sz="5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7496175" cy="928687"/>
          </a:xfrm>
        </p:spPr>
        <p:txBody>
          <a:bodyPr>
            <a:normAutofit fontScale="90000"/>
          </a:bodyPr>
          <a:lstStyle/>
          <a:p>
            <a:pPr algn="l" eaLnBrk="1" hangingPunct="1">
              <a:buNone/>
              <a:defRPr/>
            </a:pPr>
            <a:r>
              <a:rPr lang="en-US" altLang="zh-TW" sz="2700" dirty="0" smtClean="0"/>
              <a:t/>
            </a:r>
            <a:br>
              <a:rPr lang="en-US" altLang="zh-TW" sz="2700" dirty="0" smtClean="0"/>
            </a:br>
            <a:r>
              <a:rPr lang="zh-TW" altLang="en-US" sz="2700" cap="none" dirty="0" smtClean="0"/>
              <a:t>三</a:t>
            </a:r>
            <a:r>
              <a:rPr lang="en-US" altLang="zh-TW" sz="2700" cap="none" dirty="0" smtClean="0"/>
              <a:t>.</a:t>
            </a:r>
            <a:r>
              <a:rPr lang="zh-TW" altLang="zh-TW" sz="2700" cap="none" dirty="0" smtClean="0"/>
              <a:t> 請為自己的猜測說明理由。 </a:t>
            </a:r>
            <a:r>
              <a:rPr lang="en-US" altLang="zh-TW" sz="2700" cap="none" dirty="0" smtClean="0"/>
              <a:t/>
            </a:r>
            <a:br>
              <a:rPr lang="en-US" altLang="zh-TW" sz="2700" cap="none" dirty="0" smtClean="0"/>
            </a:br>
            <a:endParaRPr lang="zh-TW" altLang="en-US" sz="2700" cap="none" dirty="0" smtClean="0"/>
          </a:p>
        </p:txBody>
      </p:sp>
      <p:sp>
        <p:nvSpPr>
          <p:cNvPr id="1536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00063" y="1643063"/>
            <a:ext cx="8258175" cy="3544887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zh-TW" smtClean="0"/>
              <a:t>（</a:t>
            </a:r>
            <a:r>
              <a:rPr lang="zh-TW" altLang="en-US" smtClean="0"/>
              <a:t>三</a:t>
            </a:r>
            <a:r>
              <a:rPr lang="zh-TW" altLang="zh-TW" smtClean="0"/>
              <a:t>）在右圖中：</a:t>
            </a:r>
            <a:r>
              <a:rPr lang="en-US" altLang="zh-TW" smtClean="0"/>
              <a:t>AC//BD //EF</a:t>
            </a:r>
            <a:r>
              <a:rPr lang="zh-TW" altLang="zh-TW" smtClean="0"/>
              <a:t>且</a:t>
            </a:r>
            <a:r>
              <a:rPr lang="en-US" altLang="zh-TW" smtClean="0"/>
              <a:t>AC</a:t>
            </a:r>
            <a:r>
              <a:rPr lang="zh-TW" altLang="zh-TW" smtClean="0"/>
              <a:t>＝</a:t>
            </a:r>
            <a:r>
              <a:rPr lang="en-US" altLang="zh-TW" smtClean="0"/>
              <a:t>BD</a:t>
            </a:r>
            <a:r>
              <a:rPr lang="zh-TW" altLang="zh-TW" smtClean="0"/>
              <a:t>＝</a:t>
            </a:r>
            <a:r>
              <a:rPr lang="en-US" altLang="zh-TW" smtClean="0"/>
              <a:t>EF</a:t>
            </a:r>
            <a:endParaRPr lang="zh-TW" altLang="zh-TW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1.</a:t>
            </a:r>
            <a:r>
              <a:rPr lang="zh-TW" altLang="zh-TW" smtClean="0"/>
              <a:t>（</a:t>
            </a:r>
            <a:r>
              <a:rPr lang="en-US" altLang="zh-TW" smtClean="0">
                <a:solidFill>
                  <a:srgbClr val="FF0000"/>
                </a:solidFill>
              </a:rPr>
              <a:t>O</a:t>
            </a:r>
            <a:r>
              <a:rPr lang="zh-TW" altLang="zh-TW" smtClean="0"/>
              <a:t>）弧</a:t>
            </a:r>
            <a:r>
              <a:rPr lang="en-US" altLang="zh-TW" smtClean="0"/>
              <a:t>AEB</a:t>
            </a:r>
            <a:r>
              <a:rPr lang="zh-TW" altLang="zh-TW" smtClean="0"/>
              <a:t>與弧</a:t>
            </a:r>
            <a:r>
              <a:rPr lang="en-US" altLang="zh-TW" smtClean="0"/>
              <a:t>CFD</a:t>
            </a:r>
            <a:r>
              <a:rPr lang="zh-TW" altLang="zh-TW" smtClean="0"/>
              <a:t>長度相等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2.</a:t>
            </a:r>
            <a:r>
              <a:rPr lang="zh-TW" altLang="zh-TW" smtClean="0"/>
              <a:t>（</a:t>
            </a:r>
            <a:r>
              <a:rPr lang="en-US" altLang="zh-TW" smtClean="0">
                <a:solidFill>
                  <a:srgbClr val="FF0000"/>
                </a:solidFill>
              </a:rPr>
              <a:t>O</a:t>
            </a:r>
            <a:r>
              <a:rPr lang="zh-TW" altLang="zh-TW" smtClean="0"/>
              <a:t>）弧</a:t>
            </a:r>
            <a:r>
              <a:rPr lang="en-US" altLang="zh-TW" smtClean="0"/>
              <a:t>AEB</a:t>
            </a:r>
            <a:r>
              <a:rPr lang="zh-TW" altLang="zh-TW" smtClean="0"/>
              <a:t>與弧</a:t>
            </a:r>
            <a:r>
              <a:rPr lang="en-US" altLang="zh-TW" smtClean="0"/>
              <a:t>CFD</a:t>
            </a:r>
            <a:r>
              <a:rPr lang="zh-TW" altLang="zh-TW" smtClean="0"/>
              <a:t>度數相等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3.</a:t>
            </a:r>
            <a:r>
              <a:rPr lang="zh-TW" altLang="zh-TW" smtClean="0"/>
              <a:t>（</a:t>
            </a:r>
            <a:r>
              <a:rPr lang="en-US" altLang="zh-TW" smtClean="0">
                <a:solidFill>
                  <a:srgbClr val="FF0000"/>
                </a:solidFill>
              </a:rPr>
              <a:t>O</a:t>
            </a:r>
            <a:r>
              <a:rPr lang="zh-TW" altLang="zh-TW" smtClean="0"/>
              <a:t>）弧</a:t>
            </a:r>
            <a:r>
              <a:rPr lang="en-US" altLang="zh-TW" smtClean="0"/>
              <a:t>AEB</a:t>
            </a:r>
            <a:r>
              <a:rPr lang="zh-TW" altLang="zh-TW" smtClean="0"/>
              <a:t>與弧</a:t>
            </a:r>
            <a:r>
              <a:rPr lang="en-US" altLang="zh-TW" smtClean="0"/>
              <a:t>CFD</a:t>
            </a:r>
            <a:r>
              <a:rPr lang="zh-TW" altLang="zh-TW" smtClean="0"/>
              <a:t>可以完全重合</a:t>
            </a:r>
            <a:endParaRPr lang="zh-TW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4.</a:t>
            </a:r>
            <a:r>
              <a:rPr lang="zh-TW" altLang="en-US" smtClean="0"/>
              <a:t>（</a:t>
            </a:r>
            <a:r>
              <a:rPr lang="en-US" altLang="zh-TW" smtClean="0">
                <a:solidFill>
                  <a:srgbClr val="FF0000"/>
                </a:solidFill>
              </a:rPr>
              <a:t>X</a:t>
            </a:r>
            <a:r>
              <a:rPr lang="zh-TW" altLang="en-US" smtClean="0"/>
              <a:t>）此兩弧為</a:t>
            </a:r>
            <a:r>
              <a:rPr lang="zh-TW" altLang="en-US" b="1" smtClean="0"/>
              <a:t>兩同心圓</a:t>
            </a:r>
            <a:r>
              <a:rPr lang="zh-TW" altLang="en-US" smtClean="0"/>
              <a:t>的部分</a:t>
            </a:r>
            <a:r>
              <a:rPr lang="zh-TW" altLang="en-US" sz="1800" smtClean="0"/>
              <a:t> </a:t>
            </a:r>
            <a:endParaRPr lang="en-US" altLang="zh-TW" sz="180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5700" y="2997200"/>
            <a:ext cx="3821113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744538" y="4941888"/>
            <a:ext cx="764381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solidFill>
                  <a:srgbClr val="FF0000"/>
                </a:solidFill>
              </a:rPr>
              <a:t>大發現：</a:t>
            </a:r>
            <a:r>
              <a:rPr lang="zh-TW" altLang="en-US" sz="2400">
                <a:solidFill>
                  <a:srgbClr val="FF0000"/>
                </a:solidFill>
              </a:rPr>
              <a:t>朝某個方向移動固定長度，弧不變。</a:t>
            </a:r>
            <a:endParaRPr lang="en-US" altLang="zh-TW" sz="2400">
              <a:solidFill>
                <a:srgbClr val="FF0000"/>
              </a:solidFill>
            </a:endParaRPr>
          </a:p>
          <a:p>
            <a:r>
              <a:rPr lang="zh-TW" altLang="en-US" sz="3200">
                <a:solidFill>
                  <a:srgbClr val="FF0000"/>
                </a:solidFill>
              </a:rPr>
              <a:t>  原因：</a:t>
            </a:r>
            <a:r>
              <a:rPr lang="en-US" altLang="zh-TW" sz="400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334963"/>
            <a:ext cx="8393112" cy="1654175"/>
          </a:xfrm>
        </p:spPr>
        <p:txBody>
          <a:bodyPr>
            <a:noAutofit/>
          </a:bodyPr>
          <a:lstStyle/>
          <a:p>
            <a:pPr algn="l" eaLnBrk="1" hangingPunct="1">
              <a:buNone/>
              <a:defRPr/>
            </a:pPr>
            <a:r>
              <a:rPr lang="zh-TW" altLang="en-US" sz="2800" cap="none" dirty="0" smtClean="0"/>
              <a:t>四</a:t>
            </a:r>
            <a:r>
              <a:rPr lang="en-US" altLang="zh-TW" sz="2800" cap="none" dirty="0" smtClean="0"/>
              <a:t>.</a:t>
            </a:r>
            <a:r>
              <a:rPr lang="zh-TW" altLang="en-US" sz="2800" cap="none" dirty="0" smtClean="0"/>
              <a:t>有人聲稱以下四項條件，只要有其中任兩項達  </a:t>
            </a:r>
            <a:br>
              <a:rPr lang="zh-TW" altLang="en-US" sz="2800" cap="none" dirty="0" smtClean="0"/>
            </a:br>
            <a:r>
              <a:rPr lang="zh-TW" altLang="en-US" sz="2800" cap="none" dirty="0" smtClean="0"/>
              <a:t> 成，就能保證弧</a:t>
            </a:r>
            <a:r>
              <a:rPr lang="en-US" altLang="zh-TW" sz="2800" cap="none" dirty="0" smtClean="0"/>
              <a:t>AB</a:t>
            </a:r>
            <a:r>
              <a:rPr lang="zh-TW" altLang="en-US" sz="2800" cap="none" dirty="0" smtClean="0"/>
              <a:t>與弧</a:t>
            </a:r>
            <a:r>
              <a:rPr lang="en-US" altLang="zh-TW" sz="2800" cap="none" dirty="0" smtClean="0"/>
              <a:t>CD</a:t>
            </a:r>
            <a:r>
              <a:rPr lang="zh-TW" altLang="en-US" sz="2800" cap="none" dirty="0" smtClean="0"/>
              <a:t>可以完全重合。你認</a:t>
            </a:r>
            <a:br>
              <a:rPr lang="zh-TW" altLang="en-US" sz="2800" cap="none" dirty="0" smtClean="0"/>
            </a:br>
            <a:r>
              <a:rPr lang="zh-TW" altLang="en-US" sz="2800" cap="none" dirty="0" smtClean="0"/>
              <a:t> 同嗎？請完成下列</a:t>
            </a:r>
            <a:r>
              <a:rPr lang="zh-TW" altLang="en-US" sz="2800" b="1" cap="none" dirty="0" smtClean="0"/>
              <a:t>是非題</a:t>
            </a:r>
            <a:r>
              <a:rPr lang="zh-TW" altLang="en-US" sz="2800" cap="none" dirty="0" smtClean="0"/>
              <a:t>，並說明你的理由。 </a:t>
            </a:r>
            <a:r>
              <a:rPr lang="zh-TW" altLang="zh-TW" sz="2800" cap="none" dirty="0" smtClean="0"/>
              <a:t/>
            </a:r>
            <a:br>
              <a:rPr lang="zh-TW" altLang="zh-TW" sz="2800" cap="none" dirty="0" smtClean="0"/>
            </a:br>
            <a:endParaRPr lang="zh-TW" altLang="en-US" sz="2800" cap="none" dirty="0" smtClean="0"/>
          </a:p>
        </p:txBody>
      </p:sp>
      <p:sp>
        <p:nvSpPr>
          <p:cNvPr id="17411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827088" y="1700213"/>
            <a:ext cx="7673975" cy="4824412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mtClean="0"/>
              <a:t>(</a:t>
            </a:r>
            <a:r>
              <a:rPr lang="zh-TW" altLang="en-US" smtClean="0"/>
              <a:t>甲</a:t>
            </a:r>
            <a:r>
              <a:rPr lang="en-US" altLang="zh-TW" smtClean="0"/>
              <a:t>) </a:t>
            </a:r>
            <a:r>
              <a:rPr lang="zh-TW" altLang="en-US" smtClean="0"/>
              <a:t>弧</a:t>
            </a:r>
            <a:r>
              <a:rPr lang="en-US" altLang="zh-TW" smtClean="0"/>
              <a:t>AB</a:t>
            </a:r>
            <a:r>
              <a:rPr lang="zh-TW" altLang="en-US" smtClean="0"/>
              <a:t>所在圓的半徑等於弧</a:t>
            </a:r>
            <a:r>
              <a:rPr lang="en-US" altLang="zh-TW" smtClean="0"/>
              <a:t>CD</a:t>
            </a:r>
            <a:r>
              <a:rPr lang="zh-TW" altLang="en-US" smtClean="0"/>
              <a:t>所在圓的半徑</a:t>
            </a:r>
          </a:p>
          <a:p>
            <a:pPr>
              <a:buFont typeface="Wingdings" pitchFamily="2" charset="2"/>
              <a:buNone/>
            </a:pPr>
            <a:r>
              <a:rPr lang="en-US" altLang="zh-TW" smtClean="0"/>
              <a:t>(</a:t>
            </a:r>
            <a:r>
              <a:rPr lang="zh-TW" altLang="en-US" smtClean="0"/>
              <a:t>乙</a:t>
            </a:r>
            <a:r>
              <a:rPr lang="en-US" altLang="zh-TW" smtClean="0"/>
              <a:t>) </a:t>
            </a:r>
            <a:r>
              <a:rPr lang="zh-TW" altLang="en-US" smtClean="0"/>
              <a:t>兩弧端點的連線段長度相等（線段</a:t>
            </a:r>
            <a:r>
              <a:rPr lang="en-US" altLang="zh-TW" smtClean="0"/>
              <a:t>AB </a:t>
            </a:r>
            <a:r>
              <a:rPr lang="zh-TW" altLang="en-US" smtClean="0"/>
              <a:t>＝線段</a:t>
            </a:r>
            <a:r>
              <a:rPr lang="en-US" altLang="zh-TW" smtClean="0"/>
              <a:t>CD </a:t>
            </a:r>
            <a:r>
              <a:rPr lang="zh-TW" altLang="en-US" smtClean="0"/>
              <a:t>）</a:t>
            </a:r>
          </a:p>
          <a:p>
            <a:pPr>
              <a:buFont typeface="Wingdings" pitchFamily="2" charset="2"/>
              <a:buNone/>
            </a:pPr>
            <a:r>
              <a:rPr lang="en-US" altLang="zh-TW" smtClean="0"/>
              <a:t>(</a:t>
            </a:r>
            <a:r>
              <a:rPr lang="zh-TW" altLang="en-US" smtClean="0"/>
              <a:t>丙</a:t>
            </a:r>
            <a:r>
              <a:rPr lang="en-US" altLang="zh-TW" smtClean="0"/>
              <a:t>) </a:t>
            </a:r>
            <a:r>
              <a:rPr lang="zh-TW" altLang="en-US" smtClean="0"/>
              <a:t>弧</a:t>
            </a:r>
            <a:r>
              <a:rPr lang="en-US" altLang="zh-TW" smtClean="0"/>
              <a:t>AB</a:t>
            </a:r>
            <a:r>
              <a:rPr lang="zh-TW" altLang="en-US" smtClean="0"/>
              <a:t>與弧</a:t>
            </a:r>
            <a:r>
              <a:rPr lang="en-US" altLang="zh-TW" smtClean="0"/>
              <a:t>CD</a:t>
            </a:r>
            <a:r>
              <a:rPr lang="zh-TW" altLang="en-US" smtClean="0"/>
              <a:t>的度數相等</a:t>
            </a:r>
          </a:p>
          <a:p>
            <a:pPr>
              <a:buFont typeface="Wingdings" pitchFamily="2" charset="2"/>
              <a:buNone/>
            </a:pPr>
            <a:r>
              <a:rPr lang="en-US" altLang="zh-TW" smtClean="0"/>
              <a:t>(</a:t>
            </a:r>
            <a:r>
              <a:rPr lang="zh-TW" altLang="en-US" smtClean="0"/>
              <a:t>丁</a:t>
            </a:r>
            <a:r>
              <a:rPr lang="en-US" altLang="zh-TW" smtClean="0"/>
              <a:t>) </a:t>
            </a:r>
            <a:r>
              <a:rPr lang="zh-TW" altLang="en-US" smtClean="0"/>
              <a:t>弧</a:t>
            </a:r>
            <a:r>
              <a:rPr lang="en-US" altLang="zh-TW" smtClean="0"/>
              <a:t>AB</a:t>
            </a:r>
            <a:r>
              <a:rPr lang="zh-TW" altLang="en-US" smtClean="0"/>
              <a:t>與弧</a:t>
            </a:r>
            <a:r>
              <a:rPr lang="en-US" altLang="zh-TW" smtClean="0"/>
              <a:t>CD</a:t>
            </a:r>
            <a:r>
              <a:rPr lang="zh-TW" altLang="en-US" smtClean="0"/>
              <a:t>的長度相等</a:t>
            </a:r>
          </a:p>
          <a:p>
            <a:pPr>
              <a:buFont typeface="Wingdings" pitchFamily="2" charset="2"/>
              <a:buNone/>
            </a:pPr>
            <a:r>
              <a:rPr lang="zh-TW" altLang="en-US" smtClean="0">
                <a:solidFill>
                  <a:schemeClr val="tx2"/>
                </a:solidFill>
              </a:rPr>
              <a:t>  </a:t>
            </a:r>
            <a:r>
              <a:rPr lang="en-US" altLang="zh-TW" smtClean="0">
                <a:solidFill>
                  <a:schemeClr val="tx2"/>
                </a:solidFill>
              </a:rPr>
              <a:t>1.</a:t>
            </a:r>
            <a:r>
              <a:rPr lang="zh-TW" altLang="en-US" smtClean="0">
                <a:solidFill>
                  <a:schemeClr val="tx2"/>
                </a:solidFill>
              </a:rPr>
              <a:t>（ ）若滿足</a:t>
            </a:r>
            <a:r>
              <a:rPr lang="en-US" altLang="zh-TW" smtClean="0">
                <a:solidFill>
                  <a:schemeClr val="tx2"/>
                </a:solidFill>
              </a:rPr>
              <a:t>(</a:t>
            </a:r>
            <a:r>
              <a:rPr lang="zh-TW" altLang="en-US" smtClean="0">
                <a:solidFill>
                  <a:schemeClr val="tx2"/>
                </a:solidFill>
              </a:rPr>
              <a:t>甲</a:t>
            </a:r>
            <a:r>
              <a:rPr lang="en-US" altLang="zh-TW" smtClean="0">
                <a:solidFill>
                  <a:schemeClr val="tx2"/>
                </a:solidFill>
              </a:rPr>
              <a:t>)</a:t>
            </a:r>
            <a:r>
              <a:rPr lang="zh-TW" altLang="en-US" smtClean="0">
                <a:solidFill>
                  <a:schemeClr val="tx2"/>
                </a:solidFill>
              </a:rPr>
              <a:t>、</a:t>
            </a:r>
            <a:r>
              <a:rPr lang="en-US" altLang="zh-TW" smtClean="0">
                <a:solidFill>
                  <a:schemeClr val="tx2"/>
                </a:solidFill>
              </a:rPr>
              <a:t>(</a:t>
            </a:r>
            <a:r>
              <a:rPr lang="zh-TW" altLang="en-US" smtClean="0">
                <a:solidFill>
                  <a:schemeClr val="tx2"/>
                </a:solidFill>
              </a:rPr>
              <a:t>乙</a:t>
            </a:r>
            <a:r>
              <a:rPr lang="en-US" altLang="zh-TW" smtClean="0">
                <a:solidFill>
                  <a:schemeClr val="tx2"/>
                </a:solidFill>
              </a:rPr>
              <a:t>)</a:t>
            </a:r>
            <a:r>
              <a:rPr lang="zh-TW" altLang="en-US" smtClean="0">
                <a:solidFill>
                  <a:schemeClr val="tx2"/>
                </a:solidFill>
              </a:rPr>
              <a:t>，則兩弧重合。</a:t>
            </a:r>
          </a:p>
          <a:p>
            <a:pPr>
              <a:buFont typeface="Wingdings" pitchFamily="2" charset="2"/>
              <a:buNone/>
            </a:pPr>
            <a:r>
              <a:rPr lang="zh-TW" altLang="en-US" smtClean="0">
                <a:solidFill>
                  <a:schemeClr val="tx2"/>
                </a:solidFill>
              </a:rPr>
              <a:t>  </a:t>
            </a:r>
            <a:r>
              <a:rPr lang="en-US" altLang="zh-TW" smtClean="0">
                <a:solidFill>
                  <a:schemeClr val="tx2"/>
                </a:solidFill>
              </a:rPr>
              <a:t>2.</a:t>
            </a:r>
            <a:r>
              <a:rPr lang="zh-TW" altLang="en-US" smtClean="0">
                <a:solidFill>
                  <a:schemeClr val="tx2"/>
                </a:solidFill>
              </a:rPr>
              <a:t>（ ）若滿足</a:t>
            </a:r>
            <a:r>
              <a:rPr lang="en-US" altLang="zh-TW" smtClean="0">
                <a:solidFill>
                  <a:schemeClr val="tx2"/>
                </a:solidFill>
              </a:rPr>
              <a:t>(</a:t>
            </a:r>
            <a:r>
              <a:rPr lang="zh-TW" altLang="en-US" smtClean="0">
                <a:solidFill>
                  <a:schemeClr val="tx2"/>
                </a:solidFill>
              </a:rPr>
              <a:t>甲</a:t>
            </a:r>
            <a:r>
              <a:rPr lang="en-US" altLang="zh-TW" smtClean="0">
                <a:solidFill>
                  <a:schemeClr val="tx2"/>
                </a:solidFill>
              </a:rPr>
              <a:t>)</a:t>
            </a:r>
            <a:r>
              <a:rPr lang="zh-TW" altLang="en-US" smtClean="0">
                <a:solidFill>
                  <a:schemeClr val="tx2"/>
                </a:solidFill>
              </a:rPr>
              <a:t>、</a:t>
            </a:r>
            <a:r>
              <a:rPr lang="en-US" altLang="zh-TW" smtClean="0">
                <a:solidFill>
                  <a:schemeClr val="tx2"/>
                </a:solidFill>
              </a:rPr>
              <a:t>(</a:t>
            </a:r>
            <a:r>
              <a:rPr lang="zh-TW" altLang="en-US" smtClean="0">
                <a:solidFill>
                  <a:schemeClr val="tx2"/>
                </a:solidFill>
              </a:rPr>
              <a:t>丙</a:t>
            </a:r>
            <a:r>
              <a:rPr lang="en-US" altLang="zh-TW" smtClean="0">
                <a:solidFill>
                  <a:schemeClr val="tx2"/>
                </a:solidFill>
              </a:rPr>
              <a:t>)</a:t>
            </a:r>
            <a:r>
              <a:rPr lang="zh-TW" altLang="en-US" smtClean="0">
                <a:solidFill>
                  <a:schemeClr val="tx2"/>
                </a:solidFill>
              </a:rPr>
              <a:t>，則兩弧重合。</a:t>
            </a:r>
          </a:p>
          <a:p>
            <a:pPr>
              <a:buFont typeface="Wingdings" pitchFamily="2" charset="2"/>
              <a:buNone/>
            </a:pPr>
            <a:r>
              <a:rPr lang="en-US" altLang="zh-TW" smtClean="0">
                <a:solidFill>
                  <a:schemeClr val="tx2"/>
                </a:solidFill>
              </a:rPr>
              <a:t>  3.</a:t>
            </a:r>
            <a:r>
              <a:rPr lang="zh-TW" altLang="en-US" smtClean="0">
                <a:solidFill>
                  <a:schemeClr val="tx2"/>
                </a:solidFill>
              </a:rPr>
              <a:t>（ ）若滿足</a:t>
            </a:r>
            <a:r>
              <a:rPr lang="en-US" altLang="zh-TW" smtClean="0">
                <a:solidFill>
                  <a:schemeClr val="tx2"/>
                </a:solidFill>
              </a:rPr>
              <a:t>(</a:t>
            </a:r>
            <a:r>
              <a:rPr lang="zh-TW" altLang="en-US" smtClean="0">
                <a:solidFill>
                  <a:schemeClr val="tx2"/>
                </a:solidFill>
              </a:rPr>
              <a:t>甲</a:t>
            </a:r>
            <a:r>
              <a:rPr lang="en-US" altLang="zh-TW" smtClean="0">
                <a:solidFill>
                  <a:schemeClr val="tx2"/>
                </a:solidFill>
              </a:rPr>
              <a:t>)</a:t>
            </a:r>
            <a:r>
              <a:rPr lang="zh-TW" altLang="en-US" smtClean="0">
                <a:solidFill>
                  <a:schemeClr val="tx2"/>
                </a:solidFill>
              </a:rPr>
              <a:t>、</a:t>
            </a:r>
            <a:r>
              <a:rPr lang="en-US" altLang="zh-TW" smtClean="0">
                <a:solidFill>
                  <a:schemeClr val="tx2"/>
                </a:solidFill>
              </a:rPr>
              <a:t>(</a:t>
            </a:r>
            <a:r>
              <a:rPr lang="zh-TW" altLang="en-US" smtClean="0">
                <a:solidFill>
                  <a:schemeClr val="tx2"/>
                </a:solidFill>
              </a:rPr>
              <a:t>丁</a:t>
            </a:r>
            <a:r>
              <a:rPr lang="en-US" altLang="zh-TW" smtClean="0">
                <a:solidFill>
                  <a:schemeClr val="tx2"/>
                </a:solidFill>
              </a:rPr>
              <a:t>)</a:t>
            </a:r>
            <a:r>
              <a:rPr lang="zh-TW" altLang="en-US" smtClean="0">
                <a:solidFill>
                  <a:schemeClr val="tx2"/>
                </a:solidFill>
              </a:rPr>
              <a:t>，則兩弧重合。</a:t>
            </a:r>
          </a:p>
          <a:p>
            <a:pPr>
              <a:buFont typeface="Wingdings" pitchFamily="2" charset="2"/>
              <a:buNone/>
            </a:pPr>
            <a:r>
              <a:rPr lang="en-US" altLang="zh-TW" smtClean="0">
                <a:solidFill>
                  <a:schemeClr val="tx2"/>
                </a:solidFill>
              </a:rPr>
              <a:t>  4.</a:t>
            </a:r>
            <a:r>
              <a:rPr lang="zh-TW" altLang="en-US" smtClean="0">
                <a:solidFill>
                  <a:schemeClr val="tx2"/>
                </a:solidFill>
              </a:rPr>
              <a:t>（ ）若滿足</a:t>
            </a:r>
            <a:r>
              <a:rPr lang="en-US" altLang="zh-TW" smtClean="0">
                <a:solidFill>
                  <a:schemeClr val="tx2"/>
                </a:solidFill>
              </a:rPr>
              <a:t>(</a:t>
            </a:r>
            <a:r>
              <a:rPr lang="zh-TW" altLang="en-US" smtClean="0">
                <a:solidFill>
                  <a:schemeClr val="tx2"/>
                </a:solidFill>
              </a:rPr>
              <a:t>乙</a:t>
            </a:r>
            <a:r>
              <a:rPr lang="en-US" altLang="zh-TW" smtClean="0">
                <a:solidFill>
                  <a:schemeClr val="tx2"/>
                </a:solidFill>
              </a:rPr>
              <a:t>)</a:t>
            </a:r>
            <a:r>
              <a:rPr lang="zh-TW" altLang="en-US" smtClean="0">
                <a:solidFill>
                  <a:schemeClr val="tx2"/>
                </a:solidFill>
              </a:rPr>
              <a:t>、</a:t>
            </a:r>
            <a:r>
              <a:rPr lang="en-US" altLang="zh-TW" smtClean="0">
                <a:solidFill>
                  <a:schemeClr val="tx2"/>
                </a:solidFill>
              </a:rPr>
              <a:t>(</a:t>
            </a:r>
            <a:r>
              <a:rPr lang="zh-TW" altLang="en-US" smtClean="0">
                <a:solidFill>
                  <a:schemeClr val="tx2"/>
                </a:solidFill>
              </a:rPr>
              <a:t>丙</a:t>
            </a:r>
            <a:r>
              <a:rPr lang="en-US" altLang="zh-TW" smtClean="0">
                <a:solidFill>
                  <a:schemeClr val="tx2"/>
                </a:solidFill>
              </a:rPr>
              <a:t>)</a:t>
            </a:r>
            <a:r>
              <a:rPr lang="zh-TW" altLang="en-US" smtClean="0">
                <a:solidFill>
                  <a:schemeClr val="tx2"/>
                </a:solidFill>
              </a:rPr>
              <a:t>，則兩弧重合。</a:t>
            </a:r>
          </a:p>
          <a:p>
            <a:pPr>
              <a:buFont typeface="Wingdings" pitchFamily="2" charset="2"/>
              <a:buNone/>
            </a:pPr>
            <a:r>
              <a:rPr lang="en-US" altLang="zh-TW" smtClean="0">
                <a:solidFill>
                  <a:schemeClr val="tx2"/>
                </a:solidFill>
              </a:rPr>
              <a:t>  5.</a:t>
            </a:r>
            <a:r>
              <a:rPr lang="zh-TW" altLang="en-US" smtClean="0">
                <a:solidFill>
                  <a:schemeClr val="tx2"/>
                </a:solidFill>
              </a:rPr>
              <a:t>（ ）若滿足</a:t>
            </a:r>
            <a:r>
              <a:rPr lang="en-US" altLang="zh-TW" smtClean="0">
                <a:solidFill>
                  <a:schemeClr val="tx2"/>
                </a:solidFill>
              </a:rPr>
              <a:t>(</a:t>
            </a:r>
            <a:r>
              <a:rPr lang="zh-TW" altLang="en-US" smtClean="0">
                <a:solidFill>
                  <a:schemeClr val="tx2"/>
                </a:solidFill>
              </a:rPr>
              <a:t>乙</a:t>
            </a:r>
            <a:r>
              <a:rPr lang="en-US" altLang="zh-TW" smtClean="0">
                <a:solidFill>
                  <a:schemeClr val="tx2"/>
                </a:solidFill>
              </a:rPr>
              <a:t>)</a:t>
            </a:r>
            <a:r>
              <a:rPr lang="zh-TW" altLang="en-US" smtClean="0">
                <a:solidFill>
                  <a:schemeClr val="tx2"/>
                </a:solidFill>
              </a:rPr>
              <a:t>、</a:t>
            </a:r>
            <a:r>
              <a:rPr lang="en-US" altLang="zh-TW" smtClean="0">
                <a:solidFill>
                  <a:schemeClr val="tx2"/>
                </a:solidFill>
              </a:rPr>
              <a:t>(</a:t>
            </a:r>
            <a:r>
              <a:rPr lang="zh-TW" altLang="en-US" smtClean="0">
                <a:solidFill>
                  <a:schemeClr val="tx2"/>
                </a:solidFill>
              </a:rPr>
              <a:t>丁</a:t>
            </a:r>
            <a:r>
              <a:rPr lang="en-US" altLang="zh-TW" smtClean="0">
                <a:solidFill>
                  <a:schemeClr val="tx2"/>
                </a:solidFill>
              </a:rPr>
              <a:t>)</a:t>
            </a:r>
            <a:r>
              <a:rPr lang="zh-TW" altLang="en-US" smtClean="0">
                <a:solidFill>
                  <a:schemeClr val="tx2"/>
                </a:solidFill>
              </a:rPr>
              <a:t>，則兩弧重合。</a:t>
            </a:r>
          </a:p>
          <a:p>
            <a:pPr>
              <a:buFont typeface="Wingdings" pitchFamily="2" charset="2"/>
              <a:buNone/>
            </a:pPr>
            <a:r>
              <a:rPr lang="en-US" altLang="zh-TW" smtClean="0">
                <a:solidFill>
                  <a:schemeClr val="tx2"/>
                </a:solidFill>
              </a:rPr>
              <a:t>  6.</a:t>
            </a:r>
            <a:r>
              <a:rPr lang="zh-TW" altLang="en-US" smtClean="0">
                <a:solidFill>
                  <a:schemeClr val="tx2"/>
                </a:solidFill>
              </a:rPr>
              <a:t>（ ）若滿足</a:t>
            </a:r>
            <a:r>
              <a:rPr lang="en-US" altLang="zh-TW" smtClean="0">
                <a:solidFill>
                  <a:schemeClr val="tx2"/>
                </a:solidFill>
              </a:rPr>
              <a:t>(</a:t>
            </a:r>
            <a:r>
              <a:rPr lang="zh-TW" altLang="en-US" smtClean="0">
                <a:solidFill>
                  <a:schemeClr val="tx2"/>
                </a:solidFill>
              </a:rPr>
              <a:t>丙</a:t>
            </a:r>
            <a:r>
              <a:rPr lang="en-US" altLang="zh-TW" smtClean="0">
                <a:solidFill>
                  <a:schemeClr val="tx2"/>
                </a:solidFill>
              </a:rPr>
              <a:t>)</a:t>
            </a:r>
            <a:r>
              <a:rPr lang="zh-TW" altLang="en-US" smtClean="0">
                <a:solidFill>
                  <a:schemeClr val="tx2"/>
                </a:solidFill>
              </a:rPr>
              <a:t>、</a:t>
            </a:r>
            <a:r>
              <a:rPr lang="en-US" altLang="zh-TW" smtClean="0">
                <a:solidFill>
                  <a:schemeClr val="tx2"/>
                </a:solidFill>
              </a:rPr>
              <a:t>(</a:t>
            </a:r>
            <a:r>
              <a:rPr lang="zh-TW" altLang="en-US" smtClean="0">
                <a:solidFill>
                  <a:schemeClr val="tx2"/>
                </a:solidFill>
              </a:rPr>
              <a:t>丁</a:t>
            </a:r>
            <a:r>
              <a:rPr lang="en-US" altLang="zh-TW" smtClean="0">
                <a:solidFill>
                  <a:schemeClr val="tx2"/>
                </a:solidFill>
              </a:rPr>
              <a:t>)</a:t>
            </a:r>
            <a:r>
              <a:rPr lang="zh-TW" altLang="en-US" smtClean="0">
                <a:solidFill>
                  <a:schemeClr val="tx2"/>
                </a:solidFill>
              </a:rPr>
              <a:t>，則兩弧重合。</a:t>
            </a:r>
            <a:endParaRPr lang="zh-TW" altLang="zh-TW" smtClean="0">
              <a:solidFill>
                <a:schemeClr val="tx2"/>
              </a:solidFill>
            </a:endParaRPr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931150" cy="1582737"/>
          </a:xfrm>
        </p:spPr>
        <p:txBody>
          <a:bodyPr/>
          <a:lstStyle/>
          <a:p>
            <a:pPr algn="l" eaLnBrk="1" hangingPunct="1">
              <a:buNone/>
            </a:pPr>
            <a:r>
              <a:rPr lang="zh-TW" altLang="en-US" sz="2700" cap="none" dirty="0" smtClean="0"/>
              <a:t>五</a:t>
            </a:r>
            <a:r>
              <a:rPr lang="en-US" altLang="zh-TW" sz="2700" cap="none" dirty="0" smtClean="0"/>
              <a:t>.</a:t>
            </a:r>
            <a:r>
              <a:rPr lang="zh-TW" altLang="zh-TW" sz="2700" cap="none" dirty="0" smtClean="0"/>
              <a:t>由前幾題的討論所得，寫下你對「圓的性質」</a:t>
            </a:r>
            <a:r>
              <a:rPr lang="zh-TW" altLang="en-US" sz="2700" cap="none" dirty="0" smtClean="0"/>
              <a:t/>
            </a:r>
            <a:br>
              <a:rPr lang="zh-TW" altLang="en-US" sz="2700" cap="none" dirty="0" smtClean="0"/>
            </a:br>
            <a:r>
              <a:rPr lang="zh-TW" altLang="en-US" sz="2700" cap="none" dirty="0" smtClean="0"/>
              <a:t>  </a:t>
            </a:r>
            <a:r>
              <a:rPr lang="zh-TW" altLang="zh-TW" sz="2700" cap="none" dirty="0" smtClean="0"/>
              <a:t>的</a:t>
            </a:r>
            <a:r>
              <a:rPr lang="zh-TW" altLang="zh-TW" sz="2700" cap="none" dirty="0" smtClean="0"/>
              <a:t>認知有哪些更為清晰？</a:t>
            </a:r>
            <a:br>
              <a:rPr lang="zh-TW" altLang="zh-TW" sz="2700" cap="none" dirty="0" smtClean="0"/>
            </a:br>
            <a:r>
              <a:rPr lang="zh-TW" altLang="en-US" sz="2700" cap="none" dirty="0" smtClean="0"/>
              <a:t>  </a:t>
            </a:r>
            <a:r>
              <a:rPr lang="en-US" altLang="zh-TW" sz="2700" cap="none" dirty="0" smtClean="0"/>
              <a:t>(</a:t>
            </a:r>
            <a:r>
              <a:rPr lang="zh-TW" altLang="zh-TW" sz="2700" cap="none" dirty="0" smtClean="0"/>
              <a:t>完成下列是非題，並修正其中錯誤的敘述。</a:t>
            </a:r>
            <a:r>
              <a:rPr lang="en-US" altLang="zh-TW" sz="2700" cap="none" dirty="0" smtClean="0"/>
              <a:t>)</a:t>
            </a:r>
            <a:endParaRPr lang="zh-TW" altLang="en-US" sz="2700" cap="none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57188" y="2000250"/>
            <a:ext cx="9215437" cy="3402013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1.</a:t>
            </a:r>
            <a:r>
              <a:rPr lang="zh-TW" altLang="zh-TW" smtClean="0"/>
              <a:t>（  ）</a:t>
            </a:r>
            <a:r>
              <a:rPr lang="zh-TW" altLang="zh-TW" b="1" smtClean="0"/>
              <a:t>等弧</a:t>
            </a:r>
            <a:r>
              <a:rPr lang="zh-TW" altLang="zh-TW" smtClean="0"/>
              <a:t>對</a:t>
            </a:r>
            <a:r>
              <a:rPr lang="zh-TW" altLang="zh-TW" b="1" smtClean="0"/>
              <a:t>等圓心角</a:t>
            </a:r>
            <a:r>
              <a:rPr lang="zh-TW" altLang="zh-TW" smtClean="0"/>
              <a:t>、</a:t>
            </a:r>
            <a:r>
              <a:rPr lang="zh-TW" altLang="zh-TW" b="1" smtClean="0"/>
              <a:t>等圓心角</a:t>
            </a:r>
            <a:r>
              <a:rPr lang="zh-TW" altLang="zh-TW" smtClean="0"/>
              <a:t>對</a:t>
            </a:r>
            <a:r>
              <a:rPr lang="zh-TW" altLang="zh-TW" b="1" smtClean="0"/>
              <a:t>等弧</a:t>
            </a:r>
            <a:r>
              <a:rPr lang="zh-TW" altLang="zh-TW" smtClean="0"/>
              <a:t>。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2.</a:t>
            </a:r>
            <a:r>
              <a:rPr lang="zh-TW" altLang="zh-TW" smtClean="0"/>
              <a:t>（  ）</a:t>
            </a:r>
            <a:r>
              <a:rPr lang="zh-TW" altLang="zh-TW" b="1" smtClean="0"/>
              <a:t>等弧</a:t>
            </a:r>
            <a:r>
              <a:rPr lang="zh-TW" altLang="zh-TW" smtClean="0"/>
              <a:t>對</a:t>
            </a:r>
            <a:r>
              <a:rPr lang="zh-TW" altLang="zh-TW" b="1" smtClean="0"/>
              <a:t>等弦</a:t>
            </a:r>
            <a:r>
              <a:rPr lang="zh-TW" altLang="zh-TW" smtClean="0"/>
              <a:t>、</a:t>
            </a:r>
            <a:r>
              <a:rPr lang="zh-TW" altLang="zh-TW" b="1" smtClean="0"/>
              <a:t>等弦</a:t>
            </a:r>
            <a:r>
              <a:rPr lang="zh-TW" altLang="zh-TW" smtClean="0"/>
              <a:t>對</a:t>
            </a:r>
            <a:r>
              <a:rPr lang="zh-TW" altLang="zh-TW" b="1" smtClean="0"/>
              <a:t>等弧</a:t>
            </a:r>
            <a:r>
              <a:rPr lang="zh-TW" altLang="zh-TW" smtClean="0"/>
              <a:t>。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3.</a:t>
            </a:r>
            <a:r>
              <a:rPr lang="zh-TW" altLang="zh-TW" smtClean="0"/>
              <a:t>（  ）兩半徑相等的圓稱為「等圓」。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4.</a:t>
            </a:r>
            <a:r>
              <a:rPr lang="zh-TW" altLang="zh-TW" smtClean="0"/>
              <a:t>（  ）</a:t>
            </a:r>
            <a:r>
              <a:rPr lang="zh-TW" altLang="en-US" smtClean="0"/>
              <a:t>若</a:t>
            </a:r>
            <a:r>
              <a:rPr lang="zh-TW" altLang="zh-TW" smtClean="0"/>
              <a:t>兩直線處處等寬</a:t>
            </a:r>
            <a:r>
              <a:rPr lang="en-US" altLang="zh-TW" smtClean="0"/>
              <a:t>(</a:t>
            </a:r>
            <a:r>
              <a:rPr lang="zh-TW" altLang="zh-TW" smtClean="0"/>
              <a:t>平行線</a:t>
            </a:r>
            <a:r>
              <a:rPr lang="en-US" altLang="zh-TW" smtClean="0"/>
              <a:t>)</a:t>
            </a:r>
            <a:r>
              <a:rPr lang="zh-TW" altLang="zh-TW" smtClean="0"/>
              <a:t>，</a:t>
            </a:r>
            <a:endParaRPr lang="en-US" altLang="zh-TW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smtClean="0"/>
              <a:t>             </a:t>
            </a:r>
            <a:r>
              <a:rPr lang="zh-TW" altLang="zh-TW" smtClean="0"/>
              <a:t>則此兩直線的傾斜程度</a:t>
            </a:r>
            <a:r>
              <a:rPr lang="en-US" altLang="zh-TW" smtClean="0"/>
              <a:t>(</a:t>
            </a:r>
            <a:r>
              <a:rPr lang="zh-TW" altLang="zh-TW" smtClean="0"/>
              <a:t>斜率</a:t>
            </a:r>
            <a:r>
              <a:rPr lang="en-US" altLang="zh-TW" smtClean="0"/>
              <a:t>)</a:t>
            </a:r>
            <a:r>
              <a:rPr lang="zh-TW" altLang="zh-TW" smtClean="0"/>
              <a:t>相同。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5.</a:t>
            </a:r>
            <a:r>
              <a:rPr lang="zh-TW" altLang="zh-TW" smtClean="0"/>
              <a:t>（  ）</a:t>
            </a:r>
            <a:r>
              <a:rPr lang="zh-TW" altLang="en-US" smtClean="0"/>
              <a:t>若</a:t>
            </a:r>
            <a:r>
              <a:rPr lang="zh-TW" altLang="zh-TW" smtClean="0"/>
              <a:t>兩圓處處等寬</a:t>
            </a:r>
            <a:r>
              <a:rPr lang="en-US" altLang="zh-TW" smtClean="0"/>
              <a:t>(</a:t>
            </a:r>
            <a:r>
              <a:rPr lang="zh-TW" altLang="zh-TW" smtClean="0"/>
              <a:t>同心圓</a:t>
            </a:r>
            <a:r>
              <a:rPr lang="en-US" altLang="zh-TW" smtClean="0"/>
              <a:t>)</a:t>
            </a:r>
            <a:r>
              <a:rPr lang="zh-TW" altLang="zh-TW" smtClean="0"/>
              <a:t>，</a:t>
            </a:r>
            <a:endParaRPr lang="en-US" altLang="zh-TW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smtClean="0"/>
              <a:t>             </a:t>
            </a:r>
            <a:r>
              <a:rPr lang="zh-TW" altLang="zh-TW" smtClean="0"/>
              <a:t>則此兩圓的彎曲程度</a:t>
            </a:r>
            <a:r>
              <a:rPr lang="en-US" altLang="zh-TW" smtClean="0"/>
              <a:t>(</a:t>
            </a:r>
            <a:r>
              <a:rPr lang="zh-TW" altLang="zh-TW" smtClean="0"/>
              <a:t>曲率</a:t>
            </a:r>
            <a:r>
              <a:rPr lang="en-US" altLang="zh-TW" smtClean="0"/>
              <a:t>)</a:t>
            </a:r>
            <a:r>
              <a:rPr lang="zh-TW" altLang="zh-TW" smtClean="0"/>
              <a:t>相同。</a:t>
            </a:r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859713" cy="1143000"/>
          </a:xfrm>
        </p:spPr>
        <p:txBody>
          <a:bodyPr/>
          <a:lstStyle/>
          <a:p>
            <a:pPr algn="l" eaLnBrk="1" hangingPunct="1">
              <a:buNone/>
            </a:pPr>
            <a:r>
              <a:rPr lang="zh-TW" altLang="en-US" sz="4000" cap="none" dirty="0" smtClean="0"/>
              <a:t>檢驗一：</a:t>
            </a:r>
            <a:r>
              <a:rPr lang="en-US" altLang="zh-TW" sz="4000" cap="none" dirty="0" smtClean="0"/>
              <a:t/>
            </a:r>
            <a:br>
              <a:rPr lang="en-US" altLang="zh-TW" sz="4000" cap="none" dirty="0" smtClean="0"/>
            </a:br>
            <a:r>
              <a:rPr lang="zh-TW" altLang="en-US" sz="4000" cap="none" dirty="0" smtClean="0"/>
              <a:t>以下三個圓弧，哪一個弧其完整的圓最大？</a:t>
            </a: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00306"/>
            <a:ext cx="51847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28638" y="428611"/>
            <a:ext cx="8186766" cy="1143001"/>
          </a:xfrm>
          <a:noFill/>
        </p:spPr>
        <p:txBody>
          <a:bodyPr/>
          <a:lstStyle/>
          <a:p>
            <a:pPr algn="l">
              <a:buNone/>
            </a:pPr>
            <a:r>
              <a:rPr lang="zh-TW" altLang="en-US" sz="4000" cap="none" dirty="0" smtClean="0"/>
              <a:t>檢驗二：甲、乙、丙的面積比大小？ 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908050"/>
            <a:ext cx="2592387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6512511" cy="1143000"/>
          </a:xfrm>
        </p:spPr>
        <p:txBody>
          <a:bodyPr/>
          <a:lstStyle/>
          <a:p>
            <a:pPr algn="l">
              <a:buNone/>
              <a:defRPr/>
            </a:pPr>
            <a:r>
              <a:rPr lang="zh-TW" altLang="en-US" dirty="0" smtClean="0"/>
              <a:t>反思</a:t>
            </a:r>
            <a:endParaRPr lang="zh-TW" altLang="en-US" dirty="0"/>
          </a:p>
        </p:txBody>
      </p:sp>
      <p:sp>
        <p:nvSpPr>
          <p:cNvPr id="21507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zh-TW" altLang="en-US" sz="2600" dirty="0" smtClean="0"/>
              <a:t>  </a:t>
            </a:r>
            <a:r>
              <a:rPr lang="zh-TW" altLang="zh-TW" sz="2600" dirty="0" smtClean="0"/>
              <a:t>這</a:t>
            </a:r>
            <a:r>
              <a:rPr lang="zh-TW" altLang="zh-TW" sz="2600" dirty="0" smtClean="0"/>
              <a:t>份學習單可以讓學生有</a:t>
            </a:r>
            <a:r>
              <a:rPr lang="zh-TW" altLang="en-US" sz="2600" dirty="0" smtClean="0"/>
              <a:t>所</a:t>
            </a:r>
            <a:r>
              <a:rPr lang="zh-TW" altLang="zh-TW" sz="2600" dirty="0" smtClean="0"/>
              <a:t>收穫，因為其中有好幾個問題都可以帶出許多討論。但是，我仔細思考，</a:t>
            </a:r>
            <a:r>
              <a:rPr lang="zh-TW" altLang="zh-TW" sz="2600" dirty="0" smtClean="0">
                <a:solidFill>
                  <a:srgbClr val="FF0000"/>
                </a:solidFill>
              </a:rPr>
              <a:t>什麼才是學生的收穫？</a:t>
            </a:r>
            <a:r>
              <a:rPr lang="zh-TW" altLang="zh-TW" sz="2600" dirty="0" smtClean="0"/>
              <a:t>是得到數學知識嗎？是學生面對問題時的思考嗎？是應用數學解決問題嗎？進一步問自己更重要的：</a:t>
            </a:r>
            <a:r>
              <a:rPr lang="zh-TW" altLang="zh-TW" sz="2600" dirty="0" smtClean="0">
                <a:solidFill>
                  <a:srgbClr val="FF0000"/>
                </a:solidFill>
              </a:rPr>
              <a:t>「設計問題引發很多討論」和「自然地討論問題」有一樣嗎？</a:t>
            </a:r>
            <a:r>
              <a:rPr lang="zh-TW" altLang="zh-TW" sz="2600" dirty="0" smtClean="0"/>
              <a:t>把問題問盡，學生只能去回答問題，或許就不知道怎麼看到問題了。</a:t>
            </a:r>
            <a:r>
              <a:rPr lang="zh-TW" altLang="en-US" sz="2600" dirty="0" smtClean="0"/>
              <a:t>這</a:t>
            </a:r>
            <a:r>
              <a:rPr lang="zh-TW" altLang="zh-TW" sz="2600" dirty="0" smtClean="0"/>
              <a:t>份學習單</a:t>
            </a:r>
            <a:r>
              <a:rPr lang="zh-TW" altLang="en-US" sz="2600" dirty="0" smtClean="0"/>
              <a:t>會不會</a:t>
            </a:r>
            <a:r>
              <a:rPr lang="zh-TW" altLang="zh-TW" sz="2600" dirty="0" smtClean="0"/>
              <a:t>只是迴繞著同一個主題下，散亂的問題與零碎的知識</a:t>
            </a:r>
            <a:r>
              <a:rPr lang="zh-TW" altLang="en-US" sz="2600" dirty="0" smtClean="0"/>
              <a:t>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130925" cy="581025"/>
          </a:xfrm>
        </p:spPr>
        <p:txBody>
          <a:bodyPr/>
          <a:lstStyle/>
          <a:p>
            <a:pPr algn="l">
              <a:buNone/>
              <a:defRPr/>
            </a:pPr>
            <a:r>
              <a:rPr lang="zh-TW" altLang="en-US" dirty="0" smtClean="0"/>
              <a:t>我的擔心</a:t>
            </a:r>
            <a:endParaRPr lang="zh-TW" altLang="en-US" dirty="0"/>
          </a:p>
        </p:txBody>
      </p:sp>
      <p:sp>
        <p:nvSpPr>
          <p:cNvPr id="22531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0" y="1000108"/>
            <a:ext cx="8858280" cy="5400675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sz="2800" dirty="0" smtClean="0"/>
              <a:t>          </a:t>
            </a:r>
            <a:r>
              <a:rPr lang="zh-TW" altLang="zh-TW" sz="2800" dirty="0" smtClean="0"/>
              <a:t>我認為，要從更多不同的面向來看「學習數學」這件事、要重新認定什麼叫做「學到數學知識」，這需要足夠的涵養。如果對自己要完成的教學目標沒有清楚的視野，所有學習單的設計很容易變的矯揉造作。把製造一些與課本不同</a:t>
            </a:r>
            <a:r>
              <a:rPr lang="en-US" altLang="zh-TW" sz="2800" dirty="0" smtClean="0"/>
              <a:t>(</a:t>
            </a:r>
            <a:r>
              <a:rPr lang="zh-TW" altLang="zh-TW" sz="2800" dirty="0" smtClean="0"/>
              <a:t>或大同小異</a:t>
            </a:r>
            <a:r>
              <a:rPr lang="en-US" altLang="zh-TW" sz="2800" dirty="0" smtClean="0"/>
              <a:t>)</a:t>
            </a:r>
            <a:r>
              <a:rPr lang="zh-TW" altLang="zh-TW" sz="2800" dirty="0" smtClean="0"/>
              <a:t>的數學問題或操作，當成漂亮的教學裝飾，迂迴曲折的談論中忽視了在彈性開放底下所喪失的效率，並在轉入正題的時刻同步成為照本宣科的單向灌輸，學生的思考並沒有太多的改變，在考卷與學習單的沉沉接力之中，「數學是在學什麼」依舊是個不知該如何去經歷的模糊問題。在這些</a:t>
            </a:r>
            <a:r>
              <a:rPr lang="zh-TW" altLang="en-US" sz="2800" dirty="0" smtClean="0"/>
              <a:t>設計的</a:t>
            </a:r>
            <a:r>
              <a:rPr lang="zh-TW" altLang="zh-TW" sz="2800" dirty="0" smtClean="0"/>
              <a:t>是非題背後便是帶著這種情緒，我認定在真正的數學課堂裡我必先如此明確地標定我的問題，才能引發學生想法與想法的撞擊。</a:t>
            </a:r>
            <a:endParaRPr lang="zh-TW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ctrTitle"/>
          </p:nvPr>
        </p:nvSpPr>
        <p:spPr bwMode="auto">
          <a:xfrm>
            <a:off x="2484438" y="2781300"/>
            <a:ext cx="4873644" cy="874713"/>
          </a:xfrm>
        </p:spPr>
        <p:txBody>
          <a:bodyPr/>
          <a:lstStyle/>
          <a:p>
            <a:pPr eaLnBrk="1" hangingPunct="1">
              <a:buNone/>
            </a:pPr>
            <a:r>
              <a:rPr lang="zh-TW" altLang="en-US" cap="none" dirty="0" smtClean="0"/>
              <a:t>弧的性質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ctrTitle"/>
          </p:nvPr>
        </p:nvSpPr>
        <p:spPr bwMode="auto">
          <a:xfrm>
            <a:off x="1357290" y="1987541"/>
            <a:ext cx="6429420" cy="3155971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zh-TW" altLang="en-US" sz="4800" cap="none" dirty="0" smtClean="0"/>
              <a:t>   這個弧</a:t>
            </a:r>
            <a:r>
              <a:rPr lang="zh-TW" altLang="en-US" sz="4800" cap="none" dirty="0" smtClean="0"/>
              <a:t>有多</a:t>
            </a:r>
            <a:r>
              <a:rPr lang="zh-TW" altLang="en-US" sz="4800" cap="none" dirty="0" smtClean="0"/>
              <a:t>長？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zh-TW" altLang="en-US" sz="4800" cap="none" dirty="0" smtClean="0"/>
              <a:t>這個弧</a:t>
            </a:r>
            <a:r>
              <a:rPr lang="zh-TW" altLang="en-US" sz="4800" cap="none" dirty="0" smtClean="0"/>
              <a:t>有多</a:t>
            </a:r>
            <a:r>
              <a:rPr lang="zh-TW" altLang="en-US" sz="4800" cap="none" dirty="0" smtClean="0"/>
              <a:t>彎？</a:t>
            </a:r>
            <a:r>
              <a:rPr lang="en-US" altLang="zh-TW" sz="4800" cap="none" dirty="0" smtClean="0"/>
              <a:t/>
            </a:r>
            <a:br>
              <a:rPr lang="en-US" altLang="zh-TW" sz="4800" cap="none" dirty="0" smtClean="0"/>
            </a:br>
            <a:r>
              <a:rPr lang="zh-TW" altLang="en-US" sz="4800" cap="none" dirty="0" smtClean="0"/>
              <a:t>這個弧彎了多少？</a:t>
            </a:r>
            <a:r>
              <a:rPr lang="en-US" altLang="zh-TW" sz="4800" cap="none" dirty="0" smtClean="0"/>
              <a:t/>
            </a:r>
            <a:br>
              <a:rPr lang="en-US" altLang="zh-TW" sz="4800" cap="none" dirty="0" smtClean="0"/>
            </a:br>
            <a:endParaRPr lang="zh-TW" altLang="en-US" sz="4800" cap="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ctrTitle"/>
          </p:nvPr>
        </p:nvSpPr>
        <p:spPr bwMode="auto">
          <a:xfrm>
            <a:off x="2071688" y="2714625"/>
            <a:ext cx="6172200" cy="874713"/>
          </a:xfrm>
        </p:spPr>
        <p:txBody>
          <a:bodyPr/>
          <a:lstStyle/>
          <a:p>
            <a:pPr eaLnBrk="1" hangingPunct="1">
              <a:buNone/>
            </a:pPr>
            <a:r>
              <a:rPr lang="zh-TW" altLang="en-US" cap="none" dirty="0" smtClean="0"/>
              <a:t>   倍數判別法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3430" y="1637928"/>
            <a:ext cx="3168650" cy="1143000"/>
          </a:xfrm>
        </p:spPr>
        <p:txBody>
          <a:bodyPr/>
          <a:lstStyle/>
          <a:p>
            <a:pPr>
              <a:buNone/>
              <a:defRPr/>
            </a:pPr>
            <a:r>
              <a:rPr lang="zh-TW" altLang="zh-TW" sz="3200" dirty="0" smtClean="0"/>
              <a:t>設計</a:t>
            </a:r>
            <a:r>
              <a:rPr lang="zh-TW" altLang="zh-TW" sz="3200" b="1" dirty="0" smtClean="0"/>
              <a:t>好的問題</a:t>
            </a:r>
            <a:endParaRPr lang="zh-TW" altLang="en-US" sz="3200" b="1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84213" y="3284538"/>
            <a:ext cx="7775575" cy="1143000"/>
          </a:xfrm>
          <a:prstGeom prst="rect">
            <a:avLst/>
          </a:prstGeom>
        </p:spPr>
        <p:txBody>
          <a:bodyPr anchor="b"/>
          <a:lstStyle/>
          <a:p>
            <a:pPr eaLnBrk="0" hangingPunct="0">
              <a:defRPr/>
            </a:pPr>
            <a:r>
              <a:rPr kumimoji="0" lang="zh-TW" altLang="en-US" sz="3600" b="1" cap="small" dirty="0">
                <a:solidFill>
                  <a:schemeClr val="tx2"/>
                </a:solidFill>
                <a:latin typeface="+mj-lt"/>
                <a:cs typeface="+mj-cs"/>
              </a:rPr>
              <a:t>用</a:t>
            </a:r>
            <a:r>
              <a:rPr kumimoji="0" lang="zh-TW" altLang="zh-TW" sz="3600" b="1" cap="small" dirty="0">
                <a:solidFill>
                  <a:schemeClr val="tx2"/>
                </a:solidFill>
                <a:latin typeface="+mj-lt"/>
                <a:cs typeface="+mj-cs"/>
              </a:rPr>
              <a:t>不同的觀點來看什麼問題是好問題</a:t>
            </a:r>
            <a:endParaRPr kumimoji="0" lang="zh-TW" altLang="en-US" sz="3600" b="1" cap="small" dirty="0">
              <a:solidFill>
                <a:schemeClr val="tx2"/>
              </a:solidFill>
              <a:latin typeface="+mj-lt"/>
              <a:cs typeface="+mj-c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635375" y="2636838"/>
            <a:ext cx="792163" cy="6477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eaLnBrk="0" hangingPunct="0">
              <a:defRPr/>
            </a:pPr>
            <a:r>
              <a:rPr kumimoji="0" lang="en-US" altLang="zh-TW" sz="3000" b="1" cap="small" dirty="0">
                <a:solidFill>
                  <a:schemeClr val="tx2"/>
                </a:solidFill>
                <a:latin typeface="+mj-lt"/>
                <a:cs typeface="+mj-cs"/>
              </a:rPr>
              <a:t>VS</a:t>
            </a:r>
            <a:endParaRPr kumimoji="0" lang="zh-TW" altLang="en-US" sz="3000" b="1" cap="small" dirty="0">
              <a:solidFill>
                <a:schemeClr val="tx2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23850" y="692150"/>
          <a:ext cx="936104" cy="4968551"/>
        </p:xfrm>
        <a:graphic>
          <a:graphicData uri="http://schemas.openxmlformats.org/drawingml/2006/table">
            <a:tbl>
              <a:tblPr/>
              <a:tblGrid>
                <a:gridCol w="648072"/>
                <a:gridCol w="288032"/>
              </a:tblGrid>
              <a:tr h="709793">
                <a:tc>
                  <a:txBody>
                    <a:bodyPr/>
                    <a:lstStyle/>
                    <a:p>
                      <a:pPr algn="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zh-TW" sz="700" kern="100" dirty="0">
                          <a:latin typeface="Calibri"/>
                          <a:ea typeface="新細明體"/>
                          <a:cs typeface="Times New Roman"/>
                        </a:rPr>
                        <a:t>除數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zh-TW" sz="700" kern="100" dirty="0">
                          <a:latin typeface="Calibri"/>
                          <a:ea typeface="新細明體"/>
                          <a:cs typeface="Times New Roman"/>
                        </a:rPr>
                        <a:t>被除數</a:t>
                      </a:r>
                      <a:r>
                        <a:rPr lang="en-US" sz="700" kern="100" dirty="0">
                          <a:latin typeface="Calibri"/>
                          <a:ea typeface="新細明體"/>
                          <a:cs typeface="Times New Roman"/>
                        </a:rPr>
                        <a:t>       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新細明體"/>
                          <a:ea typeface="新細明體"/>
                          <a:cs typeface="Times New Roman"/>
                        </a:rPr>
                        <a:t>÷</a:t>
                      </a:r>
                      <a:r>
                        <a:rPr lang="en-US" altLang="zh-TW" sz="1200" b="1" kern="100" dirty="0" smtClean="0">
                          <a:latin typeface="新細明體"/>
                          <a:ea typeface="新細明體"/>
                          <a:cs typeface="Times New Roman"/>
                        </a:rPr>
                        <a:t>9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10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100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1000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10000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smtClean="0">
                          <a:latin typeface="Calibri"/>
                          <a:ea typeface="新細明體"/>
                          <a:cs typeface="Times New Roman"/>
                        </a:rPr>
                        <a:t>100000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476375" y="692150"/>
          <a:ext cx="936104" cy="4968551"/>
        </p:xfrm>
        <a:graphic>
          <a:graphicData uri="http://schemas.openxmlformats.org/drawingml/2006/table">
            <a:tbl>
              <a:tblPr/>
              <a:tblGrid>
                <a:gridCol w="648072"/>
                <a:gridCol w="288032"/>
              </a:tblGrid>
              <a:tr h="709793">
                <a:tc>
                  <a:txBody>
                    <a:bodyPr/>
                    <a:lstStyle/>
                    <a:p>
                      <a:pPr algn="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zh-TW" sz="700" kern="100" dirty="0">
                          <a:latin typeface="Calibri"/>
                          <a:ea typeface="新細明體"/>
                          <a:cs typeface="Times New Roman"/>
                        </a:rPr>
                        <a:t>除數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zh-TW" sz="700" kern="100" dirty="0">
                          <a:latin typeface="Calibri"/>
                          <a:ea typeface="新細明體"/>
                          <a:cs typeface="Times New Roman"/>
                        </a:rPr>
                        <a:t>被除數</a:t>
                      </a:r>
                      <a:r>
                        <a:rPr lang="en-US" sz="700" kern="100" dirty="0">
                          <a:latin typeface="Calibri"/>
                          <a:ea typeface="新細明體"/>
                          <a:cs typeface="Times New Roman"/>
                        </a:rPr>
                        <a:t>       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新細明體"/>
                          <a:ea typeface="新細明體"/>
                          <a:cs typeface="Times New Roman"/>
                        </a:rPr>
                        <a:t>÷</a:t>
                      </a:r>
                      <a:r>
                        <a:rPr lang="en-US" altLang="zh-TW" sz="1200" b="1" kern="100" dirty="0" smtClean="0">
                          <a:latin typeface="新細明體"/>
                          <a:ea typeface="新細明體"/>
                          <a:cs typeface="Times New Roman"/>
                        </a:rPr>
                        <a:t>9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00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000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0000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00000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700338" y="692150"/>
          <a:ext cx="936104" cy="4968551"/>
        </p:xfrm>
        <a:graphic>
          <a:graphicData uri="http://schemas.openxmlformats.org/drawingml/2006/table">
            <a:tbl>
              <a:tblPr/>
              <a:tblGrid>
                <a:gridCol w="648072"/>
                <a:gridCol w="288032"/>
              </a:tblGrid>
              <a:tr h="709793">
                <a:tc>
                  <a:txBody>
                    <a:bodyPr/>
                    <a:lstStyle/>
                    <a:p>
                      <a:pPr algn="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zh-TW" sz="700" kern="100" dirty="0">
                          <a:latin typeface="Calibri"/>
                          <a:ea typeface="新細明體"/>
                          <a:cs typeface="Times New Roman"/>
                        </a:rPr>
                        <a:t>除數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zh-TW" sz="700" kern="100" dirty="0">
                          <a:latin typeface="Calibri"/>
                          <a:ea typeface="新細明體"/>
                          <a:cs typeface="Times New Roman"/>
                        </a:rPr>
                        <a:t>被除數</a:t>
                      </a:r>
                      <a:r>
                        <a:rPr lang="en-US" sz="700" kern="100" dirty="0">
                          <a:latin typeface="Calibri"/>
                          <a:ea typeface="新細明體"/>
                          <a:cs typeface="Times New Roman"/>
                        </a:rPr>
                        <a:t>       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新細明體"/>
                          <a:ea typeface="新細明體"/>
                          <a:cs typeface="Times New Roman"/>
                        </a:rPr>
                        <a:t>÷</a:t>
                      </a:r>
                      <a:r>
                        <a:rPr lang="en-US" altLang="zh-TW" sz="1200" b="1" kern="100" dirty="0" smtClean="0">
                          <a:latin typeface="新細明體"/>
                          <a:ea typeface="新細明體"/>
                          <a:cs typeface="Times New Roman"/>
                        </a:rPr>
                        <a:t>9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00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000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0000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300000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724525" y="692150"/>
          <a:ext cx="936104" cy="4968551"/>
        </p:xfrm>
        <a:graphic>
          <a:graphicData uri="http://schemas.openxmlformats.org/drawingml/2006/table">
            <a:tbl>
              <a:tblPr/>
              <a:tblGrid>
                <a:gridCol w="648072"/>
                <a:gridCol w="288032"/>
              </a:tblGrid>
              <a:tr h="709793">
                <a:tc>
                  <a:txBody>
                    <a:bodyPr/>
                    <a:lstStyle/>
                    <a:p>
                      <a:pPr algn="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zh-TW" sz="700" kern="100" dirty="0">
                          <a:latin typeface="Calibri"/>
                          <a:ea typeface="新細明體"/>
                          <a:cs typeface="Times New Roman"/>
                        </a:rPr>
                        <a:t>除數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zh-TW" sz="700" kern="100" dirty="0">
                          <a:latin typeface="Calibri"/>
                          <a:ea typeface="新細明體"/>
                          <a:cs typeface="Times New Roman"/>
                        </a:rPr>
                        <a:t>被除數</a:t>
                      </a:r>
                      <a:r>
                        <a:rPr lang="en-US" sz="700" kern="100" dirty="0">
                          <a:latin typeface="Calibri"/>
                          <a:ea typeface="新細明體"/>
                          <a:cs typeface="Times New Roman"/>
                        </a:rPr>
                        <a:t>       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新細明體"/>
                          <a:ea typeface="新細明體"/>
                          <a:cs typeface="Times New Roman"/>
                        </a:rPr>
                        <a:t>÷</a:t>
                      </a:r>
                      <a:r>
                        <a:rPr lang="en-US" altLang="zh-TW" sz="1200" b="1" kern="100" dirty="0" smtClean="0">
                          <a:latin typeface="新細明體"/>
                          <a:ea typeface="新細明體"/>
                          <a:cs typeface="Times New Roman"/>
                        </a:rPr>
                        <a:t>9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r>
                        <a:rPr lang="en-US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r>
                        <a:rPr lang="en-US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00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r>
                        <a:rPr lang="en-US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000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r>
                        <a:rPr lang="en-US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0000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r>
                        <a:rPr lang="en-US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00000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948488" y="692150"/>
          <a:ext cx="936104" cy="4968551"/>
        </p:xfrm>
        <a:graphic>
          <a:graphicData uri="http://schemas.openxmlformats.org/drawingml/2006/table">
            <a:tbl>
              <a:tblPr/>
              <a:tblGrid>
                <a:gridCol w="648072"/>
                <a:gridCol w="288032"/>
              </a:tblGrid>
              <a:tr h="709793">
                <a:tc>
                  <a:txBody>
                    <a:bodyPr/>
                    <a:lstStyle/>
                    <a:p>
                      <a:pPr algn="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zh-TW" sz="700" kern="100" dirty="0">
                          <a:latin typeface="Calibri"/>
                          <a:ea typeface="新細明體"/>
                          <a:cs typeface="Times New Roman"/>
                        </a:rPr>
                        <a:t>除數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zh-TW" sz="700" kern="100" dirty="0">
                          <a:latin typeface="Calibri"/>
                          <a:ea typeface="新細明體"/>
                          <a:cs typeface="Times New Roman"/>
                        </a:rPr>
                        <a:t>被除數</a:t>
                      </a:r>
                      <a:r>
                        <a:rPr lang="en-US" sz="700" kern="100" dirty="0">
                          <a:latin typeface="Calibri"/>
                          <a:ea typeface="新細明體"/>
                          <a:cs typeface="Times New Roman"/>
                        </a:rPr>
                        <a:t>       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新細明體"/>
                          <a:ea typeface="新細明體"/>
                          <a:cs typeface="Times New Roman"/>
                        </a:rPr>
                        <a:t>÷</a:t>
                      </a:r>
                      <a:r>
                        <a:rPr lang="en-US" altLang="zh-TW" sz="1200" b="1" kern="100" dirty="0" smtClean="0">
                          <a:latin typeface="新細明體"/>
                          <a:ea typeface="新細明體"/>
                          <a:cs typeface="Times New Roman"/>
                        </a:rPr>
                        <a:t>9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9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9</a:t>
                      </a:r>
                      <a:r>
                        <a:rPr lang="en-US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9</a:t>
                      </a:r>
                      <a:r>
                        <a:rPr lang="en-US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00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9</a:t>
                      </a:r>
                      <a:r>
                        <a:rPr lang="en-US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000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9</a:t>
                      </a:r>
                      <a:r>
                        <a:rPr lang="en-US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0000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9</a:t>
                      </a:r>
                      <a:r>
                        <a:rPr lang="en-US" sz="1200" kern="100" dirty="0" smtClean="0">
                          <a:latin typeface="Calibri"/>
                          <a:ea typeface="新細明體"/>
                          <a:cs typeface="Times New Roman"/>
                        </a:rPr>
                        <a:t>00000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0825" y="115888"/>
          <a:ext cx="7776865" cy="6264699"/>
        </p:xfrm>
        <a:graphic>
          <a:graphicData uri="http://schemas.openxmlformats.org/drawingml/2006/table">
            <a:tbl>
              <a:tblPr/>
              <a:tblGrid>
                <a:gridCol w="1764862"/>
                <a:gridCol w="569062"/>
                <a:gridCol w="571370"/>
                <a:gridCol w="571370"/>
                <a:gridCol w="571370"/>
                <a:gridCol w="571370"/>
                <a:gridCol w="571370"/>
                <a:gridCol w="571370"/>
                <a:gridCol w="571370"/>
                <a:gridCol w="723271"/>
                <a:gridCol w="720080"/>
              </a:tblGrid>
              <a:tr h="894957">
                <a:tc>
                  <a:txBody>
                    <a:bodyPr/>
                    <a:lstStyle/>
                    <a:p>
                      <a:pPr algn="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Calibri"/>
                          <a:ea typeface="新細明體"/>
                          <a:cs typeface="Times New Roman"/>
                        </a:rPr>
                        <a:t>除數</a:t>
                      </a:r>
                    </a:p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Calibri"/>
                          <a:ea typeface="新細明體"/>
                          <a:cs typeface="Times New Roman"/>
                        </a:rPr>
                        <a:t>被除數</a:t>
                      </a:r>
                      <a:r>
                        <a:rPr lang="en-US" sz="2400" kern="100" dirty="0">
                          <a:latin typeface="Calibri"/>
                          <a:ea typeface="新細明體"/>
                          <a:cs typeface="Times New Roman"/>
                        </a:rPr>
                        <a:t>       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latin typeface="新細明體"/>
                          <a:ea typeface="新細明體"/>
                          <a:cs typeface="Times New Roman"/>
                        </a:rPr>
                        <a:t>÷2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新細明體"/>
                          <a:ea typeface="新細明體"/>
                          <a:cs typeface="Times New Roman"/>
                        </a:rPr>
                        <a:t>÷</a:t>
                      </a:r>
                      <a:r>
                        <a:rPr lang="en-US" sz="2800" kern="100" dirty="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新細明體"/>
                          <a:ea typeface="新細明體"/>
                          <a:cs typeface="Times New Roman"/>
                        </a:rPr>
                        <a:t>÷</a:t>
                      </a:r>
                      <a:r>
                        <a:rPr lang="en-US" sz="2800" kern="100" dirty="0"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新細明體"/>
                          <a:ea typeface="新細明體"/>
                          <a:cs typeface="Times New Roman"/>
                        </a:rPr>
                        <a:t>÷</a:t>
                      </a:r>
                      <a:r>
                        <a:rPr lang="en-US" sz="2800" kern="100" dirty="0"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新細明體"/>
                          <a:ea typeface="新細明體"/>
                          <a:cs typeface="Times New Roman"/>
                        </a:rPr>
                        <a:t>÷</a:t>
                      </a:r>
                      <a:r>
                        <a:rPr lang="en-US" sz="2800" kern="100" dirty="0"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新細明體"/>
                          <a:ea typeface="新細明體"/>
                          <a:cs typeface="Times New Roman"/>
                        </a:rPr>
                        <a:t>÷</a:t>
                      </a:r>
                      <a:r>
                        <a:rPr lang="en-US" sz="2800" kern="100" dirty="0">
                          <a:latin typeface="Calibri"/>
                          <a:ea typeface="新細明體"/>
                          <a:cs typeface="Times New Roman"/>
                        </a:rPr>
                        <a:t>7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新細明體"/>
                          <a:ea typeface="新細明體"/>
                          <a:cs typeface="Times New Roman"/>
                        </a:rPr>
                        <a:t>÷</a:t>
                      </a:r>
                      <a:r>
                        <a:rPr lang="en-US" sz="2800" kern="100" dirty="0"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新細明體"/>
                          <a:ea typeface="新細明體"/>
                          <a:cs typeface="Times New Roman"/>
                        </a:rPr>
                        <a:t>÷</a:t>
                      </a:r>
                      <a:r>
                        <a:rPr lang="en-US" sz="2800" kern="100" dirty="0">
                          <a:latin typeface="Calibri"/>
                          <a:ea typeface="新細明體"/>
                          <a:cs typeface="Times New Roman"/>
                        </a:rPr>
                        <a:t>9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smtClean="0">
                          <a:latin typeface="新細明體"/>
                          <a:ea typeface="新細明體"/>
                          <a:cs typeface="Times New Roman"/>
                        </a:rPr>
                        <a:t>÷</a:t>
                      </a:r>
                      <a:r>
                        <a:rPr lang="en-US" sz="2800" kern="100" smtClean="0">
                          <a:latin typeface="Calibri"/>
                          <a:ea typeface="新細明體"/>
                          <a:cs typeface="Times New Roman"/>
                        </a:rPr>
                        <a:t>10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smtClean="0">
                          <a:latin typeface="新細明體"/>
                          <a:ea typeface="新細明體"/>
                          <a:cs typeface="Times New Roman"/>
                        </a:rPr>
                        <a:t>÷</a:t>
                      </a:r>
                      <a:r>
                        <a:rPr lang="en-US" sz="2800" kern="100" smtClean="0">
                          <a:latin typeface="Calibri"/>
                          <a:ea typeface="新細明體"/>
                          <a:cs typeface="Times New Roman"/>
                        </a:rPr>
                        <a:t>11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957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00" dirty="0" smtClean="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3600" b="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957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 dirty="0" smtClean="0">
                          <a:latin typeface="Calibri"/>
                          <a:ea typeface="新細明體"/>
                          <a:cs typeface="Times New Roman"/>
                        </a:rPr>
                        <a:t>10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957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 smtClean="0">
                          <a:latin typeface="Calibri"/>
                          <a:ea typeface="新細明體"/>
                          <a:cs typeface="Times New Roman"/>
                        </a:rPr>
                        <a:t>100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957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 smtClean="0">
                          <a:latin typeface="Calibri"/>
                          <a:ea typeface="新細明體"/>
                          <a:cs typeface="Times New Roman"/>
                        </a:rPr>
                        <a:t>1000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957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 smtClean="0">
                          <a:latin typeface="Calibri"/>
                          <a:ea typeface="新細明體"/>
                          <a:cs typeface="Times New Roman"/>
                        </a:rPr>
                        <a:t>10000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957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 smtClean="0">
                          <a:latin typeface="Calibri"/>
                          <a:ea typeface="新細明體"/>
                          <a:cs typeface="Times New Roman"/>
                        </a:rPr>
                        <a:t>100000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62" marR="6696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016125" y="1011238"/>
          <a:ext cx="6011863" cy="5372100"/>
        </p:xfrm>
        <a:graphic>
          <a:graphicData uri="http://schemas.openxmlformats.org/drawingml/2006/table">
            <a:tbl>
              <a:tblPr/>
              <a:tblGrid>
                <a:gridCol w="568325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722313"/>
                <a:gridCol w="720725"/>
              </a:tblGrid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6962" marR="66962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6512511" cy="1143000"/>
          </a:xfrm>
        </p:spPr>
        <p:txBody>
          <a:bodyPr/>
          <a:lstStyle/>
          <a:p>
            <a:pPr algn="ctr">
              <a:buNone/>
              <a:defRPr/>
            </a:pPr>
            <a:r>
              <a:rPr lang="zh-TW" altLang="en-US" dirty="0" smtClean="0"/>
              <a:t>九的背數判別法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61913" y="1887538"/>
            <a:ext cx="9263062" cy="19018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zh-TW" altLang="en-US" sz="2600" smtClean="0"/>
              <a:t>某數各個位數的和</a:t>
            </a:r>
            <a:r>
              <a:rPr lang="zh-TW" altLang="en-US" sz="2600" smtClean="0">
                <a:solidFill>
                  <a:srgbClr val="FF0000"/>
                </a:solidFill>
              </a:rPr>
              <a:t>是九的倍數</a:t>
            </a:r>
            <a:r>
              <a:rPr lang="zh-TW" altLang="en-US" sz="2600" smtClean="0"/>
              <a:t>，則這個數就是九的倍數。</a:t>
            </a:r>
            <a:endParaRPr lang="en-US" altLang="zh-TW" sz="2600" smtClean="0"/>
          </a:p>
          <a:p>
            <a:pPr>
              <a:buFont typeface="Wingdings" pitchFamily="2" charset="2"/>
              <a:buNone/>
            </a:pPr>
            <a:endParaRPr lang="en-US" altLang="zh-TW" sz="2600" smtClean="0"/>
          </a:p>
          <a:p>
            <a:pPr>
              <a:buFont typeface="Wingdings" pitchFamily="2" charset="2"/>
              <a:buNone/>
            </a:pPr>
            <a:endParaRPr lang="en-US" altLang="zh-TW" sz="2600" smtClean="0"/>
          </a:p>
          <a:p>
            <a:pPr>
              <a:buFont typeface="Wingdings" pitchFamily="2" charset="2"/>
              <a:buNone/>
            </a:pPr>
            <a:r>
              <a:rPr lang="zh-TW" altLang="en-US" sz="2600" smtClean="0"/>
              <a:t>某數各個位數的和</a:t>
            </a:r>
            <a:r>
              <a:rPr lang="zh-TW" altLang="en-US" sz="2600" smtClean="0">
                <a:solidFill>
                  <a:srgbClr val="FF0000"/>
                </a:solidFill>
              </a:rPr>
              <a:t>除以九的餘數</a:t>
            </a:r>
            <a:r>
              <a:rPr lang="zh-TW" altLang="en-US" sz="2600" smtClean="0"/>
              <a:t>，就是這個數</a:t>
            </a:r>
            <a:r>
              <a:rPr lang="zh-TW" altLang="en-US" sz="2600" smtClean="0">
                <a:solidFill>
                  <a:srgbClr val="FF0000"/>
                </a:solidFill>
              </a:rPr>
              <a:t>除以九的餘數</a:t>
            </a:r>
            <a:r>
              <a:rPr lang="zh-TW" altLang="en-US" sz="2600" smtClean="0"/>
              <a:t>。</a:t>
            </a:r>
            <a:endParaRPr lang="en-US" altLang="zh-TW" sz="2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ctrTitle"/>
          </p:nvPr>
        </p:nvSpPr>
        <p:spPr bwMode="auto">
          <a:xfrm>
            <a:off x="214314" y="2714625"/>
            <a:ext cx="8786842" cy="874713"/>
          </a:xfrm>
        </p:spPr>
        <p:txBody>
          <a:bodyPr/>
          <a:lstStyle/>
          <a:p>
            <a:pPr algn="ctr" eaLnBrk="1" hangingPunct="1">
              <a:buNone/>
            </a:pPr>
            <a:r>
              <a:rPr lang="zh-TW" altLang="en-US" cap="none" dirty="0" smtClean="0"/>
              <a:t>二元一次聯立方程式的圖形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401080" cy="508000"/>
          </a:xfrm>
        </p:spPr>
        <p:txBody>
          <a:bodyPr>
            <a:normAutofit fontScale="90000"/>
          </a:bodyPr>
          <a:lstStyle/>
          <a:p>
            <a:pPr algn="l">
              <a:buNone/>
              <a:defRPr/>
            </a:pPr>
            <a:r>
              <a:rPr lang="zh-TW" altLang="zh-TW" dirty="0" smtClean="0"/>
              <a:t>如何在坐標平面上描述一條直線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57200" y="1052513"/>
            <a:ext cx="4546600" cy="5329237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2800" smtClean="0"/>
              <a:t>1.</a:t>
            </a:r>
            <a:r>
              <a:rPr lang="zh-TW" altLang="zh-TW" sz="2800" smtClean="0"/>
              <a:t>在坐標平面上，有三個點的坐標如下，</a:t>
            </a:r>
            <a:r>
              <a:rPr lang="en-US" altLang="zh-TW" sz="2800" smtClean="0"/>
              <a:t>A(1</a:t>
            </a:r>
            <a:r>
              <a:rPr lang="zh-TW" altLang="zh-TW" sz="2800" smtClean="0"/>
              <a:t>，</a:t>
            </a:r>
            <a:r>
              <a:rPr lang="en-US" altLang="zh-TW" sz="2800" smtClean="0"/>
              <a:t>4)</a:t>
            </a:r>
            <a:r>
              <a:rPr lang="zh-TW" altLang="zh-TW" sz="2800" smtClean="0"/>
              <a:t>、</a:t>
            </a:r>
            <a:r>
              <a:rPr lang="en-US" altLang="zh-TW" sz="2800" smtClean="0"/>
              <a:t>B(3</a:t>
            </a:r>
            <a:r>
              <a:rPr lang="zh-TW" altLang="zh-TW" sz="2800" smtClean="0"/>
              <a:t>，</a:t>
            </a:r>
            <a:r>
              <a:rPr lang="en-US" altLang="zh-TW" sz="2800" smtClean="0"/>
              <a:t>10)</a:t>
            </a:r>
            <a:r>
              <a:rPr lang="zh-TW" altLang="zh-TW" sz="2800" smtClean="0"/>
              <a:t>、</a:t>
            </a:r>
            <a:r>
              <a:rPr lang="en-US" altLang="zh-TW" sz="2800" smtClean="0"/>
              <a:t>C(4</a:t>
            </a:r>
            <a:r>
              <a:rPr lang="zh-TW" altLang="zh-TW" sz="2800" smtClean="0"/>
              <a:t>，</a:t>
            </a:r>
            <a:r>
              <a:rPr lang="en-US" altLang="zh-TW" sz="2800" smtClean="0"/>
              <a:t>13)</a:t>
            </a:r>
            <a:r>
              <a:rPr lang="zh-TW" altLang="zh-TW" sz="2800" smtClean="0"/>
              <a:t>。你覺得這三點是否在同一條直線上？請說明你的理由。</a:t>
            </a:r>
            <a:endParaRPr lang="en-US" altLang="zh-TW" sz="2800" smtClean="0"/>
          </a:p>
          <a:p>
            <a:pPr>
              <a:buFont typeface="Wingdings" pitchFamily="2" charset="2"/>
              <a:buNone/>
            </a:pPr>
            <a:endParaRPr lang="en-US" altLang="zh-TW" sz="2800" smtClean="0"/>
          </a:p>
          <a:p>
            <a:pPr>
              <a:buFont typeface="Wingdings" pitchFamily="2" charset="2"/>
              <a:buNone/>
            </a:pPr>
            <a:r>
              <a:rPr lang="en-US" altLang="zh-TW" sz="2800" smtClean="0"/>
              <a:t>2.</a:t>
            </a:r>
            <a:r>
              <a:rPr lang="zh-TW" altLang="zh-TW" sz="2800" smtClean="0"/>
              <a:t>在坐標平面上，有三個點的坐標如下，</a:t>
            </a:r>
            <a:r>
              <a:rPr lang="en-US" altLang="zh-TW" sz="2800" smtClean="0"/>
              <a:t>A(1</a:t>
            </a:r>
            <a:r>
              <a:rPr lang="zh-TW" altLang="zh-TW" sz="2800" smtClean="0"/>
              <a:t>，</a:t>
            </a:r>
            <a:r>
              <a:rPr lang="en-US" altLang="zh-TW" sz="2800" smtClean="0"/>
              <a:t>4)</a:t>
            </a:r>
            <a:r>
              <a:rPr lang="zh-TW" altLang="zh-TW" sz="2800" smtClean="0"/>
              <a:t>、</a:t>
            </a:r>
            <a:r>
              <a:rPr lang="en-US" altLang="zh-TW" sz="2800" smtClean="0"/>
              <a:t>B(3</a:t>
            </a:r>
            <a:r>
              <a:rPr lang="zh-TW" altLang="zh-TW" sz="2800" smtClean="0"/>
              <a:t>，</a:t>
            </a:r>
            <a:r>
              <a:rPr lang="en-US" altLang="zh-TW" sz="2800" smtClean="0"/>
              <a:t>10)</a:t>
            </a:r>
            <a:r>
              <a:rPr lang="zh-TW" altLang="zh-TW" sz="2800" smtClean="0"/>
              <a:t>、</a:t>
            </a:r>
            <a:r>
              <a:rPr lang="en-US" altLang="zh-TW" sz="2800" smtClean="0"/>
              <a:t>D(5</a:t>
            </a:r>
            <a:r>
              <a:rPr lang="zh-TW" altLang="zh-TW" sz="2800" smtClean="0"/>
              <a:t>，</a:t>
            </a:r>
            <a:r>
              <a:rPr lang="en-US" altLang="zh-TW" sz="2800" smtClean="0"/>
              <a:t>14)</a:t>
            </a:r>
            <a:r>
              <a:rPr lang="zh-TW" altLang="zh-TW" sz="2800" smtClean="0"/>
              <a:t>。你覺得這三點是否在同一條直線上？請說明你的理由。</a:t>
            </a:r>
            <a:endParaRPr lang="zh-TW" altLang="en-US" sz="2800" smtClean="0"/>
          </a:p>
        </p:txBody>
      </p:sp>
      <p:pic>
        <p:nvPicPr>
          <p:cNvPr id="34820" name="圖片 9" descr="2012-03-29_154138"/>
          <p:cNvPicPr>
            <a:picLocks noChangeAspect="1" noChangeArrowheads="1"/>
          </p:cNvPicPr>
          <p:nvPr/>
        </p:nvPicPr>
        <p:blipFill>
          <a:blip r:embed="rId2"/>
          <a:srcRect l="33929" b="36905"/>
          <a:stretch>
            <a:fillRect/>
          </a:stretch>
        </p:blipFill>
        <p:spPr bwMode="auto">
          <a:xfrm>
            <a:off x="5508625" y="1196975"/>
            <a:ext cx="201612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圖片 9" descr="2012-03-29_154138"/>
          <p:cNvPicPr>
            <a:picLocks noChangeAspect="1" noChangeArrowheads="1"/>
          </p:cNvPicPr>
          <p:nvPr/>
        </p:nvPicPr>
        <p:blipFill>
          <a:blip r:embed="rId2"/>
          <a:srcRect l="33929" b="36905"/>
          <a:stretch>
            <a:fillRect/>
          </a:stretch>
        </p:blipFill>
        <p:spPr bwMode="auto">
          <a:xfrm>
            <a:off x="5508625" y="4365625"/>
            <a:ext cx="201612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95288" y="836613"/>
            <a:ext cx="7467600" cy="4873625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4000" smtClean="0"/>
              <a:t>3.</a:t>
            </a:r>
            <a:r>
              <a:rPr lang="zh-TW" altLang="zh-TW" sz="4000" smtClean="0"/>
              <a:t>在坐標平面上，有三個</a:t>
            </a:r>
            <a:r>
              <a:rPr lang="zh-TW" altLang="en-US" sz="4000" smtClean="0"/>
              <a:t>  </a:t>
            </a:r>
            <a:r>
              <a:rPr lang="zh-TW" altLang="zh-TW" sz="4000" smtClean="0"/>
              <a:t>點的坐標如下，</a:t>
            </a:r>
            <a:r>
              <a:rPr lang="en-US" altLang="zh-TW" sz="4000" smtClean="0"/>
              <a:t>A(1</a:t>
            </a:r>
            <a:r>
              <a:rPr lang="zh-TW" altLang="zh-TW" sz="4000" smtClean="0"/>
              <a:t>，</a:t>
            </a:r>
            <a:r>
              <a:rPr lang="en-US" altLang="zh-TW" sz="4000" smtClean="0"/>
              <a:t>4)</a:t>
            </a:r>
            <a:r>
              <a:rPr lang="zh-TW" altLang="zh-TW" sz="4000" smtClean="0"/>
              <a:t>、</a:t>
            </a:r>
            <a:r>
              <a:rPr lang="en-US" altLang="zh-TW" sz="4000" smtClean="0"/>
              <a:t>B(3</a:t>
            </a:r>
            <a:r>
              <a:rPr lang="zh-TW" altLang="zh-TW" sz="4000" smtClean="0"/>
              <a:t>，</a:t>
            </a:r>
            <a:r>
              <a:rPr lang="en-US" altLang="zh-TW" sz="4000" smtClean="0"/>
              <a:t>10)</a:t>
            </a:r>
            <a:r>
              <a:rPr lang="zh-TW" altLang="zh-TW" sz="4000" smtClean="0"/>
              <a:t>、</a:t>
            </a:r>
            <a:r>
              <a:rPr lang="en-US" altLang="zh-TW" sz="4000" smtClean="0"/>
              <a:t>E(101</a:t>
            </a:r>
            <a:r>
              <a:rPr lang="zh-TW" altLang="zh-TW" sz="4000" smtClean="0"/>
              <a:t>，</a:t>
            </a:r>
            <a:r>
              <a:rPr lang="en-US" altLang="zh-TW" sz="4000" smtClean="0"/>
              <a:t>305)</a:t>
            </a:r>
            <a:r>
              <a:rPr lang="zh-TW" altLang="zh-TW" sz="4000" smtClean="0"/>
              <a:t>。你覺得這三點是否在同一條直線上？請說明你的理由。</a:t>
            </a:r>
            <a:endParaRPr lang="zh-TW" altLang="en-US" sz="4000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95288" y="188913"/>
            <a:ext cx="7467600" cy="316865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3200" smtClean="0"/>
              <a:t>4.</a:t>
            </a:r>
            <a:r>
              <a:rPr lang="zh-TW" altLang="zh-TW" sz="3200" smtClean="0"/>
              <a:t>在坐標平面上，有兩個點的坐標如下，</a:t>
            </a:r>
            <a:r>
              <a:rPr lang="en-US" altLang="zh-TW" sz="3200" smtClean="0"/>
              <a:t>A(1</a:t>
            </a:r>
            <a:r>
              <a:rPr lang="zh-TW" altLang="zh-TW" sz="3200" smtClean="0"/>
              <a:t>，</a:t>
            </a:r>
            <a:r>
              <a:rPr lang="en-US" altLang="zh-TW" sz="3200" smtClean="0"/>
              <a:t>4)</a:t>
            </a:r>
            <a:r>
              <a:rPr lang="zh-TW" altLang="zh-TW" sz="3200" smtClean="0"/>
              <a:t>、</a:t>
            </a:r>
            <a:r>
              <a:rPr lang="en-US" altLang="zh-TW" sz="3200" smtClean="0"/>
              <a:t>B(3</a:t>
            </a:r>
            <a:r>
              <a:rPr lang="zh-TW" altLang="zh-TW" sz="3200" smtClean="0"/>
              <a:t>，</a:t>
            </a:r>
            <a:r>
              <a:rPr lang="en-US" altLang="zh-TW" sz="3200" smtClean="0"/>
              <a:t>10)</a:t>
            </a:r>
            <a:r>
              <a:rPr lang="zh-TW" altLang="zh-TW" sz="3200" smtClean="0"/>
              <a:t>。請你找出</a:t>
            </a:r>
            <a:r>
              <a:rPr lang="en-US" altLang="zh-TW" sz="3200" smtClean="0"/>
              <a:t>1</a:t>
            </a:r>
            <a:r>
              <a:rPr lang="zh-TW" altLang="zh-TW" sz="3200" smtClean="0"/>
              <a:t>個和</a:t>
            </a:r>
            <a:r>
              <a:rPr lang="en-US" altLang="zh-TW" sz="3200" smtClean="0"/>
              <a:t>A</a:t>
            </a:r>
            <a:r>
              <a:rPr lang="zh-TW" altLang="zh-TW" sz="3200" smtClean="0"/>
              <a:t>點與</a:t>
            </a:r>
            <a:r>
              <a:rPr lang="en-US" altLang="zh-TW" sz="3200" smtClean="0"/>
              <a:t>B</a:t>
            </a:r>
            <a:r>
              <a:rPr lang="zh-TW" altLang="zh-TW" sz="3200" smtClean="0"/>
              <a:t>點不在同一條直線上的點，寫出這</a:t>
            </a:r>
            <a:r>
              <a:rPr lang="en-US" altLang="zh-TW" sz="3200" smtClean="0"/>
              <a:t>1</a:t>
            </a:r>
            <a:r>
              <a:rPr lang="zh-TW" altLang="zh-TW" sz="3200" smtClean="0"/>
              <a:t>個點的座標。也請你找出</a:t>
            </a:r>
            <a:r>
              <a:rPr lang="en-US" altLang="zh-TW" sz="3200" smtClean="0"/>
              <a:t>5</a:t>
            </a:r>
            <a:r>
              <a:rPr lang="zh-TW" altLang="zh-TW" sz="3200" smtClean="0"/>
              <a:t>個和</a:t>
            </a:r>
            <a:r>
              <a:rPr lang="en-US" altLang="zh-TW" sz="3200" smtClean="0"/>
              <a:t>A</a:t>
            </a:r>
            <a:r>
              <a:rPr lang="zh-TW" altLang="zh-TW" sz="3200" smtClean="0"/>
              <a:t>點與</a:t>
            </a:r>
            <a:r>
              <a:rPr lang="en-US" altLang="zh-TW" sz="3200" smtClean="0"/>
              <a:t>B</a:t>
            </a:r>
            <a:r>
              <a:rPr lang="zh-TW" altLang="zh-TW" sz="3200" smtClean="0"/>
              <a:t>點在同一條直線上的點，寫出這</a:t>
            </a:r>
            <a:r>
              <a:rPr lang="en-US" altLang="zh-TW" sz="3200" smtClean="0"/>
              <a:t>5</a:t>
            </a:r>
            <a:r>
              <a:rPr lang="zh-TW" altLang="zh-TW" sz="3200" smtClean="0"/>
              <a:t>個點的座標。</a:t>
            </a:r>
          </a:p>
          <a:p>
            <a:endParaRPr lang="zh-TW" altLang="en-US" sz="3200" smtClean="0"/>
          </a:p>
        </p:txBody>
      </p:sp>
      <p:pic>
        <p:nvPicPr>
          <p:cNvPr id="36867" name="圖片 9" descr="2012-03-29_1541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708275"/>
            <a:ext cx="23034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417513" y="4941888"/>
            <a:ext cx="74676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altLang="zh-TW" sz="3200" dirty="0">
                <a:latin typeface="+mn-lt"/>
              </a:rPr>
              <a:t>5.</a:t>
            </a:r>
            <a:r>
              <a:rPr lang="zh-TW" altLang="zh-TW" sz="3200" dirty="0"/>
              <a:t>在坐標平面上，你覺得一個點的坐標要有怎樣的條件，才能和</a:t>
            </a:r>
            <a:r>
              <a:rPr lang="en-US" altLang="zh-TW" sz="3200" dirty="0"/>
              <a:t>A</a:t>
            </a:r>
            <a:r>
              <a:rPr lang="zh-TW" altLang="zh-TW" sz="3200" dirty="0"/>
              <a:t>點</a:t>
            </a:r>
            <a:r>
              <a:rPr lang="en-US" altLang="zh-TW" sz="3200" dirty="0"/>
              <a:t>(1</a:t>
            </a:r>
            <a:r>
              <a:rPr lang="zh-TW" altLang="zh-TW" sz="3200" dirty="0"/>
              <a:t>，</a:t>
            </a:r>
            <a:r>
              <a:rPr lang="en-US" altLang="zh-TW" sz="3200" dirty="0"/>
              <a:t>4)</a:t>
            </a:r>
            <a:r>
              <a:rPr lang="zh-TW" altLang="zh-TW" sz="3200" dirty="0"/>
              <a:t>與</a:t>
            </a:r>
            <a:r>
              <a:rPr lang="en-US" altLang="zh-TW" sz="3200" dirty="0"/>
              <a:t>B</a:t>
            </a:r>
            <a:r>
              <a:rPr lang="zh-TW" altLang="zh-TW" sz="3200" dirty="0"/>
              <a:t>點</a:t>
            </a:r>
            <a:r>
              <a:rPr lang="en-US" altLang="zh-TW" sz="3200" dirty="0"/>
              <a:t>(3</a:t>
            </a:r>
            <a:r>
              <a:rPr lang="zh-TW" altLang="zh-TW" sz="3200" dirty="0"/>
              <a:t>，</a:t>
            </a:r>
            <a:r>
              <a:rPr lang="en-US" altLang="zh-TW" sz="3200" dirty="0"/>
              <a:t>10)</a:t>
            </a:r>
            <a:r>
              <a:rPr lang="zh-TW" altLang="zh-TW" sz="3200" dirty="0"/>
              <a:t>在同一條直線上</a:t>
            </a:r>
            <a:r>
              <a:rPr lang="zh-TW" altLang="en-US" sz="3200" dirty="0"/>
              <a:t>。</a:t>
            </a:r>
            <a:endParaRPr kumimoji="0" lang="zh-TW" altLang="zh-TW" sz="3200" dirty="0">
              <a:latin typeface="+mn-lt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kumimoji="0" lang="zh-TW" alt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187624" y="548680"/>
            <a:ext cx="5472608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zh-TW" altLang="en-US" sz="4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微軟正黑體" charset="-120"/>
                <a:cs typeface="+mj-cs"/>
              </a:rPr>
              <a:t>評量       </a:t>
            </a:r>
            <a:r>
              <a:rPr kumimoji="0" lang="en-US" altLang="zh-TW" sz="4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微軟正黑體" charset="-120"/>
                <a:cs typeface="+mj-cs"/>
              </a:rPr>
              <a:t>VS</a:t>
            </a:r>
            <a:r>
              <a:rPr kumimoji="0" lang="zh-TW" altLang="en-US" sz="4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微軟正黑體" charset="-120"/>
                <a:cs typeface="+mj-cs"/>
              </a:rPr>
              <a:t>       教學</a:t>
            </a: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-108520" y="1988840"/>
            <a:ext cx="3816424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zh-TW" altLang="en-US" sz="40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微軟正黑體" charset="-120"/>
                <a:cs typeface="+mj-cs"/>
              </a:rPr>
              <a:t>概念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微軟正黑體" charset="-120"/>
                <a:cs typeface="+mj-cs"/>
              </a:rPr>
              <a:t>發展了什麼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2000" y="2006352"/>
            <a:ext cx="3816424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zh-TW" altLang="en-US" sz="40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微軟正黑體" charset="-120"/>
                <a:cs typeface="+mj-cs"/>
              </a:rPr>
              <a:t>如何發展概念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微軟正黑體" charset="-120"/>
              <a:cs typeface="+mj-c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-36512" y="3518520"/>
            <a:ext cx="3816424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微軟正黑體" charset="-120"/>
                <a:cs typeface="+mj-cs"/>
              </a:rPr>
              <a:t>問了問題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788024" y="3230488"/>
            <a:ext cx="4248472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微軟正黑體" charset="-120"/>
                <a:cs typeface="+mj-cs"/>
              </a:rPr>
              <a:t>還沒問問題，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微軟正黑體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zh-TW" altLang="en-US" sz="40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微軟正黑體" charset="-120"/>
                <a:cs typeface="+mj-cs"/>
              </a:rPr>
              <a:t>師生一起探索問題！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微軟正黑體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ctrTitle"/>
          </p:nvPr>
        </p:nvSpPr>
        <p:spPr bwMode="auto">
          <a:xfrm>
            <a:off x="3286116" y="2857496"/>
            <a:ext cx="2587628" cy="874713"/>
          </a:xfrm>
        </p:spPr>
        <p:txBody>
          <a:bodyPr/>
          <a:lstStyle/>
          <a:p>
            <a:pPr eaLnBrk="1" hangingPunct="1">
              <a:buNone/>
            </a:pPr>
            <a:r>
              <a:rPr lang="zh-TW" altLang="en-US" cap="none" dirty="0" smtClean="0"/>
              <a:t>平方根</a:t>
            </a:r>
            <a:endParaRPr lang="zh-TW" altLang="en-US" cap="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ctrTitle"/>
          </p:nvPr>
        </p:nvSpPr>
        <p:spPr bwMode="auto">
          <a:xfrm>
            <a:off x="1357290" y="2643182"/>
            <a:ext cx="6172200" cy="874713"/>
          </a:xfrm>
        </p:spPr>
        <p:txBody>
          <a:bodyPr/>
          <a:lstStyle/>
          <a:p>
            <a:pPr algn="ctr" eaLnBrk="1" hangingPunct="1">
              <a:buNone/>
            </a:pPr>
            <a:r>
              <a:rPr lang="zh-TW" altLang="en-US" cap="none" dirty="0" smtClean="0"/>
              <a:t>根式的化簡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ctrTitle"/>
          </p:nvPr>
        </p:nvSpPr>
        <p:spPr bwMode="auto">
          <a:xfrm>
            <a:off x="2484438" y="2781300"/>
            <a:ext cx="6159528" cy="874713"/>
          </a:xfrm>
        </p:spPr>
        <p:txBody>
          <a:bodyPr/>
          <a:lstStyle/>
          <a:p>
            <a:pPr eaLnBrk="1" hangingPunct="1">
              <a:buNone/>
            </a:pPr>
            <a:r>
              <a:rPr lang="zh-TW" altLang="en-US" cap="none" dirty="0" smtClean="0"/>
              <a:t>弧的性質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104"/>
          <p:cNvPicPr>
            <a:picLocks noChangeAspect="1" noChangeArrowheads="1"/>
          </p:cNvPicPr>
          <p:nvPr/>
        </p:nvPicPr>
        <p:blipFill>
          <a:blip r:embed="rId2"/>
          <a:srcRect l="23251" t="17632" r="22736" b="6920"/>
          <a:stretch>
            <a:fillRect/>
          </a:stretch>
        </p:blipFill>
        <p:spPr bwMode="auto">
          <a:xfrm>
            <a:off x="250825" y="0"/>
            <a:ext cx="7850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2"/>
          <p:cNvSpPr>
            <a:spLocks noChangeArrowheads="1"/>
          </p:cNvSpPr>
          <p:nvPr/>
        </p:nvSpPr>
        <p:spPr bwMode="auto">
          <a:xfrm>
            <a:off x="323850" y="-36513"/>
            <a:ext cx="3600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zh-TW" sz="3600" b="1">
                <a:latin typeface="Times New Roman" pitchFamily="18" charset="0"/>
                <a:cs typeface="Times New Roman" pitchFamily="18" charset="0"/>
              </a:rPr>
              <a:t>根式找麻煩</a:t>
            </a:r>
            <a:endParaRPr lang="zh-TW" sz="3600"/>
          </a:p>
        </p:txBody>
      </p:sp>
      <p:pic>
        <p:nvPicPr>
          <p:cNvPr id="25603" name="圖片 85"/>
          <p:cNvPicPr>
            <a:picLocks noChangeAspect="1" noChangeArrowheads="1"/>
          </p:cNvPicPr>
          <p:nvPr/>
        </p:nvPicPr>
        <p:blipFill>
          <a:blip r:embed="rId2"/>
          <a:srcRect l="1794" t="28532" r="20576" b="16151"/>
          <a:stretch>
            <a:fillRect/>
          </a:stretch>
        </p:blipFill>
        <p:spPr bwMode="auto">
          <a:xfrm>
            <a:off x="250825" y="549275"/>
            <a:ext cx="7993063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3"/>
          <p:cNvPicPr>
            <a:picLocks noChangeAspect="1" noChangeArrowheads="1"/>
          </p:cNvPicPr>
          <p:nvPr/>
        </p:nvPicPr>
        <p:blipFill>
          <a:blip r:embed="rId2"/>
          <a:srcRect l="2118" t="35666" r="24794" b="14384"/>
          <a:stretch>
            <a:fillRect/>
          </a:stretch>
        </p:blipFill>
        <p:spPr bwMode="auto">
          <a:xfrm>
            <a:off x="323850" y="692150"/>
            <a:ext cx="684053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82"/>
          <p:cNvSpPr>
            <a:spLocks noChangeArrowheads="1"/>
          </p:cNvSpPr>
          <p:nvPr/>
        </p:nvSpPr>
        <p:spPr bwMode="auto">
          <a:xfrm>
            <a:off x="323850" y="-36513"/>
            <a:ext cx="3600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zh-TW" sz="3600" b="1">
                <a:latin typeface="Times New Roman" pitchFamily="18" charset="0"/>
                <a:cs typeface="Times New Roman" pitchFamily="18" charset="0"/>
              </a:rPr>
              <a:t>根式找麻煩</a:t>
            </a:r>
            <a:endParaRPr lang="zh-TW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2"/>
          <p:cNvPicPr>
            <a:picLocks noChangeAspect="1" noChangeArrowheads="1"/>
          </p:cNvPicPr>
          <p:nvPr/>
        </p:nvPicPr>
        <p:blipFill>
          <a:blip r:embed="rId2"/>
          <a:srcRect l="2010" t="33781" r="40775" b="35767"/>
          <a:stretch>
            <a:fillRect/>
          </a:stretch>
        </p:blipFill>
        <p:spPr bwMode="auto">
          <a:xfrm>
            <a:off x="395288" y="1268413"/>
            <a:ext cx="712946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82"/>
          <p:cNvSpPr>
            <a:spLocks noChangeArrowheads="1"/>
          </p:cNvSpPr>
          <p:nvPr/>
        </p:nvSpPr>
        <p:spPr bwMode="auto">
          <a:xfrm>
            <a:off x="395288" y="549275"/>
            <a:ext cx="3600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3600" b="1">
                <a:latin typeface="Times New Roman" pitchFamily="18" charset="0"/>
                <a:cs typeface="Times New Roman" pitchFamily="18" charset="0"/>
              </a:rPr>
              <a:t>換你</a:t>
            </a:r>
            <a:r>
              <a:rPr lang="zh-TW" sz="3600" b="1">
                <a:latin typeface="Times New Roman" pitchFamily="18" charset="0"/>
                <a:cs typeface="Times New Roman" pitchFamily="18" charset="0"/>
              </a:rPr>
              <a:t>找麻煩</a:t>
            </a:r>
            <a:endParaRPr lang="zh-TW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2420888"/>
            <a:ext cx="2941712" cy="1143000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畢氏定理</a:t>
            </a:r>
            <a:endParaRPr lang="zh-TW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292006"/>
            <a:ext cx="84249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好多三角形學習單</a:t>
            </a:r>
            <a:endParaRPr kumimoji="1" lang="en-US" altLang="zh-TW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一</a:t>
            </a:r>
            <a:r>
              <a:rPr kumimoji="1" lang="en-US" altLang="zh-TW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.</a:t>
            </a:r>
            <a:r>
              <a:rPr kumimoji="1" lang="zh-TW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對三角形來說，請試著描述兩邊之和與第三邊的關係</a:t>
            </a:r>
            <a:r>
              <a:rPr kumimoji="1" lang="en-US" altLang="zh-TW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?</a:t>
            </a:r>
            <a:endParaRPr kumimoji="1" lang="en-US" altLang="zh-TW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二</a:t>
            </a:r>
            <a:r>
              <a:rPr kumimoji="1" lang="en-US" altLang="zh-TW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.</a:t>
            </a:r>
            <a:r>
              <a:rPr kumimoji="1" lang="zh-TW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對三角形來說，希望能描述</a:t>
            </a:r>
            <a:r>
              <a:rPr kumimoji="1" lang="zh-TW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兩邊之平方和</a:t>
            </a:r>
            <a:r>
              <a:rPr kumimoji="1" lang="zh-TW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與</a:t>
            </a:r>
            <a:r>
              <a:rPr kumimoji="1" lang="zh-TW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第三邊平方</a:t>
            </a:r>
            <a:r>
              <a:rPr kumimoji="1" lang="zh-TW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的關係。</a:t>
            </a:r>
            <a:endParaRPr kumimoji="1" lang="en-US" altLang="zh-TW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請在下面的方格紙中，自己畫一些三角形，</a:t>
            </a:r>
            <a:endParaRPr kumimoji="1" lang="en-US" altLang="zh-TW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並分別以三角形的每一邊為邊長做正方形，</a:t>
            </a:r>
            <a:endParaRPr kumimoji="1" lang="en-US" altLang="zh-TW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來觀察</a:t>
            </a:r>
            <a:r>
              <a:rPr kumimoji="1" lang="zh-TW" alt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兩邊之平方和</a:t>
            </a:r>
            <a:r>
              <a:rPr kumimoji="1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與</a:t>
            </a:r>
            <a:r>
              <a:rPr kumimoji="1" lang="zh-TW" alt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第三邊平方</a:t>
            </a:r>
            <a:r>
              <a:rPr kumimoji="1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的關係。</a:t>
            </a:r>
            <a:endParaRPr kumimoji="1" lang="en-US" altLang="zh-TW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請盡量畫出各種結果</a:t>
            </a:r>
            <a:r>
              <a:rPr kumimoji="1" lang="zh-TW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，</a:t>
            </a:r>
            <a:endParaRPr kumimoji="1" lang="en-US" altLang="zh-TW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寫下你觀察後所得到的結論。</a:t>
            </a:r>
            <a:endParaRPr kumimoji="1" lang="zh-TW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355976" y="3429000"/>
          <a:ext cx="4318000" cy="3291840"/>
        </p:xfrm>
        <a:graphic>
          <a:graphicData uri="http://schemas.openxmlformats.org/drawingml/2006/table">
            <a:tbl>
              <a:tblPr/>
              <a:tblGrid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</a:tblGrid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ctrTitle"/>
          </p:nvPr>
        </p:nvSpPr>
        <p:spPr bwMode="auto">
          <a:xfrm>
            <a:off x="142844" y="2714625"/>
            <a:ext cx="8712968" cy="874713"/>
          </a:xfrm>
        </p:spPr>
        <p:txBody>
          <a:bodyPr/>
          <a:lstStyle/>
          <a:p>
            <a:pPr algn="ctr" eaLnBrk="1" hangingPunct="1">
              <a:buNone/>
            </a:pPr>
            <a:r>
              <a:rPr lang="zh-TW" altLang="en-US" cap="none" dirty="0" smtClean="0"/>
              <a:t>一次函數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30" t="24170" r="14571" b="35546"/>
          <a:stretch>
            <a:fillRect/>
          </a:stretch>
        </p:blipFill>
        <p:spPr bwMode="auto">
          <a:xfrm>
            <a:off x="0" y="928670"/>
            <a:ext cx="90011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309864" cy="1143000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四邊形定義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791072" y="1196752"/>
            <a:ext cx="63012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en-US" altLang="zh-TW" sz="2400" dirty="0" smtClean="0"/>
              <a:t>1.</a:t>
            </a:r>
            <a:r>
              <a:rPr lang="zh-TW" altLang="en-US" sz="2400" dirty="0" smtClean="0"/>
              <a:t>正方形：四邊皆等長，四個角分別為</a:t>
            </a:r>
            <a:r>
              <a:rPr lang="en-US" altLang="zh-TW" sz="2400" dirty="0" smtClean="0"/>
              <a:t>90</a:t>
            </a:r>
            <a:r>
              <a:rPr lang="zh-TW" altLang="en-US" sz="2400" dirty="0" smtClean="0"/>
              <a:t>度。</a:t>
            </a:r>
            <a:br>
              <a:rPr lang="zh-TW" altLang="en-US" sz="2400" dirty="0" smtClean="0"/>
            </a:b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en-US" altLang="zh-TW" sz="2400" dirty="0" smtClean="0"/>
              <a:t>2.</a:t>
            </a:r>
            <a:r>
              <a:rPr lang="zh-TW" altLang="en-US" sz="2400" dirty="0" smtClean="0"/>
              <a:t>長方形：四個角分別為</a:t>
            </a:r>
            <a:r>
              <a:rPr lang="en-US" altLang="zh-TW" sz="2400" dirty="0" smtClean="0"/>
              <a:t>90</a:t>
            </a:r>
            <a:r>
              <a:rPr lang="zh-TW" altLang="en-US" sz="2400" dirty="0" smtClean="0"/>
              <a:t>度。</a:t>
            </a:r>
            <a:br>
              <a:rPr lang="zh-TW" altLang="en-US" sz="2400" dirty="0" smtClean="0"/>
            </a:b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en-US" altLang="zh-TW" sz="2400" dirty="0" smtClean="0"/>
              <a:t>3.</a:t>
            </a:r>
            <a:r>
              <a:rPr lang="zh-TW" altLang="en-US" sz="2400" dirty="0" smtClean="0"/>
              <a:t>菱形：四邊皆等長。</a:t>
            </a:r>
            <a:br>
              <a:rPr lang="zh-TW" altLang="en-US" sz="2400" dirty="0" smtClean="0"/>
            </a:b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en-US" altLang="zh-TW" sz="2400" dirty="0" smtClean="0"/>
              <a:t>4.</a:t>
            </a:r>
            <a:r>
              <a:rPr lang="zh-TW" altLang="en-US" sz="2400" dirty="0" smtClean="0"/>
              <a:t>平行四邊形：兩雙對邊分別平行。</a:t>
            </a:r>
            <a:br>
              <a:rPr lang="zh-TW" altLang="en-US" sz="2400" dirty="0" smtClean="0"/>
            </a:b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en-US" altLang="zh-TW" sz="2400" dirty="0" smtClean="0"/>
              <a:t>5.</a:t>
            </a:r>
            <a:r>
              <a:rPr lang="zh-TW" altLang="en-US" sz="2400" dirty="0" smtClean="0"/>
              <a:t>鳶形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箏形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：兩雙鄰邊分別等長。</a:t>
            </a:r>
            <a:br>
              <a:rPr lang="zh-TW" altLang="en-US" sz="2400" dirty="0" smtClean="0"/>
            </a:b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en-US" altLang="zh-TW" sz="2400" dirty="0" smtClean="0"/>
              <a:t>6.</a:t>
            </a:r>
            <a:r>
              <a:rPr lang="zh-TW" altLang="en-US" sz="2400" dirty="0" smtClean="0"/>
              <a:t>梯形：只有一雙對邊平行。</a:t>
            </a:r>
            <a:br>
              <a:rPr lang="zh-TW" altLang="en-US" sz="2400" dirty="0" smtClean="0"/>
            </a:b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1196753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en-US" altLang="zh-TW" sz="2400" dirty="0" smtClean="0"/>
              <a:t>1.</a:t>
            </a:r>
            <a:r>
              <a:rPr lang="zh-TW" altLang="en-US" sz="2400" dirty="0" smtClean="0"/>
              <a:t> 四邊皆等長，四個角分別為</a:t>
            </a:r>
            <a:r>
              <a:rPr lang="en-US" altLang="zh-TW" sz="2400" dirty="0" smtClean="0"/>
              <a:t>90</a:t>
            </a:r>
            <a:r>
              <a:rPr lang="zh-TW" altLang="en-US" sz="2400" dirty="0" smtClean="0"/>
              <a:t>度。</a:t>
            </a:r>
            <a:br>
              <a:rPr lang="zh-TW" altLang="en-US" sz="2400" dirty="0" smtClean="0"/>
            </a:b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en-US" altLang="zh-TW" sz="2400" dirty="0" smtClean="0"/>
              <a:t>2.</a:t>
            </a:r>
            <a:r>
              <a:rPr lang="zh-TW" altLang="en-US" sz="2400" dirty="0" smtClean="0"/>
              <a:t> 四個角分別為</a:t>
            </a:r>
            <a:r>
              <a:rPr lang="en-US" altLang="zh-TW" sz="2400" dirty="0" smtClean="0"/>
              <a:t>90</a:t>
            </a:r>
            <a:r>
              <a:rPr lang="zh-TW" altLang="en-US" sz="2400" dirty="0" smtClean="0"/>
              <a:t>度。</a:t>
            </a:r>
            <a:br>
              <a:rPr lang="zh-TW" altLang="en-US" sz="2400" dirty="0" smtClean="0"/>
            </a:b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en-US" altLang="zh-TW" sz="2400" dirty="0" smtClean="0"/>
              <a:t>3.</a:t>
            </a:r>
            <a:r>
              <a:rPr lang="zh-TW" altLang="en-US" sz="2400" dirty="0" smtClean="0"/>
              <a:t> 四邊皆等長。</a:t>
            </a:r>
            <a:br>
              <a:rPr lang="zh-TW" altLang="en-US" sz="2400" dirty="0" smtClean="0"/>
            </a:b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en-US" altLang="zh-TW" sz="2400" dirty="0" smtClean="0"/>
              <a:t>4.</a:t>
            </a:r>
            <a:r>
              <a:rPr lang="zh-TW" altLang="en-US" sz="2400" dirty="0" smtClean="0"/>
              <a:t> 兩雙對邊分別平行。</a:t>
            </a:r>
            <a:br>
              <a:rPr lang="zh-TW" altLang="en-US" sz="2400" dirty="0" smtClean="0"/>
            </a:b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en-US" altLang="zh-TW" sz="2400" dirty="0" smtClean="0"/>
              <a:t>5.</a:t>
            </a:r>
            <a:r>
              <a:rPr lang="zh-TW" altLang="en-US" sz="2400" dirty="0" smtClean="0"/>
              <a:t> 兩雙鄰邊分別等長。</a:t>
            </a:r>
            <a:br>
              <a:rPr lang="zh-TW" altLang="en-US" sz="2400" dirty="0" smtClean="0"/>
            </a:b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endParaRPr lang="zh-TW" altLang="en-US" sz="2400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96944" cy="1143000"/>
          </a:xfrm>
        </p:spPr>
        <p:txBody>
          <a:bodyPr/>
          <a:lstStyle/>
          <a:p>
            <a:pPr>
              <a:buNone/>
            </a:pPr>
            <a:r>
              <a:rPr lang="zh-TW" altLang="en-US" sz="4400" dirty="0" smtClean="0"/>
              <a:t>請畫出下列四邊形，每題畫兩個。</a:t>
            </a:r>
            <a:endParaRPr lang="zh-TW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28670"/>
            <a:ext cx="8929718" cy="7000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zh-TW" altLang="en-US" sz="3200" dirty="0" smtClean="0">
                <a:latin typeface="標楷體" pitchFamily="65" charset="-120"/>
              </a:rPr>
              <a:t>一</a:t>
            </a:r>
            <a:r>
              <a:rPr lang="en-US" altLang="zh-TW" sz="3200" dirty="0" smtClean="0">
                <a:latin typeface="標楷體" pitchFamily="65" charset="-120"/>
              </a:rPr>
              <a:t>.</a:t>
            </a:r>
            <a:r>
              <a:rPr lang="zh-TW" altLang="zh-TW" sz="3200" dirty="0" smtClean="0">
                <a:latin typeface="標楷體" pitchFamily="65" charset="-120"/>
              </a:rPr>
              <a:t>你覺得是什麼原因，引起了前後不一的迷惑？</a:t>
            </a:r>
            <a:br>
              <a:rPr lang="zh-TW" altLang="zh-TW" sz="3200" dirty="0" smtClean="0">
                <a:latin typeface="標楷體" pitchFamily="65" charset="-120"/>
              </a:rPr>
            </a:br>
            <a:endParaRPr lang="zh-TW" altLang="en-US" sz="3200" dirty="0">
              <a:latin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857375" y="1785938"/>
            <a:ext cx="4714875" cy="300037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zh-TW" sz="3800" dirty="0" smtClean="0">
                <a:latin typeface="標楷體" pitchFamily="65" charset="-120"/>
              </a:rPr>
              <a:t>視覺不可靠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zh-TW" sz="3800" dirty="0" smtClean="0">
                <a:latin typeface="標楷體" pitchFamily="65" charset="-120"/>
              </a:rPr>
              <a:t>尺的測量不可靠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zh-TW" sz="3800" dirty="0" smtClean="0">
                <a:latin typeface="標楷體" pitchFamily="65" charset="-120"/>
              </a:rPr>
              <a:t>老師的推論不可靠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zh-TW" sz="3800" dirty="0" smtClean="0">
                <a:latin typeface="標楷體" pitchFamily="65" charset="-120"/>
              </a:rPr>
              <a:t>遞移律不可靠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zh-TW" sz="3800" dirty="0" smtClean="0">
                <a:latin typeface="標楷體" pitchFamily="65" charset="-120"/>
              </a:rPr>
              <a:t>三一律不可靠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zh-TW" sz="3800" dirty="0" smtClean="0">
                <a:latin typeface="標楷體" pitchFamily="65" charset="-120"/>
              </a:rPr>
              <a:t>其他：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zh-TW" altLang="en-US" dirty="0">
              <a:latin typeface="標楷體" pitchFamily="65" charset="-12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27088" y="5084763"/>
            <a:ext cx="7489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zh-TW" sz="3200"/>
              <a:t>☆</a:t>
            </a:r>
            <a:r>
              <a:rPr lang="zh-TW" altLang="en-US" sz="3200"/>
              <a:t>再反問學生：</a:t>
            </a:r>
            <a:r>
              <a:rPr lang="zh-TW" altLang="en-US" sz="3200">
                <a:solidFill>
                  <a:srgbClr val="FF0000"/>
                </a:solidFill>
              </a:rPr>
              <a:t>那請問什麼是可靠的？</a:t>
            </a:r>
            <a:endParaRPr lang="en-US" altLang="zh-TW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4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564904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zh-TW" altLang="en-US" dirty="0" smtClean="0"/>
              <a:t>平行四邊形的性質與判別性質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ctrTitle"/>
          </p:nvPr>
        </p:nvSpPr>
        <p:spPr bwMode="auto">
          <a:xfrm>
            <a:off x="2071688" y="2714625"/>
            <a:ext cx="6172200" cy="874713"/>
          </a:xfrm>
        </p:spPr>
        <p:txBody>
          <a:bodyPr/>
          <a:lstStyle/>
          <a:p>
            <a:pPr eaLnBrk="1" hangingPunct="1">
              <a:buNone/>
            </a:pPr>
            <a:r>
              <a:rPr lang="zh-TW" altLang="en-US" cap="none" dirty="0" smtClean="0"/>
              <a:t>尺規作圖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2555875" y="1557338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/>
              <a:t>規定的工具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763713" y="3644900"/>
            <a:ext cx="3878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/>
              <a:t>不知道要用什麼工具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203575" y="2565400"/>
            <a:ext cx="792163" cy="6477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eaLnBrk="0" hangingPunct="0">
              <a:defRPr/>
            </a:pPr>
            <a:r>
              <a:rPr kumimoji="0" lang="en-US" altLang="zh-TW" sz="3000" b="1" cap="small" dirty="0">
                <a:solidFill>
                  <a:schemeClr val="tx2"/>
                </a:solidFill>
                <a:latin typeface="+mj-lt"/>
                <a:cs typeface="+mj-cs"/>
              </a:rPr>
              <a:t>VS</a:t>
            </a:r>
            <a:endParaRPr kumimoji="0" lang="zh-TW" altLang="en-US" sz="3000" b="1" cap="small" dirty="0">
              <a:solidFill>
                <a:schemeClr val="tx2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"/>
          <p:cNvSpPr>
            <a:spLocks noChangeArrowheads="1"/>
          </p:cNvSpPr>
          <p:nvPr/>
        </p:nvSpPr>
        <p:spPr bwMode="auto">
          <a:xfrm>
            <a:off x="2555875" y="1557338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3200"/>
              <a:t>複製角</a:t>
            </a:r>
            <a:endParaRPr lang="zh-TW" altLang="en-US" sz="320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763713" y="3644900"/>
            <a:ext cx="387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/>
              <a:t>SSS</a:t>
            </a:r>
            <a:r>
              <a:rPr lang="zh-TW" altLang="zh-TW" sz="3200"/>
              <a:t>複製全等三角形</a:t>
            </a:r>
            <a:endParaRPr lang="zh-TW" altLang="en-US" sz="320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843213" y="2492375"/>
            <a:ext cx="792162" cy="6477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eaLnBrk="0" hangingPunct="0">
              <a:defRPr/>
            </a:pPr>
            <a:r>
              <a:rPr kumimoji="0" lang="en-US" altLang="zh-TW" sz="3000" b="1" cap="small" dirty="0">
                <a:solidFill>
                  <a:schemeClr val="tx2"/>
                </a:solidFill>
                <a:latin typeface="+mj-lt"/>
                <a:cs typeface="+mj-cs"/>
              </a:rPr>
              <a:t>VS</a:t>
            </a:r>
            <a:endParaRPr kumimoji="0" lang="zh-TW" altLang="en-US" sz="3000" b="1" cap="small" dirty="0">
              <a:solidFill>
                <a:schemeClr val="tx2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50825" y="1773238"/>
          <a:ext cx="8676456" cy="365760"/>
        </p:xfrm>
        <a:graphic>
          <a:graphicData uri="http://schemas.openxmlformats.org/drawingml/2006/table">
            <a:tbl>
              <a:tblPr/>
              <a:tblGrid>
                <a:gridCol w="2892152"/>
                <a:gridCol w="2892152"/>
                <a:gridCol w="2892152"/>
              </a:tblGrid>
              <a:tr h="189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新細明體"/>
                        </a:rPr>
                        <a:t>1. </a:t>
                      </a:r>
                      <a:r>
                        <a:rPr lang="zh-TW" sz="2400" kern="100" dirty="0">
                          <a:latin typeface="Times New Roman"/>
                          <a:ea typeface="新細明體"/>
                        </a:rPr>
                        <a:t>複製給定的角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/>
                          <a:ea typeface="新細明體"/>
                        </a:rPr>
                        <a:t>2. </a:t>
                      </a:r>
                      <a:r>
                        <a:rPr lang="zh-TW" sz="2400" kern="100">
                          <a:latin typeface="Times New Roman"/>
                          <a:ea typeface="新細明體"/>
                        </a:rPr>
                        <a:t>複製給定的三角形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新細明體"/>
                        </a:rPr>
                        <a:t>3. </a:t>
                      </a:r>
                      <a:r>
                        <a:rPr lang="zh-TW" sz="2400" kern="100" dirty="0">
                          <a:latin typeface="Times New Roman"/>
                          <a:ea typeface="新細明體"/>
                        </a:rPr>
                        <a:t>複製給定的四邊形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71550" y="2852738"/>
            <a:ext cx="1584325" cy="660400"/>
            <a:chOff x="1874" y="2054"/>
            <a:chExt cx="900" cy="360"/>
          </a:xfrm>
        </p:grpSpPr>
        <p:sp>
          <p:nvSpPr>
            <p:cNvPr id="22545" name="Line 5"/>
            <p:cNvSpPr>
              <a:spLocks noChangeShapeType="1"/>
            </p:cNvSpPr>
            <p:nvPr/>
          </p:nvSpPr>
          <p:spPr bwMode="auto">
            <a:xfrm flipH="1">
              <a:off x="1874" y="2054"/>
              <a:ext cx="72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46" name="Line 4"/>
            <p:cNvSpPr>
              <a:spLocks noChangeShapeType="1"/>
            </p:cNvSpPr>
            <p:nvPr/>
          </p:nvSpPr>
          <p:spPr bwMode="auto">
            <a:xfrm>
              <a:off x="1874" y="2414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2541" name="AutoShape 1"/>
          <p:cNvSpPr>
            <a:spLocks noChangeArrowheads="1"/>
          </p:cNvSpPr>
          <p:nvPr/>
        </p:nvSpPr>
        <p:spPr bwMode="auto">
          <a:xfrm>
            <a:off x="3563938" y="2565400"/>
            <a:ext cx="1295400" cy="990600"/>
          </a:xfrm>
          <a:prstGeom prst="triangle">
            <a:avLst>
              <a:gd name="adj" fmla="val 665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542" name="Freeform 2"/>
          <p:cNvSpPr>
            <a:spLocks/>
          </p:cNvSpPr>
          <p:nvPr/>
        </p:nvSpPr>
        <p:spPr bwMode="auto">
          <a:xfrm>
            <a:off x="6443663" y="2492375"/>
            <a:ext cx="1223962" cy="962025"/>
          </a:xfrm>
          <a:custGeom>
            <a:avLst/>
            <a:gdLst>
              <a:gd name="T0" fmla="*/ 2147483647 w 1980"/>
              <a:gd name="T1" fmla="*/ 0 h 900"/>
              <a:gd name="T2" fmla="*/ 0 w 1980"/>
              <a:gd name="T3" fmla="*/ 2147483647 h 900"/>
              <a:gd name="T4" fmla="*/ 2147483647 w 1980"/>
              <a:gd name="T5" fmla="*/ 2147483647 h 900"/>
              <a:gd name="T6" fmla="*/ 2147483647 w 1980"/>
              <a:gd name="T7" fmla="*/ 0 h 900"/>
              <a:gd name="T8" fmla="*/ 2147483647 w 1980"/>
              <a:gd name="T9" fmla="*/ 0 h 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0"/>
              <a:gd name="T16" fmla="*/ 0 h 900"/>
              <a:gd name="T17" fmla="*/ 1980 w 1980"/>
              <a:gd name="T18" fmla="*/ 900 h 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0" h="900">
                <a:moveTo>
                  <a:pt x="540" y="0"/>
                </a:moveTo>
                <a:lnTo>
                  <a:pt x="0" y="360"/>
                </a:lnTo>
                <a:lnTo>
                  <a:pt x="900" y="900"/>
                </a:lnTo>
                <a:lnTo>
                  <a:pt x="1980" y="0"/>
                </a:lnTo>
                <a:lnTo>
                  <a:pt x="54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543" name="Rectangle 6"/>
          <p:cNvSpPr>
            <a:spLocks noChangeArrowheads="1"/>
          </p:cNvSpPr>
          <p:nvPr/>
        </p:nvSpPr>
        <p:spPr bwMode="auto">
          <a:xfrm>
            <a:off x="395288" y="549275"/>
            <a:ext cx="726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28600" algn="l"/>
              </a:tabLst>
            </a:pPr>
            <a:r>
              <a:rPr lang="zh-TW" sz="2400">
                <a:latin typeface="Times New Roman" pitchFamily="18" charset="0"/>
                <a:cs typeface="Times New Roman" pitchFamily="18" charset="0"/>
              </a:rPr>
              <a:t>下列圖形你覺得哪些圖形可以用尺規作圖做出？</a:t>
            </a:r>
            <a:endParaRPr lang="en-US" altLang="zh-TW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zh-TW" sz="2400">
                <a:latin typeface="Times New Roman" pitchFamily="18" charset="0"/>
                <a:cs typeface="Times New Roman" pitchFamily="18" charset="0"/>
              </a:rPr>
              <a:t>請從你覺得比較簡單的開始，將其圖形用尺規畫出。</a:t>
            </a:r>
            <a:endParaRPr lang="zh-TW" sz="2400"/>
          </a:p>
          <a:p>
            <a:pPr eaLnBrk="0" hangingPunct="0">
              <a:tabLst>
                <a:tab pos="228600" algn="l"/>
              </a:tabLst>
            </a:pPr>
            <a:endParaRPr lang="zh-TW" altLang="zh-TW" sz="2400"/>
          </a:p>
        </p:txBody>
      </p:sp>
      <p:sp>
        <p:nvSpPr>
          <p:cNvPr id="22544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55576" y="2420888"/>
          <a:ext cx="6624414" cy="1508748"/>
        </p:xfrm>
        <a:graphic>
          <a:graphicData uri="http://schemas.openxmlformats.org/drawingml/2006/table">
            <a:tbl>
              <a:tblPr/>
              <a:tblGrid>
                <a:gridCol w="1800204"/>
                <a:gridCol w="1512168"/>
                <a:gridCol w="1655858"/>
                <a:gridCol w="1656184"/>
              </a:tblGrid>
              <a:tr h="480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1</a:t>
                      </a:r>
                      <a:r>
                        <a:rPr lang="en-US" sz="1800" kern="100" dirty="0" smtClean="0">
                          <a:latin typeface="Times New Roman"/>
                          <a:ea typeface="新細明體"/>
                        </a:rPr>
                        <a:t>.</a:t>
                      </a:r>
                      <a:r>
                        <a:rPr lang="zh-TW" altLang="zh-TW" sz="1800" kern="100" dirty="0" smtClean="0">
                          <a:latin typeface="Times New Roman"/>
                          <a:ea typeface="新細明體"/>
                        </a:rPr>
                        <a:t>直角三角形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4</a:t>
                      </a:r>
                      <a:r>
                        <a:rPr lang="en-US" sz="1800" kern="100" dirty="0" smtClean="0">
                          <a:latin typeface="Times New Roman"/>
                          <a:ea typeface="新細明體"/>
                        </a:rPr>
                        <a:t>.</a:t>
                      </a:r>
                      <a:r>
                        <a:rPr lang="zh-TW" altLang="zh-TW" sz="1800" kern="100" dirty="0" smtClean="0">
                          <a:latin typeface="Times New Roman"/>
                          <a:ea typeface="新細明體"/>
                        </a:rPr>
                        <a:t>正方形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7</a:t>
                      </a:r>
                      <a:r>
                        <a:rPr lang="en-US" sz="1800" kern="100" dirty="0" smtClean="0">
                          <a:latin typeface="Times New Roman"/>
                          <a:ea typeface="新細明體"/>
                        </a:rPr>
                        <a:t>.</a:t>
                      </a:r>
                      <a:r>
                        <a:rPr lang="zh-TW" altLang="zh-TW" sz="1800" kern="100" dirty="0" smtClean="0">
                          <a:latin typeface="Times New Roman"/>
                          <a:ea typeface="新細明體"/>
                        </a:rPr>
                        <a:t>箏形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10</a:t>
                      </a:r>
                      <a:r>
                        <a:rPr lang="en-US" sz="1800" kern="100" dirty="0" smtClean="0">
                          <a:latin typeface="Times New Roman"/>
                          <a:ea typeface="新細明體"/>
                        </a:rPr>
                        <a:t>.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2.</a:t>
                      </a: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等腰三角形</a:t>
                      </a: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5</a:t>
                      </a:r>
                      <a:r>
                        <a:rPr lang="en-US" sz="1800" kern="100" dirty="0" smtClean="0">
                          <a:latin typeface="Times New Roman"/>
                          <a:ea typeface="新細明體"/>
                        </a:rPr>
                        <a:t>.</a:t>
                      </a:r>
                      <a:r>
                        <a:rPr lang="zh-TW" altLang="zh-TW" sz="1800" kern="100" dirty="0" smtClean="0">
                          <a:latin typeface="Times New Roman"/>
                          <a:ea typeface="新細明體"/>
                        </a:rPr>
                        <a:t>長方形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8</a:t>
                      </a:r>
                      <a:r>
                        <a:rPr lang="en-US" sz="1800" kern="100" dirty="0" smtClean="0">
                          <a:latin typeface="Times New Roman"/>
                          <a:ea typeface="新細明體"/>
                        </a:rPr>
                        <a:t>.</a:t>
                      </a:r>
                      <a:r>
                        <a:rPr lang="zh-TW" altLang="zh-TW" sz="1800" kern="100" dirty="0" smtClean="0">
                          <a:latin typeface="Times New Roman"/>
                          <a:ea typeface="新細明體"/>
                        </a:rPr>
                        <a:t>平行四邊形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11</a:t>
                      </a:r>
                      <a:r>
                        <a:rPr lang="en-US" sz="1800" kern="100" dirty="0" smtClean="0">
                          <a:latin typeface="Times New Roman"/>
                          <a:ea typeface="新細明體"/>
                        </a:rPr>
                        <a:t>.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3.</a:t>
                      </a:r>
                      <a:r>
                        <a:rPr lang="zh-TW" sz="1800" kern="100">
                          <a:latin typeface="Times New Roman"/>
                          <a:ea typeface="新細明體"/>
                        </a:rPr>
                        <a:t>正三角形</a:t>
                      </a: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6</a:t>
                      </a:r>
                      <a:r>
                        <a:rPr lang="en-US" sz="1800" kern="100" dirty="0" smtClean="0">
                          <a:latin typeface="Times New Roman"/>
                          <a:ea typeface="新細明體"/>
                        </a:rPr>
                        <a:t>.</a:t>
                      </a:r>
                      <a:r>
                        <a:rPr lang="zh-TW" altLang="zh-TW" sz="1800" kern="100" dirty="0" smtClean="0">
                          <a:latin typeface="Times New Roman"/>
                          <a:ea typeface="新細明體"/>
                        </a:rPr>
                        <a:t>菱形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9</a:t>
                      </a:r>
                      <a:r>
                        <a:rPr lang="en-US" sz="1800" kern="100" dirty="0" smtClean="0">
                          <a:latin typeface="Times New Roman"/>
                          <a:ea typeface="新細明體"/>
                        </a:rPr>
                        <a:t>.</a:t>
                      </a:r>
                      <a:r>
                        <a:rPr lang="zh-TW" altLang="zh-TW" sz="1800" kern="100" dirty="0" smtClean="0">
                          <a:latin typeface="Times New Roman"/>
                          <a:ea typeface="新細明體"/>
                        </a:rPr>
                        <a:t>梯形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12</a:t>
                      </a:r>
                      <a:r>
                        <a:rPr lang="en-US" sz="1800" kern="100" dirty="0" smtClean="0">
                          <a:latin typeface="Times New Roman"/>
                          <a:ea typeface="新細明體"/>
                        </a:rPr>
                        <a:t>.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36" name="Rectangle 1"/>
          <p:cNvSpPr>
            <a:spLocks noChangeArrowheads="1"/>
          </p:cNvSpPr>
          <p:nvPr/>
        </p:nvSpPr>
        <p:spPr bwMode="auto">
          <a:xfrm>
            <a:off x="539750" y="1004888"/>
            <a:ext cx="7920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28600" algn="l"/>
              </a:tabLst>
            </a:pPr>
            <a:r>
              <a:rPr lang="zh-TW" sz="2400">
                <a:latin typeface="Times New Roman" pitchFamily="18" charset="0"/>
                <a:cs typeface="Times New Roman" pitchFamily="18" charset="0"/>
              </a:rPr>
              <a:t>下列圖形你覺得哪些圖形可以用尺規作圖做出？請從你覺得比較簡單的開始，將其圖形用尺規畫出。</a:t>
            </a:r>
            <a:endParaRPr lang="zh-TW" sz="2400"/>
          </a:p>
          <a:p>
            <a:pPr eaLnBrk="0" hangingPunct="0">
              <a:tabLst>
                <a:tab pos="228600" algn="l"/>
              </a:tabLst>
            </a:pPr>
            <a:r>
              <a:rPr lang="zh-TW" altLang="en-US" sz="2400">
                <a:latin typeface="Times New Roman" pitchFamily="18" charset="0"/>
                <a:cs typeface="Times New Roman" pitchFamily="18" charset="0"/>
              </a:rPr>
              <a:t>   我覺得比較簡單的是：</a:t>
            </a:r>
            <a:endParaRPr lang="zh-TW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79388" y="2997200"/>
          <a:ext cx="8640961" cy="731520"/>
        </p:xfrm>
        <a:graphic>
          <a:graphicData uri="http://schemas.openxmlformats.org/drawingml/2006/table">
            <a:tbl>
              <a:tblPr/>
              <a:tblGrid>
                <a:gridCol w="823312"/>
                <a:gridCol w="2058701"/>
                <a:gridCol w="2058701"/>
                <a:gridCol w="1764238"/>
                <a:gridCol w="1936009"/>
              </a:tblGrid>
              <a:tr h="185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/>
                          <a:ea typeface="新細明體"/>
                        </a:rPr>
                        <a:t>1.</a:t>
                      </a:r>
                      <a:r>
                        <a:rPr lang="zh-TW" sz="2400" kern="100">
                          <a:latin typeface="Times New Roman"/>
                          <a:ea typeface="新細明體"/>
                        </a:rPr>
                        <a:t>直角</a:t>
                      </a: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/>
                          <a:ea typeface="新細明體"/>
                        </a:rPr>
                        <a:t>2.</a:t>
                      </a:r>
                      <a:r>
                        <a:rPr lang="zh-TW" sz="2400" kern="100">
                          <a:latin typeface="Times New Roman"/>
                          <a:ea typeface="新細明體"/>
                        </a:rPr>
                        <a:t>過線上一點作垂線</a:t>
                      </a: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/>
                          <a:ea typeface="新細明體"/>
                        </a:rPr>
                        <a:t>3.</a:t>
                      </a:r>
                      <a:r>
                        <a:rPr lang="zh-TW" sz="2400" kern="100">
                          <a:latin typeface="Times New Roman"/>
                          <a:ea typeface="新細明體"/>
                        </a:rPr>
                        <a:t>過線外一點作垂線</a:t>
                      </a: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/>
                          <a:ea typeface="新細明體"/>
                        </a:rPr>
                        <a:t>4.</a:t>
                      </a:r>
                      <a:r>
                        <a:rPr lang="zh-TW" sz="2400" kern="100">
                          <a:latin typeface="Times New Roman"/>
                          <a:ea typeface="新細明體"/>
                        </a:rPr>
                        <a:t>某線段的中垂線</a:t>
                      </a: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新細明體"/>
                        </a:rPr>
                        <a:t>5.</a:t>
                      </a:r>
                      <a:r>
                        <a:rPr lang="zh-TW" sz="2400" kern="100" dirty="0">
                          <a:latin typeface="Times New Roman"/>
                          <a:ea typeface="新細明體"/>
                        </a:rPr>
                        <a:t>某角的角平分線</a:t>
                      </a:r>
                    </a:p>
                  </a:txBody>
                  <a:tcPr marL="64470" marR="64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68" name="Rectangle 1"/>
          <p:cNvSpPr>
            <a:spLocks noChangeArrowheads="1"/>
          </p:cNvSpPr>
          <p:nvPr/>
        </p:nvSpPr>
        <p:spPr bwMode="auto">
          <a:xfrm>
            <a:off x="611188" y="1125538"/>
            <a:ext cx="73707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28600" algn="l"/>
              </a:tabLst>
            </a:pPr>
            <a:r>
              <a:rPr lang="zh-TW" sz="2400">
                <a:latin typeface="Times New Roman" pitchFamily="18" charset="0"/>
                <a:cs typeface="Times New Roman" pitchFamily="18" charset="0"/>
              </a:rPr>
              <a:t>下列圖形你覺得哪些圖形可以用尺規作圖做出？</a:t>
            </a:r>
            <a:endParaRPr lang="en-US" altLang="zh-TW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zh-TW" sz="2400">
                <a:latin typeface="Times New Roman" pitchFamily="18" charset="0"/>
                <a:cs typeface="Times New Roman" pitchFamily="18" charset="0"/>
              </a:rPr>
              <a:t>請從你覺得比較簡單的開始，將其圖形用尺規畫出。</a:t>
            </a:r>
            <a:endParaRPr lang="zh-TW" sz="2400"/>
          </a:p>
          <a:p>
            <a:pPr eaLnBrk="0" hangingPunct="0">
              <a:tabLst>
                <a:tab pos="228600" algn="l"/>
              </a:tabLst>
            </a:pPr>
            <a:endParaRPr lang="zh-TW" altLang="zh-TW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ctrTitle"/>
          </p:nvPr>
        </p:nvSpPr>
        <p:spPr bwMode="auto">
          <a:xfrm>
            <a:off x="1357290" y="2643182"/>
            <a:ext cx="6172200" cy="874713"/>
          </a:xfrm>
        </p:spPr>
        <p:txBody>
          <a:bodyPr/>
          <a:lstStyle/>
          <a:p>
            <a:pPr algn="ctr" eaLnBrk="1" hangingPunct="1">
              <a:buNone/>
            </a:pPr>
            <a:r>
              <a:rPr lang="zh-TW" altLang="en-US" dirty="0" smtClean="0"/>
              <a:t>圓</a:t>
            </a:r>
            <a:r>
              <a:rPr lang="zh-TW" altLang="en-US" cap="none" dirty="0" smtClean="0"/>
              <a:t>的性質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ctrTitle"/>
          </p:nvPr>
        </p:nvSpPr>
        <p:spPr bwMode="auto">
          <a:xfrm>
            <a:off x="323528" y="2714625"/>
            <a:ext cx="8712968" cy="874713"/>
          </a:xfrm>
        </p:spPr>
        <p:txBody>
          <a:bodyPr/>
          <a:lstStyle/>
          <a:p>
            <a:pPr eaLnBrk="1" hangingPunct="1">
              <a:buNone/>
            </a:pPr>
            <a:r>
              <a:rPr lang="zh-TW" altLang="en-US" cap="none" dirty="0" smtClean="0"/>
              <a:t>三角形的內心、外心與重心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zh-TW" altLang="zh-TW" dirty="0" smtClean="0"/>
              <a:t>一</a:t>
            </a:r>
            <a:r>
              <a:rPr lang="en-US" altLang="zh-TW" dirty="0" smtClean="0"/>
              <a:t>.</a:t>
            </a:r>
            <a:r>
              <a:rPr lang="zh-TW" altLang="zh-TW" dirty="0" smtClean="0"/>
              <a:t>圓形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1.</a:t>
            </a:r>
            <a:r>
              <a:rPr lang="zh-TW" altLang="zh-TW" dirty="0" smtClean="0"/>
              <a:t>你覺得圓形的中心點位在哪裡，請在右圖標示出它的位置。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2.</a:t>
            </a:r>
            <a:r>
              <a:rPr lang="zh-TW" altLang="zh-TW" dirty="0" smtClean="0"/>
              <a:t>請問你是基於什麼理由來認定它是圓形的中心點？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3.</a:t>
            </a:r>
            <a:r>
              <a:rPr lang="zh-TW" altLang="zh-TW" dirty="0" smtClean="0"/>
              <a:t>請說明你如何畫出這個中心點？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4.</a:t>
            </a:r>
            <a:r>
              <a:rPr lang="zh-TW" altLang="zh-TW" dirty="0" smtClean="0"/>
              <a:t>請觀察你說的這個中心點還有什麼性質或特點，並盡量寫下來。</a:t>
            </a:r>
            <a:endParaRPr lang="zh-TW" altLang="en-US" dirty="0" smtClean="0"/>
          </a:p>
        </p:txBody>
      </p:sp>
      <p:sp>
        <p:nvSpPr>
          <p:cNvPr id="25604" name="Oval 2"/>
          <p:cNvSpPr>
            <a:spLocks noChangeAspect="1" noChangeArrowheads="1"/>
          </p:cNvSpPr>
          <p:nvPr/>
        </p:nvSpPr>
        <p:spPr bwMode="auto">
          <a:xfrm>
            <a:off x="5580063" y="4797425"/>
            <a:ext cx="1439862" cy="14398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95536" y="26064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zh-TW" altLang="zh-TW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你所想像的圖形中心點</a:t>
            </a:r>
            <a:endParaRPr kumimoji="0" lang="zh-TW" altLang="en-US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7496175" cy="928687"/>
          </a:xfrm>
        </p:spPr>
        <p:txBody>
          <a:bodyPr>
            <a:normAutofit fontScale="90000"/>
          </a:bodyPr>
          <a:lstStyle/>
          <a:p>
            <a:pPr algn="l" eaLnBrk="1" hangingPunct="1">
              <a:buNone/>
              <a:defRPr/>
            </a:pPr>
            <a:r>
              <a:rPr lang="zh-TW" altLang="zh-TW" sz="2700" cap="none" dirty="0" smtClean="0"/>
              <a:t/>
            </a:r>
            <a:br>
              <a:rPr lang="zh-TW" altLang="zh-TW" sz="2700" cap="none" dirty="0" smtClean="0"/>
            </a:br>
            <a:r>
              <a:rPr lang="zh-TW" altLang="en-US" sz="2700" cap="none" dirty="0" smtClean="0"/>
              <a:t>二</a:t>
            </a:r>
            <a:r>
              <a:rPr lang="en-US" altLang="zh-TW" sz="2700" cap="none" dirty="0" smtClean="0"/>
              <a:t>.</a:t>
            </a:r>
            <a:r>
              <a:rPr lang="zh-TW" altLang="zh-TW" sz="2700" cap="none" dirty="0" smtClean="0"/>
              <a:t>請用直覺回答下列是非題：</a:t>
            </a:r>
            <a:r>
              <a:rPr lang="en-US" altLang="zh-TW" sz="2700" cap="none" dirty="0" smtClean="0"/>
              <a:t/>
            </a:r>
            <a:br>
              <a:rPr lang="en-US" altLang="zh-TW" sz="2700" cap="none" dirty="0" smtClean="0"/>
            </a:br>
            <a:endParaRPr lang="zh-TW" altLang="en-US" sz="2700" cap="none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00063" y="1643063"/>
            <a:ext cx="8258175" cy="3544887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zh-TW" smtClean="0"/>
              <a:t>（一）在右圖中：兩同心圓中，大圓半徑交小圓於</a:t>
            </a:r>
            <a:r>
              <a:rPr lang="en-US" altLang="zh-TW" smtClean="0"/>
              <a:t>A</a:t>
            </a:r>
            <a:r>
              <a:rPr lang="zh-TW" altLang="zh-TW" smtClean="0"/>
              <a:t>、</a:t>
            </a:r>
            <a:r>
              <a:rPr lang="en-US" altLang="zh-TW" smtClean="0"/>
              <a:t>B</a:t>
            </a:r>
            <a:r>
              <a:rPr lang="zh-TW" altLang="zh-TW" smtClean="0"/>
              <a:t>兩點</a:t>
            </a:r>
            <a:endParaRPr lang="en-US" altLang="zh-TW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1.</a:t>
            </a:r>
            <a:r>
              <a:rPr lang="zh-TW" altLang="zh-TW" smtClean="0"/>
              <a:t>（ ）弧</a:t>
            </a:r>
            <a:r>
              <a:rPr lang="en-US" altLang="zh-TW" smtClean="0"/>
              <a:t>AB</a:t>
            </a:r>
            <a:r>
              <a:rPr lang="zh-TW" altLang="zh-TW" smtClean="0"/>
              <a:t>與弧</a:t>
            </a:r>
            <a:r>
              <a:rPr lang="en-US" altLang="zh-TW" smtClean="0"/>
              <a:t>CD</a:t>
            </a:r>
            <a:r>
              <a:rPr lang="zh-TW" altLang="zh-TW" smtClean="0"/>
              <a:t>長度相等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2.</a:t>
            </a:r>
            <a:r>
              <a:rPr lang="zh-TW" altLang="zh-TW" smtClean="0"/>
              <a:t>（ ）弧</a:t>
            </a:r>
            <a:r>
              <a:rPr lang="en-US" altLang="zh-TW" smtClean="0"/>
              <a:t>AB</a:t>
            </a:r>
            <a:r>
              <a:rPr lang="zh-TW" altLang="zh-TW" smtClean="0"/>
              <a:t>與弧</a:t>
            </a:r>
            <a:r>
              <a:rPr lang="en-US" altLang="zh-TW" smtClean="0"/>
              <a:t>CD</a:t>
            </a:r>
            <a:r>
              <a:rPr lang="zh-TW" altLang="zh-TW" smtClean="0"/>
              <a:t>度數相等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3.</a:t>
            </a:r>
            <a:r>
              <a:rPr lang="zh-TW" altLang="zh-TW" smtClean="0"/>
              <a:t>（ ）弧</a:t>
            </a:r>
            <a:r>
              <a:rPr lang="en-US" altLang="zh-TW" smtClean="0"/>
              <a:t>AB</a:t>
            </a:r>
            <a:r>
              <a:rPr lang="zh-TW" altLang="zh-TW" smtClean="0"/>
              <a:t>與弧</a:t>
            </a:r>
            <a:r>
              <a:rPr lang="en-US" altLang="zh-TW" smtClean="0"/>
              <a:t>CD</a:t>
            </a:r>
            <a:r>
              <a:rPr lang="zh-TW" altLang="zh-TW" smtClean="0"/>
              <a:t>可以完全重合</a:t>
            </a:r>
          </a:p>
          <a:p>
            <a:pPr eaLnBrk="1" hangingPunct="1"/>
            <a:endParaRPr lang="zh-TW" alt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2100" y="2743200"/>
            <a:ext cx="29178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二</a:t>
            </a:r>
            <a:r>
              <a:rPr lang="en-US" altLang="zh-TW" dirty="0" smtClean="0"/>
              <a:t>.</a:t>
            </a:r>
            <a:r>
              <a:rPr lang="zh-TW" altLang="en-US" dirty="0" smtClean="0"/>
              <a:t>正方</a:t>
            </a:r>
            <a:r>
              <a:rPr lang="zh-TW" altLang="zh-TW" dirty="0" smtClean="0"/>
              <a:t>形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1.</a:t>
            </a:r>
            <a:r>
              <a:rPr lang="zh-TW" altLang="zh-TW" dirty="0" smtClean="0"/>
              <a:t>你覺得</a:t>
            </a:r>
            <a:r>
              <a:rPr lang="zh-TW" altLang="en-US" dirty="0" smtClean="0"/>
              <a:t>正方</a:t>
            </a:r>
            <a:r>
              <a:rPr lang="zh-TW" altLang="zh-TW" dirty="0" smtClean="0"/>
              <a:t>形的中心點位在哪裡，請在右圖標示出它的位置。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2.</a:t>
            </a:r>
            <a:r>
              <a:rPr lang="zh-TW" altLang="zh-TW" dirty="0" smtClean="0"/>
              <a:t>請問你是基於什麼理由來認定它是</a:t>
            </a:r>
            <a:r>
              <a:rPr lang="zh-TW" altLang="en-US" dirty="0" smtClean="0"/>
              <a:t>正方</a:t>
            </a:r>
            <a:r>
              <a:rPr lang="zh-TW" altLang="zh-TW" dirty="0" smtClean="0"/>
              <a:t>形的中心點？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3.</a:t>
            </a:r>
            <a:r>
              <a:rPr lang="zh-TW" altLang="zh-TW" dirty="0" smtClean="0"/>
              <a:t>請說明你如何畫出這個中心點？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4.</a:t>
            </a:r>
            <a:r>
              <a:rPr lang="zh-TW" altLang="zh-TW" dirty="0" smtClean="0"/>
              <a:t>請觀察你說的這個中心點還有什麼性質或特點，並盡量寫下來。</a:t>
            </a:r>
            <a:endParaRPr lang="zh-TW" altLang="en-US" dirty="0" smtClean="0"/>
          </a:p>
        </p:txBody>
      </p:sp>
      <p:sp>
        <p:nvSpPr>
          <p:cNvPr id="26628" name="Rectangle 2"/>
          <p:cNvSpPr>
            <a:spLocks noChangeAspect="1" noChangeArrowheads="1"/>
          </p:cNvSpPr>
          <p:nvPr/>
        </p:nvSpPr>
        <p:spPr bwMode="auto">
          <a:xfrm>
            <a:off x="5724525" y="4797425"/>
            <a:ext cx="1258888" cy="1260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512511" cy="1143000"/>
          </a:xfrm>
        </p:spPr>
        <p:txBody>
          <a:bodyPr/>
          <a:lstStyle/>
          <a:p>
            <a:pPr>
              <a:buNone/>
              <a:defRPr/>
            </a:pPr>
            <a:r>
              <a:rPr lang="zh-TW" altLang="zh-TW" b="1" dirty="0" smtClean="0"/>
              <a:t>你所想像的圖形中心點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859713" cy="4873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三</a:t>
            </a:r>
            <a:r>
              <a:rPr lang="en-US" altLang="zh-TW" dirty="0" smtClean="0"/>
              <a:t>.</a:t>
            </a:r>
            <a:r>
              <a:rPr lang="zh-TW" altLang="en-US" dirty="0" smtClean="0"/>
              <a:t>正三角</a:t>
            </a:r>
            <a:r>
              <a:rPr lang="zh-TW" altLang="zh-TW" dirty="0" smtClean="0"/>
              <a:t>形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1.</a:t>
            </a:r>
            <a:r>
              <a:rPr lang="zh-TW" altLang="zh-TW" dirty="0" smtClean="0"/>
              <a:t>你覺得</a:t>
            </a:r>
            <a:r>
              <a:rPr lang="zh-TW" altLang="en-US" dirty="0" smtClean="0"/>
              <a:t>正三角</a:t>
            </a:r>
            <a:r>
              <a:rPr lang="zh-TW" altLang="zh-TW" dirty="0" smtClean="0"/>
              <a:t>形的中心點位在哪裡，請在右圖標示出它的位置。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2.</a:t>
            </a:r>
            <a:r>
              <a:rPr lang="zh-TW" altLang="zh-TW" dirty="0" smtClean="0"/>
              <a:t>請問你是基於什麼理由來認定它是</a:t>
            </a:r>
            <a:r>
              <a:rPr lang="zh-TW" altLang="en-US" dirty="0" smtClean="0"/>
              <a:t>正三角</a:t>
            </a:r>
            <a:r>
              <a:rPr lang="zh-TW" altLang="zh-TW" dirty="0" smtClean="0"/>
              <a:t>形的中心點？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3.</a:t>
            </a:r>
            <a:r>
              <a:rPr lang="zh-TW" altLang="zh-TW" dirty="0" smtClean="0"/>
              <a:t>請說明你如何畫出這個中心點？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4.</a:t>
            </a:r>
            <a:r>
              <a:rPr lang="zh-TW" altLang="zh-TW" dirty="0" smtClean="0"/>
              <a:t>請觀察你說的這個中心點還有什麼性質或特點，並盡量寫下來。</a:t>
            </a:r>
            <a:endParaRPr lang="zh-TW" altLang="en-US" dirty="0" smtClean="0"/>
          </a:p>
        </p:txBody>
      </p:sp>
      <p:pic>
        <p:nvPicPr>
          <p:cNvPr id="27652" name="圖片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4437063"/>
            <a:ext cx="198755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512511" cy="1143000"/>
          </a:xfrm>
        </p:spPr>
        <p:txBody>
          <a:bodyPr/>
          <a:lstStyle/>
          <a:p>
            <a:pPr>
              <a:buNone/>
              <a:defRPr/>
            </a:pPr>
            <a:r>
              <a:rPr lang="zh-TW" altLang="zh-TW" b="1" dirty="0" smtClean="0"/>
              <a:t>你所想像的圖形中心點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218488" cy="4873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四</a:t>
            </a:r>
            <a:r>
              <a:rPr lang="en-US" altLang="zh-TW" dirty="0" smtClean="0"/>
              <a:t>.</a:t>
            </a:r>
            <a:r>
              <a:rPr lang="zh-TW" altLang="en-US" dirty="0" smtClean="0"/>
              <a:t>等腰三角</a:t>
            </a:r>
            <a:r>
              <a:rPr lang="zh-TW" altLang="zh-TW" dirty="0" smtClean="0"/>
              <a:t>形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1.</a:t>
            </a:r>
            <a:r>
              <a:rPr lang="zh-TW" altLang="zh-TW" dirty="0" smtClean="0"/>
              <a:t>你覺得</a:t>
            </a:r>
            <a:r>
              <a:rPr lang="zh-TW" altLang="en-US" dirty="0" smtClean="0"/>
              <a:t>等腰三角</a:t>
            </a:r>
            <a:r>
              <a:rPr lang="zh-TW" altLang="zh-TW" dirty="0" smtClean="0"/>
              <a:t>形的中心點位在哪裡，請在右圖標示出它的位置。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2.</a:t>
            </a:r>
            <a:r>
              <a:rPr lang="zh-TW" altLang="zh-TW" dirty="0" smtClean="0"/>
              <a:t>請問你是基於什麼理由來認定它是</a:t>
            </a:r>
            <a:r>
              <a:rPr lang="zh-TW" altLang="en-US" dirty="0" smtClean="0"/>
              <a:t>等腰三角</a:t>
            </a:r>
            <a:r>
              <a:rPr lang="zh-TW" altLang="zh-TW" dirty="0" smtClean="0"/>
              <a:t>形的中心點？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3.</a:t>
            </a:r>
            <a:r>
              <a:rPr lang="zh-TW" altLang="zh-TW" dirty="0" smtClean="0"/>
              <a:t>請說明你如何畫出這個中心點？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4.</a:t>
            </a:r>
            <a:r>
              <a:rPr lang="zh-TW" altLang="zh-TW" dirty="0" smtClean="0"/>
              <a:t>請觀察你說的這個中心點還有什麼性質或特點，並盡量寫下來。</a:t>
            </a:r>
            <a:endParaRPr lang="zh-TW" altLang="en-US" dirty="0" smtClean="0"/>
          </a:p>
        </p:txBody>
      </p:sp>
      <p:sp>
        <p:nvSpPr>
          <p:cNvPr id="28676" name="AutoShape 2"/>
          <p:cNvSpPr>
            <a:spLocks noChangeArrowheads="1"/>
          </p:cNvSpPr>
          <p:nvPr/>
        </p:nvSpPr>
        <p:spPr bwMode="auto">
          <a:xfrm>
            <a:off x="5292725" y="4365625"/>
            <a:ext cx="1230313" cy="19018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512511" cy="1143000"/>
          </a:xfrm>
        </p:spPr>
        <p:txBody>
          <a:bodyPr/>
          <a:lstStyle/>
          <a:p>
            <a:pPr>
              <a:buNone/>
              <a:defRPr/>
            </a:pPr>
            <a:r>
              <a:rPr lang="zh-TW" altLang="zh-TW" b="1" dirty="0" smtClean="0"/>
              <a:t>你所想像的圖形中心點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435975" cy="4873625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五</a:t>
            </a:r>
            <a:r>
              <a:rPr lang="en-US" altLang="zh-TW" dirty="0" smtClean="0"/>
              <a:t>.</a:t>
            </a:r>
            <a:r>
              <a:rPr lang="zh-TW" altLang="zh-TW" dirty="0" smtClean="0"/>
              <a:t>不等邊三角形</a:t>
            </a:r>
            <a:r>
              <a:rPr lang="en-US" altLang="zh-TW" dirty="0" smtClean="0"/>
              <a:t>(</a:t>
            </a:r>
            <a:r>
              <a:rPr lang="zh-TW" altLang="zh-TW" dirty="0" smtClean="0"/>
              <a:t>銳角三角形</a:t>
            </a:r>
            <a:r>
              <a:rPr lang="en-US" altLang="zh-TW" dirty="0" smtClean="0"/>
              <a:t>)</a:t>
            </a:r>
            <a:endParaRPr lang="zh-TW" altLang="zh-TW" dirty="0" smtClean="0"/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1.</a:t>
            </a:r>
            <a:r>
              <a:rPr lang="zh-TW" altLang="zh-TW" dirty="0" smtClean="0"/>
              <a:t>你覺得不等邊三角形的中心點位在哪裡，請在右圖標示出它的位置。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2.</a:t>
            </a:r>
            <a:r>
              <a:rPr lang="zh-TW" altLang="zh-TW" dirty="0" smtClean="0"/>
              <a:t>請問你是基於什麼理由來認定它是不等邊三角形的中心點？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3.</a:t>
            </a:r>
            <a:r>
              <a:rPr lang="zh-TW" altLang="zh-TW" dirty="0" smtClean="0"/>
              <a:t>請說明你如何畫出這個中心點？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4.</a:t>
            </a:r>
            <a:r>
              <a:rPr lang="zh-TW" altLang="zh-TW" dirty="0" smtClean="0"/>
              <a:t>請觀察你說的這個中心點還有什麼性質或特點，並盡量寫下來。</a:t>
            </a:r>
            <a:endParaRPr lang="zh-TW" altLang="en-US" dirty="0" smtClean="0"/>
          </a:p>
        </p:txBody>
      </p:sp>
      <p:sp>
        <p:nvSpPr>
          <p:cNvPr id="29700" name="AutoShape 2"/>
          <p:cNvSpPr>
            <a:spLocks noChangeArrowheads="1"/>
          </p:cNvSpPr>
          <p:nvPr/>
        </p:nvSpPr>
        <p:spPr bwMode="auto">
          <a:xfrm>
            <a:off x="5435600" y="4581525"/>
            <a:ext cx="1543050" cy="1281113"/>
          </a:xfrm>
          <a:prstGeom prst="triangle">
            <a:avLst>
              <a:gd name="adj" fmla="val 637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95536" y="26064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zh-TW" altLang="zh-TW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你所想像的圖形中心點</a:t>
            </a:r>
            <a:endParaRPr kumimoji="0" lang="zh-TW" altLang="en-US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435975" cy="4873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六</a:t>
            </a:r>
            <a:r>
              <a:rPr lang="en-US" altLang="zh-TW" dirty="0" smtClean="0"/>
              <a:t>.</a:t>
            </a:r>
            <a:r>
              <a:rPr lang="zh-TW" altLang="zh-TW" dirty="0" smtClean="0"/>
              <a:t>不等邊三角形</a:t>
            </a:r>
            <a:r>
              <a:rPr lang="en-US" altLang="zh-TW" dirty="0" smtClean="0"/>
              <a:t>(</a:t>
            </a:r>
            <a:r>
              <a:rPr lang="zh-TW" altLang="en-US" dirty="0" smtClean="0"/>
              <a:t>鈍</a:t>
            </a:r>
            <a:r>
              <a:rPr lang="zh-TW" altLang="zh-TW" dirty="0" smtClean="0"/>
              <a:t>角三角形</a:t>
            </a:r>
            <a:r>
              <a:rPr lang="en-US" altLang="zh-TW" dirty="0" smtClean="0"/>
              <a:t>)</a:t>
            </a:r>
            <a:endParaRPr lang="zh-TW" altLang="zh-TW" dirty="0" smtClean="0"/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1.</a:t>
            </a:r>
            <a:r>
              <a:rPr lang="zh-TW" altLang="zh-TW" dirty="0" smtClean="0"/>
              <a:t>你覺得不等邊三角形的中心點位在哪裡，請在右圖標示出它的位置。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2.</a:t>
            </a:r>
            <a:r>
              <a:rPr lang="zh-TW" altLang="zh-TW" dirty="0" smtClean="0"/>
              <a:t>請問你是基於什麼理由來認定它是不等邊三角形的中心點？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3.</a:t>
            </a:r>
            <a:r>
              <a:rPr lang="zh-TW" altLang="zh-TW" dirty="0" smtClean="0"/>
              <a:t>請說明你如何畫出這個中心點？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/>
              <a:t>4.</a:t>
            </a:r>
            <a:r>
              <a:rPr lang="zh-TW" altLang="zh-TW" dirty="0" smtClean="0"/>
              <a:t>請觀察你說的這個中心點還有什麼性質或特點，並盡量寫下來。</a:t>
            </a:r>
            <a:endParaRPr lang="zh-TW" altLang="en-US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512511" cy="1143000"/>
          </a:xfrm>
        </p:spPr>
        <p:txBody>
          <a:bodyPr/>
          <a:lstStyle/>
          <a:p>
            <a:pPr>
              <a:buNone/>
              <a:defRPr/>
            </a:pPr>
            <a:r>
              <a:rPr lang="zh-TW" altLang="zh-TW" b="1" dirty="0" smtClean="0"/>
              <a:t>你所想像的圖形中心點</a:t>
            </a:r>
            <a:endParaRPr lang="zh-TW" altLang="en-US" dirty="0"/>
          </a:p>
        </p:txBody>
      </p:sp>
      <p:sp>
        <p:nvSpPr>
          <p:cNvPr id="30724" name="AutoShape 2"/>
          <p:cNvSpPr>
            <a:spLocks noChangeArrowheads="1"/>
          </p:cNvSpPr>
          <p:nvPr/>
        </p:nvSpPr>
        <p:spPr bwMode="auto">
          <a:xfrm>
            <a:off x="5435600" y="4941888"/>
            <a:ext cx="1676400" cy="654050"/>
          </a:xfrm>
          <a:prstGeom prst="triangle">
            <a:avLst>
              <a:gd name="adj" fmla="val 5976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571612"/>
            <a:ext cx="9144000" cy="1142984"/>
          </a:xfrm>
        </p:spPr>
        <p:txBody>
          <a:bodyPr/>
          <a:lstStyle/>
          <a:p>
            <a:pPr algn="ctr">
              <a:buNone/>
            </a:pPr>
            <a:r>
              <a:rPr lang="zh-TW" altLang="en-US" sz="4000" dirty="0" smtClean="0"/>
              <a:t>正負數的加減法</a:t>
            </a:r>
            <a:endParaRPr lang="en-US" sz="4000" dirty="0"/>
          </a:p>
        </p:txBody>
      </p:sp>
      <p:pic>
        <p:nvPicPr>
          <p:cNvPr id="15362" name="Picture 2" descr="971114-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43248"/>
            <a:ext cx="4490388" cy="2357454"/>
          </a:xfrm>
          <a:prstGeom prst="rect">
            <a:avLst/>
          </a:prstGeom>
          <a:noFill/>
        </p:spPr>
      </p:pic>
      <p:grpSp>
        <p:nvGrpSpPr>
          <p:cNvPr id="3" name="群組 14"/>
          <p:cNvGrpSpPr/>
          <p:nvPr/>
        </p:nvGrpSpPr>
        <p:grpSpPr>
          <a:xfrm>
            <a:off x="5143504" y="3143248"/>
            <a:ext cx="2928958" cy="2143140"/>
            <a:chOff x="5143504" y="1857364"/>
            <a:chExt cx="2928958" cy="2143140"/>
          </a:xfrm>
        </p:grpSpPr>
        <p:sp>
          <p:nvSpPr>
            <p:cNvPr id="13" name="矩形 12"/>
            <p:cNvSpPr/>
            <p:nvPr/>
          </p:nvSpPr>
          <p:spPr>
            <a:xfrm>
              <a:off x="5143504" y="1857364"/>
              <a:ext cx="2928958" cy="214314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214942" y="2505670"/>
              <a:ext cx="2786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 smtClean="0"/>
                <a:t>欠</a:t>
              </a:r>
              <a:r>
                <a:rPr lang="en-US" altLang="zh-TW" sz="5400" b="1" dirty="0" smtClean="0"/>
                <a:t>100</a:t>
              </a:r>
              <a:r>
                <a:rPr lang="zh-TW" altLang="en-US" sz="5400" b="1" dirty="0" smtClean="0"/>
                <a:t>元</a:t>
              </a:r>
              <a:endParaRPr lang="zh-TW" altLang="en-US" sz="5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142984"/>
          </a:xfrm>
        </p:spPr>
        <p:txBody>
          <a:bodyPr/>
          <a:lstStyle/>
          <a:p>
            <a:pPr algn="ctr">
              <a:buNone/>
            </a:pPr>
            <a:r>
              <a:rPr lang="zh-TW" altLang="en-US" sz="4000" dirty="0" smtClean="0"/>
              <a:t>正負數的運算</a:t>
            </a:r>
            <a:endParaRPr lang="en-US" sz="40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57158" y="1500174"/>
          <a:ext cx="3690944" cy="396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68"/>
                <a:gridCol w="461368"/>
                <a:gridCol w="461368"/>
                <a:gridCol w="461368"/>
                <a:gridCol w="461368"/>
                <a:gridCol w="461368"/>
                <a:gridCol w="461368"/>
                <a:gridCol w="461368"/>
              </a:tblGrid>
              <a:tr h="495103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加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572000" y="1500174"/>
          <a:ext cx="3690944" cy="396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68"/>
                <a:gridCol w="461368"/>
                <a:gridCol w="461368"/>
                <a:gridCol w="461368"/>
                <a:gridCol w="461368"/>
                <a:gridCol w="461368"/>
                <a:gridCol w="461368"/>
                <a:gridCol w="461368"/>
              </a:tblGrid>
              <a:tr h="495103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乘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57158" y="1500174"/>
          <a:ext cx="3690944" cy="396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68"/>
                <a:gridCol w="461368"/>
                <a:gridCol w="461368"/>
                <a:gridCol w="461368"/>
                <a:gridCol w="461368"/>
                <a:gridCol w="461368"/>
                <a:gridCol w="461368"/>
                <a:gridCol w="461368"/>
              </a:tblGrid>
              <a:tr h="49510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加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-1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-2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-1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-3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-2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-1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-4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-3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-2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-1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-5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-4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-3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-2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-1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-6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-5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-4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-3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-2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-1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572000" y="1500174"/>
          <a:ext cx="3690944" cy="396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68"/>
                <a:gridCol w="461368"/>
                <a:gridCol w="461368"/>
                <a:gridCol w="461368"/>
                <a:gridCol w="461368"/>
                <a:gridCol w="461368"/>
                <a:gridCol w="461368"/>
                <a:gridCol w="461368"/>
              </a:tblGrid>
              <a:tr h="495103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乘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-9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-6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-3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-6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-4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-2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-3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-2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-1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-1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-2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-3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-2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-4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-6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-3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-6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-9</a:t>
                      </a:r>
                      <a:endParaRPr lang="zh-TW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ctrTitle"/>
          </p:nvPr>
        </p:nvSpPr>
        <p:spPr bwMode="auto">
          <a:xfrm>
            <a:off x="1357290" y="2643182"/>
            <a:ext cx="6172200" cy="874713"/>
          </a:xfrm>
        </p:spPr>
        <p:txBody>
          <a:bodyPr/>
          <a:lstStyle/>
          <a:p>
            <a:pPr algn="ctr" eaLnBrk="1" hangingPunct="1">
              <a:buNone/>
            </a:pPr>
            <a:r>
              <a:rPr lang="zh-TW" altLang="en-US" cap="none" dirty="0" smtClean="0"/>
              <a:t>中點連線性質</a:t>
            </a:r>
            <a:endParaRPr lang="zh-TW" altLang="en-US" cap="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14290"/>
            <a:ext cx="8858280" cy="1143000"/>
          </a:xfrm>
        </p:spPr>
        <p:txBody>
          <a:bodyPr/>
          <a:lstStyle/>
          <a:p>
            <a:pPr algn="l">
              <a:buNone/>
            </a:pPr>
            <a:r>
              <a:rPr lang="zh-TW" altLang="en-US" dirty="0" smtClean="0"/>
              <a:t>  請</a:t>
            </a:r>
            <a:r>
              <a:rPr lang="zh-TW" altLang="en-US" dirty="0" smtClean="0"/>
              <a:t>下圖</a:t>
            </a:r>
            <a:r>
              <a:rPr lang="zh-TW" altLang="en-US" dirty="0" smtClean="0"/>
              <a:t>將</a:t>
            </a:r>
            <a:r>
              <a:rPr lang="zh-TW" altLang="en-US" dirty="0" smtClean="0"/>
              <a:t>各邊中點依序連起來，請問你可以看到哪些性質？</a:t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28730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285992"/>
            <a:ext cx="2654384" cy="291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428868"/>
            <a:ext cx="25717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ctrTitle"/>
          </p:nvPr>
        </p:nvSpPr>
        <p:spPr bwMode="auto">
          <a:xfrm>
            <a:off x="1357290" y="2643182"/>
            <a:ext cx="6172200" cy="874713"/>
          </a:xfrm>
        </p:spPr>
        <p:txBody>
          <a:bodyPr/>
          <a:lstStyle/>
          <a:p>
            <a:pPr algn="ctr" eaLnBrk="1" hangingPunct="1">
              <a:buNone/>
            </a:pPr>
            <a:r>
              <a:rPr lang="zh-TW" altLang="en-US" cap="none" dirty="0" smtClean="0"/>
              <a:t>統計量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7496175" cy="928687"/>
          </a:xfrm>
        </p:spPr>
        <p:txBody>
          <a:bodyPr>
            <a:normAutofit fontScale="90000"/>
          </a:bodyPr>
          <a:lstStyle/>
          <a:p>
            <a:pPr algn="l" eaLnBrk="1" hangingPunct="1">
              <a:buNone/>
              <a:defRPr/>
            </a:pPr>
            <a:r>
              <a:rPr lang="zh-TW" altLang="zh-TW" sz="2700" cap="none" dirty="0" smtClean="0"/>
              <a:t/>
            </a:r>
            <a:br>
              <a:rPr lang="zh-TW" altLang="zh-TW" sz="2700" cap="none" dirty="0" smtClean="0"/>
            </a:br>
            <a:r>
              <a:rPr lang="zh-TW" altLang="en-US" sz="2700" cap="none" dirty="0" smtClean="0"/>
              <a:t>二</a:t>
            </a:r>
            <a:r>
              <a:rPr lang="en-US" altLang="zh-TW" sz="2700" cap="none" dirty="0" smtClean="0"/>
              <a:t>.</a:t>
            </a:r>
            <a:r>
              <a:rPr lang="zh-TW" altLang="zh-TW" sz="2700" cap="none" dirty="0" smtClean="0"/>
              <a:t>請用直覺回答下列是非題：</a:t>
            </a:r>
            <a:r>
              <a:rPr lang="en-US" altLang="zh-TW" sz="2700" cap="none" dirty="0" smtClean="0"/>
              <a:t/>
            </a:r>
            <a:br>
              <a:rPr lang="en-US" altLang="zh-TW" sz="2700" cap="none" dirty="0" smtClean="0"/>
            </a:br>
            <a:endParaRPr lang="zh-TW" altLang="en-US" sz="2700" cap="none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00063" y="1643063"/>
            <a:ext cx="8258175" cy="3544887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zh-TW" smtClean="0"/>
              <a:t>（二）在右圖中：兩同心圓中，</a:t>
            </a:r>
            <a:r>
              <a:rPr lang="en-US" altLang="zh-TW" smtClean="0"/>
              <a:t>AC//BD</a:t>
            </a:r>
            <a:r>
              <a:rPr lang="zh-TW" altLang="zh-TW" smtClean="0"/>
              <a:t>且</a:t>
            </a:r>
            <a:r>
              <a:rPr lang="en-US" altLang="zh-TW" smtClean="0"/>
              <a:t>AC</a:t>
            </a:r>
            <a:r>
              <a:rPr lang="zh-TW" altLang="zh-TW" smtClean="0"/>
              <a:t>＝</a:t>
            </a:r>
            <a:r>
              <a:rPr lang="en-US" altLang="zh-TW" smtClean="0"/>
              <a:t>BD</a:t>
            </a:r>
            <a:endParaRPr lang="zh-TW" altLang="zh-TW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1.</a:t>
            </a:r>
            <a:r>
              <a:rPr lang="zh-TW" altLang="zh-TW" smtClean="0"/>
              <a:t>（ ）弧</a:t>
            </a:r>
            <a:r>
              <a:rPr lang="en-US" altLang="zh-TW" smtClean="0"/>
              <a:t>AB</a:t>
            </a:r>
            <a:r>
              <a:rPr lang="zh-TW" altLang="zh-TW" smtClean="0"/>
              <a:t>與弧</a:t>
            </a:r>
            <a:r>
              <a:rPr lang="en-US" altLang="zh-TW" smtClean="0"/>
              <a:t>CD</a:t>
            </a:r>
            <a:r>
              <a:rPr lang="zh-TW" altLang="zh-TW" smtClean="0"/>
              <a:t>長度相等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2.</a:t>
            </a:r>
            <a:r>
              <a:rPr lang="zh-TW" altLang="zh-TW" smtClean="0"/>
              <a:t>（ ）弧</a:t>
            </a:r>
            <a:r>
              <a:rPr lang="en-US" altLang="zh-TW" smtClean="0"/>
              <a:t>AB</a:t>
            </a:r>
            <a:r>
              <a:rPr lang="zh-TW" altLang="zh-TW" smtClean="0"/>
              <a:t>與弧</a:t>
            </a:r>
            <a:r>
              <a:rPr lang="en-US" altLang="zh-TW" smtClean="0"/>
              <a:t>CD</a:t>
            </a:r>
            <a:r>
              <a:rPr lang="zh-TW" altLang="zh-TW" smtClean="0"/>
              <a:t>度數相等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3.</a:t>
            </a:r>
            <a:r>
              <a:rPr lang="zh-TW" altLang="zh-TW" smtClean="0"/>
              <a:t>（ ）弧</a:t>
            </a:r>
            <a:r>
              <a:rPr lang="en-US" altLang="zh-TW" smtClean="0"/>
              <a:t>AB</a:t>
            </a:r>
            <a:r>
              <a:rPr lang="zh-TW" altLang="zh-TW" smtClean="0"/>
              <a:t>與弧</a:t>
            </a:r>
            <a:r>
              <a:rPr lang="en-US" altLang="zh-TW" smtClean="0"/>
              <a:t>CD</a:t>
            </a:r>
            <a:r>
              <a:rPr lang="zh-TW" altLang="zh-TW" smtClean="0"/>
              <a:t>可以完全重合</a:t>
            </a:r>
            <a:endParaRPr lang="zh-TW" alt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2571750"/>
            <a:ext cx="2738437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0898" name="Picture 2" descr="D:\手機照片20140427\CAM02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22" name="Picture 2" descr="D:\手機照片20140427\CAM02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2946" name="Picture 2" descr="D:\手機照片20140427\CAM0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3970" name="Picture 2" descr="D:\手機照片20140427\CAM02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6018" name="Picture 2" descr="D:\手機照片20140427\CAM02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4994" name="Picture 2" descr="D:\手機照片20140427\CAM02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1928802"/>
            <a:ext cx="8215370" cy="3586366"/>
          </a:xfrm>
        </p:spPr>
        <p:txBody>
          <a:bodyPr/>
          <a:lstStyle/>
          <a:p>
            <a:pPr algn="ctr">
              <a:buNone/>
            </a:pPr>
            <a:r>
              <a:rPr lang="zh-TW" altLang="en-US" dirty="0" smtClean="0"/>
              <a:t>使用什麼樣的語言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將影響學生產生什麼樣的想法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marks.com.tw/omr_images/a5_80_barc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357298"/>
            <a:ext cx="2500330" cy="3534418"/>
          </a:xfrm>
          <a:prstGeom prst="rect">
            <a:avLst/>
          </a:prstGeom>
          <a:noFill/>
        </p:spPr>
      </p:pic>
      <p:pic>
        <p:nvPicPr>
          <p:cNvPr id="70662" name="Picture 6" descr="http://expert.lccnet.com.tw/home/attachment/201201/25/7986_1327481772J0Zl.jpg"/>
          <p:cNvPicPr>
            <a:picLocks noChangeAspect="1" noChangeArrowheads="1"/>
          </p:cNvPicPr>
          <p:nvPr/>
        </p:nvPicPr>
        <p:blipFill>
          <a:blip r:embed="rId3"/>
          <a:srcRect t="4080" b="3924"/>
          <a:stretch>
            <a:fillRect/>
          </a:stretch>
        </p:blipFill>
        <p:spPr bwMode="auto">
          <a:xfrm>
            <a:off x="1000100" y="1357298"/>
            <a:ext cx="3428992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728" y="2857496"/>
            <a:ext cx="6779239" cy="1342848"/>
          </a:xfrm>
        </p:spPr>
        <p:txBody>
          <a:bodyPr/>
          <a:lstStyle/>
          <a:p>
            <a:pPr algn="l">
              <a:buNone/>
            </a:pPr>
            <a:r>
              <a:rPr lang="zh-TW" altLang="en-US" dirty="0" smtClean="0"/>
              <a:t>教學很精采就夠好了嗎？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1714488"/>
            <a:ext cx="8215370" cy="785818"/>
          </a:xfrm>
        </p:spPr>
        <p:txBody>
          <a:bodyPr/>
          <a:lstStyle/>
          <a:p>
            <a:pPr algn="l">
              <a:buNone/>
            </a:pPr>
            <a:r>
              <a:rPr lang="zh-TW" altLang="en-US" sz="3400" dirty="0" smtClean="0"/>
              <a:t>鼓勵學生認真學習數學的規則</a:t>
            </a:r>
            <a:r>
              <a:rPr lang="en-US" altLang="zh-TW" sz="3400" dirty="0" smtClean="0"/>
              <a:t>(</a:t>
            </a:r>
            <a:r>
              <a:rPr lang="zh-TW" altLang="en-US" sz="3400" dirty="0" smtClean="0"/>
              <a:t>老師的想法</a:t>
            </a:r>
            <a:r>
              <a:rPr lang="en-US" altLang="zh-TW" sz="3400" dirty="0" smtClean="0"/>
              <a:t>)</a:t>
            </a:r>
            <a:endParaRPr lang="zh-TW" altLang="en-US" sz="34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142976" y="3714752"/>
            <a:ext cx="6500858" cy="78581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zh-TW" altLang="en-US" sz="3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鼓勵學生認真表達自己的想法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2285984" y="2643182"/>
            <a:ext cx="413624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en-US" altLang="zh-TW" sz="4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VS</a:t>
            </a:r>
            <a:endParaRPr kumimoji="0" lang="zh-TW" altLang="en-US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7496175" cy="928687"/>
          </a:xfrm>
        </p:spPr>
        <p:txBody>
          <a:bodyPr>
            <a:normAutofit fontScale="90000"/>
          </a:bodyPr>
          <a:lstStyle/>
          <a:p>
            <a:pPr algn="l" eaLnBrk="1" hangingPunct="1">
              <a:buNone/>
              <a:defRPr/>
            </a:pPr>
            <a:r>
              <a:rPr lang="zh-TW" altLang="zh-TW" sz="2700" cap="none" dirty="0" smtClean="0"/>
              <a:t/>
            </a:r>
            <a:br>
              <a:rPr lang="zh-TW" altLang="zh-TW" sz="2700" cap="none" dirty="0" smtClean="0"/>
            </a:br>
            <a:r>
              <a:rPr lang="zh-TW" altLang="en-US" sz="2700" cap="none" dirty="0" smtClean="0"/>
              <a:t>二</a:t>
            </a:r>
            <a:r>
              <a:rPr lang="en-US" altLang="zh-TW" sz="2700" cap="none" dirty="0" smtClean="0"/>
              <a:t>.</a:t>
            </a:r>
            <a:r>
              <a:rPr lang="zh-TW" altLang="zh-TW" sz="2700" cap="none" dirty="0" smtClean="0"/>
              <a:t>請用直覺回答下列是非題：</a:t>
            </a:r>
            <a:r>
              <a:rPr lang="en-US" altLang="zh-TW" sz="2700" cap="none" dirty="0" smtClean="0"/>
              <a:t/>
            </a:r>
            <a:br>
              <a:rPr lang="en-US" altLang="zh-TW" sz="2700" cap="none" dirty="0" smtClean="0"/>
            </a:br>
            <a:endParaRPr lang="zh-TW" altLang="en-US" sz="2700" cap="none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00063" y="1643063"/>
            <a:ext cx="8258175" cy="3544887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zh-TW" smtClean="0"/>
              <a:t>（</a:t>
            </a:r>
            <a:r>
              <a:rPr lang="zh-TW" altLang="en-US" smtClean="0"/>
              <a:t>三</a:t>
            </a:r>
            <a:r>
              <a:rPr lang="zh-TW" altLang="zh-TW" smtClean="0"/>
              <a:t>）在右圖中：</a:t>
            </a:r>
            <a:r>
              <a:rPr lang="en-US" altLang="zh-TW" smtClean="0"/>
              <a:t>AC//BD //EF</a:t>
            </a:r>
            <a:r>
              <a:rPr lang="zh-TW" altLang="zh-TW" smtClean="0"/>
              <a:t>且</a:t>
            </a:r>
            <a:r>
              <a:rPr lang="en-US" altLang="zh-TW" smtClean="0"/>
              <a:t>AC</a:t>
            </a:r>
            <a:r>
              <a:rPr lang="zh-TW" altLang="zh-TW" smtClean="0"/>
              <a:t>＝</a:t>
            </a:r>
            <a:r>
              <a:rPr lang="en-US" altLang="zh-TW" smtClean="0"/>
              <a:t>BD</a:t>
            </a:r>
            <a:r>
              <a:rPr lang="zh-TW" altLang="zh-TW" smtClean="0"/>
              <a:t>＝</a:t>
            </a:r>
            <a:r>
              <a:rPr lang="en-US" altLang="zh-TW" smtClean="0"/>
              <a:t>EF</a:t>
            </a:r>
            <a:endParaRPr lang="zh-TW" altLang="zh-TW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1.</a:t>
            </a:r>
            <a:r>
              <a:rPr lang="zh-TW" altLang="zh-TW" smtClean="0"/>
              <a:t>（ ）弧</a:t>
            </a:r>
            <a:r>
              <a:rPr lang="en-US" altLang="zh-TW" smtClean="0"/>
              <a:t>AEB</a:t>
            </a:r>
            <a:r>
              <a:rPr lang="zh-TW" altLang="zh-TW" smtClean="0"/>
              <a:t>與弧</a:t>
            </a:r>
            <a:r>
              <a:rPr lang="en-US" altLang="zh-TW" smtClean="0"/>
              <a:t>CFD</a:t>
            </a:r>
            <a:r>
              <a:rPr lang="zh-TW" altLang="zh-TW" smtClean="0"/>
              <a:t>長度相等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2.</a:t>
            </a:r>
            <a:r>
              <a:rPr lang="zh-TW" altLang="zh-TW" smtClean="0"/>
              <a:t>（ ）弧</a:t>
            </a:r>
            <a:r>
              <a:rPr lang="en-US" altLang="zh-TW" smtClean="0"/>
              <a:t>AEB</a:t>
            </a:r>
            <a:r>
              <a:rPr lang="zh-TW" altLang="zh-TW" smtClean="0"/>
              <a:t>與弧</a:t>
            </a:r>
            <a:r>
              <a:rPr lang="en-US" altLang="zh-TW" smtClean="0"/>
              <a:t>CFD</a:t>
            </a:r>
            <a:r>
              <a:rPr lang="zh-TW" altLang="zh-TW" smtClean="0"/>
              <a:t>度數相等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3.</a:t>
            </a:r>
            <a:r>
              <a:rPr lang="zh-TW" altLang="zh-TW" smtClean="0"/>
              <a:t>（ ）弧</a:t>
            </a:r>
            <a:r>
              <a:rPr lang="en-US" altLang="zh-TW" smtClean="0"/>
              <a:t>AEB</a:t>
            </a:r>
            <a:r>
              <a:rPr lang="zh-TW" altLang="zh-TW" smtClean="0"/>
              <a:t>與弧</a:t>
            </a:r>
            <a:r>
              <a:rPr lang="en-US" altLang="zh-TW" smtClean="0"/>
              <a:t>CFD</a:t>
            </a:r>
            <a:r>
              <a:rPr lang="zh-TW" altLang="zh-TW" smtClean="0"/>
              <a:t>可以完全重合</a:t>
            </a:r>
            <a:endParaRPr lang="zh-TW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4. </a:t>
            </a:r>
            <a:r>
              <a:rPr lang="zh-TW" altLang="en-US" smtClean="0"/>
              <a:t>（ ）此兩弧為</a:t>
            </a:r>
            <a:r>
              <a:rPr lang="zh-TW" altLang="en-US" b="1" smtClean="0"/>
              <a:t>兩同心圓</a:t>
            </a:r>
            <a:r>
              <a:rPr lang="zh-TW" altLang="en-US" smtClean="0"/>
              <a:t>的部分</a:t>
            </a:r>
            <a:r>
              <a:rPr lang="zh-TW" altLang="en-US" sz="1800" smtClean="0"/>
              <a:t> </a:t>
            </a:r>
            <a:endParaRPr lang="en-US" altLang="zh-TW" sz="180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3305175"/>
            <a:ext cx="45354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1"/>
          <p:cNvSpPr>
            <a:spLocks noChangeArrowheads="1"/>
          </p:cNvSpPr>
          <p:nvPr/>
        </p:nvSpPr>
        <p:spPr bwMode="auto">
          <a:xfrm>
            <a:off x="395288" y="333375"/>
            <a:ext cx="799306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2800"/>
              <a:t>我覺得臆測的教學觀點是：</a:t>
            </a:r>
            <a:endParaRPr lang="en-US" altLang="zh-TW" sz="2800"/>
          </a:p>
          <a:p>
            <a:endParaRPr lang="en-US" altLang="zh-TW" sz="2800"/>
          </a:p>
          <a:p>
            <a:r>
              <a:rPr lang="zh-TW" altLang="zh-TW" sz="2800"/>
              <a:t>在教學過程裡，「直接而完整的數學知識」對學生來說不是好的接觸，因為它沒有漸漸的操作。</a:t>
            </a:r>
            <a:r>
              <a:rPr lang="zh-TW" altLang="zh-TW" sz="2800">
                <a:solidFill>
                  <a:srgbClr val="FF0000"/>
                </a:solidFill>
              </a:rPr>
              <a:t>臆測就是在發生完整知識之前，那些「不完整知識」的漸進歷程。</a:t>
            </a:r>
            <a:endParaRPr lang="zh-TW" altLang="en-US" sz="2800">
              <a:solidFill>
                <a:srgbClr val="FF0000"/>
              </a:solidFill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3563938" y="3213100"/>
            <a:ext cx="792162" cy="6477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eaLnBrk="0" hangingPunct="0">
              <a:defRPr/>
            </a:pPr>
            <a:r>
              <a:rPr kumimoji="0" lang="en-US" altLang="zh-TW" sz="3000" b="1" cap="small" dirty="0">
                <a:solidFill>
                  <a:schemeClr val="tx2"/>
                </a:solidFill>
                <a:latin typeface="+mj-lt"/>
                <a:cs typeface="+mj-cs"/>
              </a:rPr>
              <a:t>VS</a:t>
            </a:r>
            <a:endParaRPr kumimoji="0" lang="zh-TW" altLang="en-US" sz="3000" b="1" cap="small" dirty="0">
              <a:solidFill>
                <a:schemeClr val="tx2"/>
              </a:solidFill>
              <a:latin typeface="+mj-lt"/>
              <a:cs typeface="+mj-cs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250825" y="3860800"/>
            <a:ext cx="84978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zh-TW" altLang="zh-TW" sz="2800">
                <a:solidFill>
                  <a:srgbClr val="990000"/>
                </a:solidFill>
              </a:rPr>
              <a:t>「太快得到什麼是絕對正確的東西。」</a:t>
            </a:r>
          </a:p>
          <a:p>
            <a:r>
              <a:rPr lang="zh-TW" altLang="zh-TW" sz="2800">
                <a:solidFill>
                  <a:srgbClr val="990000"/>
                </a:solidFill>
              </a:rPr>
              <a:t>「在沒得到時，太想</a:t>
            </a:r>
            <a:r>
              <a:rPr lang="en-US" altLang="zh-TW" sz="2800">
                <a:solidFill>
                  <a:srgbClr val="990000"/>
                </a:solidFill>
              </a:rPr>
              <a:t>(</a:t>
            </a:r>
            <a:r>
              <a:rPr lang="zh-TW" altLang="zh-TW" sz="2800">
                <a:solidFill>
                  <a:srgbClr val="990000"/>
                </a:solidFill>
              </a:rPr>
              <a:t>很快地</a:t>
            </a:r>
            <a:r>
              <a:rPr lang="en-US" altLang="zh-TW" sz="2800">
                <a:solidFill>
                  <a:srgbClr val="990000"/>
                </a:solidFill>
              </a:rPr>
              <a:t>)</a:t>
            </a:r>
            <a:r>
              <a:rPr lang="zh-TW" altLang="zh-TW" sz="2800">
                <a:solidFill>
                  <a:srgbClr val="990000"/>
                </a:solidFill>
              </a:rPr>
              <a:t>得到絕對正確的</a:t>
            </a:r>
            <a:r>
              <a:rPr lang="zh-TW" altLang="en-US" sz="2800">
                <a:solidFill>
                  <a:srgbClr val="990000"/>
                </a:solidFill>
              </a:rPr>
              <a:t>東</a:t>
            </a:r>
            <a:r>
              <a:rPr lang="zh-TW" altLang="zh-TW" sz="2800">
                <a:solidFill>
                  <a:srgbClr val="990000"/>
                </a:solidFill>
              </a:rPr>
              <a:t>西。」</a:t>
            </a:r>
          </a:p>
          <a:p>
            <a:r>
              <a:rPr lang="zh-TW" altLang="zh-TW" sz="2800">
                <a:solidFill>
                  <a:srgbClr val="990000"/>
                </a:solidFill>
              </a:rPr>
              <a:t>「把絕對正確的東西當成知識的一切。」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750" y="1773238"/>
            <a:ext cx="8389968" cy="1223962"/>
          </a:xfrm>
        </p:spPr>
        <p:txBody>
          <a:bodyPr/>
          <a:lstStyle/>
          <a:p>
            <a:pPr algn="l">
              <a:buNone/>
              <a:defRPr/>
            </a:pPr>
            <a:r>
              <a:rPr lang="zh-TW" altLang="en-US" dirty="0" smtClean="0"/>
              <a:t>  </a:t>
            </a:r>
            <a:r>
              <a:rPr lang="zh-TW" altLang="zh-TW" dirty="0" smtClean="0"/>
              <a:t>重點不在於「</a:t>
            </a:r>
            <a:r>
              <a:rPr lang="zh-TW" altLang="zh-TW" dirty="0" smtClean="0">
                <a:solidFill>
                  <a:srgbClr val="FF0000"/>
                </a:solidFill>
              </a:rPr>
              <a:t>尋找答案</a:t>
            </a:r>
            <a:r>
              <a:rPr lang="zh-TW" altLang="zh-TW" dirty="0" smtClean="0"/>
              <a:t>」，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而是「</a:t>
            </a:r>
            <a:r>
              <a:rPr lang="zh-TW" altLang="zh-TW" dirty="0" smtClean="0">
                <a:solidFill>
                  <a:srgbClr val="FF0000"/>
                </a:solidFill>
              </a:rPr>
              <a:t>更進一步認識問題</a:t>
            </a:r>
            <a:r>
              <a:rPr lang="zh-TW" altLang="zh-TW" dirty="0" smtClean="0"/>
              <a:t>」。</a:t>
            </a:r>
            <a:endParaRPr lang="zh-TW" altLang="en-US" dirty="0"/>
          </a:p>
        </p:txBody>
      </p:sp>
      <p:sp>
        <p:nvSpPr>
          <p:cNvPr id="51203" name="Rectangle 82"/>
          <p:cNvSpPr>
            <a:spLocks noChangeArrowheads="1"/>
          </p:cNvSpPr>
          <p:nvPr/>
        </p:nvSpPr>
        <p:spPr bwMode="auto">
          <a:xfrm>
            <a:off x="395288" y="549275"/>
            <a:ext cx="3600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3600"/>
              <a:t>信念的轉變</a:t>
            </a:r>
            <a:endParaRPr lang="zh-TW" sz="360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28596" y="4786322"/>
            <a:ext cx="7467600" cy="122396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eaLnBrk="0" hangingPunct="0">
              <a:defRPr/>
            </a:pPr>
            <a:r>
              <a:rPr kumimoji="0" lang="zh-TW" altLang="en-US" sz="4000" cap="small" dirty="0">
                <a:solidFill>
                  <a:schemeClr val="tx2"/>
                </a:solidFill>
                <a:latin typeface="+mj-lt"/>
                <a:cs typeface="+mj-cs"/>
              </a:rPr>
              <a:t>好的教學不在於</a:t>
            </a:r>
            <a:r>
              <a:rPr kumimoji="0" lang="zh-TW" altLang="en-US" sz="4000" b="1" cap="small" dirty="0">
                <a:solidFill>
                  <a:srgbClr val="FF0000"/>
                </a:solidFill>
                <a:latin typeface="+mj-lt"/>
                <a:cs typeface="+mj-cs"/>
              </a:rPr>
              <a:t>教了多少</a:t>
            </a:r>
            <a:r>
              <a:rPr kumimoji="0" lang="zh-TW" altLang="en-US" sz="4000" cap="small" dirty="0">
                <a:solidFill>
                  <a:schemeClr val="tx2"/>
                </a:solidFill>
                <a:latin typeface="+mj-lt"/>
                <a:cs typeface="+mj-cs"/>
              </a:rPr>
              <a:t>數學知識，而在於讓學生</a:t>
            </a:r>
            <a:r>
              <a:rPr kumimoji="0" lang="zh-TW" altLang="en-US" sz="4000" b="1" cap="small" dirty="0">
                <a:solidFill>
                  <a:srgbClr val="FF0000"/>
                </a:solidFill>
                <a:latin typeface="+mj-lt"/>
                <a:cs typeface="+mj-cs"/>
              </a:rPr>
              <a:t>參與了多少</a:t>
            </a:r>
            <a:r>
              <a:rPr kumimoji="0" lang="zh-TW" altLang="en-US" sz="4000" cap="small" dirty="0">
                <a:solidFill>
                  <a:schemeClr val="tx2"/>
                </a:solidFill>
                <a:latin typeface="+mj-lt"/>
                <a:cs typeface="+mj-cs"/>
              </a:rPr>
              <a:t>數學知識</a:t>
            </a:r>
            <a:r>
              <a:rPr kumimoji="0" lang="zh-TW" altLang="zh-TW" sz="4000" cap="small" dirty="0">
                <a:solidFill>
                  <a:schemeClr val="tx2"/>
                </a:solidFill>
                <a:latin typeface="+mj-lt"/>
                <a:cs typeface="+mj-cs"/>
              </a:rPr>
              <a:t>。</a:t>
            </a:r>
            <a:endParaRPr kumimoji="0" lang="zh-TW" altLang="en-US" sz="4000" cap="small" dirty="0">
              <a:solidFill>
                <a:schemeClr val="tx2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1000116"/>
            <a:ext cx="6512511" cy="1143000"/>
          </a:xfrm>
        </p:spPr>
        <p:txBody>
          <a:bodyPr/>
          <a:lstStyle/>
          <a:p>
            <a:pPr algn="l">
              <a:buNone/>
              <a:defRPr/>
            </a:pPr>
            <a:r>
              <a:rPr lang="zh-TW" altLang="en-US" dirty="0" smtClean="0"/>
              <a:t>帶給學生什麼感覺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79388" y="2266959"/>
            <a:ext cx="8785225" cy="2447925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sz="2800" dirty="0" smtClean="0"/>
              <a:t>學生常常在要去感覺數學之前，</a:t>
            </a:r>
            <a:endParaRPr lang="en-US" altLang="zh-TW" sz="2800" dirty="0" smtClean="0"/>
          </a:p>
          <a:p>
            <a:pPr>
              <a:buFont typeface="Wingdings" pitchFamily="2" charset="2"/>
              <a:buNone/>
            </a:pPr>
            <a:r>
              <a:rPr lang="zh-TW" altLang="en-US" sz="2800" dirty="0" smtClean="0"/>
              <a:t>就被龐大且無可反駁的現成見解擋住一切，</a:t>
            </a:r>
            <a:endParaRPr lang="en-US" altLang="zh-TW" sz="2800" dirty="0" smtClean="0"/>
          </a:p>
          <a:p>
            <a:pPr>
              <a:buFont typeface="Wingdings" pitchFamily="2" charset="2"/>
              <a:buNone/>
            </a:pPr>
            <a:r>
              <a:rPr lang="zh-TW" altLang="en-US" sz="2800" dirty="0" smtClean="0"/>
              <a:t>然後只能懷抱冷漠，</a:t>
            </a:r>
            <a:endParaRPr lang="en-US" altLang="zh-TW" sz="2800" dirty="0" smtClean="0"/>
          </a:p>
          <a:p>
            <a:pPr>
              <a:buFont typeface="Wingdings" pitchFamily="2" charset="2"/>
              <a:buNone/>
            </a:pPr>
            <a:r>
              <a:rPr lang="zh-TW" altLang="en-US" sz="2800" dirty="0" smtClean="0"/>
              <a:t>用低層次的感情去理解數字與符號交織出的冰冷世界。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7496175" cy="928687"/>
          </a:xfrm>
        </p:spPr>
        <p:txBody>
          <a:bodyPr>
            <a:normAutofit/>
          </a:bodyPr>
          <a:lstStyle/>
          <a:p>
            <a:pPr algn="l" eaLnBrk="1" hangingPunct="1">
              <a:buNone/>
              <a:defRPr/>
            </a:pPr>
            <a:r>
              <a:rPr lang="zh-TW" altLang="en-US" sz="2700" cap="none" dirty="0" smtClean="0"/>
              <a:t>三</a:t>
            </a:r>
            <a:r>
              <a:rPr lang="en-US" altLang="zh-TW" sz="2700" cap="none" dirty="0" smtClean="0"/>
              <a:t>.</a:t>
            </a:r>
            <a:r>
              <a:rPr lang="zh-TW" altLang="zh-TW" sz="2700" cap="none" dirty="0" smtClean="0"/>
              <a:t> </a:t>
            </a:r>
            <a:r>
              <a:rPr lang="zh-TW" altLang="zh-TW" sz="2700" cap="none" dirty="0" smtClean="0"/>
              <a:t>請為自己的猜測說明理由。</a:t>
            </a:r>
            <a:br>
              <a:rPr lang="zh-TW" altLang="zh-TW" sz="2700" cap="none" dirty="0" smtClean="0"/>
            </a:br>
            <a:endParaRPr lang="zh-TW" altLang="en-US" sz="2700" cap="none" dirty="0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00063" y="1643063"/>
            <a:ext cx="8258175" cy="3544887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zh-TW" smtClean="0"/>
              <a:t>（一）在右圖中：兩同心圓中，大圓半徑交小圓於</a:t>
            </a:r>
            <a:r>
              <a:rPr lang="en-US" altLang="zh-TW" smtClean="0"/>
              <a:t>A</a:t>
            </a:r>
            <a:r>
              <a:rPr lang="zh-TW" altLang="zh-TW" smtClean="0"/>
              <a:t>、</a:t>
            </a:r>
            <a:r>
              <a:rPr lang="en-US" altLang="zh-TW" smtClean="0"/>
              <a:t>B</a:t>
            </a:r>
            <a:r>
              <a:rPr lang="zh-TW" altLang="zh-TW" smtClean="0"/>
              <a:t>兩點</a:t>
            </a:r>
            <a:endParaRPr lang="en-US" altLang="zh-TW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1.</a:t>
            </a:r>
            <a:r>
              <a:rPr lang="zh-TW" altLang="zh-TW" smtClean="0"/>
              <a:t>（</a:t>
            </a:r>
            <a:r>
              <a:rPr lang="en-US" altLang="zh-TW" smtClean="0">
                <a:solidFill>
                  <a:srgbClr val="FF0000"/>
                </a:solidFill>
              </a:rPr>
              <a:t>X</a:t>
            </a:r>
            <a:r>
              <a:rPr lang="zh-TW" altLang="en-US" smtClean="0"/>
              <a:t> </a:t>
            </a:r>
            <a:r>
              <a:rPr lang="zh-TW" altLang="zh-TW" smtClean="0"/>
              <a:t>）弧</a:t>
            </a:r>
            <a:r>
              <a:rPr lang="en-US" altLang="zh-TW" smtClean="0"/>
              <a:t>AB</a:t>
            </a:r>
            <a:r>
              <a:rPr lang="zh-TW" altLang="zh-TW" smtClean="0"/>
              <a:t>與弧</a:t>
            </a:r>
            <a:r>
              <a:rPr lang="en-US" altLang="zh-TW" smtClean="0"/>
              <a:t>CD</a:t>
            </a:r>
            <a:r>
              <a:rPr lang="zh-TW" altLang="zh-TW" smtClean="0"/>
              <a:t>長度相等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2.</a:t>
            </a:r>
            <a:r>
              <a:rPr lang="zh-TW" altLang="zh-TW" smtClean="0"/>
              <a:t>（</a:t>
            </a:r>
            <a:r>
              <a:rPr lang="en-US" altLang="zh-TW" smtClean="0">
                <a:solidFill>
                  <a:srgbClr val="FF0000"/>
                </a:solidFill>
              </a:rPr>
              <a:t>O</a:t>
            </a:r>
            <a:r>
              <a:rPr lang="zh-TW" altLang="zh-TW" smtClean="0"/>
              <a:t>）弧</a:t>
            </a:r>
            <a:r>
              <a:rPr lang="en-US" altLang="zh-TW" smtClean="0"/>
              <a:t>AB</a:t>
            </a:r>
            <a:r>
              <a:rPr lang="zh-TW" altLang="zh-TW" smtClean="0"/>
              <a:t>與弧</a:t>
            </a:r>
            <a:r>
              <a:rPr lang="en-US" altLang="zh-TW" smtClean="0"/>
              <a:t>CD</a:t>
            </a:r>
            <a:r>
              <a:rPr lang="zh-TW" altLang="zh-TW" smtClean="0"/>
              <a:t>度數相等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3.</a:t>
            </a:r>
            <a:r>
              <a:rPr lang="zh-TW" altLang="zh-TW" smtClean="0"/>
              <a:t>（</a:t>
            </a:r>
            <a:r>
              <a:rPr lang="en-US" altLang="zh-TW" smtClean="0">
                <a:solidFill>
                  <a:srgbClr val="FF0000"/>
                </a:solidFill>
              </a:rPr>
              <a:t>X</a:t>
            </a:r>
            <a:r>
              <a:rPr lang="zh-TW" altLang="en-US" smtClean="0"/>
              <a:t> </a:t>
            </a:r>
            <a:r>
              <a:rPr lang="zh-TW" altLang="zh-TW" smtClean="0"/>
              <a:t>）弧</a:t>
            </a:r>
            <a:r>
              <a:rPr lang="en-US" altLang="zh-TW" smtClean="0"/>
              <a:t>AB</a:t>
            </a:r>
            <a:r>
              <a:rPr lang="zh-TW" altLang="zh-TW" smtClean="0"/>
              <a:t>與弧</a:t>
            </a:r>
            <a:r>
              <a:rPr lang="en-US" altLang="zh-TW" smtClean="0"/>
              <a:t>CD</a:t>
            </a:r>
            <a:r>
              <a:rPr lang="zh-TW" altLang="zh-TW" smtClean="0"/>
              <a:t>可以完全重合</a:t>
            </a:r>
          </a:p>
          <a:p>
            <a:pPr eaLnBrk="1" hangingPunct="1"/>
            <a:endParaRPr lang="zh-TW" alt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0525" y="2205038"/>
            <a:ext cx="29178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文字方塊 4"/>
          <p:cNvSpPr txBox="1">
            <a:spLocks noChangeArrowheads="1"/>
          </p:cNvSpPr>
          <p:nvPr/>
        </p:nvSpPr>
        <p:spPr bwMode="auto">
          <a:xfrm>
            <a:off x="738188" y="5084763"/>
            <a:ext cx="678656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solidFill>
                  <a:srgbClr val="FF0000"/>
                </a:solidFill>
              </a:rPr>
              <a:t>大發現：</a:t>
            </a:r>
            <a:r>
              <a:rPr lang="zh-TW" altLang="en-US" sz="2400">
                <a:solidFill>
                  <a:srgbClr val="FF0000"/>
                </a:solidFill>
              </a:rPr>
              <a:t>兩弧圓心角相等，兩弧不一定全等</a:t>
            </a:r>
            <a:endParaRPr lang="en-US" altLang="zh-TW" sz="2400">
              <a:solidFill>
                <a:srgbClr val="FF0000"/>
              </a:solidFill>
            </a:endParaRPr>
          </a:p>
          <a:p>
            <a:r>
              <a:rPr lang="zh-TW" altLang="en-US" sz="3200">
                <a:solidFill>
                  <a:srgbClr val="FF0000"/>
                </a:solidFill>
              </a:rPr>
              <a:t>  原因：</a:t>
            </a:r>
            <a:r>
              <a:rPr lang="en-US" altLang="zh-TW" sz="400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7496175" cy="928687"/>
          </a:xfrm>
        </p:spPr>
        <p:txBody>
          <a:bodyPr>
            <a:normAutofit fontScale="90000"/>
          </a:bodyPr>
          <a:lstStyle/>
          <a:p>
            <a:pPr algn="l" eaLnBrk="1" hangingPunct="1">
              <a:buNone/>
              <a:defRPr/>
            </a:pPr>
            <a:r>
              <a:rPr lang="zh-TW" altLang="zh-TW" sz="2700" cap="none" dirty="0" smtClean="0"/>
              <a:t/>
            </a:r>
            <a:br>
              <a:rPr lang="zh-TW" altLang="zh-TW" sz="2700" cap="none" dirty="0" smtClean="0"/>
            </a:br>
            <a:r>
              <a:rPr lang="zh-TW" altLang="en-US" sz="2700" cap="none" dirty="0" smtClean="0"/>
              <a:t>三</a:t>
            </a:r>
            <a:r>
              <a:rPr lang="en-US" altLang="zh-TW" sz="2700" cap="none" dirty="0" smtClean="0"/>
              <a:t>.</a:t>
            </a:r>
            <a:r>
              <a:rPr lang="zh-TW" altLang="zh-TW" sz="2700" cap="none" dirty="0" smtClean="0"/>
              <a:t> 請為自己的猜測說明理由。 </a:t>
            </a:r>
            <a:r>
              <a:rPr lang="en-US" altLang="zh-TW" sz="2700" cap="none" dirty="0" smtClean="0"/>
              <a:t/>
            </a:r>
            <a:br>
              <a:rPr lang="en-US" altLang="zh-TW" sz="2700" cap="none" dirty="0" smtClean="0"/>
            </a:br>
            <a:endParaRPr lang="zh-TW" altLang="en-US" sz="2700" cap="none" dirty="0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00063" y="1643063"/>
            <a:ext cx="8258175" cy="3544887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zh-TW" smtClean="0"/>
              <a:t>（二）在右圖中：兩同心圓中，</a:t>
            </a:r>
            <a:r>
              <a:rPr lang="en-US" altLang="zh-TW" smtClean="0"/>
              <a:t>AC//BD</a:t>
            </a:r>
            <a:r>
              <a:rPr lang="zh-TW" altLang="zh-TW" smtClean="0"/>
              <a:t>且</a:t>
            </a:r>
            <a:r>
              <a:rPr lang="en-US" altLang="zh-TW" smtClean="0"/>
              <a:t>AC</a:t>
            </a:r>
            <a:r>
              <a:rPr lang="zh-TW" altLang="zh-TW" smtClean="0"/>
              <a:t>＝</a:t>
            </a:r>
            <a:r>
              <a:rPr lang="en-US" altLang="zh-TW" smtClean="0"/>
              <a:t>BD</a:t>
            </a:r>
            <a:endParaRPr lang="zh-TW" altLang="zh-TW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1.</a:t>
            </a:r>
            <a:r>
              <a:rPr lang="zh-TW" altLang="zh-TW" smtClean="0"/>
              <a:t>（</a:t>
            </a:r>
            <a:r>
              <a:rPr lang="en-US" altLang="zh-TW" smtClean="0">
                <a:solidFill>
                  <a:srgbClr val="FF0000"/>
                </a:solidFill>
              </a:rPr>
              <a:t>X</a:t>
            </a:r>
            <a:r>
              <a:rPr lang="zh-TW" altLang="zh-TW" smtClean="0"/>
              <a:t>）弧</a:t>
            </a:r>
            <a:r>
              <a:rPr lang="en-US" altLang="zh-TW" smtClean="0"/>
              <a:t>AB</a:t>
            </a:r>
            <a:r>
              <a:rPr lang="zh-TW" altLang="zh-TW" smtClean="0"/>
              <a:t>與弧</a:t>
            </a:r>
            <a:r>
              <a:rPr lang="en-US" altLang="zh-TW" smtClean="0"/>
              <a:t>CD</a:t>
            </a:r>
            <a:r>
              <a:rPr lang="zh-TW" altLang="zh-TW" smtClean="0"/>
              <a:t>長度相等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2.</a:t>
            </a:r>
            <a:r>
              <a:rPr lang="zh-TW" altLang="zh-TW" smtClean="0"/>
              <a:t>（</a:t>
            </a:r>
            <a:r>
              <a:rPr lang="en-US" altLang="zh-TW" smtClean="0">
                <a:solidFill>
                  <a:srgbClr val="FF0000"/>
                </a:solidFill>
              </a:rPr>
              <a:t>X</a:t>
            </a:r>
            <a:r>
              <a:rPr lang="zh-TW" altLang="zh-TW" smtClean="0"/>
              <a:t>）弧</a:t>
            </a:r>
            <a:r>
              <a:rPr lang="en-US" altLang="zh-TW" smtClean="0"/>
              <a:t>AB</a:t>
            </a:r>
            <a:r>
              <a:rPr lang="zh-TW" altLang="zh-TW" smtClean="0"/>
              <a:t>與弧</a:t>
            </a:r>
            <a:r>
              <a:rPr lang="en-US" altLang="zh-TW" smtClean="0"/>
              <a:t>CD</a:t>
            </a:r>
            <a:r>
              <a:rPr lang="zh-TW" altLang="zh-TW" smtClean="0"/>
              <a:t>度數相等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3.</a:t>
            </a:r>
            <a:r>
              <a:rPr lang="zh-TW" altLang="zh-TW" smtClean="0"/>
              <a:t>（</a:t>
            </a:r>
            <a:r>
              <a:rPr lang="en-US" altLang="zh-TW" smtClean="0">
                <a:solidFill>
                  <a:srgbClr val="FF0000"/>
                </a:solidFill>
              </a:rPr>
              <a:t>X</a:t>
            </a:r>
            <a:r>
              <a:rPr lang="zh-TW" altLang="zh-TW" smtClean="0"/>
              <a:t>）弧</a:t>
            </a:r>
            <a:r>
              <a:rPr lang="en-US" altLang="zh-TW" smtClean="0"/>
              <a:t>AB</a:t>
            </a:r>
            <a:r>
              <a:rPr lang="zh-TW" altLang="zh-TW" smtClean="0"/>
              <a:t>與弧</a:t>
            </a:r>
            <a:r>
              <a:rPr lang="en-US" altLang="zh-TW" smtClean="0"/>
              <a:t>CD</a:t>
            </a:r>
            <a:r>
              <a:rPr lang="zh-TW" altLang="zh-TW" smtClean="0"/>
              <a:t>可以完全重合</a:t>
            </a:r>
            <a:endParaRPr lang="zh-TW" alt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2575" y="2060575"/>
            <a:ext cx="2738438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673100" y="4724400"/>
            <a:ext cx="76438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solidFill>
                  <a:srgbClr val="FF0000"/>
                </a:solidFill>
              </a:rPr>
              <a:t>大發現：</a:t>
            </a:r>
            <a:r>
              <a:rPr lang="zh-TW" altLang="en-US" sz="2400">
                <a:solidFill>
                  <a:srgbClr val="FF0000"/>
                </a:solidFill>
              </a:rPr>
              <a:t>兩弦的長度相等，其所對兩弧不一定全等</a:t>
            </a:r>
            <a:endParaRPr lang="en-US" altLang="zh-TW" sz="2400">
              <a:solidFill>
                <a:srgbClr val="FF0000"/>
              </a:solidFill>
            </a:endParaRPr>
          </a:p>
          <a:p>
            <a:r>
              <a:rPr lang="zh-TW" altLang="en-US" sz="3200">
                <a:solidFill>
                  <a:srgbClr val="FF0000"/>
                </a:solidFill>
              </a:rPr>
              <a:t>  原因：</a:t>
            </a:r>
            <a:r>
              <a:rPr lang="en-US" altLang="zh-TW" sz="400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1162</TotalTime>
  <Words>2908</Words>
  <Application>Microsoft Office PowerPoint</Application>
  <PresentationFormat>如螢幕大小 (4:3)</PresentationFormat>
  <Paragraphs>498</Paragraphs>
  <Slides>72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72</vt:i4>
      </vt:variant>
    </vt:vector>
  </HeadingPairs>
  <TitlesOfParts>
    <vt:vector size="73" baseType="lpstr">
      <vt:lpstr>氣流</vt:lpstr>
      <vt:lpstr>數學提問</vt:lpstr>
      <vt:lpstr>設計好的問題</vt:lpstr>
      <vt:lpstr>弧的性質</vt:lpstr>
      <vt:lpstr>一.你覺得是什麼原因，引起了前後不一的迷惑？ </vt:lpstr>
      <vt:lpstr> 二.請用直覺回答下列是非題： </vt:lpstr>
      <vt:lpstr> 二.請用直覺回答下列是非題： </vt:lpstr>
      <vt:lpstr> 二.請用直覺回答下列是非題： </vt:lpstr>
      <vt:lpstr>三. 請為自己的猜測說明理由。 </vt:lpstr>
      <vt:lpstr> 三. 請為自己的猜測說明理由。  </vt:lpstr>
      <vt:lpstr> 三. 請為自己的猜測說明理由。  </vt:lpstr>
      <vt:lpstr>四.有人聲稱以下四項條件，只要有其中任兩項達    成，就能保證弧AB與弧CD可以完全重合。你認  同嗎？請完成下列是非題，並說明你的理由。  </vt:lpstr>
      <vt:lpstr>五.由前幾題的討論所得，寫下你對「圓的性質」   的認知有哪些更為清晰？   (完成下列是非題，並修正其中錯誤的敘述。)</vt:lpstr>
      <vt:lpstr>檢驗一： 以下三個圓弧，哪一個弧其完整的圓最大？</vt:lpstr>
      <vt:lpstr>檢驗二：甲、乙、丙的面積比大小？ </vt:lpstr>
      <vt:lpstr>反思</vt:lpstr>
      <vt:lpstr>我的擔心</vt:lpstr>
      <vt:lpstr>弧的性質</vt:lpstr>
      <vt:lpstr>   這個弧有多長？ 這個弧有多彎？ 這個弧彎了多少？ </vt:lpstr>
      <vt:lpstr>   倍數判別法</vt:lpstr>
      <vt:lpstr>投影片 20</vt:lpstr>
      <vt:lpstr>投影片 21</vt:lpstr>
      <vt:lpstr>九的背數判別法</vt:lpstr>
      <vt:lpstr>二元一次聯立方程式的圖形</vt:lpstr>
      <vt:lpstr>如何在坐標平面上描述一條直線</vt:lpstr>
      <vt:lpstr>投影片 25</vt:lpstr>
      <vt:lpstr>投影片 26</vt:lpstr>
      <vt:lpstr>投影片 27</vt:lpstr>
      <vt:lpstr>平方根</vt:lpstr>
      <vt:lpstr>根式的化簡</vt:lpstr>
      <vt:lpstr>投影片 30</vt:lpstr>
      <vt:lpstr>投影片 31</vt:lpstr>
      <vt:lpstr>投影片 32</vt:lpstr>
      <vt:lpstr>投影片 33</vt:lpstr>
      <vt:lpstr>畢氏定理</vt:lpstr>
      <vt:lpstr>投影片 35</vt:lpstr>
      <vt:lpstr>一次函數</vt:lpstr>
      <vt:lpstr>投影片 37</vt:lpstr>
      <vt:lpstr>四邊形定義</vt:lpstr>
      <vt:lpstr>請畫出下列四邊形，每題畫兩個。</vt:lpstr>
      <vt:lpstr>平行四邊形的性質與判別性質</vt:lpstr>
      <vt:lpstr>尺規作圖</vt:lpstr>
      <vt:lpstr>投影片 42</vt:lpstr>
      <vt:lpstr>投影片 43</vt:lpstr>
      <vt:lpstr>投影片 44</vt:lpstr>
      <vt:lpstr>投影片 45</vt:lpstr>
      <vt:lpstr>投影片 46</vt:lpstr>
      <vt:lpstr>圓的性質</vt:lpstr>
      <vt:lpstr>三角形的內心、外心與重心</vt:lpstr>
      <vt:lpstr>投影片 49</vt:lpstr>
      <vt:lpstr>你所想像的圖形中心點</vt:lpstr>
      <vt:lpstr>你所想像的圖形中心點</vt:lpstr>
      <vt:lpstr>你所想像的圖形中心點</vt:lpstr>
      <vt:lpstr>投影片 53</vt:lpstr>
      <vt:lpstr>你所想像的圖形中心點</vt:lpstr>
      <vt:lpstr>正負數的加減法</vt:lpstr>
      <vt:lpstr>正負數的運算</vt:lpstr>
      <vt:lpstr>中點連線性質</vt:lpstr>
      <vt:lpstr>  請下圖將各邊中點依序連起來，請問你可以看到哪些性質？ </vt:lpstr>
      <vt:lpstr>統計量</vt:lpstr>
      <vt:lpstr>投影片 60</vt:lpstr>
      <vt:lpstr>投影片 61</vt:lpstr>
      <vt:lpstr>投影片 62</vt:lpstr>
      <vt:lpstr>投影片 63</vt:lpstr>
      <vt:lpstr>投影片 64</vt:lpstr>
      <vt:lpstr>投影片 65</vt:lpstr>
      <vt:lpstr>使用什麼樣的語言  將影響學生產生什麼樣的想法</vt:lpstr>
      <vt:lpstr>投影片 67</vt:lpstr>
      <vt:lpstr>教學很精采就夠好了嗎？</vt:lpstr>
      <vt:lpstr>鼓勵學生認真學習數學的規則(老師的想法)</vt:lpstr>
      <vt:lpstr>投影片 70</vt:lpstr>
      <vt:lpstr>  重點不在於「尋找答案」， 而是「更進一步認識問題」。</vt:lpstr>
      <vt:lpstr>帶給學生什麼感覺?</vt:lpstr>
    </vt:vector>
  </TitlesOfParts>
  <Company>sce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神秘有趣的數學</dc:title>
  <dc:creator>user</dc:creator>
  <cp:lastModifiedBy>gloria</cp:lastModifiedBy>
  <cp:revision>144</cp:revision>
  <dcterms:created xsi:type="dcterms:W3CDTF">2013-01-06T03:45:11Z</dcterms:created>
  <dcterms:modified xsi:type="dcterms:W3CDTF">2014-06-19T00:50:00Z</dcterms:modified>
</cp:coreProperties>
</file>