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63" r:id="rId3"/>
    <p:sldId id="264" r:id="rId4"/>
    <p:sldId id="265" r:id="rId5"/>
    <p:sldId id="267" r:id="rId6"/>
    <p:sldId id="268" r:id="rId7"/>
    <p:sldId id="269" r:id="rId8"/>
    <p:sldId id="270" r:id="rId9"/>
    <p:sldId id="271" r:id="rId10"/>
    <p:sldId id="272" r:id="rId11"/>
    <p:sldId id="273" r:id="rId12"/>
    <p:sldId id="274" r:id="rId13"/>
    <p:sldId id="275" r:id="rId14"/>
    <p:sldId id="276" r:id="rId15"/>
    <p:sldId id="277" r:id="rId16"/>
    <p:sldId id="266" r:id="rId17"/>
  </p:sldIdLst>
  <p:sldSz cx="12192000" cy="6858000"/>
  <p:notesSz cx="6799263" cy="99298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48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DC596BFF-6BD2-4585-8874-B29A5325F189}" type="datetimeFigureOut">
              <a:rPr lang="zh-TW" altLang="en-US" smtClean="0"/>
              <a:t>2018/9/21</a:t>
            </a:fld>
            <a:endParaRPr lang="zh-TW" altLang="en-US"/>
          </a:p>
        </p:txBody>
      </p:sp>
      <p:sp>
        <p:nvSpPr>
          <p:cNvPr id="4" name="頁尾版面配置區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E49467CB-67E3-4639-92E3-A50284BDE3D0}" type="slidenum">
              <a:rPr lang="zh-TW" altLang="en-US" smtClean="0"/>
              <a:t>‹#›</a:t>
            </a:fld>
            <a:endParaRPr lang="zh-TW" altLang="en-US"/>
          </a:p>
        </p:txBody>
      </p:sp>
    </p:spTree>
    <p:extLst>
      <p:ext uri="{BB962C8B-B14F-4D97-AF65-F5344CB8AC3E}">
        <p14:creationId xmlns:p14="http://schemas.microsoft.com/office/powerpoint/2010/main" val="41732798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F9DB330D-E482-44AD-9B55-D9905176E5BC}" type="datetimeFigureOut">
              <a:rPr lang="zh-TW" altLang="en-US" smtClean="0"/>
              <a:t>2018/9/21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268536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9DB330D-E482-44AD-9B55-D9905176E5BC}" type="datetimeFigureOut">
              <a:rPr lang="zh-TW" altLang="en-US" smtClean="0"/>
              <a:t>2018/9/21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1807890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9DB330D-E482-44AD-9B55-D9905176E5BC}" type="datetimeFigureOut">
              <a:rPr lang="zh-TW" altLang="en-US" smtClean="0"/>
              <a:t>2018/9/21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231438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9DB330D-E482-44AD-9B55-D9905176E5BC}" type="datetimeFigureOut">
              <a:rPr lang="zh-TW" altLang="en-US" smtClean="0"/>
              <a:t>2018/9/21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218007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F9DB330D-E482-44AD-9B55-D9905176E5BC}" type="datetimeFigureOut">
              <a:rPr lang="zh-TW" altLang="en-US" smtClean="0"/>
              <a:t>2018/9/21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312296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F9DB330D-E482-44AD-9B55-D9905176E5BC}" type="datetimeFigureOut">
              <a:rPr lang="zh-TW" altLang="en-US" smtClean="0"/>
              <a:t>2018/9/21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126967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F9DB330D-E482-44AD-9B55-D9905176E5BC}" type="datetimeFigureOut">
              <a:rPr lang="zh-TW" altLang="en-US" smtClean="0"/>
              <a:t>2018/9/21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22455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9DB330D-E482-44AD-9B55-D9905176E5BC}" type="datetimeFigureOut">
              <a:rPr lang="zh-TW" altLang="en-US" smtClean="0"/>
              <a:t>2018/9/21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2288662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9DB330D-E482-44AD-9B55-D9905176E5BC}" type="datetimeFigureOut">
              <a:rPr lang="zh-TW" altLang="en-US" smtClean="0"/>
              <a:t>2018/9/21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164387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F9DB330D-E482-44AD-9B55-D9905176E5BC}" type="datetimeFigureOut">
              <a:rPr lang="zh-TW" altLang="en-US" smtClean="0"/>
              <a:t>2018/9/21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374407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F9DB330D-E482-44AD-9B55-D9905176E5BC}" type="datetimeFigureOut">
              <a:rPr lang="zh-TW" altLang="en-US" smtClean="0"/>
              <a:t>2018/9/21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421233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B330D-E482-44AD-9B55-D9905176E5BC}" type="datetimeFigureOut">
              <a:rPr lang="zh-TW" altLang="en-US" smtClean="0"/>
              <a:t>2018/9/21</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99A9A1-A1DC-45CB-B787-38CD41891E1E}" type="slidenum">
              <a:rPr lang="zh-TW" altLang="en-US" smtClean="0"/>
              <a:t>‹#›</a:t>
            </a:fld>
            <a:endParaRPr lang="zh-TW" altLang="en-US"/>
          </a:p>
        </p:txBody>
      </p:sp>
    </p:spTree>
    <p:extLst>
      <p:ext uri="{BB962C8B-B14F-4D97-AF65-F5344CB8AC3E}">
        <p14:creationId xmlns:p14="http://schemas.microsoft.com/office/powerpoint/2010/main" val="2177011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ng.com/videos/search?q=sink+or+float&amp;&amp;view=deta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Worksheets%20(Bees).pdf" TargetMode="External"/><Relationship Id="rId2" Type="http://schemas.openxmlformats.org/officeDocument/2006/relationships/hyperlink" Target="Science%20camp%20(combined%20handouts)-JH%20071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Ch_8%20CLIL&#22312;&#33258;&#28982;&#31185;&#23416;&#38936;&#22495;&#30340;&#36939;&#29992;_(Revised%200827).docx" TargetMode="External"/><Relationship Id="rId2" Type="http://schemas.openxmlformats.org/officeDocument/2006/relationships/hyperlink" Target="handouts%20for%20Student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ng.com/videos/search?q=sink+or+float&amp;view=detail&amp;mid=9BEEEF4C113A11DAC2219BEEEF4C113A11DAC221&amp;FORM=VIR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CLIL and English Instruction</a:t>
            </a:r>
            <a:endParaRPr lang="zh-TW" altLang="en-US" dirty="0"/>
          </a:p>
        </p:txBody>
      </p:sp>
      <p:sp>
        <p:nvSpPr>
          <p:cNvPr id="3" name="副標題 2"/>
          <p:cNvSpPr>
            <a:spLocks noGrp="1"/>
          </p:cNvSpPr>
          <p:nvPr>
            <p:ph type="subTitle" idx="1"/>
          </p:nvPr>
        </p:nvSpPr>
        <p:spPr/>
        <p:txBody>
          <a:bodyPr/>
          <a:lstStyle/>
          <a:p>
            <a:r>
              <a:rPr lang="en-US" altLang="zh-TW" dirty="0" err="1" smtClean="0"/>
              <a:t>Chiou-lan</a:t>
            </a:r>
            <a:r>
              <a:rPr lang="en-US" altLang="zh-TW" dirty="0" smtClean="0"/>
              <a:t> </a:t>
            </a:r>
            <a:r>
              <a:rPr lang="en-US" altLang="zh-TW" dirty="0" err="1" smtClean="0"/>
              <a:t>Chern</a:t>
            </a:r>
            <a:endParaRPr lang="en-US" altLang="zh-TW" dirty="0" smtClean="0"/>
          </a:p>
          <a:p>
            <a:r>
              <a:rPr lang="en-US" altLang="zh-TW" dirty="0" smtClean="0"/>
              <a:t>National Taiwan Normal University</a:t>
            </a:r>
            <a:endParaRPr lang="zh-TW" altLang="en-US" dirty="0"/>
          </a:p>
        </p:txBody>
      </p:sp>
    </p:spTree>
    <p:extLst>
      <p:ext uri="{BB962C8B-B14F-4D97-AF65-F5344CB8AC3E}">
        <p14:creationId xmlns:p14="http://schemas.microsoft.com/office/powerpoint/2010/main" val="4202249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435693"/>
            <a:ext cx="10515600" cy="4741270"/>
          </a:xfrm>
        </p:spPr>
        <p:txBody>
          <a:bodyPr>
            <a:normAutofit fontScale="92500"/>
          </a:bodyPr>
          <a:lstStyle/>
          <a:p>
            <a:pPr marL="0" indent="0">
              <a:lnSpc>
                <a:spcPct val="150000"/>
              </a:lnSpc>
              <a:buNone/>
            </a:pPr>
            <a:r>
              <a:rPr lang="en-US" altLang="zh-TW" dirty="0">
                <a:latin typeface="標楷體" panose="03000509000000000000" pitchFamily="65" charset="-120"/>
                <a:ea typeface="標楷體" panose="03000509000000000000" pitchFamily="65" charset="-120"/>
              </a:rPr>
              <a:t>5. </a:t>
            </a:r>
            <a:r>
              <a:rPr lang="zh-TW" altLang="zh-TW" dirty="0">
                <a:latin typeface="標楷體" panose="03000509000000000000" pitchFamily="65" charset="-120"/>
                <a:ea typeface="標楷體" panose="03000509000000000000" pitchFamily="65" charset="-120"/>
              </a:rPr>
              <a:t>再讓學生看一次影片</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可以是與前面相同的影片，也可以是不同的影片</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，了解怎麼使用英語預測或說明物品會下沉或浮在水面。例如以下的影片名為</a:t>
            </a:r>
            <a:r>
              <a:rPr lang="en-US" altLang="zh-TW" dirty="0">
                <a:latin typeface="標楷體" panose="03000509000000000000" pitchFamily="65" charset="-120"/>
                <a:ea typeface="標楷體" panose="03000509000000000000" pitchFamily="65" charset="-120"/>
              </a:rPr>
              <a:t> “Will It Float or Sink?” </a:t>
            </a:r>
            <a:r>
              <a:rPr lang="zh-TW" altLang="zh-TW" dirty="0">
                <a:latin typeface="標楷體" panose="03000509000000000000" pitchFamily="65" charset="-120"/>
                <a:ea typeface="標楷體" panose="03000509000000000000" pitchFamily="65" charset="-120"/>
              </a:rPr>
              <a:t>內容是美國小學生預測並實驗不同物品會沉入水底或浮在水面</a:t>
            </a:r>
          </a:p>
          <a:p>
            <a:pPr marL="0" indent="0">
              <a:lnSpc>
                <a:spcPct val="150000"/>
              </a:lnSpc>
              <a:buNone/>
            </a:pPr>
            <a:r>
              <a:rPr lang="en-US" altLang="zh-TW" dirty="0">
                <a:latin typeface="標楷體" panose="03000509000000000000" pitchFamily="65" charset="-120"/>
                <a:ea typeface="標楷體" panose="03000509000000000000" pitchFamily="65" charset="-120"/>
              </a:rPr>
              <a:t>(</a:t>
            </a:r>
            <a:r>
              <a:rPr lang="en-US" altLang="zh-TW" dirty="0">
                <a:latin typeface="標楷體" panose="03000509000000000000" pitchFamily="65" charset="-120"/>
                <a:ea typeface="標楷體" panose="03000509000000000000" pitchFamily="65" charset="-120"/>
                <a:hlinkClick r:id="rId2"/>
              </a:rPr>
              <a:t>https://www.bing.com/videos/search?q=sink+or+float&amp;&amp;view=detai</a:t>
            </a:r>
            <a:r>
              <a:rPr lang="en-US" altLang="zh-TW" dirty="0">
                <a:latin typeface="標楷體" panose="03000509000000000000" pitchFamily="65" charset="-120"/>
                <a:ea typeface="標楷體" panose="03000509000000000000" pitchFamily="65" charset="-120"/>
              </a:rPr>
              <a:t>l&amp;mid=CED38640F087F8E48166CED38640F087F8E48166&amp;&amp;FORM=VRDGAR)</a:t>
            </a:r>
            <a:endParaRPr lang="zh-TW" altLang="zh-TW" dirty="0">
              <a:latin typeface="標楷體" panose="03000509000000000000" pitchFamily="65" charset="-120"/>
              <a:ea typeface="標楷體" panose="03000509000000000000" pitchFamily="65" charset="-120"/>
            </a:endParaRPr>
          </a:p>
          <a:p>
            <a:pPr marL="0" indent="0">
              <a:lnSpc>
                <a:spcPct val="150000"/>
              </a:lnSpc>
              <a:buNone/>
            </a:pPr>
            <a:r>
              <a:rPr lang="en-US" altLang="zh-TW" dirty="0">
                <a:latin typeface="標楷體" panose="03000509000000000000" pitchFamily="65" charset="-120"/>
                <a:ea typeface="標楷體" panose="03000509000000000000" pitchFamily="65" charset="-120"/>
              </a:rPr>
              <a:t>6. </a:t>
            </a:r>
            <a:r>
              <a:rPr lang="zh-TW" altLang="zh-TW" dirty="0">
                <a:latin typeface="標楷體" panose="03000509000000000000" pitchFamily="65" charset="-120"/>
                <a:ea typeface="標楷體" panose="03000509000000000000" pitchFamily="65" charset="-120"/>
              </a:rPr>
              <a:t>問學生為什麼有些物品會浮在水面上。讓他們在小組中討論。</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36882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a:t>
            </a:r>
            <a:r>
              <a:rPr lang="zh-TW" altLang="zh-TW" dirty="0">
                <a:latin typeface="標楷體" panose="03000509000000000000" pitchFamily="65" charset="-120"/>
                <a:ea typeface="標楷體" panose="03000509000000000000" pitchFamily="65" charset="-120"/>
              </a:rPr>
              <a:t>二）讓學生投入閱讀及做筆記</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a:lnSpc>
                <a:spcPct val="200000"/>
              </a:lnSpc>
            </a:pPr>
            <a:r>
              <a:rPr lang="zh-TW" altLang="zh-TW" dirty="0">
                <a:latin typeface="標楷體" panose="03000509000000000000" pitchFamily="65" charset="-120"/>
                <a:ea typeface="標楷體" panose="03000509000000000000" pitchFamily="65" charset="-120"/>
              </a:rPr>
              <a:t>學生經過第一階段的學習，學科概念及英語語言已漸漸結合，此時老師再提供更多的閱讀題材，作為知識概念及語言的鷹架，以強化學生接下來使用語言陳述學科知識的能力。</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63739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675830" y="1392964"/>
            <a:ext cx="10515600" cy="5465035"/>
          </a:xfrm>
        </p:spPr>
        <p:txBody>
          <a:bodyPr>
            <a:normAutofit lnSpcReduction="10000"/>
          </a:bodyPr>
          <a:lstStyle/>
          <a:p>
            <a:pPr marL="514350" indent="-514350">
              <a:buAutoNum type="arabicPeriod"/>
            </a:pPr>
            <a:r>
              <a:rPr lang="zh-TW" altLang="zh-TW" sz="3200" dirty="0" smtClean="0">
                <a:latin typeface="標楷體" panose="03000509000000000000" pitchFamily="65" charset="-120"/>
                <a:ea typeface="標楷體" panose="03000509000000000000" pitchFamily="65" charset="-120"/>
              </a:rPr>
              <a:t>提供</a:t>
            </a:r>
            <a:r>
              <a:rPr lang="zh-TW" altLang="zh-TW" sz="3200" dirty="0">
                <a:latin typeface="標楷體" panose="03000509000000000000" pitchFamily="65" charset="-120"/>
                <a:ea typeface="標楷體" panose="03000509000000000000" pitchFamily="65" charset="-120"/>
              </a:rPr>
              <a:t>學生自然課學到的浮力</a:t>
            </a:r>
            <a:r>
              <a:rPr lang="zh-TW" altLang="zh-TW" sz="3200" dirty="0" smtClean="0">
                <a:latin typeface="標楷體" panose="03000509000000000000" pitchFamily="65" charset="-120"/>
                <a:ea typeface="標楷體" panose="03000509000000000000" pitchFamily="65" charset="-120"/>
              </a:rPr>
              <a:t>教材</a:t>
            </a:r>
            <a:endParaRPr lang="en-US" altLang="zh-TW" sz="3200" dirty="0" smtClean="0">
              <a:latin typeface="標楷體" panose="03000509000000000000" pitchFamily="65" charset="-120"/>
              <a:ea typeface="標楷體" panose="03000509000000000000" pitchFamily="65" charset="-120"/>
            </a:endParaRPr>
          </a:p>
          <a:p>
            <a:pPr marL="0" indent="0">
              <a:buNone/>
            </a:pPr>
            <a:endParaRPr lang="zh-TW" altLang="zh-TW" sz="3200" dirty="0">
              <a:latin typeface="標楷體" panose="03000509000000000000" pitchFamily="65" charset="-120"/>
              <a:ea typeface="標楷體" panose="03000509000000000000" pitchFamily="65" charset="-120"/>
            </a:endParaRPr>
          </a:p>
          <a:p>
            <a:pPr marL="0" indent="0">
              <a:lnSpc>
                <a:spcPct val="100000"/>
              </a:lnSpc>
              <a:buNone/>
            </a:pPr>
            <a:r>
              <a:rPr lang="en-US" altLang="zh-TW" sz="3200" dirty="0" smtClean="0">
                <a:latin typeface="標楷體" panose="03000509000000000000" pitchFamily="65" charset="-120"/>
                <a:ea typeface="標楷體" panose="03000509000000000000" pitchFamily="65" charset="-120"/>
              </a:rPr>
              <a:t>  </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What </a:t>
            </a:r>
            <a:r>
              <a:rPr lang="en-US" altLang="zh-TW" sz="3200" dirty="0">
                <a:latin typeface="Times New Roman" panose="02020603050405020304" pitchFamily="18" charset="0"/>
                <a:ea typeface="標楷體" panose="03000509000000000000" pitchFamily="65" charset="-120"/>
                <a:cs typeface="Times New Roman" panose="02020603050405020304" pitchFamily="18" charset="0"/>
              </a:rPr>
              <a:t>makes something float or sink?</a:t>
            </a:r>
            <a:endParaRPr lang="zh-TW" altLang="zh-TW" sz="3200" dirty="0">
              <a:latin typeface="Times New Roman" panose="02020603050405020304" pitchFamily="18" charset="0"/>
              <a:ea typeface="標楷體" panose="03000509000000000000" pitchFamily="65" charset="-120"/>
              <a:cs typeface="Times New Roman" panose="02020603050405020304" pitchFamily="18" charset="0"/>
            </a:endParaRPr>
          </a:p>
          <a:p>
            <a:pPr marL="358775" indent="-358775">
              <a:lnSpc>
                <a:spcPct val="100000"/>
              </a:lnSpc>
              <a:buNone/>
            </a:pPr>
            <a:r>
              <a:rPr lang="en-US" altLang="zh-TW" sz="3200" dirty="0" smtClean="0">
                <a:latin typeface="標楷體" panose="03000509000000000000" pitchFamily="65" charset="-120"/>
                <a:ea typeface="標楷體" panose="03000509000000000000" pitchFamily="65" charset="-120"/>
              </a:rPr>
              <a:t>  </a:t>
            </a:r>
            <a:r>
              <a:rPr lang="zh-TW" altLang="zh-TW" sz="3200" dirty="0" smtClean="0">
                <a:latin typeface="標楷體" panose="03000509000000000000" pitchFamily="65" charset="-120"/>
                <a:ea typeface="標楷體" panose="03000509000000000000" pitchFamily="65" charset="-120"/>
              </a:rPr>
              <a:t>學生</a:t>
            </a:r>
            <a:r>
              <a:rPr lang="zh-TW" altLang="zh-TW" sz="3200" dirty="0">
                <a:latin typeface="標楷體" panose="03000509000000000000" pitchFamily="65" charset="-120"/>
                <a:ea typeface="標楷體" panose="03000509000000000000" pitchFamily="65" charset="-120"/>
              </a:rPr>
              <a:t>閱讀與水浮力相關之中文敘述，如：「任何東西丟入水裡</a:t>
            </a:r>
            <a:r>
              <a:rPr lang="zh-TW" altLang="zh-TW" sz="3200" dirty="0" smtClean="0">
                <a:latin typeface="標楷體" panose="03000509000000000000" pitchFamily="65" charset="-120"/>
                <a:ea typeface="標楷體" panose="03000509000000000000" pitchFamily="65" charset="-120"/>
              </a:rPr>
              <a:t>，</a:t>
            </a:r>
            <a:r>
              <a:rPr lang="en-US" altLang="zh-TW" sz="3200" dirty="0" smtClean="0">
                <a:latin typeface="標楷體" panose="03000509000000000000" pitchFamily="65" charset="-120"/>
                <a:ea typeface="標楷體" panose="03000509000000000000" pitchFamily="65" charset="-120"/>
              </a:rPr>
              <a:t>   </a:t>
            </a:r>
            <a:r>
              <a:rPr lang="zh-TW" altLang="zh-TW" sz="3200" dirty="0" smtClean="0">
                <a:latin typeface="標楷體" panose="03000509000000000000" pitchFamily="65" charset="-120"/>
                <a:ea typeface="標楷體" panose="03000509000000000000" pitchFamily="65" charset="-120"/>
              </a:rPr>
              <a:t>就</a:t>
            </a:r>
            <a:r>
              <a:rPr lang="zh-TW" altLang="zh-TW" sz="3200" dirty="0">
                <a:latin typeface="標楷體" panose="03000509000000000000" pitchFamily="65" charset="-120"/>
                <a:ea typeface="標楷體" panose="03000509000000000000" pitchFamily="65" charset="-120"/>
              </a:rPr>
              <a:t>會排擠出同體積的水量。如果這個東西比排出來的同體積的水輕，它就會浮起來；如果它比排出來同體積水重，它就會沉下去。」用科學的語言就是：若物質的密度（</a:t>
            </a:r>
            <a:r>
              <a:rPr lang="en-US" altLang="zh-TW" sz="3200" dirty="0">
                <a:latin typeface="標楷體" panose="03000509000000000000" pitchFamily="65" charset="-120"/>
                <a:ea typeface="標楷體" panose="03000509000000000000" pitchFamily="65" charset="-120"/>
              </a:rPr>
              <a:t>density</a:t>
            </a:r>
            <a:r>
              <a:rPr lang="zh-TW" altLang="zh-TW" sz="3200" dirty="0">
                <a:latin typeface="標楷體" panose="03000509000000000000" pitchFamily="65" charset="-120"/>
                <a:ea typeface="標楷體" panose="03000509000000000000" pitchFamily="65" charset="-120"/>
              </a:rPr>
              <a:t>）小於水，也就是說它比同體積水輕，它就會浮起來；若物質密度大於水，它就會沉下去。鑰匙的密度大於水，所以會沉入水裡；球的密度小於水，所以會浮在水面。</a:t>
            </a:r>
          </a:p>
          <a:p>
            <a:endParaRPr lang="zh-TW" altLang="en-US" dirty="0"/>
          </a:p>
        </p:txBody>
      </p:sp>
    </p:spTree>
    <p:extLst>
      <p:ext uri="{BB962C8B-B14F-4D97-AF65-F5344CB8AC3E}">
        <p14:creationId xmlns:p14="http://schemas.microsoft.com/office/powerpoint/2010/main" val="2759316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838200" y="1316052"/>
            <a:ext cx="10515600" cy="4860911"/>
          </a:xfrm>
        </p:spPr>
        <p:txBody>
          <a:bodyPr>
            <a:normAutofit/>
          </a:bodyPr>
          <a:lstStyle/>
          <a:p>
            <a:pPr marL="0" indent="0">
              <a:lnSpc>
                <a:spcPct val="150000"/>
              </a:lnSpc>
              <a:buNone/>
            </a:pPr>
            <a:r>
              <a:rPr lang="en-US" altLang="zh-TW" sz="3600" dirty="0">
                <a:latin typeface="Times New Roman" panose="02020603050405020304" pitchFamily="18" charset="0"/>
                <a:ea typeface="標楷體" panose="03000509000000000000" pitchFamily="65" charset="-120"/>
                <a:cs typeface="Times New Roman" panose="02020603050405020304" pitchFamily="18" charset="0"/>
              </a:rPr>
              <a:t>2. </a:t>
            </a:r>
            <a:r>
              <a:rPr lang="zh-TW" altLang="zh-TW" sz="3600" dirty="0">
                <a:latin typeface="Times New Roman" panose="02020603050405020304" pitchFamily="18" charset="0"/>
                <a:ea typeface="標楷體" panose="03000509000000000000" pitchFamily="65" charset="-120"/>
                <a:cs typeface="Times New Roman" panose="02020603050405020304" pitchFamily="18" charset="0"/>
              </a:rPr>
              <a:t>提供學生以英文敘述浮力現象及說明原因的</a:t>
            </a:r>
            <a:r>
              <a:rPr lang="zh-TW" altLang="zh-TW" sz="3600" dirty="0" smtClean="0">
                <a:latin typeface="Times New Roman" panose="02020603050405020304" pitchFamily="18" charset="0"/>
                <a:ea typeface="標楷體" panose="03000509000000000000" pitchFamily="65" charset="-120"/>
                <a:cs typeface="Times New Roman" panose="02020603050405020304" pitchFamily="18" charset="0"/>
              </a:rPr>
              <a:t>文字</a:t>
            </a:r>
            <a:endParaRPr lang="en-US" altLang="zh-TW" sz="36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lnSpc>
                <a:spcPct val="150000"/>
              </a:lnSpc>
              <a:buNone/>
            </a:pPr>
            <a:r>
              <a:rPr lang="zh-TW" altLang="zh-TW" sz="3600" dirty="0" smtClean="0">
                <a:latin typeface="Times New Roman" panose="02020603050405020304" pitchFamily="18" charset="0"/>
                <a:ea typeface="標楷體" panose="03000509000000000000" pitchFamily="65" charset="-120"/>
                <a:cs typeface="Times New Roman" panose="02020603050405020304" pitchFamily="18" charset="0"/>
              </a:rPr>
              <a:t>例如</a:t>
            </a:r>
            <a:r>
              <a:rPr lang="en-US" altLang="zh-TW" sz="3600" dirty="0">
                <a:latin typeface="Times New Roman" panose="02020603050405020304" pitchFamily="18" charset="0"/>
                <a:ea typeface="標楷體" panose="03000509000000000000" pitchFamily="65" charset="-120"/>
                <a:cs typeface="Times New Roman" panose="02020603050405020304" pitchFamily="18" charset="0"/>
              </a:rPr>
              <a:t>: A key sinks in water because its density is higher than that of water. A ball floats in water because its density is lower than that of water.</a:t>
            </a:r>
            <a:endParaRPr lang="zh-TW" altLang="en-US" sz="36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014212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dirty="0"/>
              <a:t>（</a:t>
            </a:r>
            <a:r>
              <a:rPr lang="zh-TW" altLang="zh-TW" sz="4000" dirty="0">
                <a:latin typeface="標楷體" panose="03000509000000000000" pitchFamily="65" charset="-120"/>
                <a:ea typeface="標楷體" panose="03000509000000000000" pitchFamily="65" charset="-120"/>
              </a:rPr>
              <a:t>三）讓學生在情境中使用所學語言描述內容</a:t>
            </a:r>
            <a:endParaRPr lang="zh-TW" altLang="en-US" sz="4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pPr marL="0" indent="0">
              <a:lnSpc>
                <a:spcPct val="100000"/>
              </a:lnSpc>
              <a:buNone/>
            </a:pPr>
            <a:r>
              <a:rPr lang="zh-TW" altLang="zh-TW" sz="3200" dirty="0">
                <a:latin typeface="Times New Roman" panose="02020603050405020304" pitchFamily="18" charset="0"/>
                <a:ea typeface="標楷體" panose="03000509000000000000" pitchFamily="65" charset="-120"/>
                <a:cs typeface="Times New Roman" panose="02020603050405020304" pitchFamily="18" charset="0"/>
              </a:rPr>
              <a:t>在這個階段老師要提供學生領域專屬的語言（詞彙、句型、文體等），及使用此專業語言的另一個新情境。例如，延續之前浮力的主題，老師可以舉例問學生不同物品為什麼會沉入或浮出水面，例如：船會浮在水面上（</a:t>
            </a:r>
            <a:r>
              <a:rPr lang="en-US" altLang="zh-TW" sz="3200" dirty="0">
                <a:latin typeface="Times New Roman" panose="02020603050405020304" pitchFamily="18" charset="0"/>
                <a:ea typeface="標楷體" panose="03000509000000000000" pitchFamily="65" charset="-120"/>
                <a:cs typeface="Times New Roman" panose="02020603050405020304" pitchFamily="18" charset="0"/>
              </a:rPr>
              <a:t>A boat will float.</a:t>
            </a:r>
            <a:r>
              <a:rPr lang="zh-TW" altLang="zh-TW" sz="3200" dirty="0">
                <a:latin typeface="Times New Roman" panose="02020603050405020304" pitchFamily="18" charset="0"/>
                <a:ea typeface="標楷體" panose="03000509000000000000" pitchFamily="65" charset="-120"/>
                <a:cs typeface="Times New Roman" panose="02020603050405020304" pitchFamily="18" charset="0"/>
              </a:rPr>
              <a:t>），但潛水艇則可浮在水面也可以沉入水裡（</a:t>
            </a:r>
            <a:r>
              <a:rPr lang="en-US" altLang="zh-TW" sz="3200" dirty="0">
                <a:latin typeface="Times New Roman" panose="02020603050405020304" pitchFamily="18" charset="0"/>
                <a:ea typeface="標楷體" panose="03000509000000000000" pitchFamily="65" charset="-120"/>
                <a:cs typeface="Times New Roman" panose="02020603050405020304" pitchFamily="18" charset="0"/>
              </a:rPr>
              <a:t>A submarine can sometimes float and sometimes sink.</a:t>
            </a:r>
            <a:r>
              <a:rPr lang="zh-TW" altLang="zh-TW" sz="3200" dirty="0">
                <a:latin typeface="Times New Roman" panose="02020603050405020304" pitchFamily="18" charset="0"/>
                <a:ea typeface="標楷體" panose="03000509000000000000" pitchFamily="65" charset="-120"/>
                <a:cs typeface="Times New Roman" panose="02020603050405020304" pitchFamily="18" charset="0"/>
              </a:rPr>
              <a:t>）。為什麼</a:t>
            </a:r>
            <a:r>
              <a:rPr lang="en-US" altLang="zh-TW" sz="32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3200" dirty="0">
                <a:latin typeface="Times New Roman" panose="02020603050405020304" pitchFamily="18" charset="0"/>
                <a:ea typeface="標楷體" panose="03000509000000000000" pitchFamily="65" charset="-120"/>
                <a:cs typeface="Times New Roman" panose="02020603050405020304" pitchFamily="18" charset="0"/>
              </a:rPr>
              <a:t>也可以用說明浮力時常舉的例子</a:t>
            </a:r>
            <a:r>
              <a:rPr lang="en-US" altLang="zh-TW" sz="3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3200" dirty="0">
                <a:latin typeface="Times New Roman" panose="02020603050405020304" pitchFamily="18" charset="0"/>
                <a:ea typeface="標楷體" panose="03000509000000000000" pitchFamily="65" charset="-120"/>
                <a:cs typeface="Times New Roman" panose="02020603050405020304" pitchFamily="18" charset="0"/>
              </a:rPr>
              <a:t>葡萄乾</a:t>
            </a:r>
            <a:r>
              <a:rPr lang="en-US" altLang="zh-TW" sz="3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3200" dirty="0">
                <a:latin typeface="Times New Roman" panose="02020603050405020304" pitchFamily="18" charset="0"/>
                <a:ea typeface="標楷體" panose="03000509000000000000" pitchFamily="65" charset="-120"/>
                <a:cs typeface="Times New Roman" panose="02020603050405020304" pitchFamily="18" charset="0"/>
              </a:rPr>
              <a:t>為例，邊做實驗也邊說明。</a:t>
            </a:r>
            <a:endParaRPr lang="zh-TW" altLang="en-US" sz="32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654146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940037"/>
            <a:ext cx="10515600" cy="5236926"/>
          </a:xfrm>
        </p:spPr>
        <p:txBody>
          <a:bodyPr>
            <a:noAutofit/>
          </a:bodyPr>
          <a:lstStyle/>
          <a:p>
            <a:pPr marL="514350" indent="-514350">
              <a:buAutoNum type="arabicParenBoth"/>
            </a:pP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將</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葡萄乾放入水中，學生看到葡萄乾沉入水中，老師可以</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問</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      Why </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do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raisins </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sink in water? </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引導學生說出</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 Raisins sink in water </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     because _________ </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(they are denser than water.)</a:t>
            </a:r>
            <a:endParaRPr lang="zh-TW" altLang="zh-TW"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(2) </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將葡萄乾放入汽水中，學生看到葡萄乾在汽水中浮浮沉沉的</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跳</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舞</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老師</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可以問</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Why do raisins dance in soda?</a:t>
            </a:r>
            <a:endParaRPr lang="zh-TW" altLang="zh-TW"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(3) </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學生要知道汽水是碳水化合物</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 (carbon dioxide) </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會造成</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氣泡</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bubbles) </a:t>
            </a:r>
            <a:endParaRPr lang="zh-TW" altLang="zh-TW"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     The </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raisins float in soda because the bubbles pull the raisins to the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  </a:t>
            </a: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    top </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of the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water</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 </a:t>
            </a:r>
            <a:endParaRPr lang="zh-TW" altLang="zh-TW"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dirty="0">
                <a:latin typeface="Times New Roman" panose="02020603050405020304" pitchFamily="18" charset="0"/>
                <a:ea typeface="標楷體" panose="03000509000000000000" pitchFamily="65" charset="-120"/>
                <a:cs typeface="Times New Roman" panose="02020603050405020304" pitchFamily="18" charset="0"/>
              </a:rPr>
              <a:t>老師可依學生程度決定繼續引導的深度。</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506695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 Reflection</a:t>
            </a:r>
            <a:endParaRPr lang="zh-TW" altLang="en-US" dirty="0"/>
          </a:p>
        </p:txBody>
      </p:sp>
      <p:sp>
        <p:nvSpPr>
          <p:cNvPr id="3" name="內容版面配置區 2"/>
          <p:cNvSpPr>
            <a:spLocks noGrp="1"/>
          </p:cNvSpPr>
          <p:nvPr>
            <p:ph idx="1"/>
          </p:nvPr>
        </p:nvSpPr>
        <p:spPr/>
        <p:txBody>
          <a:bodyPr/>
          <a:lstStyle/>
          <a:p>
            <a:r>
              <a:rPr lang="en-US" altLang="zh-TW" dirty="0" smtClean="0"/>
              <a:t>What are the instructional goals of the two sample lessons? </a:t>
            </a:r>
          </a:p>
          <a:p>
            <a:r>
              <a:rPr lang="en-US" altLang="zh-TW" dirty="0"/>
              <a:t>How are </a:t>
            </a:r>
            <a:r>
              <a:rPr lang="en-US" altLang="zh-TW" dirty="0" smtClean="0"/>
              <a:t>they different </a:t>
            </a:r>
            <a:r>
              <a:rPr lang="en-US" altLang="zh-TW" dirty="0"/>
              <a:t>from your English classes</a:t>
            </a:r>
            <a:r>
              <a:rPr lang="en-US" altLang="zh-TW" dirty="0" smtClean="0"/>
              <a:t>?</a:t>
            </a:r>
          </a:p>
          <a:p>
            <a:r>
              <a:rPr lang="en-US" altLang="zh-TW" dirty="0" smtClean="0"/>
              <a:t>What content/subject do you feel comfortable teaching in English?  </a:t>
            </a:r>
          </a:p>
          <a:p>
            <a:r>
              <a:rPr lang="en-US" altLang="zh-TW" dirty="0" smtClean="0"/>
              <a:t>Should English be taught as a subject? </a:t>
            </a:r>
          </a:p>
          <a:p>
            <a:r>
              <a:rPr lang="en-US" altLang="zh-TW"/>
              <a:t>How can we turn English into a tool to learn knowledge rather than a subject of study? </a:t>
            </a:r>
          </a:p>
          <a:p>
            <a:endParaRPr lang="zh-TW" altLang="en-US" dirty="0"/>
          </a:p>
        </p:txBody>
      </p:sp>
    </p:spTree>
    <p:extLst>
      <p:ext uri="{BB962C8B-B14F-4D97-AF65-F5344CB8AC3E}">
        <p14:creationId xmlns:p14="http://schemas.microsoft.com/office/powerpoint/2010/main" val="4038427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is CLIL? </a:t>
            </a:r>
            <a:r>
              <a:rPr lang="zh-TW" altLang="en-US" dirty="0" smtClean="0"/>
              <a:t> </a:t>
            </a:r>
            <a:endParaRPr lang="zh-TW" altLang="en-US" dirty="0"/>
          </a:p>
        </p:txBody>
      </p:sp>
      <p:sp>
        <p:nvSpPr>
          <p:cNvPr id="3" name="內容版面配置區 2"/>
          <p:cNvSpPr>
            <a:spLocks noGrp="1"/>
          </p:cNvSpPr>
          <p:nvPr>
            <p:ph idx="1"/>
          </p:nvPr>
        </p:nvSpPr>
        <p:spPr/>
        <p:txBody>
          <a:bodyPr/>
          <a:lstStyle/>
          <a:p>
            <a:r>
              <a:rPr lang="en-US" altLang="zh-TW" dirty="0" smtClean="0"/>
              <a:t>The term CLIL was coined by David Marsh, University of </a:t>
            </a:r>
            <a:r>
              <a:rPr lang="en-US" altLang="zh-TW" dirty="0" err="1" smtClean="0"/>
              <a:t>Jyväskylä</a:t>
            </a:r>
            <a:r>
              <a:rPr lang="en-US" altLang="zh-TW" dirty="0" smtClean="0"/>
              <a:t>, Finland (1994): </a:t>
            </a:r>
            <a:r>
              <a:rPr lang="en-US" altLang="zh-TW" i="1" dirty="0" smtClean="0"/>
              <a:t>"CLIL refers to situations where subjects, or parts of subjects, are taught through a foreign language with dual-focused aims, namely the learning of content and the simultaneous learning of a foreign language.“</a:t>
            </a:r>
          </a:p>
          <a:p>
            <a:pPr marL="0" indent="0">
              <a:buNone/>
            </a:pPr>
            <a:r>
              <a:rPr lang="en-US" altLang="zh-TW" sz="2000" dirty="0"/>
              <a:t>http://www.onestopenglish.com/clil/what-is-clil/</a:t>
            </a:r>
            <a:endParaRPr lang="zh-TW" altLang="en-US" sz="2000" dirty="0"/>
          </a:p>
        </p:txBody>
      </p:sp>
    </p:spTree>
    <p:extLst>
      <p:ext uri="{BB962C8B-B14F-4D97-AF65-F5344CB8AC3E}">
        <p14:creationId xmlns:p14="http://schemas.microsoft.com/office/powerpoint/2010/main" val="63895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Approaches similar to CLIL</a:t>
            </a:r>
            <a:endParaRPr lang="zh-TW" altLang="en-US" dirty="0"/>
          </a:p>
        </p:txBody>
      </p:sp>
      <p:sp>
        <p:nvSpPr>
          <p:cNvPr id="3" name="內容版面配置區 2"/>
          <p:cNvSpPr>
            <a:spLocks noGrp="1"/>
          </p:cNvSpPr>
          <p:nvPr>
            <p:ph idx="1"/>
          </p:nvPr>
        </p:nvSpPr>
        <p:spPr>
          <a:xfrm>
            <a:off x="838200" y="1512606"/>
            <a:ext cx="10515600" cy="4664357"/>
          </a:xfrm>
        </p:spPr>
        <p:txBody>
          <a:bodyPr>
            <a:normAutofit fontScale="62500" lnSpcReduction="20000"/>
          </a:bodyPr>
          <a:lstStyle/>
          <a:p>
            <a:pPr marL="0" indent="0">
              <a:buNone/>
            </a:pPr>
            <a:endParaRPr lang="en-US" altLang="zh-TW" dirty="0" smtClean="0"/>
          </a:p>
          <a:p>
            <a:r>
              <a:rPr lang="en-US" altLang="zh-TW" sz="3400" dirty="0" smtClean="0"/>
              <a:t>Bilingual Integration of Languages and Disciplines (BILD)</a:t>
            </a:r>
          </a:p>
          <a:p>
            <a:r>
              <a:rPr lang="en-US" altLang="zh-TW" sz="3400" dirty="0" smtClean="0"/>
              <a:t>Content and Language Integrated Learning (CLIL)</a:t>
            </a:r>
          </a:p>
          <a:p>
            <a:r>
              <a:rPr lang="en-US" altLang="zh-TW" sz="3400" dirty="0" smtClean="0"/>
              <a:t>Content-based Instruction (CBI)</a:t>
            </a:r>
          </a:p>
          <a:p>
            <a:r>
              <a:rPr lang="en-US" altLang="zh-TW" sz="3400" dirty="0" smtClean="0"/>
              <a:t>Content-based Language Instruction (CBLI)</a:t>
            </a:r>
          </a:p>
          <a:p>
            <a:r>
              <a:rPr lang="en-US" altLang="zh-TW" sz="3400" dirty="0" smtClean="0"/>
              <a:t>Content-based Language Teaching (CBLT)</a:t>
            </a:r>
          </a:p>
          <a:p>
            <a:r>
              <a:rPr lang="en-US" altLang="zh-TW" sz="3400" dirty="0" smtClean="0"/>
              <a:t>English Across the Curriculum (EAC)</a:t>
            </a:r>
          </a:p>
          <a:p>
            <a:r>
              <a:rPr lang="en-US" altLang="zh-TW" sz="3400" dirty="0" smtClean="0"/>
              <a:t>English as an Academic Language (EAL)</a:t>
            </a:r>
          </a:p>
          <a:p>
            <a:r>
              <a:rPr lang="en-US" altLang="zh-TW" sz="3400" dirty="0" smtClean="0"/>
              <a:t>English as a Medium of Instruction (EMI)</a:t>
            </a:r>
          </a:p>
          <a:p>
            <a:r>
              <a:rPr lang="en-US" altLang="zh-TW" sz="3400" dirty="0" smtClean="0"/>
              <a:t>Languages Across the Curriculum (LAC)</a:t>
            </a:r>
          </a:p>
          <a:p>
            <a:r>
              <a:rPr lang="en-US" altLang="zh-TW" sz="3400" dirty="0" smtClean="0"/>
              <a:t>Teaching Content Through English</a:t>
            </a:r>
          </a:p>
          <a:p>
            <a:r>
              <a:rPr lang="en-US" altLang="zh-TW" sz="3400" dirty="0" smtClean="0"/>
              <a:t>Teaching English Through Content</a:t>
            </a:r>
          </a:p>
          <a:p>
            <a:pPr marL="0" indent="0">
              <a:buNone/>
            </a:pPr>
            <a:r>
              <a:rPr lang="en-US" altLang="zh-TW" sz="2600" dirty="0"/>
              <a:t>http://www.onestopenglish.com/clil/what-is-clil/</a:t>
            </a:r>
            <a:endParaRPr lang="en-US" altLang="zh-TW" sz="2600" dirty="0" smtClean="0"/>
          </a:p>
          <a:p>
            <a:endParaRPr lang="en-US" altLang="zh-TW" sz="2600" dirty="0" smtClean="0"/>
          </a:p>
          <a:p>
            <a:endParaRPr lang="zh-TW" altLang="en-US" dirty="0"/>
          </a:p>
        </p:txBody>
      </p:sp>
    </p:spTree>
    <p:extLst>
      <p:ext uri="{BB962C8B-B14F-4D97-AF65-F5344CB8AC3E}">
        <p14:creationId xmlns:p14="http://schemas.microsoft.com/office/powerpoint/2010/main" val="355227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Sample Science and English Integration</a:t>
            </a:r>
            <a:endParaRPr lang="zh-TW" altLang="en-US" dirty="0"/>
          </a:p>
        </p:txBody>
      </p:sp>
      <p:sp>
        <p:nvSpPr>
          <p:cNvPr id="3" name="內容版面配置區 2"/>
          <p:cNvSpPr>
            <a:spLocks noGrp="1"/>
          </p:cNvSpPr>
          <p:nvPr>
            <p:ph idx="1"/>
          </p:nvPr>
        </p:nvSpPr>
        <p:spPr/>
        <p:txBody>
          <a:bodyPr/>
          <a:lstStyle/>
          <a:p>
            <a:r>
              <a:rPr lang="en-US" altLang="zh-TW" dirty="0" smtClean="0">
                <a:hlinkClick r:id="rId2" action="ppaction://hlinkfile"/>
              </a:rPr>
              <a:t>Science camp (combined handouts)-JH 0711.pdf</a:t>
            </a:r>
            <a:endParaRPr lang="en-US" altLang="zh-TW" dirty="0" smtClean="0"/>
          </a:p>
          <a:p>
            <a:r>
              <a:rPr lang="en-US" altLang="zh-TW" dirty="0" smtClean="0">
                <a:hlinkClick r:id="rId3" action="ppaction://hlinkfile"/>
              </a:rPr>
              <a:t>Worksheets (Bees).pdf</a:t>
            </a:r>
            <a:endParaRPr lang="zh-TW" altLang="en-US" dirty="0"/>
          </a:p>
        </p:txBody>
      </p:sp>
    </p:spTree>
    <p:extLst>
      <p:ext uri="{BB962C8B-B14F-4D97-AF65-F5344CB8AC3E}">
        <p14:creationId xmlns:p14="http://schemas.microsoft.com/office/powerpoint/2010/main" val="3077579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hlinkClick r:id="rId2" action="ppaction://hlinkfile"/>
              </a:rPr>
              <a:t>handouts for Students.docx</a:t>
            </a:r>
            <a:endParaRPr lang="en-US" altLang="zh-TW" dirty="0">
              <a:hlinkClick r:id="rId2" action="ppaction://hlinkfile"/>
            </a:endParaRPr>
          </a:p>
          <a:p>
            <a:r>
              <a:rPr lang="en-US" altLang="zh-TW" dirty="0" smtClean="0">
                <a:hlinkClick r:id="rId3" action="ppaction://hlinkfile"/>
              </a:rPr>
              <a:t>Ch_8 CLIL</a:t>
            </a:r>
            <a:r>
              <a:rPr lang="zh-TW" altLang="en-US" dirty="0" smtClean="0">
                <a:hlinkClick r:id="rId3" action="ppaction://hlinkfile"/>
              </a:rPr>
              <a:t>在自然科學領域的運用</a:t>
            </a:r>
            <a:r>
              <a:rPr lang="en-US" altLang="zh-TW" dirty="0" smtClean="0">
                <a:hlinkClick r:id="rId3" action="ppaction://hlinkfile"/>
              </a:rPr>
              <a:t>_(Revised 0827).docx</a:t>
            </a:r>
            <a:endParaRPr lang="zh-TW" altLang="en-US" dirty="0"/>
          </a:p>
        </p:txBody>
      </p:sp>
    </p:spTree>
    <p:extLst>
      <p:ext uri="{BB962C8B-B14F-4D97-AF65-F5344CB8AC3E}">
        <p14:creationId xmlns:p14="http://schemas.microsoft.com/office/powerpoint/2010/main" val="2497572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68365"/>
            <a:ext cx="10515600" cy="1759054"/>
          </a:xfrm>
        </p:spPr>
        <p:txBody>
          <a:bodyPr/>
          <a:lstStyle/>
          <a:p>
            <a:r>
              <a:rPr lang="zh-TW" altLang="en-US" dirty="0">
                <a:latin typeface="標楷體" panose="03000509000000000000" pitchFamily="65" charset="-120"/>
                <a:ea typeface="標楷體" panose="03000509000000000000" pitchFamily="65" charset="-120"/>
              </a:rPr>
              <a:t>以</a:t>
            </a:r>
            <a:r>
              <a:rPr lang="zh-TW" altLang="en-US" dirty="0" smtClean="0">
                <a:latin typeface="標楷體" panose="03000509000000000000" pitchFamily="65" charset="-120"/>
                <a:ea typeface="標楷體" panose="03000509000000000000" pitchFamily="65" charset="-120"/>
              </a:rPr>
              <a:t>自然科學為</a:t>
            </a:r>
            <a:r>
              <a:rPr lang="zh-TW" altLang="en-US" dirty="0">
                <a:latin typeface="標楷體" panose="03000509000000000000" pitchFamily="65" charset="-120"/>
                <a:ea typeface="標楷體" panose="03000509000000000000" pitchFamily="65" charset="-120"/>
              </a:rPr>
              <a:t>例</a:t>
            </a:r>
          </a:p>
        </p:txBody>
      </p:sp>
      <p:sp>
        <p:nvSpPr>
          <p:cNvPr id="3" name="內容版面配置區 2"/>
          <p:cNvSpPr>
            <a:spLocks noGrp="1"/>
          </p:cNvSpPr>
          <p:nvPr>
            <p:ph idx="1"/>
          </p:nvPr>
        </p:nvSpPr>
        <p:spPr>
          <a:xfrm>
            <a:off x="838200" y="1461331"/>
            <a:ext cx="10515600" cy="4715632"/>
          </a:xfrm>
        </p:spPr>
        <p:txBody>
          <a:bodyPr>
            <a:normAutofit fontScale="92500" lnSpcReduction="20000"/>
          </a:bodyPr>
          <a:lstStyle/>
          <a:p>
            <a:pPr marL="0" indent="0">
              <a:buNone/>
            </a:pPr>
            <a:r>
              <a:rPr lang="zh-TW" altLang="zh-TW" b="1" dirty="0">
                <a:latin typeface="標楷體" panose="03000509000000000000" pitchFamily="65" charset="-120"/>
                <a:ea typeface="標楷體" panose="03000509000000000000" pitchFamily="65" charset="-120"/>
              </a:rPr>
              <a:t>一、浮力</a:t>
            </a:r>
            <a:endParaRPr lang="zh-TW" altLang="zh-TW" dirty="0">
              <a:latin typeface="標楷體" panose="03000509000000000000" pitchFamily="65" charset="-120"/>
              <a:ea typeface="標楷體" panose="03000509000000000000" pitchFamily="65" charset="-120"/>
            </a:endParaRPr>
          </a:p>
          <a:p>
            <a:pPr marL="0" indent="0">
              <a:lnSpc>
                <a:spcPct val="170000"/>
              </a:lnSpc>
              <a:buNone/>
            </a:pPr>
            <a:r>
              <a:rPr lang="zh-TW" altLang="zh-TW" dirty="0" smtClean="0">
                <a:latin typeface="標楷體" panose="03000509000000000000" pitchFamily="65" charset="-120"/>
                <a:ea typeface="標楷體" panose="03000509000000000000" pitchFamily="65" charset="-120"/>
              </a:rPr>
              <a:t>以</a:t>
            </a:r>
            <a:r>
              <a:rPr lang="zh-TW" altLang="zh-TW" dirty="0">
                <a:latin typeface="標楷體" panose="03000509000000000000" pitchFamily="65" charset="-120"/>
                <a:ea typeface="標楷體" panose="03000509000000000000" pitchFamily="65" charset="-120"/>
              </a:rPr>
              <a:t>「浮力」單元為例，國中小階段的學生須能理解物體沉浮的條件為物體的密度與液體的密度之相對性，教師可以用</a:t>
            </a:r>
            <a:r>
              <a:rPr lang="en-US" altLang="zh-TW" dirty="0">
                <a:latin typeface="標楷體" panose="03000509000000000000" pitchFamily="65" charset="-120"/>
                <a:ea typeface="標楷體" panose="03000509000000000000" pitchFamily="65" charset="-120"/>
              </a:rPr>
              <a:t>MEC </a:t>
            </a:r>
            <a:r>
              <a:rPr lang="zh-TW" altLang="zh-TW" dirty="0">
                <a:latin typeface="標楷體" panose="03000509000000000000" pitchFamily="65" charset="-120"/>
                <a:ea typeface="標楷體" panose="03000509000000000000" pitchFamily="65" charset="-120"/>
              </a:rPr>
              <a:t>（</a:t>
            </a:r>
            <a:r>
              <a:rPr lang="en-US" altLang="zh-TW" dirty="0">
                <a:latin typeface="標楷體" panose="03000509000000000000" pitchFamily="65" charset="-120"/>
                <a:ea typeface="標楷體" panose="03000509000000000000" pitchFamily="65" charset="-120"/>
              </a:rPr>
              <a:t>Multimodalities/</a:t>
            </a:r>
            <a:r>
              <a:rPr lang="en-US" altLang="zh-TW" dirty="0" err="1">
                <a:latin typeface="標楷體" panose="03000509000000000000" pitchFamily="65" charset="-120"/>
                <a:ea typeface="標楷體" panose="03000509000000000000" pitchFamily="65" charset="-120"/>
              </a:rPr>
              <a:t>Entextualization</a:t>
            </a:r>
            <a:r>
              <a:rPr lang="en-US" altLang="zh-TW" dirty="0">
                <a:latin typeface="標楷體" panose="03000509000000000000" pitchFamily="65" charset="-120"/>
                <a:ea typeface="標楷體" panose="03000509000000000000" pitchFamily="65" charset="-120"/>
              </a:rPr>
              <a:t> Cycle</a:t>
            </a:r>
            <a:r>
              <a:rPr lang="zh-TW" altLang="zh-TW" dirty="0">
                <a:latin typeface="標楷體" panose="03000509000000000000" pitchFamily="65" charset="-120"/>
                <a:ea typeface="標楷體" panose="03000509000000000000" pitchFamily="65" charset="-120"/>
              </a:rPr>
              <a:t>） 的架構讓學生探究為何有些東西會浮在水面，有些東西會沉下去的物理現象，並進而理解浮力的概念。有關</a:t>
            </a:r>
            <a:r>
              <a:rPr lang="en-US" altLang="zh-TW" dirty="0">
                <a:latin typeface="標楷體" panose="03000509000000000000" pitchFamily="65" charset="-120"/>
                <a:ea typeface="標楷體" panose="03000509000000000000" pitchFamily="65" charset="-120"/>
              </a:rPr>
              <a:t>MEC</a:t>
            </a:r>
            <a:r>
              <a:rPr lang="zh-TW" altLang="zh-TW" dirty="0">
                <a:latin typeface="標楷體" panose="03000509000000000000" pitchFamily="65" charset="-120"/>
                <a:ea typeface="標楷體" panose="03000509000000000000" pitchFamily="65" charset="-120"/>
              </a:rPr>
              <a:t>的三個階段，老師可以依學生的學科知識及語言程度，決定在哪個階段多著墨，也可以依課程的強度，決定是否完成三個階段。</a:t>
            </a:r>
          </a:p>
          <a:p>
            <a:endParaRPr lang="zh-TW" altLang="en-US" dirty="0"/>
          </a:p>
        </p:txBody>
      </p:sp>
    </p:spTree>
    <p:extLst>
      <p:ext uri="{BB962C8B-B14F-4D97-AF65-F5344CB8AC3E}">
        <p14:creationId xmlns:p14="http://schemas.microsoft.com/office/powerpoint/2010/main" val="2310599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標楷體" panose="03000509000000000000" pitchFamily="65" charset="-120"/>
                <a:ea typeface="標楷體" panose="03000509000000000000" pitchFamily="65" charset="-120"/>
              </a:rPr>
              <a:t>（一）</a:t>
            </a:r>
            <a:r>
              <a:rPr lang="en-US" altLang="zh-TW" dirty="0">
                <a:latin typeface="標楷體" panose="03000509000000000000" pitchFamily="65" charset="-120"/>
                <a:ea typeface="標楷體" panose="03000509000000000000" pitchFamily="65" charset="-120"/>
              </a:rPr>
              <a:t>	</a:t>
            </a:r>
            <a:r>
              <a:rPr lang="zh-TW" altLang="zh-TW" dirty="0">
                <a:latin typeface="標楷體" panose="03000509000000000000" pitchFamily="65" charset="-120"/>
                <a:ea typeface="標楷體" panose="03000509000000000000" pitchFamily="65" charset="-120"/>
              </a:rPr>
              <a:t>創造豐富體驗情境</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838200" y="1509430"/>
            <a:ext cx="10515600" cy="5575034"/>
          </a:xfrm>
        </p:spPr>
        <p:txBody>
          <a:bodyPr>
            <a:normAutofit fontScale="70000" lnSpcReduction="20000"/>
          </a:bodyPr>
          <a:lstStyle/>
          <a:p>
            <a:pPr marL="0" indent="0">
              <a:lnSpc>
                <a:spcPct val="120000"/>
              </a:lnSpc>
              <a:buNone/>
            </a:pPr>
            <a:r>
              <a:rPr lang="zh-TW" altLang="zh-TW" sz="3400" dirty="0">
                <a:latin typeface="Times New Roman" panose="02020603050405020304" pitchFamily="18" charset="0"/>
                <a:ea typeface="標楷體" panose="03000509000000000000" pitchFamily="65" charset="-120"/>
                <a:cs typeface="Times New Roman" panose="02020603050405020304" pitchFamily="18" charset="0"/>
              </a:rPr>
              <a:t>在這個階段老師可以用多元方式，不同媒介，引導學生思考跟主題相關且生活中常見的現象，先連結學生在自然課所學內容知識，再慢慢引出英語的字詞，例如以下的教學流程：</a:t>
            </a:r>
          </a:p>
          <a:p>
            <a:pPr marL="0" indent="0">
              <a:lnSpc>
                <a:spcPct val="120000"/>
              </a:lnSpc>
              <a:buNone/>
            </a:pPr>
            <a:r>
              <a:rPr lang="en-US" altLang="zh-TW" sz="3400" dirty="0">
                <a:latin typeface="Times New Roman" panose="02020603050405020304" pitchFamily="18" charset="0"/>
                <a:ea typeface="標楷體" panose="03000509000000000000" pitchFamily="65" charset="-120"/>
                <a:cs typeface="Times New Roman" panose="02020603050405020304" pitchFamily="18" charset="0"/>
              </a:rPr>
              <a:t>1</a:t>
            </a:r>
            <a:r>
              <a:rPr lang="en-US" altLang="zh-TW" sz="3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sz="3400" dirty="0" smtClean="0">
                <a:latin typeface="Times New Roman" panose="02020603050405020304" pitchFamily="18" charset="0"/>
                <a:ea typeface="標楷體" panose="03000509000000000000" pitchFamily="65" charset="-120"/>
                <a:cs typeface="Times New Roman" panose="02020603050405020304" pitchFamily="18" charset="0"/>
              </a:rPr>
              <a:t>讓</a:t>
            </a:r>
            <a:r>
              <a:rPr lang="zh-TW" altLang="zh-TW" sz="3400" dirty="0">
                <a:latin typeface="Times New Roman" panose="02020603050405020304" pitchFamily="18" charset="0"/>
                <a:ea typeface="標楷體" panose="03000509000000000000" pitchFamily="65" charset="-120"/>
                <a:cs typeface="Times New Roman" panose="02020603050405020304" pitchFamily="18" charset="0"/>
              </a:rPr>
              <a:t>學生看一段</a:t>
            </a:r>
            <a:r>
              <a:rPr lang="en-US" altLang="zh-TW" sz="3400" dirty="0">
                <a:latin typeface="Times New Roman" panose="02020603050405020304" pitchFamily="18" charset="0"/>
                <a:ea typeface="標楷體" panose="03000509000000000000" pitchFamily="65" charset="-120"/>
                <a:cs typeface="Times New Roman" panose="02020603050405020304" pitchFamily="18" charset="0"/>
              </a:rPr>
              <a:t>YouTube</a:t>
            </a:r>
            <a:r>
              <a:rPr lang="zh-TW" altLang="zh-TW" sz="3400" dirty="0">
                <a:latin typeface="Times New Roman" panose="02020603050405020304" pitchFamily="18" charset="0"/>
                <a:ea typeface="標楷體" panose="03000509000000000000" pitchFamily="65" charset="-120"/>
                <a:cs typeface="Times New Roman" panose="02020603050405020304" pitchFamily="18" charset="0"/>
              </a:rPr>
              <a:t>影片，內容為一男一女討論不同的罐裝可樂</a:t>
            </a:r>
            <a:r>
              <a:rPr lang="zh-TW" altLang="zh-TW" sz="3400" dirty="0" smtClean="0">
                <a:latin typeface="Times New Roman" panose="02020603050405020304" pitchFamily="18" charset="0"/>
                <a:ea typeface="標楷體" panose="03000509000000000000" pitchFamily="65" charset="-120"/>
                <a:cs typeface="Times New Roman" panose="02020603050405020304" pitchFamily="18" charset="0"/>
              </a:rPr>
              <a:t>會</a:t>
            </a:r>
            <a:r>
              <a:rPr lang="zh-TW" altLang="en-US" sz="3400"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sz="34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lnSpc>
                <a:spcPct val="120000"/>
              </a:lnSpc>
              <a:buNone/>
            </a:pPr>
            <a:r>
              <a:rPr lang="zh-TW" altLang="en-US" sz="34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3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3400" dirty="0" smtClean="0">
                <a:latin typeface="Times New Roman" panose="02020603050405020304" pitchFamily="18" charset="0"/>
                <a:ea typeface="標楷體" panose="03000509000000000000" pitchFamily="65" charset="-120"/>
                <a:cs typeface="Times New Roman" panose="02020603050405020304" pitchFamily="18" charset="0"/>
              </a:rPr>
              <a:t>沉</a:t>
            </a:r>
            <a:r>
              <a:rPr lang="zh-TW" altLang="zh-TW" sz="3400" dirty="0">
                <a:latin typeface="Times New Roman" panose="02020603050405020304" pitchFamily="18" charset="0"/>
                <a:ea typeface="標楷體" panose="03000509000000000000" pitchFamily="65" charset="-120"/>
                <a:cs typeface="Times New Roman" panose="02020603050405020304" pitchFamily="18" charset="0"/>
              </a:rPr>
              <a:t>於水中或浮出水面，影片名稱為 </a:t>
            </a:r>
            <a:r>
              <a:rPr lang="en-US" altLang="zh-TW" sz="3400" dirty="0">
                <a:latin typeface="Times New Roman" panose="02020603050405020304" pitchFamily="18" charset="0"/>
                <a:ea typeface="標楷體" panose="03000509000000000000" pitchFamily="65" charset="-120"/>
                <a:cs typeface="Times New Roman" panose="02020603050405020304" pitchFamily="18" charset="0"/>
              </a:rPr>
              <a:t>“Float or Sink---Cool </a:t>
            </a:r>
            <a:endParaRPr lang="en-US" altLang="zh-TW" sz="34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lnSpc>
                <a:spcPct val="120000"/>
              </a:lnSpc>
              <a:buNone/>
            </a:pPr>
            <a:r>
              <a:rPr lang="zh-TW" altLang="en-US" sz="34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3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3400" dirty="0" smtClean="0">
                <a:latin typeface="Times New Roman" panose="02020603050405020304" pitchFamily="18" charset="0"/>
                <a:ea typeface="標楷體" panose="03000509000000000000" pitchFamily="65" charset="-120"/>
                <a:cs typeface="Times New Roman" panose="02020603050405020304" pitchFamily="18" charset="0"/>
              </a:rPr>
              <a:t>Science </a:t>
            </a:r>
            <a:r>
              <a:rPr lang="en-US" altLang="zh-TW" sz="3400" dirty="0">
                <a:latin typeface="Times New Roman" panose="02020603050405020304" pitchFamily="18" charset="0"/>
                <a:ea typeface="標楷體" panose="03000509000000000000" pitchFamily="65" charset="-120"/>
                <a:cs typeface="Times New Roman" panose="02020603050405020304" pitchFamily="18" charset="0"/>
              </a:rPr>
              <a:t>Experiment.” (</a:t>
            </a:r>
            <a:r>
              <a:rPr lang="en-US" altLang="zh-TW" sz="3400" dirty="0">
                <a:latin typeface="Times New Roman" panose="02020603050405020304" pitchFamily="18" charset="0"/>
                <a:ea typeface="標楷體" panose="03000509000000000000" pitchFamily="65" charset="-120"/>
                <a:cs typeface="Times New Roman" panose="02020603050405020304" pitchFamily="18" charset="0"/>
                <a:hlinkClick r:id="rId2"/>
              </a:rPr>
              <a:t>https://www.bing.com/videos/search?q=sink+or+float&amp;view=detail&amp;mid=9BEEEF4C113A11DAC2219BEEEF4C113A11DAC221&amp;FORM=VIRE</a:t>
            </a:r>
            <a:r>
              <a:rPr lang="en-US" altLang="zh-TW" sz="3400"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zh-TW" sz="34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lnSpc>
                <a:spcPct val="120000"/>
              </a:lnSpc>
              <a:buNone/>
            </a:pPr>
            <a:endParaRPr lang="en-US" altLang="zh-TW" sz="34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lnSpc>
                <a:spcPct val="120000"/>
              </a:lnSpc>
              <a:buNone/>
            </a:pPr>
            <a:r>
              <a:rPr lang="en-US" altLang="zh-TW" sz="3400" dirty="0" smtClean="0">
                <a:latin typeface="Times New Roman" panose="02020603050405020304" pitchFamily="18" charset="0"/>
                <a:ea typeface="標楷體" panose="03000509000000000000" pitchFamily="65" charset="-120"/>
                <a:cs typeface="Times New Roman" panose="02020603050405020304" pitchFamily="18" charset="0"/>
              </a:rPr>
              <a:t>2</a:t>
            </a:r>
            <a:r>
              <a:rPr lang="en-US" altLang="zh-TW" sz="34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3400" dirty="0" smtClean="0">
                <a:latin typeface="Times New Roman" panose="02020603050405020304" pitchFamily="18" charset="0"/>
                <a:ea typeface="標楷體" panose="03000509000000000000" pitchFamily="65" charset="-120"/>
                <a:cs typeface="Times New Roman" panose="02020603050405020304" pitchFamily="18" charset="0"/>
              </a:rPr>
              <a:t>讓</a:t>
            </a:r>
            <a:r>
              <a:rPr lang="zh-TW" altLang="zh-TW" sz="3400" dirty="0">
                <a:latin typeface="Times New Roman" panose="02020603050405020304" pitchFamily="18" charset="0"/>
                <a:ea typeface="標楷體" panose="03000509000000000000" pitchFamily="65" charset="-120"/>
                <a:cs typeface="Times New Roman" panose="02020603050405020304" pitchFamily="18" charset="0"/>
              </a:rPr>
              <a:t>學生思考下列哪些東西丟到水中會浮起來，哪些會沉下去。</a:t>
            </a:r>
          </a:p>
          <a:p>
            <a:pPr marL="0" indent="0">
              <a:lnSpc>
                <a:spcPct val="120000"/>
              </a:lnSpc>
              <a:buNone/>
            </a:pPr>
            <a:r>
              <a:rPr lang="zh-TW" altLang="en-US" sz="3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3400" dirty="0" smtClean="0">
                <a:latin typeface="Times New Roman" panose="02020603050405020304" pitchFamily="18" charset="0"/>
                <a:ea typeface="標楷體" panose="03000509000000000000" pitchFamily="65" charset="-120"/>
                <a:cs typeface="Times New Roman" panose="02020603050405020304" pitchFamily="18" charset="0"/>
              </a:rPr>
              <a:t>Will </a:t>
            </a:r>
            <a:r>
              <a:rPr lang="en-US" altLang="zh-TW" sz="3400" dirty="0">
                <a:latin typeface="Times New Roman" panose="02020603050405020304" pitchFamily="18" charset="0"/>
                <a:ea typeface="標楷體" panose="03000509000000000000" pitchFamily="65" charset="-120"/>
                <a:cs typeface="Times New Roman" panose="02020603050405020304" pitchFamily="18" charset="0"/>
              </a:rPr>
              <a:t>this float or sink?</a:t>
            </a:r>
            <a:endParaRPr lang="zh-TW" altLang="zh-TW" sz="34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lnSpc>
                <a:spcPct val="120000"/>
              </a:lnSpc>
              <a:buNone/>
            </a:pPr>
            <a:r>
              <a:rPr lang="zh-TW" altLang="en-US" sz="3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3400" dirty="0" smtClean="0">
                <a:latin typeface="Times New Roman" panose="02020603050405020304" pitchFamily="18" charset="0"/>
                <a:ea typeface="標楷體" panose="03000509000000000000" pitchFamily="65" charset="-120"/>
                <a:cs typeface="Times New Roman" panose="02020603050405020304" pitchFamily="18" charset="0"/>
              </a:rPr>
              <a:t>Will </a:t>
            </a:r>
            <a:r>
              <a:rPr lang="en-US" altLang="zh-TW" sz="3400" dirty="0">
                <a:latin typeface="Times New Roman" panose="02020603050405020304" pitchFamily="18" charset="0"/>
                <a:ea typeface="標楷體" panose="03000509000000000000" pitchFamily="65" charset="-120"/>
                <a:cs typeface="Times New Roman" panose="02020603050405020304" pitchFamily="18" charset="0"/>
              </a:rPr>
              <a:t>a ball float or sink in the water? </a:t>
            </a:r>
            <a:endParaRPr lang="zh-TW" altLang="zh-TW" sz="3400" dirty="0">
              <a:latin typeface="Times New Roman" panose="02020603050405020304" pitchFamily="18" charset="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75634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2800" dirty="0"/>
              <a:t>請學生先填寫上面表格的左邊一二</a:t>
            </a:r>
            <a:r>
              <a:rPr lang="zh-TW" altLang="zh-TW" sz="2800" dirty="0" smtClean="0"/>
              <a:t>欄</a:t>
            </a:r>
            <a:r>
              <a:rPr lang="zh-TW" altLang="zh-TW" dirty="0"/>
              <a:t/>
            </a:r>
            <a:br>
              <a:rPr lang="zh-TW" altLang="zh-TW" dirty="0"/>
            </a:b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625197893"/>
              </p:ext>
            </p:extLst>
          </p:nvPr>
        </p:nvGraphicFramePr>
        <p:xfrm>
          <a:off x="957129" y="1606613"/>
          <a:ext cx="9323463" cy="5112278"/>
        </p:xfrm>
        <a:graphic>
          <a:graphicData uri="http://schemas.openxmlformats.org/drawingml/2006/table">
            <a:tbl>
              <a:tblPr firstRow="1" firstCol="1" bandRow="1">
                <a:tableStyleId>{5C22544A-7EE6-4342-B048-85BDC9FD1C3A}</a:tableStyleId>
              </a:tblPr>
              <a:tblGrid>
                <a:gridCol w="2226095">
                  <a:extLst>
                    <a:ext uri="{9D8B030D-6E8A-4147-A177-3AD203B41FA5}">
                      <a16:colId xmlns:a16="http://schemas.microsoft.com/office/drawing/2014/main" val="669184386"/>
                    </a:ext>
                  </a:extLst>
                </a:gridCol>
                <a:gridCol w="1745051">
                  <a:extLst>
                    <a:ext uri="{9D8B030D-6E8A-4147-A177-3AD203B41FA5}">
                      <a16:colId xmlns:a16="http://schemas.microsoft.com/office/drawing/2014/main" val="2687883438"/>
                    </a:ext>
                  </a:extLst>
                </a:gridCol>
                <a:gridCol w="1725900">
                  <a:extLst>
                    <a:ext uri="{9D8B030D-6E8A-4147-A177-3AD203B41FA5}">
                      <a16:colId xmlns:a16="http://schemas.microsoft.com/office/drawing/2014/main" val="3851134451"/>
                    </a:ext>
                  </a:extLst>
                </a:gridCol>
                <a:gridCol w="1812645">
                  <a:extLst>
                    <a:ext uri="{9D8B030D-6E8A-4147-A177-3AD203B41FA5}">
                      <a16:colId xmlns:a16="http://schemas.microsoft.com/office/drawing/2014/main" val="2175856211"/>
                    </a:ext>
                  </a:extLst>
                </a:gridCol>
                <a:gridCol w="1813772">
                  <a:extLst>
                    <a:ext uri="{9D8B030D-6E8A-4147-A177-3AD203B41FA5}">
                      <a16:colId xmlns:a16="http://schemas.microsoft.com/office/drawing/2014/main" val="1246286877"/>
                    </a:ext>
                  </a:extLst>
                </a:gridCol>
              </a:tblGrid>
              <a:tr h="615294">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gridSpan="2">
                  <a:txBody>
                    <a:bodyPr/>
                    <a:lstStyle/>
                    <a:p>
                      <a:pPr marL="304800" indent="304800">
                        <a:lnSpc>
                          <a:spcPct val="150000"/>
                        </a:lnSpc>
                        <a:spcAft>
                          <a:spcPts val="0"/>
                        </a:spcAft>
                      </a:pPr>
                      <a:r>
                        <a:rPr lang="en-US" sz="1600" kern="100" dirty="0">
                          <a:effectLst/>
                        </a:rPr>
                        <a:t>What do you think?</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hMerge="1">
                  <a:txBody>
                    <a:bodyPr/>
                    <a:lstStyle/>
                    <a:p>
                      <a:endParaRPr lang="zh-TW" altLang="en-US"/>
                    </a:p>
                  </a:txBody>
                  <a:tcPr/>
                </a:tc>
                <a:tc gridSpan="2">
                  <a:txBody>
                    <a:bodyPr/>
                    <a:lstStyle/>
                    <a:p>
                      <a:pPr marL="304800" indent="304800">
                        <a:lnSpc>
                          <a:spcPct val="150000"/>
                        </a:lnSpc>
                        <a:spcAft>
                          <a:spcPts val="0"/>
                        </a:spcAft>
                      </a:pPr>
                      <a:r>
                        <a:rPr lang="en-US" sz="1600" kern="100" dirty="0">
                          <a:effectLst/>
                        </a:rPr>
                        <a:t>What happened?</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hMerge="1">
                  <a:txBody>
                    <a:bodyPr/>
                    <a:lstStyle/>
                    <a:p>
                      <a:endParaRPr lang="zh-TW" altLang="en-US"/>
                    </a:p>
                  </a:txBody>
                  <a:tcPr/>
                </a:tc>
                <a:extLst>
                  <a:ext uri="{0D108BD9-81ED-4DB2-BD59-A6C34878D82A}">
                    <a16:rowId xmlns:a16="http://schemas.microsoft.com/office/drawing/2014/main" val="2622433829"/>
                  </a:ext>
                </a:extLst>
              </a:tr>
              <a:tr h="562123">
                <a:tc>
                  <a:txBody>
                    <a:bodyPr/>
                    <a:lstStyle/>
                    <a:p>
                      <a:pPr marL="304800" indent="304800">
                        <a:lnSpc>
                          <a:spcPct val="150000"/>
                        </a:lnSpc>
                        <a:spcAft>
                          <a:spcPts val="0"/>
                        </a:spcAft>
                      </a:pPr>
                      <a:r>
                        <a:rPr lang="en-US" sz="1600" kern="100" dirty="0">
                          <a:effectLst/>
                        </a:rPr>
                        <a:t>Items</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600" kern="100" dirty="0">
                          <a:effectLst/>
                        </a:rPr>
                        <a:t>Sink </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600" kern="100" dirty="0">
                          <a:effectLst/>
                        </a:rPr>
                        <a:t>Float</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600" kern="100" dirty="0">
                          <a:effectLst/>
                        </a:rPr>
                        <a:t>Sank</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600" kern="100" dirty="0">
                          <a:effectLst/>
                        </a:rPr>
                        <a:t>Floated </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388840365"/>
                  </a:ext>
                </a:extLst>
              </a:tr>
              <a:tr h="562123">
                <a:tc>
                  <a:txBody>
                    <a:bodyPr/>
                    <a:lstStyle/>
                    <a:p>
                      <a:pPr marL="304800" indent="304800">
                        <a:lnSpc>
                          <a:spcPct val="150000"/>
                        </a:lnSpc>
                        <a:spcAft>
                          <a:spcPts val="0"/>
                        </a:spcAft>
                      </a:pPr>
                      <a:r>
                        <a:rPr lang="en-US" sz="1600" kern="100" dirty="0">
                          <a:effectLst/>
                        </a:rPr>
                        <a:t>a ball</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dirty="0">
                          <a:effectLst/>
                        </a:rPr>
                        <a:t> </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01942526"/>
                  </a:ext>
                </a:extLst>
              </a:tr>
              <a:tr h="562123">
                <a:tc>
                  <a:txBody>
                    <a:bodyPr/>
                    <a:lstStyle/>
                    <a:p>
                      <a:pPr marL="304800" indent="304800">
                        <a:lnSpc>
                          <a:spcPct val="150000"/>
                        </a:lnSpc>
                        <a:spcAft>
                          <a:spcPts val="0"/>
                        </a:spcAft>
                      </a:pPr>
                      <a:r>
                        <a:rPr lang="en-US" sz="1600" kern="100" dirty="0">
                          <a:effectLst/>
                        </a:rPr>
                        <a:t>a key</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dirty="0">
                          <a:effectLst/>
                        </a:rPr>
                        <a:t> </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612832371"/>
                  </a:ext>
                </a:extLst>
              </a:tr>
              <a:tr h="562123">
                <a:tc>
                  <a:txBody>
                    <a:bodyPr/>
                    <a:lstStyle/>
                    <a:p>
                      <a:pPr marL="304800" indent="304800">
                        <a:lnSpc>
                          <a:spcPct val="150000"/>
                        </a:lnSpc>
                        <a:spcAft>
                          <a:spcPts val="0"/>
                        </a:spcAft>
                      </a:pPr>
                      <a:r>
                        <a:rPr lang="en-US" sz="1600" kern="100" dirty="0">
                          <a:effectLst/>
                        </a:rPr>
                        <a:t>a pen</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dirty="0">
                          <a:effectLst/>
                        </a:rPr>
                        <a:t> </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388858716"/>
                  </a:ext>
                </a:extLst>
              </a:tr>
              <a:tr h="562123">
                <a:tc>
                  <a:txBody>
                    <a:bodyPr/>
                    <a:lstStyle/>
                    <a:p>
                      <a:pPr marL="304800" indent="304800">
                        <a:lnSpc>
                          <a:spcPct val="150000"/>
                        </a:lnSpc>
                        <a:spcAft>
                          <a:spcPts val="0"/>
                        </a:spcAft>
                      </a:pPr>
                      <a:r>
                        <a:rPr lang="en-US" sz="1600" kern="100" dirty="0">
                          <a:effectLst/>
                        </a:rPr>
                        <a:t>an egg</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dirty="0">
                          <a:effectLst/>
                        </a:rPr>
                        <a:t> </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607776605"/>
                  </a:ext>
                </a:extLst>
              </a:tr>
              <a:tr h="562123">
                <a:tc>
                  <a:txBody>
                    <a:bodyPr/>
                    <a:lstStyle/>
                    <a:p>
                      <a:pPr marL="304800" indent="304800">
                        <a:lnSpc>
                          <a:spcPct val="150000"/>
                        </a:lnSpc>
                        <a:spcAft>
                          <a:spcPts val="0"/>
                        </a:spcAft>
                      </a:pPr>
                      <a:r>
                        <a:rPr lang="en-US" sz="1600" kern="100" dirty="0">
                          <a:effectLst/>
                        </a:rPr>
                        <a:t>an apple</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dirty="0">
                          <a:effectLst/>
                        </a:rPr>
                        <a:t> </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829061131"/>
                  </a:ext>
                </a:extLst>
              </a:tr>
              <a:tr h="562123">
                <a:tc>
                  <a:txBody>
                    <a:bodyPr/>
                    <a:lstStyle/>
                    <a:p>
                      <a:pPr>
                        <a:lnSpc>
                          <a:spcPct val="150000"/>
                        </a:lnSpc>
                        <a:spcAft>
                          <a:spcPts val="0"/>
                        </a:spcAft>
                      </a:pPr>
                      <a:r>
                        <a:rPr lang="en-US" sz="1600" kern="100" dirty="0">
                          <a:effectLst/>
                        </a:rPr>
                        <a:t>a bottle of water</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dirty="0">
                          <a:effectLst/>
                        </a:rPr>
                        <a:t> </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661662250"/>
                  </a:ext>
                </a:extLst>
              </a:tr>
              <a:tr h="562123">
                <a:tc>
                  <a:txBody>
                    <a:bodyPr/>
                    <a:lstStyle/>
                    <a:p>
                      <a:pPr marL="304800">
                        <a:lnSpc>
                          <a:spcPct val="150000"/>
                        </a:lnSpc>
                        <a:spcAft>
                          <a:spcPts val="0"/>
                        </a:spcAft>
                      </a:pPr>
                      <a:r>
                        <a:rPr lang="en-US" sz="1600" kern="100" dirty="0">
                          <a:effectLst/>
                        </a:rPr>
                        <a:t>a piece of wood</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dirty="0">
                          <a:effectLst/>
                        </a:rPr>
                        <a:t> </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dirty="0">
                          <a:effectLst/>
                        </a:rPr>
                        <a:t> </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04800" indent="304800">
                        <a:lnSpc>
                          <a:spcPct val="150000"/>
                        </a:lnSpc>
                        <a:spcAft>
                          <a:spcPts val="0"/>
                        </a:spcAft>
                      </a:pPr>
                      <a:r>
                        <a:rPr lang="en-US" sz="1200" kern="100" dirty="0">
                          <a:effectLst/>
                        </a:rPr>
                        <a:t> </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074006645"/>
                  </a:ext>
                </a:extLst>
              </a:tr>
            </a:tbl>
          </a:graphicData>
        </a:graphic>
      </p:graphicFrame>
    </p:spTree>
    <p:extLst>
      <p:ext uri="{BB962C8B-B14F-4D97-AF65-F5344CB8AC3E}">
        <p14:creationId xmlns:p14="http://schemas.microsoft.com/office/powerpoint/2010/main" val="4285278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546789"/>
            <a:ext cx="10515600" cy="4630174"/>
          </a:xfrm>
        </p:spPr>
        <p:txBody>
          <a:bodyPr>
            <a:normAutofit/>
          </a:bodyPr>
          <a:lstStyle/>
          <a:p>
            <a:pPr marL="0" indent="0">
              <a:lnSpc>
                <a:spcPct val="150000"/>
              </a:lnSpc>
              <a:buNone/>
            </a:pPr>
            <a:r>
              <a:rPr lang="en-US" altLang="zh-TW" dirty="0">
                <a:latin typeface="標楷體" panose="03000509000000000000" pitchFamily="65" charset="-120"/>
                <a:ea typeface="標楷體" panose="03000509000000000000" pitchFamily="65" charset="-120"/>
              </a:rPr>
              <a:t>3. </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再讓學生用以下的句子討論</a:t>
            </a:r>
          </a:p>
          <a:p>
            <a:pPr marL="0" indent="0">
              <a:lnSpc>
                <a:spcPct val="150000"/>
              </a:lnSpc>
              <a:buNone/>
            </a:pP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I </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think an apple will __________.</a:t>
            </a:r>
            <a:endParaRPr lang="zh-TW" altLang="zh-TW" dirty="0">
              <a:latin typeface="Times New Roman" panose="02020603050405020304" pitchFamily="18" charset="0"/>
              <a:ea typeface="標楷體" panose="03000509000000000000" pitchFamily="65" charset="-120"/>
              <a:cs typeface="Times New Roman" panose="02020603050405020304" pitchFamily="18" charset="0"/>
            </a:endParaRPr>
          </a:p>
          <a:p>
            <a:pPr marL="0" indent="0">
              <a:lnSpc>
                <a:spcPct val="150000"/>
              </a:lnSpc>
              <a:buNone/>
            </a:pP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I </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think a key will __________.</a:t>
            </a:r>
            <a:endParaRPr lang="zh-TW" altLang="zh-TW" dirty="0">
              <a:latin typeface="Times New Roman" panose="02020603050405020304" pitchFamily="18" charset="0"/>
              <a:ea typeface="標楷體" panose="03000509000000000000" pitchFamily="65" charset="-120"/>
              <a:cs typeface="Times New Roman" panose="02020603050405020304" pitchFamily="18" charset="0"/>
            </a:endParaRPr>
          </a:p>
          <a:p>
            <a:pPr marL="0" indent="0">
              <a:lnSpc>
                <a:spcPct val="150000"/>
              </a:lnSpc>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4. </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實際拿一桶水，讓學生將上述物品丟入水中去紀錄這些物品</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會</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lnSpc>
                <a:spcPct val="150000"/>
              </a:lnSpc>
              <a:buNone/>
            </a:pPr>
            <a:r>
              <a:rPr lang="zh-TW" altLang="en-US"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下</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沉或浮起，並說出</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The ball floated in the water. The </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lnSpc>
                <a:spcPct val="150000"/>
              </a:lnSpc>
              <a:buNone/>
            </a:pPr>
            <a:r>
              <a:rPr lang="zh-TW" altLang="en-US"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key </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sank in the water. </a:t>
            </a:r>
            <a:endParaRPr lang="zh-TW" altLang="zh-TW" dirty="0">
              <a:latin typeface="Times New Roman" panose="02020603050405020304" pitchFamily="18" charset="0"/>
              <a:ea typeface="標楷體" panose="03000509000000000000" pitchFamily="65" charset="-120"/>
              <a:cs typeface="Times New Roman" panose="02020603050405020304" pitchFamily="18" charset="0"/>
            </a:endParaRPr>
          </a:p>
          <a:p>
            <a:pPr>
              <a:lnSpc>
                <a:spcPct val="150000"/>
              </a:lnSpc>
            </a:pP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141625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1217</Words>
  <Application>Microsoft Office PowerPoint</Application>
  <PresentationFormat>寬螢幕</PresentationFormat>
  <Paragraphs>116</Paragraphs>
  <Slides>16</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16</vt:i4>
      </vt:variant>
    </vt:vector>
  </HeadingPairs>
  <TitlesOfParts>
    <vt:vector size="23" baseType="lpstr">
      <vt:lpstr>新細明體</vt:lpstr>
      <vt:lpstr>標楷體</vt:lpstr>
      <vt:lpstr>Arial</vt:lpstr>
      <vt:lpstr>Calibri</vt:lpstr>
      <vt:lpstr>Calibri Light</vt:lpstr>
      <vt:lpstr>Times New Roman</vt:lpstr>
      <vt:lpstr>Office 佈景主題</vt:lpstr>
      <vt:lpstr>CLIL and English Instruction</vt:lpstr>
      <vt:lpstr>What is CLIL?  </vt:lpstr>
      <vt:lpstr>Approaches similar to CLIL</vt:lpstr>
      <vt:lpstr>Sample Science and English Integration</vt:lpstr>
      <vt:lpstr>PowerPoint 簡報</vt:lpstr>
      <vt:lpstr>以自然科學為例</vt:lpstr>
      <vt:lpstr>（一） 創造豐富體驗情境</vt:lpstr>
      <vt:lpstr>請學生先填寫上面表格的左邊一二欄 </vt:lpstr>
      <vt:lpstr>PowerPoint 簡報</vt:lpstr>
      <vt:lpstr>PowerPoint 簡報</vt:lpstr>
      <vt:lpstr>（二）讓學生投入閱讀及做筆記</vt:lpstr>
      <vt:lpstr>PowerPoint 簡報</vt:lpstr>
      <vt:lpstr>PowerPoint 簡報</vt:lpstr>
      <vt:lpstr>（三）讓學生在情境中使用所學語言描述內容</vt:lpstr>
      <vt:lpstr>PowerPoint 簡報</vt:lpstr>
      <vt:lpstr> 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Bilingual Education or CLIL</dc:title>
  <dc:creator>chioulan</dc:creator>
  <cp:lastModifiedBy>sujiuan</cp:lastModifiedBy>
  <cp:revision>10</cp:revision>
  <cp:lastPrinted>2018-09-21T01:54:19Z</cp:lastPrinted>
  <dcterms:created xsi:type="dcterms:W3CDTF">2018-04-16T15:33:44Z</dcterms:created>
  <dcterms:modified xsi:type="dcterms:W3CDTF">2018-09-21T01:55:07Z</dcterms:modified>
</cp:coreProperties>
</file>