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8" r:id="rId1"/>
  </p:sldMasterIdLst>
  <p:notesMasterIdLst>
    <p:notesMasterId r:id="rId37"/>
  </p:notesMasterIdLst>
  <p:handoutMasterIdLst>
    <p:handoutMasterId r:id="rId38"/>
  </p:handoutMasterIdLst>
  <p:sldIdLst>
    <p:sldId id="624" r:id="rId2"/>
    <p:sldId id="793" r:id="rId3"/>
    <p:sldId id="811" r:id="rId4"/>
    <p:sldId id="806" r:id="rId5"/>
    <p:sldId id="813" r:id="rId6"/>
    <p:sldId id="795" r:id="rId7"/>
    <p:sldId id="803" r:id="rId8"/>
    <p:sldId id="804" r:id="rId9"/>
    <p:sldId id="805" r:id="rId10"/>
    <p:sldId id="799" r:id="rId11"/>
    <p:sldId id="823" r:id="rId12"/>
    <p:sldId id="824" r:id="rId13"/>
    <p:sldId id="825" r:id="rId14"/>
    <p:sldId id="829" r:id="rId15"/>
    <p:sldId id="828" r:id="rId16"/>
    <p:sldId id="826" r:id="rId17"/>
    <p:sldId id="814" r:id="rId18"/>
    <p:sldId id="818" r:id="rId19"/>
    <p:sldId id="819" r:id="rId20"/>
    <p:sldId id="812" r:id="rId21"/>
    <p:sldId id="773" r:id="rId22"/>
    <p:sldId id="774" r:id="rId23"/>
    <p:sldId id="776" r:id="rId24"/>
    <p:sldId id="775" r:id="rId25"/>
    <p:sldId id="815" r:id="rId26"/>
    <p:sldId id="855" r:id="rId27"/>
    <p:sldId id="845" r:id="rId28"/>
    <p:sldId id="846" r:id="rId29"/>
    <p:sldId id="863" r:id="rId30"/>
    <p:sldId id="857" r:id="rId31"/>
    <p:sldId id="858" r:id="rId32"/>
    <p:sldId id="859" r:id="rId33"/>
    <p:sldId id="860" r:id="rId34"/>
    <p:sldId id="861" r:id="rId35"/>
    <p:sldId id="862" r:id="rId36"/>
  </p:sldIdLst>
  <p:sldSz cx="9144000" cy="6858000" type="screen4x3"/>
  <p:notesSz cx="9144000" cy="6858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198"/>
    <a:srgbClr val="0000FF"/>
    <a:srgbClr val="FFC000"/>
    <a:srgbClr val="D5FF01"/>
    <a:srgbClr val="000099"/>
    <a:srgbClr val="0C788E"/>
    <a:srgbClr val="B35133"/>
    <a:srgbClr val="953735"/>
    <a:srgbClr val="DF630F"/>
    <a:srgbClr val="D63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0103" autoAdjust="0"/>
  </p:normalViewPr>
  <p:slideViewPr>
    <p:cSldViewPr>
      <p:cViewPr varScale="1">
        <p:scale>
          <a:sx n="68" d="100"/>
          <a:sy n="68" d="100"/>
        </p:scale>
        <p:origin x="8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7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7CF53F-79E2-4F03-95E8-36C8B002E04B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C3AAC8C-5282-4DEA-ABD0-164C6359735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彰顯核心素養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43CB2E-7BBC-4229-9122-9DAF1242D36A}" type="parTrans" cxnId="{A5F381C4-541D-4057-A1D7-C9818641606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FDF34A-B509-4071-B0C4-DBED794F3667}" type="sibTrans" cxnId="{A5F381C4-541D-4057-A1D7-C9818641606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115C3A-038A-473E-8657-CEAB938EC8A3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7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課文本位案例</a:t>
          </a:r>
          <a:r>
            <a: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My Online Trip</a:t>
          </a:r>
          <a:endParaRPr lang="zh-TW" altLang="en-US" sz="2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29EF46-27A2-4D6E-9420-130D5C729532}" type="parTrans" cxnId="{3BC22854-224A-4136-B535-711370A8BF5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C31047-B3DE-4E24-8A5B-521B7ECE9958}" type="sibTrans" cxnId="{3BC22854-224A-4136-B535-711370A8BF5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73DC02-7A07-403A-91A7-FD381035BBF8}">
      <dgm:prSet phldrT="[文字]" custT="1"/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跨領域案例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Matter</a:t>
          </a:r>
          <a:endParaRPr lang="zh-TW" altLang="en-US" sz="28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373FD3-58E2-4FC7-B85D-0193FFEEC3E0}" type="parTrans" cxnId="{8794829F-57DD-40A3-96A8-6BB90429270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EF9625-B3F7-4E7E-8B7D-4CE248D2B982}" type="sibTrans" cxnId="{8794829F-57DD-40A3-96A8-6BB90429270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9D8E93-36A0-4A43-BBA8-29F81AA00AB4}">
      <dgm:prSet phldrT="[文字]" custT="1"/>
      <dgm:spPr/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議題融入案例</a:t>
          </a:r>
          <a:endParaRPr lang="en-US" altLang="zh-TW" sz="26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Taking Up A Hobby</a:t>
          </a:r>
          <a:endParaRPr lang="zh-TW" altLang="en-US" sz="2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8D42E4-7877-46C4-B3C1-954790009639}" type="parTrans" cxnId="{84BDF3CA-45F5-4668-8D6E-ADF595A97E2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B51170-9298-4BCE-93E1-5D71A5E415F2}" type="sibTrans" cxnId="{84BDF3CA-45F5-4668-8D6E-ADF595A97E2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E7E50E-1D71-42D3-AA22-91B7F0772A41}" type="pres">
      <dgm:prSet presAssocID="{7D7CF53F-79E2-4F03-95E8-36C8B002E04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E2F87BF-E44E-4D3E-A2FC-C494B1D09F39}" type="pres">
      <dgm:prSet presAssocID="{BC3AAC8C-5282-4DEA-ABD0-164C63597358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9E21400-77EA-4296-BD16-DB4DF263ADBF}" type="pres">
      <dgm:prSet presAssocID="{C629EF46-27A2-4D6E-9420-130D5C729532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31CE7410-C4F2-4B1C-B2EF-F9D46821E77C}" type="pres">
      <dgm:prSet presAssocID="{79115C3A-038A-473E-8657-CEAB938EC8A3}" presName="node" presStyleLbl="node1" presStyleIdx="0" presStyleCnt="3" custScaleX="107411" custScaleY="732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DCF608-72F7-47B3-949F-6BCB87C670D1}" type="pres">
      <dgm:prSet presAssocID="{2C373FD3-58E2-4FC7-B85D-0193FFEEC3E0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FFF09C64-7C13-446E-B15F-E12413A80C4B}" type="pres">
      <dgm:prSet presAssocID="{6A73DC02-7A07-403A-91A7-FD381035BBF8}" presName="node" presStyleLbl="node1" presStyleIdx="1" presStyleCnt="3" custScaleX="109439" custScaleY="63296" custRadScaleRad="975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388F28-CB97-4D92-81BC-6BA691B71605}" type="pres">
      <dgm:prSet presAssocID="{908D42E4-7877-46C4-B3C1-954790009639}" presName="parTrans" presStyleLbl="bgSibTrans2D1" presStyleIdx="2" presStyleCnt="3" custLinFactNeighborX="1860" custLinFactNeighborY="15307"/>
      <dgm:spPr/>
      <dgm:t>
        <a:bodyPr/>
        <a:lstStyle/>
        <a:p>
          <a:endParaRPr lang="zh-TW" altLang="en-US"/>
        </a:p>
      </dgm:t>
    </dgm:pt>
    <dgm:pt modelId="{FF80C29B-F747-4718-A413-70F0933137B5}" type="pres">
      <dgm:prSet presAssocID="{0E9D8E93-36A0-4A43-BBA8-29F81AA00AB4}" presName="node" presStyleLbl="node1" presStyleIdx="2" presStyleCnt="3" custScaleX="114950" custScaleY="727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BC22854-224A-4136-B535-711370A8BF58}" srcId="{BC3AAC8C-5282-4DEA-ABD0-164C63597358}" destId="{79115C3A-038A-473E-8657-CEAB938EC8A3}" srcOrd="0" destOrd="0" parTransId="{C629EF46-27A2-4D6E-9420-130D5C729532}" sibTransId="{9FC31047-B3DE-4E24-8A5B-521B7ECE9958}"/>
    <dgm:cxn modelId="{187471DC-A65E-45FC-97A6-A1F628DD0AE0}" type="presOf" srcId="{79115C3A-038A-473E-8657-CEAB938EC8A3}" destId="{31CE7410-C4F2-4B1C-B2EF-F9D46821E77C}" srcOrd="0" destOrd="0" presId="urn:microsoft.com/office/officeart/2005/8/layout/radial4"/>
    <dgm:cxn modelId="{9AA15BDD-3308-4D2E-8EB2-03737C4E01FC}" type="presOf" srcId="{908D42E4-7877-46C4-B3C1-954790009639}" destId="{23388F28-CB97-4D92-81BC-6BA691B71605}" srcOrd="0" destOrd="0" presId="urn:microsoft.com/office/officeart/2005/8/layout/radial4"/>
    <dgm:cxn modelId="{8794829F-57DD-40A3-96A8-6BB904292706}" srcId="{BC3AAC8C-5282-4DEA-ABD0-164C63597358}" destId="{6A73DC02-7A07-403A-91A7-FD381035BBF8}" srcOrd="1" destOrd="0" parTransId="{2C373FD3-58E2-4FC7-B85D-0193FFEEC3E0}" sibTransId="{31EF9625-B3F7-4E7E-8B7D-4CE248D2B982}"/>
    <dgm:cxn modelId="{C403785B-290D-44AE-8248-2CACE7658431}" type="presOf" srcId="{0E9D8E93-36A0-4A43-BBA8-29F81AA00AB4}" destId="{FF80C29B-F747-4718-A413-70F0933137B5}" srcOrd="0" destOrd="0" presId="urn:microsoft.com/office/officeart/2005/8/layout/radial4"/>
    <dgm:cxn modelId="{84BDF3CA-45F5-4668-8D6E-ADF595A97E25}" srcId="{BC3AAC8C-5282-4DEA-ABD0-164C63597358}" destId="{0E9D8E93-36A0-4A43-BBA8-29F81AA00AB4}" srcOrd="2" destOrd="0" parTransId="{908D42E4-7877-46C4-B3C1-954790009639}" sibTransId="{DBB51170-9298-4BCE-93E1-5D71A5E415F2}"/>
    <dgm:cxn modelId="{EE3C8610-A729-4887-8B29-E09F728F0077}" type="presOf" srcId="{6A73DC02-7A07-403A-91A7-FD381035BBF8}" destId="{FFF09C64-7C13-446E-B15F-E12413A80C4B}" srcOrd="0" destOrd="0" presId="urn:microsoft.com/office/officeart/2005/8/layout/radial4"/>
    <dgm:cxn modelId="{A5F381C4-541D-4057-A1D7-C98186416069}" srcId="{7D7CF53F-79E2-4F03-95E8-36C8B002E04B}" destId="{BC3AAC8C-5282-4DEA-ABD0-164C63597358}" srcOrd="0" destOrd="0" parTransId="{DB43CB2E-7BBC-4229-9122-9DAF1242D36A}" sibTransId="{18FDF34A-B509-4071-B0C4-DBED794F3667}"/>
    <dgm:cxn modelId="{C8FDFF09-4CE1-4C05-8BDD-8C1C063EE244}" type="presOf" srcId="{7D7CF53F-79E2-4F03-95E8-36C8B002E04B}" destId="{F7E7E50E-1D71-42D3-AA22-91B7F0772A41}" srcOrd="0" destOrd="0" presId="urn:microsoft.com/office/officeart/2005/8/layout/radial4"/>
    <dgm:cxn modelId="{7208168A-8520-4BFA-8A59-D7B099D3473F}" type="presOf" srcId="{C629EF46-27A2-4D6E-9420-130D5C729532}" destId="{D9E21400-77EA-4296-BD16-DB4DF263ADBF}" srcOrd="0" destOrd="0" presId="urn:microsoft.com/office/officeart/2005/8/layout/radial4"/>
    <dgm:cxn modelId="{3FB5BBBB-8DE6-412F-B991-1E17F55EEC0C}" type="presOf" srcId="{2C373FD3-58E2-4FC7-B85D-0193FFEEC3E0}" destId="{CEDCF608-72F7-47B3-949F-6BCB87C670D1}" srcOrd="0" destOrd="0" presId="urn:microsoft.com/office/officeart/2005/8/layout/radial4"/>
    <dgm:cxn modelId="{B1F2DE46-3609-4DF6-85D3-41D680393642}" type="presOf" srcId="{BC3AAC8C-5282-4DEA-ABD0-164C63597358}" destId="{BE2F87BF-E44E-4D3E-A2FC-C494B1D09F39}" srcOrd="0" destOrd="0" presId="urn:microsoft.com/office/officeart/2005/8/layout/radial4"/>
    <dgm:cxn modelId="{26EE9005-4B57-443E-896C-7C79773BEDF4}" type="presParOf" srcId="{F7E7E50E-1D71-42D3-AA22-91B7F0772A41}" destId="{BE2F87BF-E44E-4D3E-A2FC-C494B1D09F39}" srcOrd="0" destOrd="0" presId="urn:microsoft.com/office/officeart/2005/8/layout/radial4"/>
    <dgm:cxn modelId="{C7EAE917-AB00-43A6-BE4F-92D3B28ACC94}" type="presParOf" srcId="{F7E7E50E-1D71-42D3-AA22-91B7F0772A41}" destId="{D9E21400-77EA-4296-BD16-DB4DF263ADBF}" srcOrd="1" destOrd="0" presId="urn:microsoft.com/office/officeart/2005/8/layout/radial4"/>
    <dgm:cxn modelId="{8DBBC354-FB7E-4AD3-A2F5-81E5B65DDF0A}" type="presParOf" srcId="{F7E7E50E-1D71-42D3-AA22-91B7F0772A41}" destId="{31CE7410-C4F2-4B1C-B2EF-F9D46821E77C}" srcOrd="2" destOrd="0" presId="urn:microsoft.com/office/officeart/2005/8/layout/radial4"/>
    <dgm:cxn modelId="{E3E3D6DA-E81E-4E5F-B6CD-C9207883D05D}" type="presParOf" srcId="{F7E7E50E-1D71-42D3-AA22-91B7F0772A41}" destId="{CEDCF608-72F7-47B3-949F-6BCB87C670D1}" srcOrd="3" destOrd="0" presId="urn:microsoft.com/office/officeart/2005/8/layout/radial4"/>
    <dgm:cxn modelId="{5AF9E9B0-2D63-4EE9-B372-93A0F256A810}" type="presParOf" srcId="{F7E7E50E-1D71-42D3-AA22-91B7F0772A41}" destId="{FFF09C64-7C13-446E-B15F-E12413A80C4B}" srcOrd="4" destOrd="0" presId="urn:microsoft.com/office/officeart/2005/8/layout/radial4"/>
    <dgm:cxn modelId="{B0A621B2-19D2-4431-BCC6-17E2928F1216}" type="presParOf" srcId="{F7E7E50E-1D71-42D3-AA22-91B7F0772A41}" destId="{23388F28-CB97-4D92-81BC-6BA691B71605}" srcOrd="5" destOrd="0" presId="urn:microsoft.com/office/officeart/2005/8/layout/radial4"/>
    <dgm:cxn modelId="{73290F34-EEF0-485A-BC49-BE725EF53AF7}" type="presParOf" srcId="{F7E7E50E-1D71-42D3-AA22-91B7F0772A41}" destId="{FF80C29B-F747-4718-A413-70F0933137B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CE4506-3939-40AD-89A5-AF68080CFBC8}" type="doc">
      <dgm:prSet loTypeId="urn:microsoft.com/office/officeart/2005/8/layout/cycle4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95A1B4D-CF13-4235-9DC7-C1864BA925FE}">
      <dgm:prSet phldrT="[文字]" custT="1"/>
      <dgm:spPr/>
      <dgm:t>
        <a:bodyPr/>
        <a:lstStyle/>
        <a:p>
          <a:r>
            <a:rPr lang="zh-TW" altLang="en-US" sz="2400" b="1" cap="none" spc="50" dirty="0" smtClean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itchFamily="65" charset="-120"/>
              <a:ea typeface="標楷體" pitchFamily="65" charset="-120"/>
            </a:rPr>
            <a:t> </a:t>
          </a:r>
          <a:endParaRPr lang="zh-TW" altLang="en-US" sz="2400" b="1" cap="none" spc="50" dirty="0">
            <a:ln w="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036F15-D5FF-4792-9130-CBBA64A575EC}" type="parTrans" cxnId="{8B516D32-F694-480B-B111-94E62B8A3A3A}">
      <dgm:prSet/>
      <dgm:spPr/>
      <dgm:t>
        <a:bodyPr/>
        <a:lstStyle/>
        <a:p>
          <a:endParaRPr lang="zh-TW" altLang="en-US" b="1" cap="none" spc="5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A62C4192-8761-4034-8DF2-FDFA8C37A612}" type="sibTrans" cxnId="{8B516D32-F694-480B-B111-94E62B8A3A3A}">
      <dgm:prSet/>
      <dgm:spPr/>
      <dgm:t>
        <a:bodyPr/>
        <a:lstStyle/>
        <a:p>
          <a:endParaRPr lang="zh-TW" altLang="en-US" b="1" cap="none" spc="5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36079B1A-9ECA-4141-B929-2A48759B4557}">
      <dgm:prSet phldrT="[文字]"/>
      <dgm:spPr/>
      <dgm:t>
        <a:bodyPr/>
        <a:lstStyle/>
        <a:p>
          <a:r>
            <a:rPr lang="zh-TW" altLang="en-US" b="1" cap="none" spc="50" dirty="0" smtClean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itchFamily="65" charset="-120"/>
              <a:ea typeface="標楷體" pitchFamily="65" charset="-120"/>
            </a:rPr>
            <a:t> </a:t>
          </a:r>
          <a:endParaRPr lang="zh-TW" altLang="en-US" b="1" cap="none" spc="50" dirty="0">
            <a:ln w="0"/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itchFamily="65" charset="-120"/>
            <a:ea typeface="標楷體" pitchFamily="65" charset="-120"/>
          </a:endParaRPr>
        </a:p>
      </dgm:t>
    </dgm:pt>
    <dgm:pt modelId="{A633E81B-D05C-46A8-8B95-DB4D50161D7B}" type="parTrans" cxnId="{91FC727E-6606-4257-9DF5-5F32164ED0BA}">
      <dgm:prSet/>
      <dgm:spPr/>
      <dgm:t>
        <a:bodyPr/>
        <a:lstStyle/>
        <a:p>
          <a:endParaRPr lang="zh-TW" altLang="en-US" b="1" cap="none" spc="5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FEB51D9B-839E-4009-BCBD-68B939AB4839}" type="sibTrans" cxnId="{91FC727E-6606-4257-9DF5-5F32164ED0BA}">
      <dgm:prSet/>
      <dgm:spPr/>
      <dgm:t>
        <a:bodyPr/>
        <a:lstStyle/>
        <a:p>
          <a:endParaRPr lang="zh-TW" altLang="en-US" b="1" cap="none" spc="5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ED52FEB6-FD99-4108-A2A6-EB904A9DA24A}">
      <dgm:prSet phldrT="[文字]" custT="1"/>
      <dgm:spPr/>
      <dgm:t>
        <a:bodyPr/>
        <a:lstStyle/>
        <a:p>
          <a:r>
            <a:rPr lang="zh-TW" altLang="en-US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重視學習的歷程而不是背誦結果</a:t>
          </a:r>
          <a:endParaRPr lang="zh-TW" altLang="en-US" sz="2000" b="0" cap="none" spc="50" dirty="0" smtClean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F1C51E-E5F8-41CF-BB7C-ED9BD2188D9D}" type="parTrans" cxnId="{8EC37B30-8C10-4C9E-B612-A669C7B558FD}">
      <dgm:prSet/>
      <dgm:spPr/>
      <dgm:t>
        <a:bodyPr/>
        <a:lstStyle/>
        <a:p>
          <a:endParaRPr lang="zh-TW" altLang="en-US" b="1" cap="none" spc="5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75F71903-6502-4466-832D-E5E0F893DC4D}" type="sibTrans" cxnId="{8EC37B30-8C10-4C9E-B612-A669C7B558FD}">
      <dgm:prSet/>
      <dgm:spPr/>
      <dgm:t>
        <a:bodyPr/>
        <a:lstStyle/>
        <a:p>
          <a:endParaRPr lang="zh-TW" altLang="en-US" b="1" cap="none" spc="5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15E4FEB5-028E-489C-8826-33A5E3650B2E}">
      <dgm:prSet phldrT="[文字]" custT="1"/>
      <dgm:spPr/>
      <dgm:t>
        <a:bodyPr/>
        <a:lstStyle/>
        <a:p>
          <a:r>
            <a:rPr lang="zh-TW" altLang="en-US" sz="2000" b="0" cap="none" spc="50" dirty="0" smtClean="0">
              <a:ln w="0"/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知識、情意與態度不是分別獨立的</a:t>
          </a:r>
          <a:endParaRPr lang="zh-TW" altLang="en-US" sz="2000" b="0" cap="none" spc="50" dirty="0">
            <a:ln w="0"/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EACF96-263F-4B4E-A9F6-0CEB020C1947}" type="parTrans" cxnId="{BD407C44-3592-45AB-8D41-A2BBE9A3660E}">
      <dgm:prSet/>
      <dgm:spPr/>
      <dgm:t>
        <a:bodyPr/>
        <a:lstStyle/>
        <a:p>
          <a:endParaRPr lang="zh-TW" altLang="en-US"/>
        </a:p>
      </dgm:t>
    </dgm:pt>
    <dgm:pt modelId="{BF594D7F-B860-4E6B-9801-241EE7F5D67F}" type="sibTrans" cxnId="{BD407C44-3592-45AB-8D41-A2BBE9A3660E}">
      <dgm:prSet/>
      <dgm:spPr/>
      <dgm:t>
        <a:bodyPr/>
        <a:lstStyle/>
        <a:p>
          <a:endParaRPr lang="zh-TW" altLang="en-US"/>
        </a:p>
      </dgm:t>
    </dgm:pt>
    <dgm:pt modelId="{FA935B7A-C1D3-4A52-B67D-A6B66FD2F633}">
      <dgm:prSet phldrT="[文字]" custT="1"/>
      <dgm:spPr/>
      <dgm:t>
        <a:bodyPr/>
        <a:lstStyle/>
        <a:p>
          <a:r>
            <a:rPr lang="zh-TW" altLang="en-US" sz="2000" b="0" cap="none" spc="50" dirty="0" smtClean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從真實情境中思考問題</a:t>
          </a:r>
          <a:endParaRPr lang="zh-TW" altLang="en-US" sz="2000" b="0" cap="none" spc="50" dirty="0">
            <a:ln w="0"/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8FA153-2091-4E5D-AAE3-D38118EBCFCF}" type="parTrans" cxnId="{34F3A42D-DBE8-4D87-A0EC-CDCF8089C3D5}">
      <dgm:prSet/>
      <dgm:spPr/>
      <dgm:t>
        <a:bodyPr/>
        <a:lstStyle/>
        <a:p>
          <a:endParaRPr lang="zh-TW" altLang="en-US"/>
        </a:p>
      </dgm:t>
    </dgm:pt>
    <dgm:pt modelId="{60FD5AC6-487B-4D69-A326-6B9775DA3AE6}" type="sibTrans" cxnId="{34F3A42D-DBE8-4D87-A0EC-CDCF8089C3D5}">
      <dgm:prSet/>
      <dgm:spPr/>
      <dgm:t>
        <a:bodyPr/>
        <a:lstStyle/>
        <a:p>
          <a:endParaRPr lang="zh-TW" altLang="en-US"/>
        </a:p>
      </dgm:t>
    </dgm:pt>
    <dgm:pt modelId="{59DEDC0D-62F5-4E1D-AC68-73EB86A9C55B}">
      <dgm:prSet phldrT="[文字]"/>
      <dgm:spPr/>
      <dgm:t>
        <a:bodyPr/>
        <a:lstStyle/>
        <a:p>
          <a:endParaRPr lang="zh-TW" altLang="en-US" b="1" cap="none" spc="50" dirty="0" smtClean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itchFamily="65" charset="-120"/>
            <a:ea typeface="標楷體" pitchFamily="65" charset="-120"/>
          </a:endParaRPr>
        </a:p>
      </dgm:t>
    </dgm:pt>
    <dgm:pt modelId="{6D1AE27E-34CC-4FCC-8EDE-E8D6DDFDDBBD}" type="parTrans" cxnId="{3CB31E39-5C5D-4549-ADE3-EDD56A955FAF}">
      <dgm:prSet/>
      <dgm:spPr/>
      <dgm:t>
        <a:bodyPr/>
        <a:lstStyle/>
        <a:p>
          <a:endParaRPr lang="zh-TW" altLang="en-US"/>
        </a:p>
      </dgm:t>
    </dgm:pt>
    <dgm:pt modelId="{D2C01205-FD47-4E15-A428-A9602D8A099E}" type="sibTrans" cxnId="{3CB31E39-5C5D-4549-ADE3-EDD56A955FAF}">
      <dgm:prSet/>
      <dgm:spPr/>
      <dgm:t>
        <a:bodyPr/>
        <a:lstStyle/>
        <a:p>
          <a:endParaRPr lang="zh-TW" altLang="en-US"/>
        </a:p>
      </dgm:t>
    </dgm:pt>
    <dgm:pt modelId="{14F725BA-25D1-45A1-B5A0-EC5AF8FB2E45}">
      <dgm:prSet phldrT="[文字]" custT="1"/>
      <dgm:spPr/>
      <dgm:t>
        <a:bodyPr/>
        <a:lstStyle/>
        <a:p>
          <a:r>
            <a:rPr lang="zh-TW" altLang="en-US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將所學應</a:t>
          </a:r>
          <a:r>
            <a: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用在生活中</a:t>
          </a:r>
          <a:endParaRPr lang="zh-TW" altLang="en-US" sz="2000" b="0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104CA-9000-41F6-B2BD-9F41C6B0F6CA}" type="parTrans" cxnId="{CC08D031-2D4C-494E-A10B-D91868340562}">
      <dgm:prSet/>
      <dgm:spPr/>
      <dgm:t>
        <a:bodyPr/>
        <a:lstStyle/>
        <a:p>
          <a:endParaRPr lang="zh-TW" altLang="en-US"/>
        </a:p>
      </dgm:t>
    </dgm:pt>
    <dgm:pt modelId="{86780048-57FF-4A51-B4F5-A3492026BD8A}" type="sibTrans" cxnId="{CC08D031-2D4C-494E-A10B-D91868340562}">
      <dgm:prSet/>
      <dgm:spPr/>
      <dgm:t>
        <a:bodyPr/>
        <a:lstStyle/>
        <a:p>
          <a:endParaRPr lang="zh-TW" altLang="en-US"/>
        </a:p>
      </dgm:t>
    </dgm:pt>
    <dgm:pt modelId="{E3F54398-0BB7-415C-BF37-1AD892338F69}">
      <dgm:prSet phldrT="[文字]"/>
      <dgm:spPr/>
      <dgm:t>
        <a:bodyPr/>
        <a:lstStyle/>
        <a:p>
          <a:endParaRPr lang="zh-TW" altLang="en-US" b="1" cap="none" spc="50" dirty="0">
            <a:ln w="0"/>
            <a:solidFill>
              <a:schemeClr val="tx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latin typeface="標楷體" pitchFamily="65" charset="-120"/>
            <a:ea typeface="標楷體" pitchFamily="65" charset="-120"/>
          </a:endParaRPr>
        </a:p>
      </dgm:t>
    </dgm:pt>
    <dgm:pt modelId="{F190FAA0-6137-44B9-B482-08EE26837827}" type="parTrans" cxnId="{FA648331-1A1E-4A2F-A6BE-F3314F4349B1}">
      <dgm:prSet/>
      <dgm:spPr/>
      <dgm:t>
        <a:bodyPr/>
        <a:lstStyle/>
        <a:p>
          <a:endParaRPr lang="zh-TW" altLang="en-US"/>
        </a:p>
      </dgm:t>
    </dgm:pt>
    <dgm:pt modelId="{BB6E40D3-6938-4510-9B9B-83B124E8BEC0}" type="sibTrans" cxnId="{FA648331-1A1E-4A2F-A6BE-F3314F4349B1}">
      <dgm:prSet/>
      <dgm:spPr/>
      <dgm:t>
        <a:bodyPr/>
        <a:lstStyle/>
        <a:p>
          <a:endParaRPr lang="zh-TW" altLang="en-US"/>
        </a:p>
      </dgm:t>
    </dgm:pt>
    <dgm:pt modelId="{E93D8731-80C9-4D95-A36C-0BC48CD86EBB}" type="pres">
      <dgm:prSet presAssocID="{05CE4506-3939-40AD-89A5-AF68080CFBC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C6705D0-9CF2-4C19-9F74-3A99FB2FE681}" type="pres">
      <dgm:prSet presAssocID="{05CE4506-3939-40AD-89A5-AF68080CFBC8}" presName="children" presStyleCnt="0"/>
      <dgm:spPr/>
      <dgm:t>
        <a:bodyPr/>
        <a:lstStyle/>
        <a:p>
          <a:endParaRPr lang="zh-TW" altLang="en-US"/>
        </a:p>
      </dgm:t>
    </dgm:pt>
    <dgm:pt modelId="{30456FEA-58CF-4F65-BF01-C6FC6D08B6BC}" type="pres">
      <dgm:prSet presAssocID="{05CE4506-3939-40AD-89A5-AF68080CFBC8}" presName="child1group" presStyleCnt="0"/>
      <dgm:spPr/>
    </dgm:pt>
    <dgm:pt modelId="{BC38F198-9906-495F-A90B-678A9441980B}" type="pres">
      <dgm:prSet presAssocID="{05CE4506-3939-40AD-89A5-AF68080CFBC8}" presName="child1" presStyleLbl="bgAcc1" presStyleIdx="0" presStyleCnt="4"/>
      <dgm:spPr/>
      <dgm:t>
        <a:bodyPr/>
        <a:lstStyle/>
        <a:p>
          <a:endParaRPr lang="zh-TW" altLang="en-US"/>
        </a:p>
      </dgm:t>
    </dgm:pt>
    <dgm:pt modelId="{5E747C5F-8E06-4A03-9209-19ED22BCEC5B}" type="pres">
      <dgm:prSet presAssocID="{05CE4506-3939-40AD-89A5-AF68080CFBC8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C800A4-CD63-435C-B52D-67065E1804EE}" type="pres">
      <dgm:prSet presAssocID="{05CE4506-3939-40AD-89A5-AF68080CFBC8}" presName="child2group" presStyleCnt="0"/>
      <dgm:spPr/>
    </dgm:pt>
    <dgm:pt modelId="{63C1143A-5FAC-4831-9726-17DF48A288EC}" type="pres">
      <dgm:prSet presAssocID="{05CE4506-3939-40AD-89A5-AF68080CFBC8}" presName="child2" presStyleLbl="bgAcc1" presStyleIdx="1" presStyleCnt="4"/>
      <dgm:spPr/>
      <dgm:t>
        <a:bodyPr/>
        <a:lstStyle/>
        <a:p>
          <a:endParaRPr lang="zh-TW" altLang="en-US"/>
        </a:p>
      </dgm:t>
    </dgm:pt>
    <dgm:pt modelId="{1111D6EA-04A7-4DD9-99BB-FDF70DC90687}" type="pres">
      <dgm:prSet presAssocID="{05CE4506-3939-40AD-89A5-AF68080CFBC8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9DEDFD-A4DC-4BD2-9FE4-6E884753E8C1}" type="pres">
      <dgm:prSet presAssocID="{05CE4506-3939-40AD-89A5-AF68080CFBC8}" presName="child3group" presStyleCnt="0"/>
      <dgm:spPr/>
    </dgm:pt>
    <dgm:pt modelId="{E563C141-39F4-4758-B459-907D48B0354D}" type="pres">
      <dgm:prSet presAssocID="{05CE4506-3939-40AD-89A5-AF68080CFBC8}" presName="child3" presStyleLbl="bgAcc1" presStyleIdx="2" presStyleCnt="4"/>
      <dgm:spPr/>
      <dgm:t>
        <a:bodyPr/>
        <a:lstStyle/>
        <a:p>
          <a:endParaRPr lang="zh-TW" altLang="en-US"/>
        </a:p>
      </dgm:t>
    </dgm:pt>
    <dgm:pt modelId="{6379DF30-34EF-4C5C-BF93-648C0B543D46}" type="pres">
      <dgm:prSet presAssocID="{05CE4506-3939-40AD-89A5-AF68080CFBC8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91F48C-3A45-4CA5-83FD-AE8E6C6CF42E}" type="pres">
      <dgm:prSet presAssocID="{05CE4506-3939-40AD-89A5-AF68080CFBC8}" presName="child4group" presStyleCnt="0"/>
      <dgm:spPr/>
    </dgm:pt>
    <dgm:pt modelId="{2964CCB0-48EC-41B2-91D4-E9EBA4149F1F}" type="pres">
      <dgm:prSet presAssocID="{05CE4506-3939-40AD-89A5-AF68080CFBC8}" presName="child4" presStyleLbl="bgAcc1" presStyleIdx="3" presStyleCnt="4"/>
      <dgm:spPr/>
      <dgm:t>
        <a:bodyPr/>
        <a:lstStyle/>
        <a:p>
          <a:endParaRPr lang="zh-TW" altLang="en-US"/>
        </a:p>
      </dgm:t>
    </dgm:pt>
    <dgm:pt modelId="{3E8ED258-2B34-474E-B906-0F02118E3157}" type="pres">
      <dgm:prSet presAssocID="{05CE4506-3939-40AD-89A5-AF68080CFBC8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AB4860-0885-4282-AFA0-0DF75468129B}" type="pres">
      <dgm:prSet presAssocID="{05CE4506-3939-40AD-89A5-AF68080CFBC8}" presName="childPlaceholder" presStyleCnt="0"/>
      <dgm:spPr/>
      <dgm:t>
        <a:bodyPr/>
        <a:lstStyle/>
        <a:p>
          <a:endParaRPr lang="zh-TW" altLang="en-US"/>
        </a:p>
      </dgm:t>
    </dgm:pt>
    <dgm:pt modelId="{03B988C9-4D65-493C-A5E7-D6387D1F17FD}" type="pres">
      <dgm:prSet presAssocID="{05CE4506-3939-40AD-89A5-AF68080CFBC8}" presName="circle" presStyleCnt="0"/>
      <dgm:spPr/>
      <dgm:t>
        <a:bodyPr/>
        <a:lstStyle/>
        <a:p>
          <a:endParaRPr lang="zh-TW" altLang="en-US"/>
        </a:p>
      </dgm:t>
    </dgm:pt>
    <dgm:pt modelId="{D7298AD5-D13C-4DDC-B2A0-97F3BFB64FAE}" type="pres">
      <dgm:prSet presAssocID="{05CE4506-3939-40AD-89A5-AF68080CFBC8}" presName="quadrant1" presStyleLbl="node1" presStyleIdx="0" presStyleCnt="4" custLinFactNeighborX="-7791" custLinFactNeighborY="-134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8C8636-0E89-4204-8B4D-E9780BCF7BFD}" type="pres">
      <dgm:prSet presAssocID="{05CE4506-3939-40AD-89A5-AF68080CFBC8}" presName="quadrant2" presStyleLbl="node1" presStyleIdx="1" presStyleCnt="4" custLinFactNeighborX="-779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5B4363-0262-4BC1-9623-09874DE3D989}" type="pres">
      <dgm:prSet presAssocID="{05CE4506-3939-40AD-89A5-AF68080CFBC8}" presName="quadrant3" presStyleLbl="node1" presStyleIdx="2" presStyleCnt="4" custLinFactNeighborX="-779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935A12-5402-4B48-8B47-1210CA8932AD}" type="pres">
      <dgm:prSet presAssocID="{05CE4506-3939-40AD-89A5-AF68080CFBC8}" presName="quadrant4" presStyleLbl="node1" presStyleIdx="3" presStyleCnt="4" custLinFactNeighborX="-779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502-5D87-448D-B925-11E73EBA834E}" type="pres">
      <dgm:prSet presAssocID="{05CE4506-3939-40AD-89A5-AF68080CFBC8}" presName="quadrantPlaceholder" presStyleCnt="0"/>
      <dgm:spPr/>
      <dgm:t>
        <a:bodyPr/>
        <a:lstStyle/>
        <a:p>
          <a:endParaRPr lang="zh-TW" altLang="en-US"/>
        </a:p>
      </dgm:t>
    </dgm:pt>
    <dgm:pt modelId="{42C881BA-8972-4C1C-B61C-E6D03C3A8FE9}" type="pres">
      <dgm:prSet presAssocID="{05CE4506-3939-40AD-89A5-AF68080CFBC8}" presName="center1" presStyleLbl="fgShp" presStyleIdx="0" presStyleCnt="2" custLinFactNeighborX="-22564"/>
      <dgm:spPr/>
      <dgm:t>
        <a:bodyPr/>
        <a:lstStyle/>
        <a:p>
          <a:endParaRPr lang="zh-TW" altLang="en-US"/>
        </a:p>
      </dgm:t>
    </dgm:pt>
    <dgm:pt modelId="{8AA09FDF-CA0C-4631-A39E-3F70226460EE}" type="pres">
      <dgm:prSet presAssocID="{05CE4506-3939-40AD-89A5-AF68080CFBC8}" presName="center2" presStyleLbl="fgShp" presStyleIdx="1" presStyleCnt="2" custLinFactNeighborX="-22564"/>
      <dgm:spPr/>
      <dgm:t>
        <a:bodyPr/>
        <a:lstStyle/>
        <a:p>
          <a:endParaRPr lang="zh-TW" altLang="en-US"/>
        </a:p>
      </dgm:t>
    </dgm:pt>
  </dgm:ptLst>
  <dgm:cxnLst>
    <dgm:cxn modelId="{CC08D031-2D4C-494E-A10B-D91868340562}" srcId="{E3F54398-0BB7-415C-BF37-1AD892338F69}" destId="{14F725BA-25D1-45A1-B5A0-EC5AF8FB2E45}" srcOrd="0" destOrd="0" parTransId="{E95104CA-9000-41F6-B2BD-9F41C6B0F6CA}" sibTransId="{86780048-57FF-4A51-B4F5-A3492026BD8A}"/>
    <dgm:cxn modelId="{7506D0BA-28EF-42C4-9CF6-8CEAF012A066}" type="presOf" srcId="{36079B1A-9ECA-4141-B929-2A48759B4557}" destId="{998C8636-0E89-4204-8B4D-E9780BCF7BFD}" srcOrd="0" destOrd="0" presId="urn:microsoft.com/office/officeart/2005/8/layout/cycle4"/>
    <dgm:cxn modelId="{B5627E53-ADE7-4866-8738-1B1B359CEAC5}" type="presOf" srcId="{59DEDC0D-62F5-4E1D-AC68-73EB86A9C55B}" destId="{DB5B4363-0262-4BC1-9623-09874DE3D989}" srcOrd="0" destOrd="0" presId="urn:microsoft.com/office/officeart/2005/8/layout/cycle4"/>
    <dgm:cxn modelId="{8EC37B30-8C10-4C9E-B612-A669C7B558FD}" srcId="{59DEDC0D-62F5-4E1D-AC68-73EB86A9C55B}" destId="{ED52FEB6-FD99-4108-A2A6-EB904A9DA24A}" srcOrd="0" destOrd="0" parTransId="{17F1C51E-E5F8-41CF-BB7C-ED9BD2188D9D}" sibTransId="{75F71903-6502-4466-832D-E5E0F893DC4D}"/>
    <dgm:cxn modelId="{34F3A42D-DBE8-4D87-A0EC-CDCF8089C3D5}" srcId="{36079B1A-9ECA-4141-B929-2A48759B4557}" destId="{FA935B7A-C1D3-4A52-B67D-A6B66FD2F633}" srcOrd="0" destOrd="0" parTransId="{948FA153-2091-4E5D-AAE3-D38118EBCFCF}" sibTransId="{60FD5AC6-487B-4D69-A326-6B9775DA3AE6}"/>
    <dgm:cxn modelId="{3CB31E39-5C5D-4549-ADE3-EDD56A955FAF}" srcId="{05CE4506-3939-40AD-89A5-AF68080CFBC8}" destId="{59DEDC0D-62F5-4E1D-AC68-73EB86A9C55B}" srcOrd="2" destOrd="0" parTransId="{6D1AE27E-34CC-4FCC-8EDE-E8D6DDFDDBBD}" sibTransId="{D2C01205-FD47-4E15-A428-A9602D8A099E}"/>
    <dgm:cxn modelId="{FD1FE16D-EE9F-41B9-B535-9530BD036992}" type="presOf" srcId="{15E4FEB5-028E-489C-8826-33A5E3650B2E}" destId="{BC38F198-9906-495F-A90B-678A9441980B}" srcOrd="0" destOrd="0" presId="urn:microsoft.com/office/officeart/2005/8/layout/cycle4"/>
    <dgm:cxn modelId="{8B516D32-F694-480B-B111-94E62B8A3A3A}" srcId="{05CE4506-3939-40AD-89A5-AF68080CFBC8}" destId="{695A1B4D-CF13-4235-9DC7-C1864BA925FE}" srcOrd="0" destOrd="0" parTransId="{92036F15-D5FF-4792-9130-CBBA64A575EC}" sibTransId="{A62C4192-8761-4034-8DF2-FDFA8C37A612}"/>
    <dgm:cxn modelId="{E036A044-323F-4075-9557-8D9C5E03E913}" type="presOf" srcId="{14F725BA-25D1-45A1-B5A0-EC5AF8FB2E45}" destId="{3E8ED258-2B34-474E-B906-0F02118E3157}" srcOrd="1" destOrd="0" presId="urn:microsoft.com/office/officeart/2005/8/layout/cycle4"/>
    <dgm:cxn modelId="{78416F9F-1034-4B74-AAC9-7A2EE6CFD1E9}" type="presOf" srcId="{ED52FEB6-FD99-4108-A2A6-EB904A9DA24A}" destId="{E563C141-39F4-4758-B459-907D48B0354D}" srcOrd="0" destOrd="0" presId="urn:microsoft.com/office/officeart/2005/8/layout/cycle4"/>
    <dgm:cxn modelId="{BD74D5D7-1559-4A89-927B-F139D24D14EC}" type="presOf" srcId="{695A1B4D-CF13-4235-9DC7-C1864BA925FE}" destId="{D7298AD5-D13C-4DDC-B2A0-97F3BFB64FAE}" srcOrd="0" destOrd="0" presId="urn:microsoft.com/office/officeart/2005/8/layout/cycle4"/>
    <dgm:cxn modelId="{E604D545-6B83-4310-9741-0CB2E7508949}" type="presOf" srcId="{E3F54398-0BB7-415C-BF37-1AD892338F69}" destId="{4F935A12-5402-4B48-8B47-1210CA8932AD}" srcOrd="0" destOrd="0" presId="urn:microsoft.com/office/officeart/2005/8/layout/cycle4"/>
    <dgm:cxn modelId="{AEC7575E-9C27-44C3-9C08-525A95343B52}" type="presOf" srcId="{14F725BA-25D1-45A1-B5A0-EC5AF8FB2E45}" destId="{2964CCB0-48EC-41B2-91D4-E9EBA4149F1F}" srcOrd="0" destOrd="0" presId="urn:microsoft.com/office/officeart/2005/8/layout/cycle4"/>
    <dgm:cxn modelId="{BD407C44-3592-45AB-8D41-A2BBE9A3660E}" srcId="{695A1B4D-CF13-4235-9DC7-C1864BA925FE}" destId="{15E4FEB5-028E-489C-8826-33A5E3650B2E}" srcOrd="0" destOrd="0" parTransId="{3BEACF96-263F-4B4E-A9F6-0CEB020C1947}" sibTransId="{BF594D7F-B860-4E6B-9801-241EE7F5D67F}"/>
    <dgm:cxn modelId="{6F18BF38-05A0-4D37-8B1F-65D2EF65D75C}" type="presOf" srcId="{05CE4506-3939-40AD-89A5-AF68080CFBC8}" destId="{E93D8731-80C9-4D95-A36C-0BC48CD86EBB}" srcOrd="0" destOrd="0" presId="urn:microsoft.com/office/officeart/2005/8/layout/cycle4"/>
    <dgm:cxn modelId="{C91456AD-106C-412E-B8B0-7D27B9DBC25C}" type="presOf" srcId="{FA935B7A-C1D3-4A52-B67D-A6B66FD2F633}" destId="{1111D6EA-04A7-4DD9-99BB-FDF70DC90687}" srcOrd="1" destOrd="0" presId="urn:microsoft.com/office/officeart/2005/8/layout/cycle4"/>
    <dgm:cxn modelId="{FA648331-1A1E-4A2F-A6BE-F3314F4349B1}" srcId="{05CE4506-3939-40AD-89A5-AF68080CFBC8}" destId="{E3F54398-0BB7-415C-BF37-1AD892338F69}" srcOrd="3" destOrd="0" parTransId="{F190FAA0-6137-44B9-B482-08EE26837827}" sibTransId="{BB6E40D3-6938-4510-9B9B-83B124E8BEC0}"/>
    <dgm:cxn modelId="{8367449E-C8CE-480B-B501-ED0F353208B4}" type="presOf" srcId="{FA935B7A-C1D3-4A52-B67D-A6B66FD2F633}" destId="{63C1143A-5FAC-4831-9726-17DF48A288EC}" srcOrd="0" destOrd="0" presId="urn:microsoft.com/office/officeart/2005/8/layout/cycle4"/>
    <dgm:cxn modelId="{CC9A09F6-2EC9-4892-881D-483A685A7923}" type="presOf" srcId="{ED52FEB6-FD99-4108-A2A6-EB904A9DA24A}" destId="{6379DF30-34EF-4C5C-BF93-648C0B543D46}" srcOrd="1" destOrd="0" presId="urn:microsoft.com/office/officeart/2005/8/layout/cycle4"/>
    <dgm:cxn modelId="{91FC727E-6606-4257-9DF5-5F32164ED0BA}" srcId="{05CE4506-3939-40AD-89A5-AF68080CFBC8}" destId="{36079B1A-9ECA-4141-B929-2A48759B4557}" srcOrd="1" destOrd="0" parTransId="{A633E81B-D05C-46A8-8B95-DB4D50161D7B}" sibTransId="{FEB51D9B-839E-4009-BCBD-68B939AB4839}"/>
    <dgm:cxn modelId="{37BE37B1-1C7C-4639-AA44-7FF422952CD7}" type="presOf" srcId="{15E4FEB5-028E-489C-8826-33A5E3650B2E}" destId="{5E747C5F-8E06-4A03-9209-19ED22BCEC5B}" srcOrd="1" destOrd="0" presId="urn:microsoft.com/office/officeart/2005/8/layout/cycle4"/>
    <dgm:cxn modelId="{488F75AF-4C81-44DB-9ADB-54218550ADC6}" type="presParOf" srcId="{E93D8731-80C9-4D95-A36C-0BC48CD86EBB}" destId="{EC6705D0-9CF2-4C19-9F74-3A99FB2FE681}" srcOrd="0" destOrd="0" presId="urn:microsoft.com/office/officeart/2005/8/layout/cycle4"/>
    <dgm:cxn modelId="{6D61FE6A-6BAD-4196-B1F6-99801C0FB0E9}" type="presParOf" srcId="{EC6705D0-9CF2-4C19-9F74-3A99FB2FE681}" destId="{30456FEA-58CF-4F65-BF01-C6FC6D08B6BC}" srcOrd="0" destOrd="0" presId="urn:microsoft.com/office/officeart/2005/8/layout/cycle4"/>
    <dgm:cxn modelId="{FFEB29F0-3A48-48CD-9CE2-8C1458142C78}" type="presParOf" srcId="{30456FEA-58CF-4F65-BF01-C6FC6D08B6BC}" destId="{BC38F198-9906-495F-A90B-678A9441980B}" srcOrd="0" destOrd="0" presId="urn:microsoft.com/office/officeart/2005/8/layout/cycle4"/>
    <dgm:cxn modelId="{F6843FFD-DD21-4FCB-8F9B-6F11886F4509}" type="presParOf" srcId="{30456FEA-58CF-4F65-BF01-C6FC6D08B6BC}" destId="{5E747C5F-8E06-4A03-9209-19ED22BCEC5B}" srcOrd="1" destOrd="0" presId="urn:microsoft.com/office/officeart/2005/8/layout/cycle4"/>
    <dgm:cxn modelId="{99C22E52-26DE-49CE-9056-967BE8178DD5}" type="presParOf" srcId="{EC6705D0-9CF2-4C19-9F74-3A99FB2FE681}" destId="{E7C800A4-CD63-435C-B52D-67065E1804EE}" srcOrd="1" destOrd="0" presId="urn:microsoft.com/office/officeart/2005/8/layout/cycle4"/>
    <dgm:cxn modelId="{AD4012B8-79CD-4F3A-B26A-328684EAC3A8}" type="presParOf" srcId="{E7C800A4-CD63-435C-B52D-67065E1804EE}" destId="{63C1143A-5FAC-4831-9726-17DF48A288EC}" srcOrd="0" destOrd="0" presId="urn:microsoft.com/office/officeart/2005/8/layout/cycle4"/>
    <dgm:cxn modelId="{B5DF74D1-DBD6-491D-B34D-262CF5959ADD}" type="presParOf" srcId="{E7C800A4-CD63-435C-B52D-67065E1804EE}" destId="{1111D6EA-04A7-4DD9-99BB-FDF70DC90687}" srcOrd="1" destOrd="0" presId="urn:microsoft.com/office/officeart/2005/8/layout/cycle4"/>
    <dgm:cxn modelId="{200A4BF9-AFE6-4D58-A910-855AC2C45158}" type="presParOf" srcId="{EC6705D0-9CF2-4C19-9F74-3A99FB2FE681}" destId="{479DEDFD-A4DC-4BD2-9FE4-6E884753E8C1}" srcOrd="2" destOrd="0" presId="urn:microsoft.com/office/officeart/2005/8/layout/cycle4"/>
    <dgm:cxn modelId="{91278849-8A55-4091-9738-D85564768015}" type="presParOf" srcId="{479DEDFD-A4DC-4BD2-9FE4-6E884753E8C1}" destId="{E563C141-39F4-4758-B459-907D48B0354D}" srcOrd="0" destOrd="0" presId="urn:microsoft.com/office/officeart/2005/8/layout/cycle4"/>
    <dgm:cxn modelId="{7DC79A9D-B385-44FE-BB1F-DECDD3EFB4B0}" type="presParOf" srcId="{479DEDFD-A4DC-4BD2-9FE4-6E884753E8C1}" destId="{6379DF30-34EF-4C5C-BF93-648C0B543D46}" srcOrd="1" destOrd="0" presId="urn:microsoft.com/office/officeart/2005/8/layout/cycle4"/>
    <dgm:cxn modelId="{0544AECA-DA36-4768-9B7B-7745C05072C2}" type="presParOf" srcId="{EC6705D0-9CF2-4C19-9F74-3A99FB2FE681}" destId="{9E91F48C-3A45-4CA5-83FD-AE8E6C6CF42E}" srcOrd="3" destOrd="0" presId="urn:microsoft.com/office/officeart/2005/8/layout/cycle4"/>
    <dgm:cxn modelId="{7A1B008B-A7A4-4554-A1C1-3F63FEB935F7}" type="presParOf" srcId="{9E91F48C-3A45-4CA5-83FD-AE8E6C6CF42E}" destId="{2964CCB0-48EC-41B2-91D4-E9EBA4149F1F}" srcOrd="0" destOrd="0" presId="urn:microsoft.com/office/officeart/2005/8/layout/cycle4"/>
    <dgm:cxn modelId="{82344D94-B64C-4812-82D3-45296A10D8B7}" type="presParOf" srcId="{9E91F48C-3A45-4CA5-83FD-AE8E6C6CF42E}" destId="{3E8ED258-2B34-474E-B906-0F02118E3157}" srcOrd="1" destOrd="0" presId="urn:microsoft.com/office/officeart/2005/8/layout/cycle4"/>
    <dgm:cxn modelId="{EDF4FF20-3FA1-4C82-A601-BC1A9BAAFC6E}" type="presParOf" srcId="{EC6705D0-9CF2-4C19-9F74-3A99FB2FE681}" destId="{11AB4860-0885-4282-AFA0-0DF75468129B}" srcOrd="4" destOrd="0" presId="urn:microsoft.com/office/officeart/2005/8/layout/cycle4"/>
    <dgm:cxn modelId="{A7B0B2AD-C426-4949-856D-4F9AB950A811}" type="presParOf" srcId="{E93D8731-80C9-4D95-A36C-0BC48CD86EBB}" destId="{03B988C9-4D65-493C-A5E7-D6387D1F17FD}" srcOrd="1" destOrd="0" presId="urn:microsoft.com/office/officeart/2005/8/layout/cycle4"/>
    <dgm:cxn modelId="{94CBA9CC-8BF0-45BE-8CDB-8DE143B9B619}" type="presParOf" srcId="{03B988C9-4D65-493C-A5E7-D6387D1F17FD}" destId="{D7298AD5-D13C-4DDC-B2A0-97F3BFB64FAE}" srcOrd="0" destOrd="0" presId="urn:microsoft.com/office/officeart/2005/8/layout/cycle4"/>
    <dgm:cxn modelId="{27E82CEA-2367-45BB-99B2-1CF8AD183711}" type="presParOf" srcId="{03B988C9-4D65-493C-A5E7-D6387D1F17FD}" destId="{998C8636-0E89-4204-8B4D-E9780BCF7BFD}" srcOrd="1" destOrd="0" presId="urn:microsoft.com/office/officeart/2005/8/layout/cycle4"/>
    <dgm:cxn modelId="{799BAF98-7629-4927-97A6-76C6D170566F}" type="presParOf" srcId="{03B988C9-4D65-493C-A5E7-D6387D1F17FD}" destId="{DB5B4363-0262-4BC1-9623-09874DE3D989}" srcOrd="2" destOrd="0" presId="urn:microsoft.com/office/officeart/2005/8/layout/cycle4"/>
    <dgm:cxn modelId="{3D0111C4-6DD7-4EA1-85D7-07888BF20FDA}" type="presParOf" srcId="{03B988C9-4D65-493C-A5E7-D6387D1F17FD}" destId="{4F935A12-5402-4B48-8B47-1210CA8932AD}" srcOrd="3" destOrd="0" presId="urn:microsoft.com/office/officeart/2005/8/layout/cycle4"/>
    <dgm:cxn modelId="{1632EAEE-4C63-4CC1-98DD-F2E0CD9508F4}" type="presParOf" srcId="{03B988C9-4D65-493C-A5E7-D6387D1F17FD}" destId="{76731502-5D87-448D-B925-11E73EBA834E}" srcOrd="4" destOrd="0" presId="urn:microsoft.com/office/officeart/2005/8/layout/cycle4"/>
    <dgm:cxn modelId="{40AE718C-6C36-4022-A4C2-CE310BC0100E}" type="presParOf" srcId="{E93D8731-80C9-4D95-A36C-0BC48CD86EBB}" destId="{42C881BA-8972-4C1C-B61C-E6D03C3A8FE9}" srcOrd="2" destOrd="0" presId="urn:microsoft.com/office/officeart/2005/8/layout/cycle4"/>
    <dgm:cxn modelId="{BD2FDE9A-E0D0-4D30-9C09-A1983953D36A}" type="presParOf" srcId="{E93D8731-80C9-4D95-A36C-0BC48CD86EBB}" destId="{8AA09FDF-CA0C-4631-A39E-3F70226460E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BB69886-1FC9-4B22-BDB7-5670C782196B}" type="datetimeFigureOut">
              <a:rPr lang="zh-TW" altLang="en-US"/>
              <a:pPr>
                <a:defRPr/>
              </a:pPr>
              <a:t>2017/3/15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155F97-8062-4D8B-94FC-D48AD1C9E2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925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68147E-1AE6-433F-BAD6-D986BC70A50D}" type="datetimeFigureOut">
              <a:rPr lang="zh-TW" altLang="en-US"/>
              <a:pPr>
                <a:defRPr/>
              </a:pPr>
              <a:t>2017/3/15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F7FA203-C645-4AF0-AEF6-D4E32CF334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26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81766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FA203-C645-4AF0-AEF6-D4E32CF334D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62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9310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A Giver__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吳念真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〈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感謝先生篇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〉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完整版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FA203-C645-4AF0-AEF6-D4E32CF334D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58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FA203-C645-4AF0-AEF6-D4E32CF334D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56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FA203-C645-4AF0-AEF6-D4E32CF334D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669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6BF2-4759-4D27-9623-0C0C463F9F3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174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7557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19027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FA203-C645-4AF0-AEF6-D4E32CF334D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9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FA203-C645-4AF0-AEF6-D4E32CF334D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92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2342902" cy="4583534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5687A-E2BF-4D3D-8E0D-B5F6B876E8E3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  <p:pic>
        <p:nvPicPr>
          <p:cNvPr id="21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7"/>
          <a:stretch/>
        </p:blipFill>
        <p:spPr>
          <a:xfrm>
            <a:off x="0" y="3717032"/>
            <a:ext cx="9144000" cy="31069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20850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2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AEDD2-10FB-48A8-BC74-32A16AA70163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2854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A908-06B5-4F81-A020-688FF7B7745C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36142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0055F-D762-42F3-8B25-B6ED0DAE9C6A}" type="datetimeFigureOut">
              <a:rPr lang="zh-TW" altLang="en-US"/>
              <a:pPr>
                <a:defRPr/>
              </a:pPr>
              <a:t>2017/3/15</a:t>
            </a:fld>
            <a:endParaRPr lang="zh-TW" altLang="en-US"/>
          </a:p>
        </p:txBody>
      </p:sp>
      <p:sp>
        <p:nvSpPr>
          <p:cNvPr id="5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CA82-77B8-4A83-B84E-740AC94175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頁尾版面配置區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59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  <a:lvl2pPr>
              <a:defRPr>
                <a:latin typeface="標楷體" pitchFamily="65" charset="-120"/>
                <a:ea typeface="標楷體" pitchFamily="65" charset="-120"/>
              </a:defRPr>
            </a:lvl2pPr>
            <a:lvl3pPr>
              <a:defRPr>
                <a:latin typeface="標楷體" pitchFamily="65" charset="-120"/>
                <a:ea typeface="標楷體" pitchFamily="65" charset="-120"/>
              </a:defRPr>
            </a:lvl3pPr>
            <a:lvl4pPr>
              <a:defRPr>
                <a:latin typeface="標楷體" pitchFamily="65" charset="-120"/>
                <a:ea typeface="標楷體" pitchFamily="65" charset="-120"/>
              </a:defRPr>
            </a:lvl4pPr>
            <a:lvl5pPr>
              <a:defRPr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690D3-DDFA-47D3-A383-A44C169881F0}" type="datetimeFigureOut">
              <a:rPr lang="zh-TW" altLang="en-US" smtClean="0"/>
              <a:pPr/>
              <a:t>2017/3/15</a:t>
            </a:fld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9239B-8E49-417C-A0C7-460DDFFA89D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83845" y="52876"/>
            <a:ext cx="6934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239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>
                <a:solidFill>
                  <a:schemeClr val="tx1"/>
                </a:solidFill>
                <a:latin typeface="+mn-lt"/>
                <a:ea typeface="標楷體" pitchFamily="65" charset="-12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>
                <a:latin typeface="+mn-lt"/>
                <a:ea typeface="標楷體" pitchFamily="65" charset="-12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>
                <a:latin typeface="+mn-lt"/>
                <a:ea typeface="標楷體" pitchFamily="65" charset="-12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>
                <a:latin typeface="+mn-lt"/>
                <a:ea typeface="標楷體" pitchFamily="65" charset="-12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>
                <a:latin typeface="+mn-lt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17839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D81C-2CFD-49E6-904A-3A347296CBDE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21468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3A26-7252-4D58-BFB6-4AACFC975A56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81373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9A7F9-1012-41C6-8D21-C33454A21630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40978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DB2F-6373-4B3A-8089-614876BFF73F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65643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1E0AD-A988-445F-8562-C3F9ED83ABB8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97704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F3162-BF77-4C73-B2A0-BC6FFB6A3CD9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665240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492DC-87B3-4FAF-8532-FAE6F5123B4F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233390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7632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5CD7AD-A3E7-406E-9CBF-F12B6B5B77CA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21" y="4832046"/>
            <a:ext cx="1035579" cy="2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3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cap="none" spc="0">
          <a:ln>
            <a:noFill/>
          </a:ln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7030A0"/>
          </a:solidFill>
          <a:latin typeface="Calibri" panose="020F0502020204030204" pitchFamily="34" charset="0"/>
          <a:ea typeface="標楷體" panose="03000509000000000000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000CC"/>
          </a:solidFill>
          <a:latin typeface="+mn-lt"/>
          <a:ea typeface="標楷體" pitchFamily="65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標楷體" pitchFamily="65" charset="-12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標楷體" pitchFamily="65" charset="-12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標楷體" pitchFamily="65" charset="-12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標楷體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links/&#20551;&#22914;&#21476;&#20154;&#26377;&#33225;&#26360;.pptx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image" Target="../media/image24.gif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links/06-&#25945;&#23416;&#31034;&#20363;-My%20Online%20Trip%201119.docx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links/07-matter/Matter%20n%20water%201060225.pptx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links/08-Taking%20Up%20a%20Hobby/&#32752;&#26519;B5L7&#35373;&#35336;&#29702;&#24565;1060105.pptx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332656"/>
            <a:ext cx="9144000" cy="1296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323528" y="260647"/>
            <a:ext cx="8363272" cy="1368153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dist"/>
            <a:r>
              <a:rPr lang="zh-TW" altLang="en-US" sz="4800" spc="50" dirty="0" smtClean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r>
              <a:rPr lang="zh-TW" altLang="en-US" sz="4800" spc="50" dirty="0">
                <a:ln w="0"/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導向教學分享與教案研發</a:t>
            </a:r>
            <a:endParaRPr lang="zh-TW" altLang="en-US" sz="4800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68C06C-9492-4D8F-8963-79A1007ABBEB}" type="slidenum">
              <a:rPr lang="zh-TW" altLang="en-US" sz="1400" smtClean="0">
                <a:solidFill>
                  <a:schemeClr val="bg1"/>
                </a:solidFill>
                <a:ea typeface="標楷體" panose="03000509000000000000" pitchFamily="65" charset="-12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400" smtClean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076056" y="2264696"/>
            <a:ext cx="361074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r>
              <a:rPr kumimoji="1"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/>
              </a:rPr>
              <a:t>教育部國民教育與學前教育署</a:t>
            </a:r>
            <a:endParaRPr kumimoji="1" lang="en-US" altLang="zh-TW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/>
            </a:endParaRPr>
          </a:p>
          <a:p>
            <a:pPr marL="0" indent="0" algn="ctr">
              <a:buNone/>
            </a:pPr>
            <a:r>
              <a:rPr kumimoji="1"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/>
              </a:rPr>
              <a:t>中央課程與教學輔導諮詢教師</a:t>
            </a:r>
            <a:endParaRPr kumimoji="1" lang="en-US" altLang="zh-TW" sz="2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/>
            </a:endParaRPr>
          </a:p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基隆市武崙國中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莊惠如</a:t>
            </a:r>
            <a:endParaRPr lang="zh-TW" altLang="en-US" sz="2000" b="1" dirty="0">
              <a:ln/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/>
        </p:nvGrpSpPr>
        <p:grpSpPr>
          <a:xfrm>
            <a:off x="1855074" y="759843"/>
            <a:ext cx="5544616" cy="5228431"/>
            <a:chOff x="827584" y="548680"/>
            <a:chExt cx="5544616" cy="5228431"/>
          </a:xfrm>
        </p:grpSpPr>
        <p:sp>
          <p:nvSpPr>
            <p:cNvPr id="8" name="橢圓 7"/>
            <p:cNvSpPr/>
            <p:nvPr/>
          </p:nvSpPr>
          <p:spPr>
            <a:xfrm>
              <a:off x="827584" y="548680"/>
              <a:ext cx="5544616" cy="522843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5" name="直線接點 24"/>
            <p:cNvCxnSpPr/>
            <p:nvPr/>
          </p:nvCxnSpPr>
          <p:spPr>
            <a:xfrm>
              <a:off x="1691680" y="1268760"/>
              <a:ext cx="1006613" cy="956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>
              <a:stCxn id="8" idx="0"/>
              <a:endCxn id="7" idx="0"/>
            </p:cNvCxnSpPr>
            <p:nvPr/>
          </p:nvCxnSpPr>
          <p:spPr>
            <a:xfrm>
              <a:off x="3599892" y="548680"/>
              <a:ext cx="36004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flipV="1">
              <a:off x="4876658" y="2903019"/>
              <a:ext cx="1476164" cy="165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4631966" y="3789041"/>
              <a:ext cx="1174712" cy="9940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 flipH="1">
              <a:off x="2517732" y="4221088"/>
              <a:ext cx="686116" cy="1368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H="1">
              <a:off x="1100750" y="3676745"/>
              <a:ext cx="1510558" cy="6883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/>
          <p:cNvGrpSpPr/>
          <p:nvPr/>
        </p:nvGrpSpPr>
        <p:grpSpPr>
          <a:xfrm>
            <a:off x="1855074" y="1384390"/>
            <a:ext cx="4529778" cy="4488021"/>
            <a:chOff x="827584" y="1173227"/>
            <a:chExt cx="4529778" cy="4488021"/>
          </a:xfrm>
        </p:grpSpPr>
        <p:sp>
          <p:nvSpPr>
            <p:cNvPr id="7" name="橢圓 6"/>
            <p:cNvSpPr/>
            <p:nvPr/>
          </p:nvSpPr>
          <p:spPr>
            <a:xfrm>
              <a:off x="2411760" y="1844824"/>
              <a:ext cx="2448272" cy="24482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2" name="直線接點 11"/>
            <p:cNvCxnSpPr/>
            <p:nvPr/>
          </p:nvCxnSpPr>
          <p:spPr>
            <a:xfrm flipV="1">
              <a:off x="4139952" y="1173227"/>
              <a:ext cx="1217410" cy="13865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flipH="1" flipV="1">
              <a:off x="3818954" y="3789041"/>
              <a:ext cx="480872" cy="18722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827584" y="2791652"/>
              <a:ext cx="2016224" cy="2773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橢圓 4"/>
          <p:cNvSpPr/>
          <p:nvPr/>
        </p:nvSpPr>
        <p:spPr>
          <a:xfrm>
            <a:off x="3871298" y="2560043"/>
            <a:ext cx="1512168" cy="14401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終身</a:t>
            </a:r>
            <a: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</a:t>
            </a:r>
            <a:endParaRPr lang="zh-TW" altLang="en-US" sz="23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41232" y="6356350"/>
            <a:ext cx="1763216" cy="365125"/>
          </a:xfrm>
        </p:spPr>
        <p:txBody>
          <a:bodyPr/>
          <a:lstStyle/>
          <a:p>
            <a:pPr>
              <a:defRPr/>
            </a:pPr>
            <a:fld id="{331AF638-5D54-45B1-AA5C-276A71E07F81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>
                <a:defRPr/>
              </a:pPr>
              <a:t>10</a:t>
            </a:fld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73" name="文字方塊 6"/>
          <p:cNvSpPr txBox="1">
            <a:spLocks noChangeArrowheads="1"/>
          </p:cNvSpPr>
          <p:nvPr/>
        </p:nvSpPr>
        <p:spPr bwMode="auto">
          <a:xfrm>
            <a:off x="3099896" y="6255968"/>
            <a:ext cx="3416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的三面九項</a:t>
            </a: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2128240" y="811610"/>
            <a:ext cx="3930206" cy="2066327"/>
            <a:chOff x="1100750" y="600447"/>
            <a:chExt cx="3930206" cy="2066327"/>
          </a:xfrm>
        </p:grpSpPr>
        <p:sp>
          <p:nvSpPr>
            <p:cNvPr id="2" name="文字方塊 1"/>
            <p:cNvSpPr txBox="1"/>
            <p:nvPr/>
          </p:nvSpPr>
          <p:spPr>
            <a:xfrm>
              <a:off x="1439298" y="1568456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A1</a:t>
              </a:r>
              <a:endParaRPr lang="zh-TW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1100750" y="1958888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身心素質</a:t>
              </a:r>
              <a:endParaRPr lang="en-US" altLang="zh-TW" sz="2000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與自我精進</a:t>
              </a:r>
              <a:endPara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2153217" y="992908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系統思考</a:t>
              </a:r>
              <a:endParaRPr lang="en-US" altLang="zh-TW" sz="2000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與解決問題</a:t>
              </a:r>
              <a:endPara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3563888" y="992922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規劃執行</a:t>
              </a:r>
              <a:endParaRPr lang="en-US" altLang="zh-TW" sz="2000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與創新應變</a:t>
              </a:r>
              <a:endPara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2742676" y="648538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A2</a:t>
              </a:r>
              <a:endParaRPr lang="zh-TW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3782988" y="600447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A3</a:t>
              </a:r>
              <a:endParaRPr lang="zh-TW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171" name="文字方塊 7170"/>
          <p:cNvSpPr txBox="1"/>
          <p:nvPr/>
        </p:nvSpPr>
        <p:spPr>
          <a:xfrm rot="20146198">
            <a:off x="3624544" y="227937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自主行動</a:t>
            </a:r>
            <a:endParaRPr lang="zh-TW" altLang="en-US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3" name="文字方塊 72"/>
          <p:cNvSpPr txBox="1"/>
          <p:nvPr/>
        </p:nvSpPr>
        <p:spPr>
          <a:xfrm rot="17657307">
            <a:off x="4892581" y="339817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溝通互動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095436" y="1839963"/>
            <a:ext cx="2259154" cy="3816424"/>
            <a:chOff x="4067946" y="1628800"/>
            <a:chExt cx="2259154" cy="3816424"/>
          </a:xfrm>
        </p:grpSpPr>
        <p:sp>
          <p:nvSpPr>
            <p:cNvPr id="26" name="文字方塊 25"/>
            <p:cNvSpPr txBox="1"/>
            <p:nvPr/>
          </p:nvSpPr>
          <p:spPr>
            <a:xfrm>
              <a:off x="4719327" y="2001034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符號運用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與溝通表達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4860032" y="3369186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科技資訊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與媒體素養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4067946" y="430529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藝術涵養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與美感素養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5073115" y="1628800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5225515" y="3039343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B2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4355976" y="4983559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B3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 rot="2780230">
            <a:off x="3423462" y="380021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社會參與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855075" y="3106490"/>
            <a:ext cx="3312370" cy="2716105"/>
            <a:chOff x="827585" y="2895327"/>
            <a:chExt cx="3312370" cy="2716105"/>
          </a:xfrm>
        </p:grpSpPr>
        <p:sp>
          <p:nvSpPr>
            <p:cNvPr id="38" name="文字方塊 37"/>
            <p:cNvSpPr txBox="1"/>
            <p:nvPr/>
          </p:nvSpPr>
          <p:spPr>
            <a:xfrm>
              <a:off x="968659" y="2895327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C3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2063403" y="3846112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C2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3235343" y="4378610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C1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827585" y="322517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多元文化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與國際理解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478029" y="4271721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人際關係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與團隊合作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2672887" y="4903546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道德實踐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與公民意識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1231258" y="322682"/>
            <a:ext cx="6811663" cy="5698606"/>
            <a:chOff x="1231258" y="111519"/>
            <a:chExt cx="6811663" cy="5698606"/>
          </a:xfrm>
        </p:grpSpPr>
        <p:grpSp>
          <p:nvGrpSpPr>
            <p:cNvPr id="50" name="群組 49"/>
            <p:cNvGrpSpPr/>
            <p:nvPr/>
          </p:nvGrpSpPr>
          <p:grpSpPr>
            <a:xfrm>
              <a:off x="2505519" y="111519"/>
              <a:ext cx="4451286" cy="2662419"/>
              <a:chOff x="1478029" y="111519"/>
              <a:chExt cx="4451286" cy="2662419"/>
            </a:xfrm>
          </p:grpSpPr>
          <p:sp>
            <p:nvSpPr>
              <p:cNvPr id="48" name="弧形 47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 rot="699699">
                <a:off x="2910752" y="407218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59" name="群組 58"/>
            <p:cNvGrpSpPr/>
            <p:nvPr/>
          </p:nvGrpSpPr>
          <p:grpSpPr>
            <a:xfrm rot="6502107">
              <a:off x="4486069" y="2253272"/>
              <a:ext cx="4451286" cy="2662419"/>
              <a:chOff x="1338029" y="158006"/>
              <a:chExt cx="4451286" cy="2662419"/>
            </a:xfrm>
          </p:grpSpPr>
          <p:sp>
            <p:nvSpPr>
              <p:cNvPr id="60" name="弧形 59"/>
              <p:cNvSpPr/>
              <p:nvPr/>
            </p:nvSpPr>
            <p:spPr>
              <a:xfrm rot="20909179">
                <a:off x="1338029" y="158006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文字方塊 60"/>
              <p:cNvSpPr txBox="1"/>
              <p:nvPr/>
            </p:nvSpPr>
            <p:spPr>
              <a:xfrm rot="21208289">
                <a:off x="2618378" y="391729"/>
                <a:ext cx="1990139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888171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62" name="群組 61"/>
            <p:cNvGrpSpPr/>
            <p:nvPr/>
          </p:nvGrpSpPr>
          <p:grpSpPr>
            <a:xfrm rot="15427797">
              <a:off x="336825" y="2205956"/>
              <a:ext cx="4451286" cy="2662419"/>
              <a:chOff x="1478029" y="111519"/>
              <a:chExt cx="4451286" cy="2662419"/>
            </a:xfrm>
          </p:grpSpPr>
          <p:sp>
            <p:nvSpPr>
              <p:cNvPr id="63" name="弧形 62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文字方塊 63"/>
              <p:cNvSpPr txBox="1"/>
              <p:nvPr/>
            </p:nvSpPr>
            <p:spPr>
              <a:xfrm rot="699699">
                <a:off x="2910752" y="407218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426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171" grpId="0"/>
      <p:bldP spid="7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 txBox="1">
            <a:spLocks/>
          </p:cNvSpPr>
          <p:nvPr/>
        </p:nvSpPr>
        <p:spPr>
          <a:xfrm>
            <a:off x="7884368" y="188641"/>
            <a:ext cx="864096" cy="4392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 cap="none" spc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dirty="0" smtClean="0"/>
              <a:t>英語節數減少了</a:t>
            </a:r>
            <a:endParaRPr lang="zh-TW" altLang="en-US" dirty="0"/>
          </a:p>
        </p:txBody>
      </p:sp>
      <p:pic>
        <p:nvPicPr>
          <p:cNvPr id="19" name="image5.png"/>
          <p:cNvPicPr>
            <a:picLocks noChangeAspect="1"/>
          </p:cNvPicPr>
          <p:nvPr/>
        </p:nvPicPr>
        <p:blipFill rotWithShape="1">
          <a:blip r:embed="rId2">
            <a:extLst/>
          </a:blip>
          <a:srcRect b="25068"/>
          <a:stretch/>
        </p:blipFill>
        <p:spPr>
          <a:xfrm>
            <a:off x="107504" y="0"/>
            <a:ext cx="7897156" cy="66693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124"/>
          <p:cNvSpPr/>
          <p:nvPr/>
        </p:nvSpPr>
        <p:spPr>
          <a:xfrm>
            <a:off x="6372200" y="2024974"/>
            <a:ext cx="1296144" cy="323906"/>
          </a:xfrm>
          <a:prstGeom prst="ellipse">
            <a:avLst/>
          </a:prstGeom>
          <a:ln w="254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7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12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243408"/>
            <a:ext cx="5466184" cy="77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/>
              <a:t>危機就是轉機</a:t>
            </a:r>
            <a:endParaRPr lang="zh-TW" altLang="en-US" sz="8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13</a:t>
            </a:fld>
            <a:endParaRPr lang="es-ES" altLang="zh-TW"/>
          </a:p>
        </p:txBody>
      </p:sp>
      <p:sp>
        <p:nvSpPr>
          <p:cNvPr id="6" name="矩形 5"/>
          <p:cNvSpPr/>
          <p:nvPr/>
        </p:nvSpPr>
        <p:spPr>
          <a:xfrm>
            <a:off x="5724128" y="6021288"/>
            <a:ext cx="76321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90" y="1518245"/>
            <a:ext cx="5732763" cy="52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23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195" y="1099172"/>
            <a:ext cx="3143177" cy="31390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17240" y="4836451"/>
            <a:ext cx="6112544" cy="1196764"/>
          </a:xfrm>
        </p:spPr>
        <p:txBody>
          <a:bodyPr>
            <a:normAutofit/>
          </a:bodyPr>
          <a:lstStyle/>
          <a:p>
            <a:r>
              <a:rPr lang="zh-TW" altLang="en-US" sz="2600" b="1" dirty="0" smtClean="0">
                <a:solidFill>
                  <a:srgbClr val="9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總綱鼓勵從學校本位課程觀點，</a:t>
            </a:r>
            <a:r>
              <a:rPr lang="en-US" altLang="zh-TW" sz="2600" b="1" dirty="0" smtClean="0">
                <a:solidFill>
                  <a:srgbClr val="9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600" b="1" dirty="0" smtClean="0">
                <a:solidFill>
                  <a:srgbClr val="9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600" b="1" dirty="0" smtClean="0">
                <a:solidFill>
                  <a:srgbClr val="92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整合部定課程及校訂課程</a:t>
            </a:r>
            <a:endParaRPr lang="zh-TW" altLang="en-US" sz="2600" b="1" dirty="0">
              <a:solidFill>
                <a:srgbClr val="92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 descr="太極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"/>
          <a:stretch/>
        </p:blipFill>
        <p:spPr>
          <a:xfrm>
            <a:off x="1721121" y="523108"/>
            <a:ext cx="5290781" cy="4382427"/>
          </a:xfrm>
        </p:spPr>
      </p:pic>
      <p:sp>
        <p:nvSpPr>
          <p:cNvPr id="5" name="矩形 4"/>
          <p:cNvSpPr/>
          <p:nvPr/>
        </p:nvSpPr>
        <p:spPr>
          <a:xfrm>
            <a:off x="1979712" y="6450211"/>
            <a:ext cx="7316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 smtClean="0"/>
              <a:t> </a:t>
            </a:r>
            <a:r>
              <a:rPr lang="zh-TW" altLang="en-US" sz="1200" dirty="0" smtClean="0"/>
              <a:t>圖片來源：</a:t>
            </a:r>
            <a:r>
              <a:rPr lang="en-US" altLang="zh-TW" sz="1200" dirty="0" smtClean="0"/>
              <a:t>http://www.nipic.com/show/4/79/5437409k2418f424.html</a:t>
            </a:r>
            <a:endParaRPr lang="zh-TW" altLang="en-US" sz="1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94941" y="1847337"/>
            <a:ext cx="107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部定</a:t>
            </a:r>
            <a:endParaRPr lang="en-US" altLang="zh-TW" sz="2800" b="1" spc="50" dirty="0" smtClean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lang="zh-TW" altLang="en-US" sz="28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29998" y="2467324"/>
            <a:ext cx="107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校訂課程</a:t>
            </a:r>
            <a:endParaRPr lang="zh-TW" altLang="en-US" sz="28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1520" y="-27384"/>
            <a:ext cx="328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部定課程：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國家統一規劃</a:t>
            </a:r>
            <a:endParaRPr lang="en-US" altLang="zh-TW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養成學生基本學力</a:t>
            </a:r>
            <a:endParaRPr lang="en-US" altLang="zh-TW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奠定適性發展基礎</a:t>
            </a:r>
            <a:endParaRPr lang="zh-TW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12238" y="3306972"/>
            <a:ext cx="304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校訂課程：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學校安排</a:t>
            </a:r>
            <a:endParaRPr lang="en-US" altLang="zh-TW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形塑學校教育願景</a:t>
            </a:r>
            <a:endParaRPr lang="en-US" altLang="zh-TW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強化學生適性發展</a:t>
            </a:r>
            <a:endParaRPr lang="zh-TW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3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36512" y="4762"/>
            <a:ext cx="9144000" cy="6853238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直排標題 10"/>
          <p:cNvSpPr>
            <a:spLocks noGrp="1"/>
          </p:cNvSpPr>
          <p:nvPr>
            <p:ph type="title" orient="vert"/>
          </p:nvPr>
        </p:nvSpPr>
        <p:spPr>
          <a:xfrm>
            <a:off x="272899" y="127128"/>
            <a:ext cx="1118697" cy="6049963"/>
          </a:xfrm>
        </p:spPr>
        <p:txBody>
          <a:bodyPr/>
          <a:lstStyle/>
          <a:p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新課綱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強調學校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本位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課程發展</a:t>
            </a:r>
            <a:endParaRPr lang="zh-TW" altLang="en-US" sz="3600" dirty="0"/>
          </a:p>
        </p:txBody>
      </p:sp>
      <p:sp>
        <p:nvSpPr>
          <p:cNvPr id="2048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29421C-1006-41F8-886E-A990FC845E49}" type="slidenum">
              <a:rPr lang="en-US" altLang="zh-TW">
                <a:solidFill>
                  <a:srgbClr val="898989"/>
                </a:solidFill>
              </a:rPr>
              <a:pPr/>
              <a:t>15</a:t>
            </a:fld>
            <a:endParaRPr lang="en-US" altLang="zh-TW">
              <a:solidFill>
                <a:srgbClr val="898989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914464" y="81061"/>
            <a:ext cx="7229535" cy="6515121"/>
            <a:chOff x="2463404" y="88286"/>
            <a:chExt cx="7229535" cy="6515121"/>
          </a:xfrm>
        </p:grpSpPr>
        <p:grpSp>
          <p:nvGrpSpPr>
            <p:cNvPr id="2" name="群組 35"/>
            <p:cNvGrpSpPr>
              <a:grpSpLocks/>
            </p:cNvGrpSpPr>
            <p:nvPr/>
          </p:nvGrpSpPr>
          <p:grpSpPr bwMode="auto">
            <a:xfrm>
              <a:off x="2463404" y="88286"/>
              <a:ext cx="7229535" cy="6515121"/>
              <a:chOff x="1139323" y="1341813"/>
              <a:chExt cx="9740428" cy="5286831"/>
            </a:xfrm>
          </p:grpSpPr>
          <p:grpSp>
            <p:nvGrpSpPr>
              <p:cNvPr id="3" name="群組 6"/>
              <p:cNvGrpSpPr>
                <a:grpSpLocks/>
              </p:cNvGrpSpPr>
              <p:nvPr/>
            </p:nvGrpSpPr>
            <p:grpSpPr bwMode="auto">
              <a:xfrm>
                <a:off x="1139323" y="1341813"/>
                <a:ext cx="9740428" cy="5286831"/>
                <a:chOff x="1139323" y="1453509"/>
                <a:chExt cx="9740428" cy="5286831"/>
              </a:xfrm>
            </p:grpSpPr>
            <p:sp>
              <p:nvSpPr>
                <p:cNvPr id="47" name="圓角矩形 46"/>
                <p:cNvSpPr/>
                <p:nvPr/>
              </p:nvSpPr>
              <p:spPr bwMode="auto">
                <a:xfrm>
                  <a:off x="1139323" y="3591938"/>
                  <a:ext cx="8989610" cy="1075655"/>
                </a:xfrm>
                <a:prstGeom prst="roundRect">
                  <a:avLst/>
                </a:prstGeom>
                <a:solidFill>
                  <a:srgbClr val="6699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zh-TW" altLang="en-US" sz="2400" b="1" dirty="0" smtClean="0">
                      <a:solidFill>
                        <a:prstClr val="black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主要</a:t>
                  </a:r>
                  <a:endParaRPr lang="en-US" altLang="zh-TW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  <a:p>
                  <a:pPr>
                    <a:defRPr/>
                  </a:pPr>
                  <a:r>
                    <a:rPr lang="zh-TW" altLang="en-US" sz="2400" b="1" dirty="0" smtClean="0">
                      <a:solidFill>
                        <a:prstClr val="black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項目</a:t>
                  </a:r>
                  <a:endPara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48" name="圓角矩形 47"/>
                <p:cNvSpPr/>
                <p:nvPr/>
              </p:nvSpPr>
              <p:spPr bwMode="auto">
                <a:xfrm>
                  <a:off x="1139323" y="2482789"/>
                  <a:ext cx="8989610" cy="933953"/>
                </a:xfrm>
                <a:prstGeom prst="roundRect">
                  <a:avLst/>
                </a:prstGeom>
                <a:solidFill>
                  <a:srgbClr val="6699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zh-TW" altLang="en-US" sz="2400" b="1" dirty="0" smtClean="0">
                      <a:solidFill>
                        <a:prstClr val="black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課程</a:t>
                  </a:r>
                  <a:endParaRPr lang="en-US" altLang="zh-TW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  <a:p>
                  <a:pPr>
                    <a:defRPr/>
                  </a:pPr>
                  <a:r>
                    <a:rPr lang="zh-TW" altLang="en-US" sz="2400" b="1" dirty="0" smtClean="0">
                      <a:solidFill>
                        <a:prstClr val="black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類型</a:t>
                  </a:r>
                  <a:endPara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49" name="圓角矩形 48"/>
                <p:cNvSpPr/>
                <p:nvPr/>
              </p:nvSpPr>
              <p:spPr bwMode="auto">
                <a:xfrm>
                  <a:off x="1139323" y="1467680"/>
                  <a:ext cx="8989610" cy="775502"/>
                </a:xfrm>
                <a:prstGeom prst="roundRect">
                  <a:avLst/>
                </a:prstGeom>
                <a:solidFill>
                  <a:srgbClr val="6699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zh-TW" altLang="en-US" sz="2400" b="1" dirty="0" smtClean="0">
                      <a:solidFill>
                        <a:prstClr val="black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教育</a:t>
                  </a:r>
                  <a:endParaRPr lang="en-US" altLang="zh-TW" sz="2400" b="1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  <a:p>
                  <a:pPr>
                    <a:defRPr/>
                  </a:pPr>
                  <a:r>
                    <a:rPr lang="zh-TW" altLang="en-US" sz="2400" b="1" dirty="0" smtClean="0">
                      <a:solidFill>
                        <a:prstClr val="black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階段</a:t>
                  </a:r>
                  <a:endParaRPr lang="zh-TW" altLang="en-US" sz="2400" b="1" dirty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grpSp>
              <p:nvGrpSpPr>
                <p:cNvPr id="6" name="群組 5"/>
                <p:cNvGrpSpPr>
                  <a:grpSpLocks/>
                </p:cNvGrpSpPr>
                <p:nvPr/>
              </p:nvGrpSpPr>
              <p:grpSpPr bwMode="auto">
                <a:xfrm>
                  <a:off x="1518284" y="1453509"/>
                  <a:ext cx="9361467" cy="5286831"/>
                  <a:chOff x="1518284" y="1131285"/>
                  <a:chExt cx="9361467" cy="5610974"/>
                </a:xfrm>
              </p:grpSpPr>
              <p:sp>
                <p:nvSpPr>
                  <p:cNvPr id="52" name="圓角矩形 51"/>
                  <p:cNvSpPr/>
                  <p:nvPr/>
                </p:nvSpPr>
                <p:spPr bwMode="auto">
                  <a:xfrm>
                    <a:off x="5797764" y="3456878"/>
                    <a:ext cx="1443738" cy="992581"/>
                  </a:xfrm>
                  <a:prstGeom prst="roundRect">
                    <a:avLst/>
                  </a:prstGeom>
                  <a:solidFill>
                    <a:srgbClr val="079D0E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b="1" dirty="0">
                      <a:solidFill>
                        <a:prstClr val="white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  <p:grpSp>
                <p:nvGrpSpPr>
                  <p:cNvPr id="7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18284" y="1131285"/>
                    <a:ext cx="9361467" cy="5610974"/>
                    <a:chOff x="1298814" y="1426606"/>
                    <a:chExt cx="8359917" cy="5277551"/>
                  </a:xfrm>
                </p:grpSpPr>
                <p:sp>
                  <p:nvSpPr>
                    <p:cNvPr id="20505" name="圓角矩形圖說文字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8814" y="4745691"/>
                      <a:ext cx="3205591" cy="1958466"/>
                    </a:xfrm>
                    <a:prstGeom prst="wedgeRoundRectCallout">
                      <a:avLst>
                        <a:gd name="adj1" fmla="val 8263"/>
                        <a:gd name="adj2" fmla="val -63611"/>
                        <a:gd name="adj3" fmla="val 16667"/>
                      </a:avLst>
                    </a:prstGeom>
                    <a:solidFill>
                      <a:schemeClr val="bg1"/>
                    </a:solidFill>
                    <a:ln w="25400" algn="ctr">
                      <a:solidFill>
                        <a:srgbClr val="385D8A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r>
                        <a:rPr lang="zh-TW" altLang="en-US" sz="2000" b="1" dirty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部定課程</a:t>
                      </a:r>
                      <a:endParaRPr lang="en-US" altLang="zh-TW" sz="20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spcBef>
                          <a:spcPts val="600"/>
                        </a:spcBef>
                        <a:buClr>
                          <a:srgbClr val="C00000"/>
                        </a:buCl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鼓勵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跨領域統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buClr>
                          <a:srgbClr val="C00000"/>
                        </a:buCl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鼓勵協同教學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90488" indent="-90488">
                        <a:buClr>
                          <a:srgbClr val="C00000"/>
                        </a:buCl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課程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的彈性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組合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例：語文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隔</a:t>
                      </a: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altLang="zh-TW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</a:t>
                      </a:r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或隔學期</a:t>
                      </a: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對開</a:t>
                      </a:r>
                      <a:r>
                        <a:rPr lang="en-US" altLang="zh-TW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90488" indent="-90488">
                        <a:buClr>
                          <a:srgbClr val="C00000"/>
                        </a:buClr>
                        <a:buFont typeface="Arial" pitchFamily="34" charset="0"/>
                        <a:buChar char="•"/>
                      </a:pPr>
                      <a:r>
                        <a:rPr lang="zh-TW" altLang="en-US" sz="2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適性分組學習</a:t>
                      </a:r>
                      <a:endParaRPr lang="en-US" altLang="zh-TW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grpSp>
                  <p:nvGrpSpPr>
                    <p:cNvPr id="8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5189" y="2555669"/>
                      <a:ext cx="6064059" cy="1978449"/>
                      <a:chOff x="2165189" y="2555669"/>
                      <a:chExt cx="6064059" cy="1978449"/>
                    </a:xfrm>
                  </p:grpSpPr>
                  <p:sp>
                    <p:nvSpPr>
                      <p:cNvPr id="59" name="圓角矩形 58"/>
                      <p:cNvSpPr/>
                      <p:nvPr/>
                    </p:nvSpPr>
                    <p:spPr bwMode="auto">
                      <a:xfrm>
                        <a:off x="2496959" y="2573672"/>
                        <a:ext cx="2122076" cy="730419"/>
                      </a:xfrm>
                      <a:prstGeom prst="roundRect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zh-TW" altLang="en-US" sz="2400" dirty="0">
                          <a:solidFill>
                            <a:prstClr val="white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endParaRPr>
                      </a:p>
                    </p:txBody>
                  </p:sp>
                  <p:sp>
                    <p:nvSpPr>
                      <p:cNvPr id="61" name="圓角矩形 60"/>
                      <p:cNvSpPr/>
                      <p:nvPr/>
                    </p:nvSpPr>
                    <p:spPr bwMode="auto">
                      <a:xfrm>
                        <a:off x="3554785" y="3614005"/>
                        <a:ext cx="1492167" cy="920113"/>
                      </a:xfrm>
                      <a:prstGeom prst="roundRect">
                        <a:avLst/>
                      </a:prstGeom>
                      <a:solidFill>
                        <a:srgbClr val="079D0E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lvl="0"/>
                        <a:r>
                          <a:rPr lang="zh-TW" altLang="zh-TW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主題</a:t>
                        </a:r>
                        <a:r>
                          <a:rPr lang="en-US" altLang="zh-TW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/</a:t>
                        </a:r>
                        <a:r>
                          <a:rPr lang="zh-TW" altLang="zh-TW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專題</a:t>
                        </a:r>
                        <a:r>
                          <a:rPr lang="en-US" altLang="zh-TW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/</a:t>
                        </a:r>
                        <a:r>
                          <a:rPr lang="zh-TW" altLang="en-US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議題</a:t>
                        </a:r>
                        <a:r>
                          <a:rPr lang="zh-TW" altLang="zh-TW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探究課程</a:t>
                        </a:r>
                        <a:endParaRPr lang="zh-TW" altLang="en-US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endParaRPr>
                      </a:p>
                    </p:txBody>
                  </p:sp>
                  <p:sp>
                    <p:nvSpPr>
                      <p:cNvPr id="63" name="圓角矩形 16"/>
                      <p:cNvSpPr/>
                      <p:nvPr/>
                    </p:nvSpPr>
                    <p:spPr bwMode="auto">
                      <a:xfrm>
                        <a:off x="2165189" y="3596001"/>
                        <a:ext cx="1212926" cy="892448"/>
                      </a:xfrm>
                      <a:prstGeom prst="roundRect">
                        <a:avLst/>
                      </a:prstGeom>
                      <a:solidFill>
                        <a:srgbClr val="FB5837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spcAft>
                            <a:spcPts val="0"/>
                          </a:spcAft>
                          <a:defRPr/>
                        </a:pPr>
                        <a:r>
                          <a:rPr lang="zh-TW" altLang="en-US" sz="2000" b="1" dirty="0" smtClean="0"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a:t>八大領域</a:t>
                        </a:r>
                        <a:endPara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4" name="圓角矩形 15"/>
                      <p:cNvSpPr/>
                      <p:nvPr/>
                    </p:nvSpPr>
                    <p:spPr bwMode="auto">
                      <a:xfrm>
                        <a:off x="6063882" y="2555669"/>
                        <a:ext cx="2165366" cy="748422"/>
                      </a:xfrm>
                      <a:prstGeom prst="roundRect">
                        <a:avLst/>
                      </a:prstGeom>
                      <a:solidFill>
                        <a:srgbClr val="43823E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spcAft>
                            <a:spcPts val="0"/>
                          </a:spcAft>
                          <a:defRPr/>
                        </a:pPr>
                        <a:r>
                          <a:rPr lang="zh-TW" altLang="en-US" sz="2000" dirty="0" smtClean="0">
                            <a:solidFill>
                              <a:schemeClr val="bg1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a:t>校訂課程</a:t>
                        </a:r>
                        <a:r>
                          <a:rPr lang="en-US" altLang="zh-TW" sz="2000" dirty="0" smtClean="0">
                            <a:solidFill>
                              <a:schemeClr val="bg1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a:t>:</a:t>
                        </a:r>
                        <a:endParaRPr lang="en-US" altLang="zh-TW" sz="20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endParaRPr>
                      </a:p>
                      <a:p>
                        <a:pPr algn="ctr">
                          <a:spcAft>
                            <a:spcPts val="0"/>
                          </a:spcAft>
                          <a:defRPr/>
                        </a:pPr>
                        <a:r>
                          <a:rPr lang="zh-TW" altLang="en-US" sz="2000" b="1" dirty="0" smtClean="0">
                            <a:solidFill>
                              <a:schemeClr val="bg1"/>
                            </a:solidFill>
                            <a:latin typeface="標楷體" panose="03000509000000000000" pitchFamily="65" charset="-120"/>
                            <a:ea typeface="標楷體" panose="03000509000000000000" pitchFamily="65" charset="-120"/>
                          </a:rPr>
                          <a:t>彈性學習</a:t>
                        </a:r>
                        <a:endParaRPr lang="zh-TW" altLang="en-US" sz="20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endParaRPr>
                      </a:p>
                    </p:txBody>
                  </p:sp>
                </p:grpSp>
                <p:sp>
                  <p:nvSpPr>
                    <p:cNvPr id="56" name="圓角矩形 55"/>
                    <p:cNvSpPr/>
                    <p:nvPr/>
                  </p:nvSpPr>
                  <p:spPr bwMode="auto">
                    <a:xfrm>
                      <a:off x="2572725" y="1426606"/>
                      <a:ext cx="5510076" cy="775427"/>
                    </a:xfrm>
                    <a:prstGeom prst="roundRect">
                      <a:avLst/>
                    </a:prstGeom>
                    <a:solidFill>
                      <a:srgbClr val="000099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zh-TW" altLang="en-US" sz="3600" dirty="0" smtClean="0">
                          <a:solidFill>
                            <a:prstClr val="white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國民中小學</a:t>
                      </a:r>
                      <a:endParaRPr lang="zh-TW" altLang="en-US" sz="3600" dirty="0">
                        <a:solidFill>
                          <a:prstClr val="white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57" name="圓角矩形圖說文字 56"/>
                    <p:cNvSpPr/>
                    <p:nvPr/>
                  </p:nvSpPr>
                  <p:spPr bwMode="auto">
                    <a:xfrm>
                      <a:off x="4862591" y="4745691"/>
                      <a:ext cx="4796140" cy="1784863"/>
                    </a:xfrm>
                    <a:prstGeom prst="wedgeRoundRectCallout">
                      <a:avLst>
                        <a:gd name="adj1" fmla="val -11780"/>
                        <a:gd name="adj2" fmla="val -57659"/>
                        <a:gd name="adj3" fmla="val 16667"/>
                      </a:avLst>
                    </a:prstGeom>
                    <a:solidFill>
                      <a:schemeClr val="bg1"/>
                    </a:solidFill>
                    <a:ln w="22225">
                      <a:solidFill>
                        <a:srgbClr val="385D8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>
                        <a:defRPr/>
                      </a:pPr>
                      <a:r>
                        <a:rPr lang="zh-TW" altLang="en-US" sz="2000" b="1" dirty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校訂課程</a:t>
                      </a:r>
                      <a:endParaRPr lang="en-US" altLang="zh-TW" sz="2000" b="1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80975" indent="-180975">
                        <a:spcBef>
                          <a:spcPts val="600"/>
                        </a:spcBef>
                        <a:buClr>
                          <a:srgbClr val="C00000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訂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有四類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課程來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引導學校</a:t>
                      </a: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規劃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80975" indent="-180975">
                        <a:buClr>
                          <a:srgbClr val="C00000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鼓勵跨領域探究及自主學習</a:t>
                      </a:r>
                      <a:endParaRPr lang="en-US" altLang="zh-TW" sz="20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180975" indent="-180975">
                        <a:buClr>
                          <a:srgbClr val="C00000"/>
                        </a:buClr>
                        <a:buFont typeface="Arial" pitchFamily="34" charset="0"/>
                        <a:buChar char="•"/>
                        <a:defRPr/>
                      </a:pPr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鼓勵適性學習的發展</a:t>
                      </a:r>
                      <a:endParaRPr lang="en-US" altLang="zh-TW" sz="20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</p:grpSp>
          </p:grpSp>
          <p:cxnSp>
            <p:nvCxnSpPr>
              <p:cNvPr id="38" name="直線接點 37"/>
              <p:cNvCxnSpPr/>
              <p:nvPr/>
            </p:nvCxnSpPr>
            <p:spPr>
              <a:xfrm>
                <a:off x="5653839" y="2118604"/>
                <a:ext cx="0" cy="216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/>
              <p:cNvCxnSpPr/>
              <p:nvPr/>
            </p:nvCxnSpPr>
            <p:spPr>
              <a:xfrm>
                <a:off x="4214176" y="2309259"/>
                <a:ext cx="3670902" cy="103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7888232" y="2300242"/>
                <a:ext cx="0" cy="216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/>
              <p:cNvCxnSpPr/>
              <p:nvPr/>
            </p:nvCxnSpPr>
            <p:spPr>
              <a:xfrm flipH="1">
                <a:off x="4214176" y="2300242"/>
                <a:ext cx="7885" cy="216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/>
              <p:cNvCxnSpPr/>
              <p:nvPr/>
            </p:nvCxnSpPr>
            <p:spPr>
              <a:xfrm>
                <a:off x="3263338" y="3222600"/>
                <a:ext cx="6307" cy="3104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/>
              <p:cNvCxnSpPr/>
              <p:nvPr/>
            </p:nvCxnSpPr>
            <p:spPr>
              <a:xfrm flipV="1">
                <a:off x="4819686" y="3406814"/>
                <a:ext cx="4676931" cy="1803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/>
              <p:cNvCxnSpPr/>
              <p:nvPr/>
            </p:nvCxnSpPr>
            <p:spPr>
              <a:xfrm>
                <a:off x="9496617" y="3397797"/>
                <a:ext cx="0" cy="21513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/>
              <p:cNvCxnSpPr/>
              <p:nvPr/>
            </p:nvCxnSpPr>
            <p:spPr>
              <a:xfrm>
                <a:off x="7889809" y="3226464"/>
                <a:ext cx="1576" cy="16875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485" name="矩形 64"/>
            <p:cNvSpPr>
              <a:spLocks noChangeArrowheads="1"/>
            </p:cNvSpPr>
            <p:nvPr/>
          </p:nvSpPr>
          <p:spPr bwMode="auto">
            <a:xfrm>
              <a:off x="3723480" y="1590130"/>
              <a:ext cx="16854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部定課程</a:t>
              </a:r>
              <a:r>
                <a:rPr lang="en-US" altLang="zh-TW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:</a:t>
              </a:r>
              <a:endParaRPr lang="en-US" altLang="zh-TW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領域學習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en-US" altLang="zh-TW" sz="2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6" name="圓角矩形 65"/>
            <p:cNvSpPr/>
            <p:nvPr/>
          </p:nvSpPr>
          <p:spPr bwMode="auto">
            <a:xfrm>
              <a:off x="7076307" y="2793119"/>
              <a:ext cx="968381" cy="1003146"/>
            </a:xfrm>
            <a:prstGeom prst="roundRect">
              <a:avLst/>
            </a:prstGeom>
            <a:solidFill>
              <a:srgbClr val="079D0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/>
              <a:r>
                <a:rPr lang="zh-TW" altLang="zh-TW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特殊需</a:t>
              </a:r>
              <a:r>
                <a:rPr lang="zh-TW" altLang="en-US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求</a:t>
              </a:r>
              <a:r>
                <a:rPr lang="zh-TW" altLang="zh-TW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領域課程</a:t>
              </a:r>
              <a:endPara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487" name="矩形 67"/>
            <p:cNvSpPr>
              <a:spLocks noChangeArrowheads="1"/>
            </p:cNvSpPr>
            <p:nvPr/>
          </p:nvSpPr>
          <p:spPr bwMode="auto">
            <a:xfrm>
              <a:off x="5996480" y="2846214"/>
              <a:ext cx="106374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/>
              <a:r>
                <a:rPr lang="zh-TW" altLang="zh-TW" b="1" dirty="0" smtClean="0">
                  <a:solidFill>
                    <a:schemeClr val="lt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社團活動與技藝課程</a:t>
              </a:r>
              <a:endParaRPr lang="en-US" altLang="zh-TW" b="1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9" name="圓角矩形 68"/>
            <p:cNvSpPr/>
            <p:nvPr/>
          </p:nvSpPr>
          <p:spPr bwMode="auto">
            <a:xfrm>
              <a:off x="8134480" y="2806276"/>
              <a:ext cx="1001188" cy="1028544"/>
            </a:xfrm>
            <a:prstGeom prst="roundRect">
              <a:avLst/>
            </a:prstGeom>
            <a:solidFill>
              <a:srgbClr val="079D0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/>
              <a:r>
                <a:rPr lang="zh-TW" altLang="zh-TW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其他類課程</a:t>
              </a:r>
              <a:endPara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4" name="直線接點 3"/>
            <p:cNvCxnSpPr/>
            <p:nvPr/>
          </p:nvCxnSpPr>
          <p:spPr>
            <a:xfrm>
              <a:off x="5192948" y="2644137"/>
              <a:ext cx="0" cy="1016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8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5927"/>
            <a:ext cx="8229600" cy="463113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chemeClr val="accent2"/>
                </a:solidFill>
              </a:rPr>
              <a:t>&gt;&gt;&gt;&gt;&gt;&gt;&gt;&gt;&gt;&gt;&gt;&gt;&gt;&gt;&gt;&gt;&gt;&gt;&gt;&gt;&gt;&gt;&gt;&gt;&gt;&gt;</a:t>
            </a:r>
            <a:endParaRPr lang="zh-TW" altLang="en-US" dirty="0">
              <a:solidFill>
                <a:schemeClr val="accent2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4" y="373599"/>
            <a:ext cx="8985712" cy="302275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861048"/>
            <a:ext cx="9080967" cy="270523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330455" y="4374337"/>
            <a:ext cx="3057247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zh-TW" sz="32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強化知能</a:t>
            </a:r>
            <a:r>
              <a:rPr lang="zh-TW" altLang="zh-TW" sz="32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整合與</a:t>
            </a:r>
            <a:endParaRPr lang="en-US" altLang="zh-TW" sz="3200" b="1" dirty="0" smtClean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32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生活運用能</a:t>
            </a:r>
            <a:r>
              <a:rPr lang="zh-TW" altLang="en-US" sz="3200" b="1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</a:t>
            </a:r>
            <a:endParaRPr lang="zh-TW" altLang="en-US" sz="32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01748" y="2422209"/>
            <a:ext cx="3419526" cy="1862590"/>
            <a:chOff x="101748" y="2206185"/>
            <a:chExt cx="3419526" cy="1862590"/>
          </a:xfrm>
        </p:grpSpPr>
        <p:sp>
          <p:nvSpPr>
            <p:cNvPr id="8" name="文字方塊 7"/>
            <p:cNvSpPr txBox="1"/>
            <p:nvPr/>
          </p:nvSpPr>
          <p:spPr>
            <a:xfrm>
              <a:off x="101748" y="2206185"/>
              <a:ext cx="3419526" cy="10772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統整性主題</a:t>
              </a:r>
              <a:r>
                <a:rPr lang="en-US" altLang="zh-TW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</a:t>
              </a:r>
              <a:r>
                <a:rPr lang="en-US" altLang="zh-TW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</a:p>
            <a:p>
              <a:pPr algn="ctr"/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議題探究課程</a:t>
              </a:r>
              <a:endPara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" name="直線單箭頭接點 9"/>
            <p:cNvCxnSpPr/>
            <p:nvPr/>
          </p:nvCxnSpPr>
          <p:spPr>
            <a:xfrm flipH="1">
              <a:off x="2555776" y="3457431"/>
              <a:ext cx="144016" cy="61134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hape 124"/>
          <p:cNvSpPr/>
          <p:nvPr/>
        </p:nvSpPr>
        <p:spPr>
          <a:xfrm>
            <a:off x="7596336" y="2769674"/>
            <a:ext cx="1296144" cy="323906"/>
          </a:xfrm>
          <a:prstGeom prst="ellipse">
            <a:avLst/>
          </a:prstGeom>
          <a:ln w="254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" name="Shape 125"/>
          <p:cNvSpPr/>
          <p:nvPr/>
        </p:nvSpPr>
        <p:spPr>
          <a:xfrm>
            <a:off x="7731191" y="4814576"/>
            <a:ext cx="946448" cy="576065"/>
          </a:xfrm>
          <a:prstGeom prst="ellipse">
            <a:avLst/>
          </a:prstGeom>
          <a:ln w="25400"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8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ECE56D-955A-40B3-9B99-685685816DAD}" type="slidenum">
              <a:rPr lang="es-ES" altLang="zh-TW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s-ES" altLang="zh-TW" sz="1400" smtClean="0"/>
          </a:p>
        </p:txBody>
      </p:sp>
      <p:sp>
        <p:nvSpPr>
          <p:cNvPr id="7" name="Ellipse 14"/>
          <p:cNvSpPr/>
          <p:nvPr/>
        </p:nvSpPr>
        <p:spPr bwMode="auto">
          <a:xfrm>
            <a:off x="251520" y="4907268"/>
            <a:ext cx="1903238" cy="465948"/>
          </a:xfrm>
          <a:prstGeom prst="ellipse">
            <a:avLst/>
          </a:prstGeom>
          <a:gradFill flip="none" rotWithShape="1">
            <a:gsLst>
              <a:gs pos="0">
                <a:srgbClr val="777777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2642011"/>
            <a:ext cx="6398592" cy="828203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從總綱到領綱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核心素養的轉化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hteck 12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3757119"/>
            <a:ext cx="6398592" cy="82820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素養導向教學設計示例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1526903"/>
            <a:ext cx="6398592" cy="82820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十二年國教課綱的精神與內涵</a:t>
            </a:r>
            <a:r>
              <a:rPr 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bgerundetes Rechteck 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1420011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0999999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b="1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4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399816" y="2550256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1299999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3728762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5C73E-0C77-4261-925D-244D9B9F0020}" type="slidenum">
              <a:rPr lang="zh-TW" altLang="en-US" smtClean="0">
                <a:latin typeface="標楷體" pitchFamily="65" charset="-120"/>
                <a:ea typeface="標楷體" pitchFamily="65" charset="-120"/>
              </a:rPr>
              <a:pPr>
                <a:defRPr/>
              </a:pPr>
              <a:t>18</a:t>
            </a:fld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95536" y="1851612"/>
            <a:ext cx="1806352" cy="79208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總綱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95536" y="4365104"/>
            <a:ext cx="1806352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各領域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b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科目綱要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4"/>
          <a:stretch/>
        </p:blipFill>
        <p:spPr>
          <a:xfrm>
            <a:off x="2286101" y="1327080"/>
            <a:ext cx="360040" cy="1841152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2758603" y="1053246"/>
            <a:ext cx="2047778" cy="79208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771303" y="2564904"/>
            <a:ext cx="2047778" cy="792088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各教育階段核心素養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單箭頭接點 8"/>
          <p:cNvCxnSpPr>
            <a:endCxn id="12" idx="0"/>
          </p:cNvCxnSpPr>
          <p:nvPr/>
        </p:nvCxnSpPr>
        <p:spPr>
          <a:xfrm>
            <a:off x="3795192" y="1845334"/>
            <a:ext cx="0" cy="719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3877262" y="20334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轉化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3795192" y="3461305"/>
            <a:ext cx="0" cy="903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877262" y="36494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轉化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2771302" y="4365104"/>
            <a:ext cx="2047779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各領域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endParaRPr lang="en-US" altLang="zh-TW" sz="24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/>
          <p:cNvCxnSpPr>
            <a:stCxn id="7" idx="3"/>
            <a:endCxn id="20" idx="1"/>
          </p:cNvCxnSpPr>
          <p:nvPr/>
        </p:nvCxnSpPr>
        <p:spPr>
          <a:xfrm>
            <a:off x="2201888" y="4761148"/>
            <a:ext cx="5694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5715420" y="3313599"/>
            <a:ext cx="2232248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各領域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endParaRPr lang="en-US" altLang="zh-TW" sz="24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理念與目標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565540" y="5517232"/>
            <a:ext cx="3240360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各領域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科目學習重點</a:t>
            </a:r>
            <a:endParaRPr lang="en-US" altLang="zh-TW" sz="2400" b="1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學習表現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</a:t>
            </a:r>
            <a:r>
              <a:rPr lang="en-US" altLang="zh-TW" sz="24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" name="圖片 5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42" y="4203835"/>
            <a:ext cx="557206" cy="1245102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3989">
            <a:off x="4852022" y="3396196"/>
            <a:ext cx="557206" cy="1245102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0308">
            <a:off x="4806308" y="5041622"/>
            <a:ext cx="557206" cy="1245102"/>
          </a:xfrm>
          <a:prstGeom prst="rect">
            <a:avLst/>
          </a:prstGeom>
        </p:spPr>
      </p:pic>
      <p:sp>
        <p:nvSpPr>
          <p:cNvPr id="64" name="文字方塊 63"/>
          <p:cNvSpPr txBox="1"/>
          <p:nvPr/>
        </p:nvSpPr>
        <p:spPr>
          <a:xfrm>
            <a:off x="5007259" y="39957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7398520" y="468043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4353474" y="56920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對應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3528" y="188640"/>
            <a:ext cx="6912768" cy="646331"/>
          </a:xfrm>
          <a:prstGeom prst="rect">
            <a:avLst/>
          </a:prstGeom>
          <a:solidFill>
            <a:srgbClr val="00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從總綱到領綱：核心素養的轉化</a:t>
            </a:r>
            <a:endParaRPr lang="zh-TW" altLang="en-US" sz="36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7992888" cy="216024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不用等到</a:t>
            </a:r>
            <a:r>
              <a:rPr lang="en-US" altLang="zh-TW" sz="48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107</a:t>
            </a:r>
            <a:r>
              <a:rPr lang="zh-TW" altLang="en-US" sz="48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年，</a:t>
            </a:r>
            <a:r>
              <a:rPr lang="en-US" altLang="zh-TW" sz="48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/>
            </a:r>
            <a:br>
              <a:rPr lang="en-US" altLang="zh-TW" sz="48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</a:br>
            <a:r>
              <a:rPr lang="zh-TW" altLang="en-US" sz="4800" dirty="0" smtClean="0">
                <a:solidFill>
                  <a:srgbClr val="FFC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素養導向的教學已經發生</a:t>
            </a:r>
            <a:endParaRPr lang="zh-TW" altLang="en-US" sz="4800" dirty="0">
              <a:solidFill>
                <a:srgbClr val="FFC000"/>
              </a:solidFill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3" name="文字方塊 2">
            <a:hlinkClick r:id="rId2" action="ppaction://hlinkpres?slideindex=1&amp;slidetitle="/>
          </p:cNvPr>
          <p:cNvSpPr txBox="1"/>
          <p:nvPr/>
        </p:nvSpPr>
        <p:spPr>
          <a:xfrm>
            <a:off x="2411760" y="4071044"/>
            <a:ext cx="56641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Imagine Mark Twain’s </a:t>
            </a:r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facebook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,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標楷體" panose="03000509000000000000" pitchFamily="65" charset="-120"/>
              <a:cs typeface="Calibri" panose="020F0502020204030204" pitchFamily="34" charset="0"/>
            </a:endParaRPr>
          </a:p>
          <a:p>
            <a:pPr algn="ctr"/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w</a:t>
            </a:r>
            <a:r>
              <a:rPr lang="en-US" altLang="zh-TW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rPr>
              <a:t>hat would it be like?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0" y="3932728"/>
            <a:ext cx="1353850" cy="13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OUTLINES</a:t>
            </a:r>
            <a:endParaRPr lang="zh-TW" altLang="en-US" dirty="0"/>
          </a:p>
        </p:txBody>
      </p:sp>
      <p:sp>
        <p:nvSpPr>
          <p:cNvPr id="819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ECE56D-955A-40B3-9B99-685685816DAD}" type="slidenum">
              <a:rPr lang="es-ES" altLang="zh-TW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s-ES" altLang="zh-TW" sz="1400" smtClean="0"/>
          </a:p>
        </p:txBody>
      </p:sp>
      <p:sp>
        <p:nvSpPr>
          <p:cNvPr id="7" name="Ellipse 14"/>
          <p:cNvSpPr/>
          <p:nvPr/>
        </p:nvSpPr>
        <p:spPr bwMode="auto">
          <a:xfrm>
            <a:off x="251520" y="5051284"/>
            <a:ext cx="1903238" cy="465948"/>
          </a:xfrm>
          <a:prstGeom prst="ellipse">
            <a:avLst/>
          </a:prstGeom>
          <a:gradFill flip="none" rotWithShape="1">
            <a:gsLst>
              <a:gs pos="0">
                <a:srgbClr val="777777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2885373"/>
            <a:ext cx="6398592" cy="828203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從總綱到領綱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核心素養的轉化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hteck 12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4000481"/>
            <a:ext cx="6398592" cy="828203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素養導向教學設計示例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1770265"/>
            <a:ext cx="6398592" cy="82820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十二年國教課綱的精神與內涵</a:t>
            </a:r>
            <a:r>
              <a:rPr 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bgerundetes Rechteck 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1663373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0999999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b="1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4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399816" y="2793618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1299999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3972124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accent5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4700" b="8000"/>
          <a:stretch/>
        </p:blipFill>
        <p:spPr>
          <a:xfrm>
            <a:off x="4357355" y="1412776"/>
            <a:ext cx="4175085" cy="3312368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找出著力點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20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73" y="1340768"/>
            <a:ext cx="4660455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39829" y="45400"/>
            <a:ext cx="7168475" cy="914400"/>
          </a:xfrm>
        </p:spPr>
        <p:txBody>
          <a:bodyPr/>
          <a:lstStyle/>
          <a:p>
            <a:r>
              <a:rPr lang="zh-TW" altLang="en-US" spc="-100" dirty="0">
                <a:latin typeface="Times New Roman" pitchFamily="18" charset="0"/>
                <a:cs typeface="Times New Roman" pitchFamily="18" charset="0"/>
              </a:rPr>
              <a:t>重大</a:t>
            </a:r>
            <a:r>
              <a:rPr lang="zh-TW" altLang="en-US" spc="-100" dirty="0" smtClean="0">
                <a:latin typeface="Times New Roman" pitchFamily="18" charset="0"/>
                <a:cs typeface="Times New Roman" pitchFamily="18" charset="0"/>
              </a:rPr>
              <a:t>議題</a:t>
            </a:r>
            <a:r>
              <a:rPr lang="en-US" altLang="zh-TW" spc="-100" dirty="0" smtClean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zh-TW" altLang="en-US" sz="3200" spc="-100" dirty="0" smtClean="0">
                <a:latin typeface="Times New Roman" pitchFamily="18" charset="0"/>
                <a:cs typeface="Times New Roman" pitchFamily="18" charset="0"/>
              </a:rPr>
              <a:t>落實</a:t>
            </a:r>
            <a:r>
              <a:rPr lang="zh-TW" altLang="en-US" sz="3200" spc="-100" dirty="0">
                <a:latin typeface="Times New Roman" pitchFamily="18" charset="0"/>
                <a:cs typeface="Times New Roman" pitchFamily="18" charset="0"/>
              </a:rPr>
              <a:t>融入各領域學習內容</a:t>
            </a:r>
            <a:endParaRPr lang="zh-TW" altLang="en-US" sz="3200" dirty="0"/>
          </a:p>
        </p:txBody>
      </p:sp>
      <p:pic>
        <p:nvPicPr>
          <p:cNvPr id="4" name="Picture 5" descr="未命名 -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971600" y="1556792"/>
            <a:ext cx="751089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6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</a:t>
            </a:r>
            <a:r>
              <a:rPr lang="zh-TW" alt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多少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議題可以融入教學？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7800"/>
          </a:xfrm>
        </p:spPr>
        <p:txBody>
          <a:bodyPr/>
          <a:lstStyle/>
          <a:p>
            <a:r>
              <a:rPr lang="en-US" altLang="zh-TW" dirty="0" smtClean="0"/>
              <a:t>Let’s play Bingo game.</a:t>
            </a:r>
          </a:p>
          <a:p>
            <a:r>
              <a:rPr lang="en-US" altLang="zh-TW" dirty="0" smtClean="0"/>
              <a:t>Groups in four.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1259632" y="2699375"/>
          <a:ext cx="6096000" cy="3744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>
                          <a:solidFill>
                            <a:schemeClr val="tx2"/>
                          </a:solidFill>
                        </a:rPr>
                        <a:t>…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>
                          <a:solidFill>
                            <a:schemeClr val="tx2"/>
                          </a:solidFill>
                        </a:rPr>
                        <a:t>…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>
                          <a:solidFill>
                            <a:schemeClr val="tx2"/>
                          </a:solidFill>
                        </a:rPr>
                        <a:t>…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000" dirty="0" smtClean="0">
                          <a:solidFill>
                            <a:schemeClr val="tx2"/>
                          </a:solidFill>
                        </a:rPr>
                        <a:t>…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dirty="0" smtClean="0">
                          <a:solidFill>
                            <a:schemeClr val="tx2"/>
                          </a:solidFill>
                        </a:rPr>
                        <a:t>★</a:t>
                      </a:r>
                      <a:endParaRPr lang="zh-TW" alt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19</a:t>
            </a:r>
            <a:r>
              <a:rPr lang="zh-TW" altLang="en-US" dirty="0" smtClean="0"/>
              <a:t>項議題</a:t>
            </a:r>
            <a:r>
              <a:rPr lang="en-US" altLang="zh-TW" dirty="0" smtClean="0"/>
              <a:t>(</a:t>
            </a:r>
            <a:r>
              <a:rPr lang="zh-TW" altLang="en-US" dirty="0" smtClean="0"/>
              <a:t>含</a:t>
            </a:r>
            <a:r>
              <a:rPr lang="en-US" altLang="zh-TW" dirty="0" smtClean="0"/>
              <a:t>4</a:t>
            </a:r>
            <a:r>
              <a:rPr lang="zh-TW" altLang="en-US" dirty="0" smtClean="0"/>
              <a:t>個重大議題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23</a:t>
            </a:fld>
            <a:endParaRPr lang="es-ES" altLang="zh-TW"/>
          </a:p>
        </p:txBody>
      </p:sp>
      <p:sp>
        <p:nvSpPr>
          <p:cNvPr id="5" name="圓角矩形 4"/>
          <p:cNvSpPr/>
          <p:nvPr/>
        </p:nvSpPr>
        <p:spPr>
          <a:xfrm>
            <a:off x="860292" y="1115616"/>
            <a:ext cx="1810544" cy="729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958868" y="1149439"/>
            <a:ext cx="1810544" cy="729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062714" y="1149439"/>
            <a:ext cx="1810544" cy="729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153944" y="1149439"/>
            <a:ext cx="1810544" cy="729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40212" y="2132856"/>
            <a:ext cx="1810544" cy="72920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238788" y="2166679"/>
            <a:ext cx="1810544" cy="72920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342634" y="2166679"/>
            <a:ext cx="1810544" cy="729208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法治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433864" y="2166679"/>
            <a:ext cx="1810544" cy="7292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932300" y="3212976"/>
            <a:ext cx="1810544" cy="7292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030876" y="3246799"/>
            <a:ext cx="1810544" cy="72920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能源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5134722" y="3246799"/>
            <a:ext cx="1810544" cy="729208"/>
          </a:xfrm>
          <a:prstGeom prst="roundRect">
            <a:avLst/>
          </a:prstGeom>
          <a:solidFill>
            <a:srgbClr val="00009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07504" y="4356386"/>
            <a:ext cx="1810544" cy="72920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123728" y="4322563"/>
            <a:ext cx="1810544" cy="72920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生涯規劃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222304" y="4312346"/>
            <a:ext cx="1810544" cy="72920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多元文化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6326150" y="4312346"/>
            <a:ext cx="1810544" cy="72920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閱讀素養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1004362" y="5499796"/>
            <a:ext cx="1810544" cy="729208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戶外教育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3144060" y="5499796"/>
            <a:ext cx="1810544" cy="729208"/>
          </a:xfrm>
          <a:prstGeom prst="roundRect">
            <a:avLst/>
          </a:prstGeom>
          <a:solidFill>
            <a:srgbClr val="0C788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國際教育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5247906" y="5499796"/>
            <a:ext cx="2132406" cy="72920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原住民教育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233131" y="3246799"/>
            <a:ext cx="1810544" cy="7292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防災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2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8162" y="0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latin typeface="+mj-lt"/>
              </a:rPr>
              <a:t>Think Pair Share</a:t>
            </a:r>
            <a:endParaRPr lang="zh-TW" altLang="en-US" dirty="0"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11052"/>
            <a:ext cx="8558869" cy="1525860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solidFill>
                  <a:srgbClr val="0000FF"/>
                </a:solidFill>
              </a:rPr>
              <a:t>Q: </a:t>
            </a:r>
            <a:r>
              <a:rPr lang="zh-TW" altLang="en-US" dirty="0" smtClean="0">
                <a:solidFill>
                  <a:srgbClr val="0000FF"/>
                </a:solidFill>
              </a:rPr>
              <a:t>這些議題中，你曾經或想要融入的議題為何？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00FF"/>
                </a:solidFill>
              </a:rPr>
              <a:t> </a:t>
            </a:r>
            <a:r>
              <a:rPr lang="en-US" altLang="zh-TW" dirty="0" smtClean="0">
                <a:solidFill>
                  <a:srgbClr val="0000FF"/>
                </a:solidFill>
              </a:rPr>
              <a:t>    </a:t>
            </a:r>
            <a:r>
              <a:rPr lang="zh-TW" altLang="en-US" dirty="0" smtClean="0">
                <a:solidFill>
                  <a:srgbClr val="0000FF"/>
                </a:solidFill>
              </a:rPr>
              <a:t>您</a:t>
            </a:r>
            <a:r>
              <a:rPr lang="en-US" altLang="zh-TW" dirty="0" smtClean="0">
                <a:solidFill>
                  <a:srgbClr val="0000FF"/>
                </a:solidFill>
              </a:rPr>
              <a:t>(</a:t>
            </a:r>
            <a:r>
              <a:rPr lang="zh-TW" altLang="en-US" dirty="0" smtClean="0">
                <a:solidFill>
                  <a:srgbClr val="0000FF"/>
                </a:solidFill>
              </a:rPr>
              <a:t>想要</a:t>
            </a:r>
            <a:r>
              <a:rPr lang="en-US" altLang="zh-TW" dirty="0" smtClean="0">
                <a:solidFill>
                  <a:srgbClr val="0000FF"/>
                </a:solidFill>
              </a:rPr>
              <a:t>)</a:t>
            </a:r>
            <a:r>
              <a:rPr lang="zh-TW" altLang="en-US" dirty="0" smtClean="0">
                <a:solidFill>
                  <a:srgbClr val="0000FF"/>
                </a:solidFill>
              </a:rPr>
              <a:t>怎麼做？</a:t>
            </a:r>
            <a:endParaRPr lang="en-US" altLang="zh-TW" dirty="0" smtClean="0">
              <a:solidFill>
                <a:srgbClr val="0000FF"/>
              </a:solidFill>
            </a:endParaRPr>
          </a:p>
        </p:txBody>
      </p:sp>
      <p:pic>
        <p:nvPicPr>
          <p:cNvPr id="2052" name="Picture 4" descr="http://www.rde.nsw.edu.au/lxd/files/2015/04/CP-ThinkPairShare-1oczwx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840446" cy="41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627784" y="3502655"/>
            <a:ext cx="18006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Think 30 sec.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Pair </a:t>
            </a:r>
            <a:r>
              <a:rPr lang="en-US" altLang="zh-TW" dirty="0"/>
              <a:t>1 min.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Share </a:t>
            </a:r>
            <a:r>
              <a:rPr lang="en-US" altLang="zh-TW" dirty="0"/>
              <a:t>1 min.</a:t>
            </a:r>
            <a:endParaRPr lang="zh-TW" alt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348" name="ShockwaveFlash1" r:id="rId2" imgW="3960720" imgH="2448000"/>
        </mc:Choice>
        <mc:Fallback>
          <p:control name="ShockwaveFlash1" r:id="rId2" imgW="3960720" imgH="2448000">
            <p:pic>
              <p:nvPicPr>
                <p:cNvPr id="7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355976" y="2430313"/>
                  <a:ext cx="3960440" cy="2448272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035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ECE56D-955A-40B3-9B99-685685816DAD}" type="slidenum">
              <a:rPr lang="es-ES" altLang="zh-TW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s-ES" altLang="zh-TW" sz="1400" smtClean="0"/>
          </a:p>
        </p:txBody>
      </p:sp>
      <p:sp>
        <p:nvSpPr>
          <p:cNvPr id="8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2783773"/>
            <a:ext cx="6398592" cy="82820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從總綱到領綱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核心素養的轉化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hteck 12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3898881"/>
            <a:ext cx="6398592" cy="828203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素養導向教學設計示例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1668665"/>
            <a:ext cx="6398592" cy="82820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十二年國教課綱的精神與內涵</a:t>
            </a:r>
            <a:r>
              <a:rPr 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bgerundetes Rechteck 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1561773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0999999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b="1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4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399816" y="2692018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1299999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3870524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accent5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9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9234"/>
            <a:ext cx="8208912" cy="9144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/>
              <a:t>語文領域英語文素養導向案例研發</a:t>
            </a:r>
            <a:endParaRPr lang="zh-TW" altLang="en-US" sz="4000" b="1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356593244"/>
              </p:ext>
            </p:extLst>
          </p:nvPr>
        </p:nvGraphicFramePr>
        <p:xfrm>
          <a:off x="467544" y="1196752"/>
          <a:ext cx="7848872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3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337176" y="6356350"/>
            <a:ext cx="1763216" cy="365125"/>
          </a:xfrm>
        </p:spPr>
        <p:txBody>
          <a:bodyPr>
            <a:normAutofit/>
          </a:bodyPr>
          <a:lstStyle/>
          <a:p>
            <a:pPr>
              <a:defRPr/>
            </a:pPr>
            <a:fld id="{9C43862D-E695-4545-88C2-9979944A62D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-6052"/>
            <a:ext cx="6934200" cy="914400"/>
          </a:xfrm>
        </p:spPr>
        <p:txBody>
          <a:bodyPr/>
          <a:lstStyle/>
          <a:p>
            <a:r>
              <a:rPr lang="zh-TW" altLang="en-US" dirty="0" smtClean="0"/>
              <a:t>素養</a:t>
            </a:r>
            <a:r>
              <a:rPr lang="zh-TW" altLang="en-US" dirty="0"/>
              <a:t>導向的</a:t>
            </a:r>
            <a:r>
              <a:rPr lang="zh-TW" altLang="en-US" dirty="0" smtClean="0"/>
              <a:t>教學</a:t>
            </a:r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-612576" y="967276"/>
          <a:ext cx="9793088" cy="5890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127863" y="2260029"/>
            <a:ext cx="20120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28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整合知識、</a:t>
            </a:r>
            <a:r>
              <a:rPr lang="en-US" altLang="zh-TW" sz="28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技能與</a:t>
            </a:r>
            <a:endParaRPr lang="en-US" altLang="zh-TW" sz="2800" b="1" spc="5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endParaRPr lang="zh-TW" altLang="en-US" sz="28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478616" y="2204864"/>
            <a:ext cx="16466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營造情境</a:t>
            </a:r>
            <a: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化、脈絡</a:t>
            </a:r>
            <a: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化的學習</a:t>
            </a:r>
            <a:endParaRPr lang="zh-TW" altLang="en-US" sz="28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14071" y="4547258"/>
            <a:ext cx="166584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強化實踐</a:t>
            </a:r>
            <a: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力行的</a:t>
            </a:r>
            <a: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endParaRPr lang="zh-TW" altLang="en-US" sz="28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69716" y="4547257"/>
            <a:ext cx="2002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重視學習</a:t>
            </a:r>
            <a:r>
              <a:rPr lang="zh-TW" altLang="en-US" sz="28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歷程</a:t>
            </a:r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、方法</a:t>
            </a:r>
            <a:endParaRPr lang="en-US" altLang="zh-TW" sz="2800" b="1" spc="50" dirty="0" smtClean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800" b="1" spc="5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與策略</a:t>
            </a:r>
            <a:endParaRPr lang="zh-TW" altLang="en-US" sz="28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07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2"/>
          <p:cNvSpPr/>
          <p:nvPr/>
        </p:nvSpPr>
        <p:spPr>
          <a:xfrm>
            <a:off x="3749224" y="188839"/>
            <a:ext cx="4922520" cy="1186729"/>
          </a:xfrm>
          <a:custGeom>
            <a:avLst/>
            <a:gdLst>
              <a:gd name="connsiteX0" fmla="*/ 0 w 4922520"/>
              <a:gd name="connsiteY0" fmla="*/ 148341 h 1186729"/>
              <a:gd name="connsiteX1" fmla="*/ 4329156 w 4922520"/>
              <a:gd name="connsiteY1" fmla="*/ 148341 h 1186729"/>
              <a:gd name="connsiteX2" fmla="*/ 4329156 w 4922520"/>
              <a:gd name="connsiteY2" fmla="*/ 0 h 1186729"/>
              <a:gd name="connsiteX3" fmla="*/ 4922520 w 4922520"/>
              <a:gd name="connsiteY3" fmla="*/ 593365 h 1186729"/>
              <a:gd name="connsiteX4" fmla="*/ 4329156 w 4922520"/>
              <a:gd name="connsiteY4" fmla="*/ 1186729 h 1186729"/>
              <a:gd name="connsiteX5" fmla="*/ 4329156 w 4922520"/>
              <a:gd name="connsiteY5" fmla="*/ 1038388 h 1186729"/>
              <a:gd name="connsiteX6" fmla="*/ 0 w 4922520"/>
              <a:gd name="connsiteY6" fmla="*/ 1038388 h 1186729"/>
              <a:gd name="connsiteX7" fmla="*/ 0 w 4922520"/>
              <a:gd name="connsiteY7" fmla="*/ 148341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2520" h="1186729">
                <a:moveTo>
                  <a:pt x="0" y="148341"/>
                </a:moveTo>
                <a:lnTo>
                  <a:pt x="4329156" y="148341"/>
                </a:lnTo>
                <a:lnTo>
                  <a:pt x="4329156" y="0"/>
                </a:lnTo>
                <a:lnTo>
                  <a:pt x="4922520" y="593365"/>
                </a:lnTo>
                <a:lnTo>
                  <a:pt x="4329156" y="1186729"/>
                </a:lnTo>
                <a:lnTo>
                  <a:pt x="4329156" y="1038388"/>
                </a:lnTo>
                <a:lnTo>
                  <a:pt x="0" y="1038388"/>
                </a:lnTo>
                <a:lnTo>
                  <a:pt x="0" y="148341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63581" rIns="460263" bIns="163581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4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結合學生生活經驗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4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從真實情境中思考問題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467544" y="188640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教材選編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情境化與脈絡化的學習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3749224" y="1494242"/>
            <a:ext cx="4922520" cy="1186729"/>
          </a:xfrm>
          <a:custGeom>
            <a:avLst/>
            <a:gdLst>
              <a:gd name="connsiteX0" fmla="*/ 0 w 4922520"/>
              <a:gd name="connsiteY0" fmla="*/ 148341 h 1186729"/>
              <a:gd name="connsiteX1" fmla="*/ 4329156 w 4922520"/>
              <a:gd name="connsiteY1" fmla="*/ 148341 h 1186729"/>
              <a:gd name="connsiteX2" fmla="*/ 4329156 w 4922520"/>
              <a:gd name="connsiteY2" fmla="*/ 0 h 1186729"/>
              <a:gd name="connsiteX3" fmla="*/ 4922520 w 4922520"/>
              <a:gd name="connsiteY3" fmla="*/ 593365 h 1186729"/>
              <a:gd name="connsiteX4" fmla="*/ 4329156 w 4922520"/>
              <a:gd name="connsiteY4" fmla="*/ 1186729 h 1186729"/>
              <a:gd name="connsiteX5" fmla="*/ 4329156 w 4922520"/>
              <a:gd name="connsiteY5" fmla="*/ 1038388 h 1186729"/>
              <a:gd name="connsiteX6" fmla="*/ 0 w 4922520"/>
              <a:gd name="connsiteY6" fmla="*/ 1038388 h 1186729"/>
              <a:gd name="connsiteX7" fmla="*/ 0 w 4922520"/>
              <a:gd name="connsiteY7" fmla="*/ 148341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2520" h="1186729">
                <a:moveTo>
                  <a:pt x="0" y="148341"/>
                </a:moveTo>
                <a:lnTo>
                  <a:pt x="4329156" y="148341"/>
                </a:lnTo>
                <a:lnTo>
                  <a:pt x="4329156" y="0"/>
                </a:lnTo>
                <a:lnTo>
                  <a:pt x="4922520" y="593365"/>
                </a:lnTo>
                <a:lnTo>
                  <a:pt x="4329156" y="1186729"/>
                </a:lnTo>
                <a:lnTo>
                  <a:pt x="4329156" y="1038388"/>
                </a:lnTo>
                <a:lnTo>
                  <a:pt x="0" y="1038388"/>
                </a:lnTo>
                <a:lnTo>
                  <a:pt x="0" y="148341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63581" rIns="460263" bIns="163581" numCol="1" spcCol="1270" anchor="t" anchorCtr="0">
            <a:noAutofit/>
          </a:bodyPr>
          <a:lstStyle/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4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學生能自主學習與探索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4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強調學習歷程，而非背誦結果</a:t>
            </a:r>
            <a:endParaRPr lang="en-US" altLang="zh-TW" sz="24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467544" y="1494242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教學活動設計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學習歷程、方法與策略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3749224" y="2799645"/>
            <a:ext cx="4922520" cy="1186729"/>
          </a:xfrm>
          <a:custGeom>
            <a:avLst/>
            <a:gdLst>
              <a:gd name="connsiteX0" fmla="*/ 0 w 4922520"/>
              <a:gd name="connsiteY0" fmla="*/ 148341 h 1186729"/>
              <a:gd name="connsiteX1" fmla="*/ 4329156 w 4922520"/>
              <a:gd name="connsiteY1" fmla="*/ 148341 h 1186729"/>
              <a:gd name="connsiteX2" fmla="*/ 4329156 w 4922520"/>
              <a:gd name="connsiteY2" fmla="*/ 0 h 1186729"/>
              <a:gd name="connsiteX3" fmla="*/ 4922520 w 4922520"/>
              <a:gd name="connsiteY3" fmla="*/ 593365 h 1186729"/>
              <a:gd name="connsiteX4" fmla="*/ 4329156 w 4922520"/>
              <a:gd name="connsiteY4" fmla="*/ 1186729 h 1186729"/>
              <a:gd name="connsiteX5" fmla="*/ 4329156 w 4922520"/>
              <a:gd name="connsiteY5" fmla="*/ 1038388 h 1186729"/>
              <a:gd name="connsiteX6" fmla="*/ 0 w 4922520"/>
              <a:gd name="connsiteY6" fmla="*/ 1038388 h 1186729"/>
              <a:gd name="connsiteX7" fmla="*/ 0 w 4922520"/>
              <a:gd name="connsiteY7" fmla="*/ 148341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2520" h="1186729">
                <a:moveTo>
                  <a:pt x="0" y="148341"/>
                </a:moveTo>
                <a:lnTo>
                  <a:pt x="4329156" y="148341"/>
                </a:lnTo>
                <a:lnTo>
                  <a:pt x="4329156" y="0"/>
                </a:lnTo>
                <a:lnTo>
                  <a:pt x="4922520" y="593365"/>
                </a:lnTo>
                <a:lnTo>
                  <a:pt x="4329156" y="1186729"/>
                </a:lnTo>
                <a:lnTo>
                  <a:pt x="4329156" y="1038388"/>
                </a:lnTo>
                <a:lnTo>
                  <a:pt x="0" y="1038388"/>
                </a:lnTo>
                <a:lnTo>
                  <a:pt x="0" y="148341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63581" rIns="460263" bIns="163581" numCol="1" spcCol="1270" anchor="t" anchorCtr="0">
            <a:noAutofit/>
          </a:bodyPr>
          <a:lstStyle/>
          <a:p>
            <a:pPr marL="228600" lvl="1" indent="-228600" defTabSz="10668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zh-TW" altLang="en-US" sz="24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團隊合作、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互動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-228600" defTabSz="10668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差異化教學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67544" y="2799645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51" tIns="118891" rIns="179851" bIns="11889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活動進行方式</a:t>
            </a:r>
            <a:endPara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（學習支持系統）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749224" y="4149503"/>
            <a:ext cx="4922520" cy="1186729"/>
          </a:xfrm>
          <a:custGeom>
            <a:avLst/>
            <a:gdLst>
              <a:gd name="connsiteX0" fmla="*/ 0 w 4922520"/>
              <a:gd name="connsiteY0" fmla="*/ 148341 h 1186729"/>
              <a:gd name="connsiteX1" fmla="*/ 4329156 w 4922520"/>
              <a:gd name="connsiteY1" fmla="*/ 148341 h 1186729"/>
              <a:gd name="connsiteX2" fmla="*/ 4329156 w 4922520"/>
              <a:gd name="connsiteY2" fmla="*/ 0 h 1186729"/>
              <a:gd name="connsiteX3" fmla="*/ 4922520 w 4922520"/>
              <a:gd name="connsiteY3" fmla="*/ 593365 h 1186729"/>
              <a:gd name="connsiteX4" fmla="*/ 4329156 w 4922520"/>
              <a:gd name="connsiteY4" fmla="*/ 1186729 h 1186729"/>
              <a:gd name="connsiteX5" fmla="*/ 4329156 w 4922520"/>
              <a:gd name="connsiteY5" fmla="*/ 1038388 h 1186729"/>
              <a:gd name="connsiteX6" fmla="*/ 0 w 4922520"/>
              <a:gd name="connsiteY6" fmla="*/ 1038388 h 1186729"/>
              <a:gd name="connsiteX7" fmla="*/ 0 w 4922520"/>
              <a:gd name="connsiteY7" fmla="*/ 148341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2520" h="1186729">
                <a:moveTo>
                  <a:pt x="0" y="148341"/>
                </a:moveTo>
                <a:lnTo>
                  <a:pt x="4329156" y="148341"/>
                </a:lnTo>
                <a:lnTo>
                  <a:pt x="4329156" y="0"/>
                </a:lnTo>
                <a:lnTo>
                  <a:pt x="4922520" y="593365"/>
                </a:lnTo>
                <a:lnTo>
                  <a:pt x="4329156" y="1186729"/>
                </a:lnTo>
                <a:lnTo>
                  <a:pt x="4329156" y="1038388"/>
                </a:lnTo>
                <a:lnTo>
                  <a:pt x="0" y="1038388"/>
                </a:lnTo>
                <a:lnTo>
                  <a:pt x="0" y="148341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0" tIns="162311" rIns="458993" bIns="162311" numCol="1" spcCol="1270" anchor="t" anchorCtr="0">
            <a:noAutofit/>
          </a:bodyPr>
          <a:lstStyle/>
          <a:p>
            <a:pPr marL="228600" lvl="1" indent="-228600" defTabSz="9779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知識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、技能、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態度不分別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獨立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時時反省自己的人生觀及價值觀</a:t>
            </a:r>
            <a:endParaRPr lang="zh-TW" altLang="en-US" sz="22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67544" y="4078738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後設認知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整合知識、技能與態度</a:t>
            </a:r>
            <a:r>
              <a:rPr lang="en-US" altLang="zh-TW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3750025" y="5410451"/>
            <a:ext cx="4917712" cy="1302614"/>
          </a:xfrm>
          <a:custGeom>
            <a:avLst/>
            <a:gdLst>
              <a:gd name="connsiteX0" fmla="*/ 0 w 4917712"/>
              <a:gd name="connsiteY0" fmla="*/ 162827 h 1302614"/>
              <a:gd name="connsiteX1" fmla="*/ 4266405 w 4917712"/>
              <a:gd name="connsiteY1" fmla="*/ 162827 h 1302614"/>
              <a:gd name="connsiteX2" fmla="*/ 4266405 w 4917712"/>
              <a:gd name="connsiteY2" fmla="*/ 0 h 1302614"/>
              <a:gd name="connsiteX3" fmla="*/ 4917712 w 4917712"/>
              <a:gd name="connsiteY3" fmla="*/ 651307 h 1302614"/>
              <a:gd name="connsiteX4" fmla="*/ 4266405 w 4917712"/>
              <a:gd name="connsiteY4" fmla="*/ 1302614 h 1302614"/>
              <a:gd name="connsiteX5" fmla="*/ 4266405 w 4917712"/>
              <a:gd name="connsiteY5" fmla="*/ 1139787 h 1302614"/>
              <a:gd name="connsiteX6" fmla="*/ 0 w 4917712"/>
              <a:gd name="connsiteY6" fmla="*/ 1139787 h 1302614"/>
              <a:gd name="connsiteX7" fmla="*/ 0 w 4917712"/>
              <a:gd name="connsiteY7" fmla="*/ 162827 h 130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7712" h="1302614">
                <a:moveTo>
                  <a:pt x="0" y="162827"/>
                </a:moveTo>
                <a:lnTo>
                  <a:pt x="4266405" y="162827"/>
                </a:lnTo>
                <a:lnTo>
                  <a:pt x="4266405" y="0"/>
                </a:lnTo>
                <a:lnTo>
                  <a:pt x="4917712" y="651307"/>
                </a:lnTo>
                <a:lnTo>
                  <a:pt x="4266405" y="1302614"/>
                </a:lnTo>
                <a:lnTo>
                  <a:pt x="4266405" y="1139787"/>
                </a:lnTo>
                <a:lnTo>
                  <a:pt x="0" y="1139787"/>
                </a:lnTo>
                <a:lnTo>
                  <a:pt x="0" y="162827"/>
                </a:lnTo>
                <a:close/>
              </a:path>
            </a:pathLst>
          </a:custGeom>
        </p:spPr>
        <p:style>
          <a:lnRef idx="2"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970" tIns="176797" rIns="502450" bIns="176797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能將所學運用在不同情境中</a:t>
            </a:r>
            <a:endParaRPr lang="en-US" altLang="zh-TW" sz="22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2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具備規劃及執行的能力</a:t>
            </a:r>
          </a:p>
        </p:txBody>
      </p:sp>
      <p:sp>
        <p:nvSpPr>
          <p:cNvPr id="13" name="手繪多邊形 12"/>
          <p:cNvSpPr/>
          <p:nvPr/>
        </p:nvSpPr>
        <p:spPr>
          <a:xfrm>
            <a:off x="471549" y="5468393"/>
            <a:ext cx="3278475" cy="1186729"/>
          </a:xfrm>
          <a:custGeom>
            <a:avLst/>
            <a:gdLst>
              <a:gd name="connsiteX0" fmla="*/ 0 w 3278475"/>
              <a:gd name="connsiteY0" fmla="*/ 197792 h 1186729"/>
              <a:gd name="connsiteX1" fmla="*/ 197792 w 3278475"/>
              <a:gd name="connsiteY1" fmla="*/ 0 h 1186729"/>
              <a:gd name="connsiteX2" fmla="*/ 3080683 w 3278475"/>
              <a:gd name="connsiteY2" fmla="*/ 0 h 1186729"/>
              <a:gd name="connsiteX3" fmla="*/ 3278475 w 3278475"/>
              <a:gd name="connsiteY3" fmla="*/ 197792 h 1186729"/>
              <a:gd name="connsiteX4" fmla="*/ 3278475 w 3278475"/>
              <a:gd name="connsiteY4" fmla="*/ 988937 h 1186729"/>
              <a:gd name="connsiteX5" fmla="*/ 3080683 w 3278475"/>
              <a:gd name="connsiteY5" fmla="*/ 1186729 h 1186729"/>
              <a:gd name="connsiteX6" fmla="*/ 197792 w 3278475"/>
              <a:gd name="connsiteY6" fmla="*/ 1186729 h 1186729"/>
              <a:gd name="connsiteX7" fmla="*/ 0 w 3278475"/>
              <a:gd name="connsiteY7" fmla="*/ 988937 h 1186729"/>
              <a:gd name="connsiteX8" fmla="*/ 0 w 3278475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475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0683" y="0"/>
                </a:lnTo>
                <a:cubicBezTo>
                  <a:pt x="3189921" y="0"/>
                  <a:pt x="3278475" y="88554"/>
                  <a:pt x="3278475" y="197792"/>
                </a:cubicBezTo>
                <a:lnTo>
                  <a:pt x="3278475" y="988937"/>
                </a:lnTo>
                <a:cubicBezTo>
                  <a:pt x="3278475" y="1098175"/>
                  <a:pt x="3189921" y="1186729"/>
                  <a:pt x="3080683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Aft>
                <a:spcPct val="35000"/>
              </a:spcAft>
            </a:pP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生活應用</a:t>
            </a:r>
            <a: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（實踐力行的表現）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606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3844" y="52876"/>
            <a:ext cx="8032571" cy="9144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課文本位案例</a:t>
            </a:r>
            <a:r>
              <a:rPr lang="en-US" altLang="zh-TW" dirty="0" smtClean="0"/>
              <a:t>-</a:t>
            </a:r>
            <a:r>
              <a:rPr lang="en-US" altLang="zh-TW" dirty="0">
                <a:cs typeface="Calibri" panose="020F0502020204030204" pitchFamily="34" charset="0"/>
                <a:hlinkClick r:id="rId2" action="ppaction://hlinkfile"/>
              </a:rPr>
              <a:t>My Online </a:t>
            </a:r>
            <a:r>
              <a:rPr lang="en-US" altLang="zh-TW" dirty="0" smtClean="0">
                <a:cs typeface="Calibri" panose="020F0502020204030204" pitchFamily="34" charset="0"/>
                <a:hlinkClick r:id="rId2" action="ppaction://hlinkfile"/>
              </a:rPr>
              <a:t>Trip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947344" y="1514111"/>
            <a:ext cx="5544616" cy="5228431"/>
            <a:chOff x="827584" y="548680"/>
            <a:chExt cx="5544616" cy="5228431"/>
          </a:xfrm>
        </p:grpSpPr>
        <p:sp>
          <p:nvSpPr>
            <p:cNvPr id="5" name="橢圓 4"/>
            <p:cNvSpPr/>
            <p:nvPr/>
          </p:nvSpPr>
          <p:spPr>
            <a:xfrm>
              <a:off x="827584" y="548680"/>
              <a:ext cx="5544616" cy="522843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1691680" y="1268760"/>
              <a:ext cx="1006613" cy="956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>
              <a:stCxn id="5" idx="0"/>
              <a:endCxn id="13" idx="0"/>
            </p:cNvCxnSpPr>
            <p:nvPr/>
          </p:nvCxnSpPr>
          <p:spPr>
            <a:xfrm>
              <a:off x="3599892" y="548680"/>
              <a:ext cx="36004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V="1">
              <a:off x="4876658" y="2903019"/>
              <a:ext cx="1476164" cy="165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4631966" y="3789041"/>
              <a:ext cx="1174712" cy="9940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H="1">
              <a:off x="2517732" y="4221088"/>
              <a:ext cx="686116" cy="1368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H="1">
              <a:off x="1100750" y="3676745"/>
              <a:ext cx="1510558" cy="6883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947344" y="2138658"/>
            <a:ext cx="4529778" cy="4488021"/>
            <a:chOff x="827584" y="1173227"/>
            <a:chExt cx="4529778" cy="4488021"/>
          </a:xfrm>
        </p:grpSpPr>
        <p:sp>
          <p:nvSpPr>
            <p:cNvPr id="13" name="橢圓 12"/>
            <p:cNvSpPr/>
            <p:nvPr/>
          </p:nvSpPr>
          <p:spPr>
            <a:xfrm>
              <a:off x="2411760" y="1844824"/>
              <a:ext cx="2448272" cy="24482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4" name="直線接點 13"/>
            <p:cNvCxnSpPr/>
            <p:nvPr/>
          </p:nvCxnSpPr>
          <p:spPr>
            <a:xfrm flipV="1">
              <a:off x="4139952" y="1173227"/>
              <a:ext cx="1217410" cy="13865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3818954" y="3789041"/>
              <a:ext cx="480872" cy="18722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827584" y="2791652"/>
              <a:ext cx="2016224" cy="2773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橢圓 16"/>
          <p:cNvSpPr/>
          <p:nvPr/>
        </p:nvSpPr>
        <p:spPr>
          <a:xfrm>
            <a:off x="2963568" y="3314311"/>
            <a:ext cx="1512168" cy="14401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終身</a:t>
            </a:r>
            <a: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</a:t>
            </a:r>
            <a:endParaRPr lang="zh-TW" altLang="en-US" sz="23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559058" y="253388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A1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220510" y="2924319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身心素質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與自我精進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683648" y="1958353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規劃執行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與創新應變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4" name="群組 53"/>
          <p:cNvGrpSpPr/>
          <p:nvPr/>
        </p:nvGrpSpPr>
        <p:grpSpPr>
          <a:xfrm>
            <a:off x="2272977" y="1613969"/>
            <a:ext cx="1467068" cy="1052256"/>
            <a:chOff x="3180707" y="1613969"/>
            <a:chExt cx="1467068" cy="1052256"/>
          </a:xfrm>
        </p:grpSpPr>
        <p:sp>
          <p:nvSpPr>
            <p:cNvPr id="22" name="文字方塊 21"/>
            <p:cNvSpPr txBox="1"/>
            <p:nvPr/>
          </p:nvSpPr>
          <p:spPr>
            <a:xfrm>
              <a:off x="3180707" y="1958339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系統思考</a:t>
              </a:r>
              <a:endParaRPr lang="en-US" altLang="zh-TW" sz="2000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與解決問題</a:t>
              </a:r>
              <a:endPara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770166" y="1613969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A2</a:t>
              </a:r>
              <a:endParaRPr lang="zh-TW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3902748" y="1565878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A3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文字方塊 25"/>
          <p:cNvSpPr txBox="1"/>
          <p:nvPr/>
        </p:nvSpPr>
        <p:spPr>
          <a:xfrm rot="20146198">
            <a:off x="2716814" y="30336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自主行動</a:t>
            </a:r>
            <a:endParaRPr lang="zh-TW" altLang="en-US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 rot="17657307">
            <a:off x="3984851" y="415244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溝通互動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187706" y="527072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藝術涵養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與美感素養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4839087" y="2594231"/>
            <a:ext cx="1467068" cy="1080120"/>
            <a:chOff x="5746817" y="2594231"/>
            <a:chExt cx="1467068" cy="1080120"/>
          </a:xfrm>
        </p:grpSpPr>
        <p:sp>
          <p:nvSpPr>
            <p:cNvPr id="29" name="文字方塊 28"/>
            <p:cNvSpPr txBox="1"/>
            <p:nvPr/>
          </p:nvSpPr>
          <p:spPr>
            <a:xfrm>
              <a:off x="5746817" y="2966465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符號運用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與溝通表達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100605" y="2594231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4979792" y="4004774"/>
            <a:ext cx="1467068" cy="1037729"/>
            <a:chOff x="5887522" y="4004774"/>
            <a:chExt cx="1467068" cy="1037729"/>
          </a:xfrm>
        </p:grpSpPr>
        <p:sp>
          <p:nvSpPr>
            <p:cNvPr id="30" name="文字方塊 29"/>
            <p:cNvSpPr txBox="1"/>
            <p:nvPr/>
          </p:nvSpPr>
          <p:spPr>
            <a:xfrm>
              <a:off x="5887522" y="433461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科技資訊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與媒體素養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253005" y="4004774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B2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475736" y="594899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B3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文字方塊 34"/>
          <p:cNvSpPr txBox="1"/>
          <p:nvPr/>
        </p:nvSpPr>
        <p:spPr>
          <a:xfrm rot="2780230">
            <a:off x="2515732" y="45544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社會參與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355103" y="534404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947345" y="3860758"/>
            <a:ext cx="1467068" cy="1037729"/>
            <a:chOff x="1855075" y="3860758"/>
            <a:chExt cx="1467068" cy="1037729"/>
          </a:xfrm>
        </p:grpSpPr>
        <p:sp>
          <p:nvSpPr>
            <p:cNvPr id="37" name="文字方塊 36"/>
            <p:cNvSpPr txBox="1"/>
            <p:nvPr/>
          </p:nvSpPr>
          <p:spPr>
            <a:xfrm>
              <a:off x="1996149" y="3860758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C3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855075" y="4190601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多元文化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與國際理解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1597789" y="4811543"/>
            <a:ext cx="1467068" cy="1133495"/>
            <a:chOff x="2505519" y="4811543"/>
            <a:chExt cx="1467068" cy="1133495"/>
          </a:xfrm>
        </p:grpSpPr>
        <p:sp>
          <p:nvSpPr>
            <p:cNvPr id="38" name="文字方塊 37"/>
            <p:cNvSpPr txBox="1"/>
            <p:nvPr/>
          </p:nvSpPr>
          <p:spPr>
            <a:xfrm>
              <a:off x="3090893" y="4811543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C2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505519" y="5237152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人際關係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與團隊合作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2792647" y="586897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道德實踐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與公民意識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323528" y="1076950"/>
            <a:ext cx="6811663" cy="5698606"/>
            <a:chOff x="1231258" y="111519"/>
            <a:chExt cx="6811663" cy="5698606"/>
          </a:xfrm>
        </p:grpSpPr>
        <p:grpSp>
          <p:nvGrpSpPr>
            <p:cNvPr id="44" name="群組 43"/>
            <p:cNvGrpSpPr/>
            <p:nvPr/>
          </p:nvGrpSpPr>
          <p:grpSpPr>
            <a:xfrm>
              <a:off x="2505519" y="111519"/>
              <a:ext cx="4451286" cy="2662419"/>
              <a:chOff x="1478029" y="111519"/>
              <a:chExt cx="4451286" cy="2662419"/>
            </a:xfrm>
          </p:grpSpPr>
          <p:sp>
            <p:nvSpPr>
              <p:cNvPr id="51" name="弧形 50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文字方塊 51"/>
              <p:cNvSpPr txBox="1"/>
              <p:nvPr/>
            </p:nvSpPr>
            <p:spPr>
              <a:xfrm rot="699699">
                <a:off x="2889686" y="425454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 rot="6502107">
              <a:off x="4486069" y="2253272"/>
              <a:ext cx="4451286" cy="2662419"/>
              <a:chOff x="1338029" y="158006"/>
              <a:chExt cx="4451286" cy="2662419"/>
            </a:xfrm>
          </p:grpSpPr>
          <p:sp>
            <p:nvSpPr>
              <p:cNvPr id="49" name="弧形 48"/>
              <p:cNvSpPr/>
              <p:nvPr/>
            </p:nvSpPr>
            <p:spPr>
              <a:xfrm rot="20909179">
                <a:off x="1338029" y="158006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 rot="21208289">
                <a:off x="2618378" y="391729"/>
                <a:ext cx="1990139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888171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 rot="15427797">
              <a:off x="336825" y="2205956"/>
              <a:ext cx="4451286" cy="2662419"/>
              <a:chOff x="1478029" y="111519"/>
              <a:chExt cx="4451286" cy="2662419"/>
            </a:xfrm>
          </p:grpSpPr>
          <p:sp>
            <p:nvSpPr>
              <p:cNvPr id="47" name="弧形 46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 rot="699699">
                <a:off x="2910752" y="407218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59" name="文字方塊 58"/>
          <p:cNvSpPr txBox="1"/>
          <p:nvPr/>
        </p:nvSpPr>
        <p:spPr>
          <a:xfrm>
            <a:off x="3400234" y="1034203"/>
            <a:ext cx="270298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Super Six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閱讀策略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6158454" y="1363453"/>
            <a:ext cx="2582758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文本內容句型拼圖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小組設計在地旅遊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6264678" y="2751837"/>
            <a:ext cx="2839239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上網搜尋倫敦重要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景點及澎湖觀光資訊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完成課後作業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My</a:t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favorite Spot in</a:t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London.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3006511" y="4844580"/>
            <a:ext cx="4234269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小組討論及發表「馬公最吸引人的景點在何處？為何吸引人？」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Maps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澎湖，畫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出景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點地圖，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寫出線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上旅遊路線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，小組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發表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173513" y="2680044"/>
            <a:ext cx="2492990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C3</a:t>
            </a: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初步了解國內外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倫敦與澎湖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1456681" y="2496231"/>
            <a:ext cx="5304336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Imagine you are in London now. You hope your friends in London can come to Penghu one day.</a:t>
            </a:r>
            <a:endParaRPr lang="zh-TW" altLang="zh-TW" sz="2800" dirty="0"/>
          </a:p>
          <a:p>
            <a:r>
              <a:rPr lang="en-US" altLang="zh-TW" sz="2800" dirty="0"/>
              <a:t>So you take an online trip to Penghu together.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773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6372128" cy="626469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3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0633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/>
          <p:nvPr/>
        </p:nvSpPr>
        <p:spPr>
          <a:xfrm>
            <a:off x="467544" y="188640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教材選編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情境化與脈絡化的學習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467544" y="1494242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教學活動與評量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學習歷程、方法與策略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67544" y="2799645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51" tIns="118891" rIns="179851" bIns="11889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活動進行方式</a:t>
            </a:r>
            <a:endPara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（學習支持系統）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67544" y="4078738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後設認知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整合知識、技能與態度</a:t>
            </a:r>
            <a:r>
              <a:rPr lang="en-US" altLang="zh-TW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471549" y="5468393"/>
            <a:ext cx="3278475" cy="1186729"/>
          </a:xfrm>
          <a:custGeom>
            <a:avLst/>
            <a:gdLst>
              <a:gd name="connsiteX0" fmla="*/ 0 w 3278475"/>
              <a:gd name="connsiteY0" fmla="*/ 197792 h 1186729"/>
              <a:gd name="connsiteX1" fmla="*/ 197792 w 3278475"/>
              <a:gd name="connsiteY1" fmla="*/ 0 h 1186729"/>
              <a:gd name="connsiteX2" fmla="*/ 3080683 w 3278475"/>
              <a:gd name="connsiteY2" fmla="*/ 0 h 1186729"/>
              <a:gd name="connsiteX3" fmla="*/ 3278475 w 3278475"/>
              <a:gd name="connsiteY3" fmla="*/ 197792 h 1186729"/>
              <a:gd name="connsiteX4" fmla="*/ 3278475 w 3278475"/>
              <a:gd name="connsiteY4" fmla="*/ 988937 h 1186729"/>
              <a:gd name="connsiteX5" fmla="*/ 3080683 w 3278475"/>
              <a:gd name="connsiteY5" fmla="*/ 1186729 h 1186729"/>
              <a:gd name="connsiteX6" fmla="*/ 197792 w 3278475"/>
              <a:gd name="connsiteY6" fmla="*/ 1186729 h 1186729"/>
              <a:gd name="connsiteX7" fmla="*/ 0 w 3278475"/>
              <a:gd name="connsiteY7" fmla="*/ 988937 h 1186729"/>
              <a:gd name="connsiteX8" fmla="*/ 0 w 3278475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475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0683" y="0"/>
                </a:lnTo>
                <a:cubicBezTo>
                  <a:pt x="3189921" y="0"/>
                  <a:pt x="3278475" y="88554"/>
                  <a:pt x="3278475" y="197792"/>
                </a:cubicBezTo>
                <a:lnTo>
                  <a:pt x="3278475" y="988937"/>
                </a:lnTo>
                <a:cubicBezTo>
                  <a:pt x="3278475" y="1098175"/>
                  <a:pt x="3189921" y="1186729"/>
                  <a:pt x="3080683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Aft>
                <a:spcPct val="35000"/>
              </a:spcAft>
            </a:pP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生活應用</a:t>
            </a:r>
            <a: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（實踐力行的表現）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749224" y="188839"/>
            <a:ext cx="4922520" cy="1186729"/>
            <a:chOff x="3749224" y="188839"/>
            <a:chExt cx="4922520" cy="1186729"/>
          </a:xfrm>
        </p:grpSpPr>
        <p:sp>
          <p:nvSpPr>
            <p:cNvPr id="3" name="手繪多邊形 2"/>
            <p:cNvSpPr/>
            <p:nvPr/>
          </p:nvSpPr>
          <p:spPr>
            <a:xfrm>
              <a:off x="3749224" y="188839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826419" y="349137"/>
              <a:ext cx="45620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結合課文與國內外文化設計活動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問題及作業配合情境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749224" y="1494242"/>
            <a:ext cx="4922520" cy="1186729"/>
            <a:chOff x="3749224" y="1494242"/>
            <a:chExt cx="4922520" cy="1186729"/>
          </a:xfrm>
        </p:grpSpPr>
        <p:sp>
          <p:nvSpPr>
            <p:cNvPr id="6" name="手繪多邊形 5"/>
            <p:cNvSpPr/>
            <p:nvPr/>
          </p:nvSpPr>
          <p:spPr>
            <a:xfrm>
              <a:off x="3749224" y="1494242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816424" y="171217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zh-TW" altLang="en-US" sz="24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強調閱讀策略及溝通式教學活動</a:t>
              </a:r>
              <a:endParaRPr lang="en-US" altLang="zh-TW" sz="2400" dirty="0" smtClean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  <a:p>
              <a:pPr lvl="0"/>
              <a:r>
                <a:rPr lang="zh-TW" altLang="en-US" sz="24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多元評量，聽說讀寫兼顧</a:t>
              </a:r>
              <a:endParaRPr lang="zh-TW" altLang="en-US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749224" y="2799645"/>
            <a:ext cx="4922520" cy="1186729"/>
            <a:chOff x="3749224" y="2799645"/>
            <a:chExt cx="4922520" cy="1186729"/>
          </a:xfrm>
        </p:grpSpPr>
        <p:sp>
          <p:nvSpPr>
            <p:cNvPr id="8" name="手繪多邊形 7"/>
            <p:cNvSpPr/>
            <p:nvPr/>
          </p:nvSpPr>
          <p:spPr>
            <a:xfrm>
              <a:off x="3749224" y="2799645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49224" y="2977510"/>
              <a:ext cx="4851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異質分組，同質競爭</a:t>
              </a:r>
              <a:r>
                <a:rPr lang="zh-TW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不同程度者提供的支持及要求的產出不同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749224" y="4149503"/>
            <a:ext cx="4922520" cy="1186729"/>
            <a:chOff x="3749224" y="4149503"/>
            <a:chExt cx="4922520" cy="1186729"/>
          </a:xfrm>
        </p:grpSpPr>
        <p:sp>
          <p:nvSpPr>
            <p:cNvPr id="10" name="手繪多邊形 9"/>
            <p:cNvSpPr/>
            <p:nvPr/>
          </p:nvSpPr>
          <p:spPr>
            <a:xfrm>
              <a:off x="3749224" y="4149503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62311" rIns="458993" bIns="162311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0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3792883" y="4321259"/>
              <a:ext cx="4784113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77900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學生能思考</a:t>
              </a:r>
              <a:r>
                <a:rPr lang="zh-TW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如何吸引觀光客到</a:t>
              </a:r>
              <a:r>
                <a:rPr lang="zh-TW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澎湖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 defTabSz="977900">
                <a:spcBef>
                  <a:spcPts val="600"/>
                </a:spcBef>
                <a:spcAft>
                  <a:spcPts val="0"/>
                </a:spcAft>
              </a:pPr>
              <a:r>
                <a:rPr lang="zh-TW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觀光客</a:t>
              </a:r>
              <a:r>
                <a:rPr lang="zh-TW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最需要的指引是</a:t>
              </a:r>
              <a:r>
                <a:rPr lang="zh-TW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什麼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750025" y="5410451"/>
            <a:ext cx="4917712" cy="1302614"/>
            <a:chOff x="3750025" y="5410451"/>
            <a:chExt cx="4917712" cy="1302614"/>
          </a:xfrm>
        </p:grpSpPr>
        <p:sp>
          <p:nvSpPr>
            <p:cNvPr id="12" name="手繪多邊形 11"/>
            <p:cNvSpPr/>
            <p:nvPr/>
          </p:nvSpPr>
          <p:spPr>
            <a:xfrm>
              <a:off x="3750025" y="5410451"/>
              <a:ext cx="4917712" cy="1302614"/>
            </a:xfrm>
            <a:custGeom>
              <a:avLst/>
              <a:gdLst>
                <a:gd name="connsiteX0" fmla="*/ 0 w 4917712"/>
                <a:gd name="connsiteY0" fmla="*/ 162827 h 1302614"/>
                <a:gd name="connsiteX1" fmla="*/ 4266405 w 4917712"/>
                <a:gd name="connsiteY1" fmla="*/ 162827 h 1302614"/>
                <a:gd name="connsiteX2" fmla="*/ 4266405 w 4917712"/>
                <a:gd name="connsiteY2" fmla="*/ 0 h 1302614"/>
                <a:gd name="connsiteX3" fmla="*/ 4917712 w 4917712"/>
                <a:gd name="connsiteY3" fmla="*/ 651307 h 1302614"/>
                <a:gd name="connsiteX4" fmla="*/ 4266405 w 4917712"/>
                <a:gd name="connsiteY4" fmla="*/ 1302614 h 1302614"/>
                <a:gd name="connsiteX5" fmla="*/ 4266405 w 4917712"/>
                <a:gd name="connsiteY5" fmla="*/ 1139787 h 1302614"/>
                <a:gd name="connsiteX6" fmla="*/ 0 w 4917712"/>
                <a:gd name="connsiteY6" fmla="*/ 1139787 h 1302614"/>
                <a:gd name="connsiteX7" fmla="*/ 0 w 4917712"/>
                <a:gd name="connsiteY7" fmla="*/ 162827 h 13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7712" h="1302614">
                  <a:moveTo>
                    <a:pt x="0" y="162827"/>
                  </a:moveTo>
                  <a:lnTo>
                    <a:pt x="4266405" y="162827"/>
                  </a:lnTo>
                  <a:lnTo>
                    <a:pt x="4266405" y="0"/>
                  </a:lnTo>
                  <a:lnTo>
                    <a:pt x="4917712" y="651307"/>
                  </a:lnTo>
                  <a:lnTo>
                    <a:pt x="4266405" y="1302614"/>
                  </a:lnTo>
                  <a:lnTo>
                    <a:pt x="4266405" y="1139787"/>
                  </a:lnTo>
                  <a:lnTo>
                    <a:pt x="0" y="1139787"/>
                  </a:lnTo>
                  <a:lnTo>
                    <a:pt x="0" y="162827"/>
                  </a:lnTo>
                  <a:close/>
                </a:path>
              </a:pathLst>
            </a:cu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76797" rIns="502450" bIns="176797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200" kern="12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869328" y="5660253"/>
              <a:ext cx="43030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4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學生能用</a:t>
              </a:r>
              <a:r>
                <a:rPr lang="en-US" altLang="zh-TW" sz="2400" dirty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Google Maps</a:t>
              </a:r>
              <a:r>
                <a:rPr lang="zh-TW" altLang="en-US" sz="2400" dirty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畫出景點地圖，寫出線上旅遊的</a:t>
              </a:r>
              <a:r>
                <a:rPr lang="zh-TW" altLang="en-US" sz="24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路線</a:t>
              </a:r>
              <a:endParaRPr lang="zh-TW" altLang="en-US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2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3844" y="52876"/>
            <a:ext cx="8032571" cy="9144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跨領域案例</a:t>
            </a:r>
            <a:r>
              <a:rPr lang="en-US" altLang="zh-TW" dirty="0" smtClean="0"/>
              <a:t>-</a:t>
            </a:r>
            <a:r>
              <a:rPr lang="en-US" altLang="zh-TW" dirty="0" smtClean="0">
                <a:cs typeface="Calibri" panose="020F0502020204030204" pitchFamily="34" charset="0"/>
                <a:hlinkClick r:id="rId2" action="ppaction://hlinkpres?slideindex=1&amp;slidetitle="/>
              </a:rPr>
              <a:t>Matter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947344" y="1514111"/>
            <a:ext cx="5544616" cy="5228431"/>
            <a:chOff x="827584" y="548680"/>
            <a:chExt cx="5544616" cy="5228431"/>
          </a:xfrm>
        </p:grpSpPr>
        <p:sp>
          <p:nvSpPr>
            <p:cNvPr id="5" name="橢圓 4"/>
            <p:cNvSpPr/>
            <p:nvPr/>
          </p:nvSpPr>
          <p:spPr>
            <a:xfrm>
              <a:off x="827584" y="548680"/>
              <a:ext cx="5544616" cy="522843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1691680" y="1268760"/>
              <a:ext cx="1006613" cy="956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>
              <a:stCxn id="5" idx="0"/>
              <a:endCxn id="13" idx="0"/>
            </p:cNvCxnSpPr>
            <p:nvPr/>
          </p:nvCxnSpPr>
          <p:spPr>
            <a:xfrm>
              <a:off x="3599892" y="548680"/>
              <a:ext cx="36004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V="1">
              <a:off x="4876658" y="2903019"/>
              <a:ext cx="1476164" cy="165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4631966" y="3789041"/>
              <a:ext cx="1174712" cy="9940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H="1">
              <a:off x="2517732" y="4221088"/>
              <a:ext cx="686116" cy="1368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H="1">
              <a:off x="1100750" y="3676745"/>
              <a:ext cx="1510558" cy="6883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947344" y="2138658"/>
            <a:ext cx="4529778" cy="4488021"/>
            <a:chOff x="827584" y="1173227"/>
            <a:chExt cx="4529778" cy="4488021"/>
          </a:xfrm>
        </p:grpSpPr>
        <p:sp>
          <p:nvSpPr>
            <p:cNvPr id="13" name="橢圓 12"/>
            <p:cNvSpPr/>
            <p:nvPr/>
          </p:nvSpPr>
          <p:spPr>
            <a:xfrm>
              <a:off x="2411760" y="1844824"/>
              <a:ext cx="2448272" cy="24482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4" name="直線接點 13"/>
            <p:cNvCxnSpPr/>
            <p:nvPr/>
          </p:nvCxnSpPr>
          <p:spPr>
            <a:xfrm flipV="1">
              <a:off x="4139952" y="1173227"/>
              <a:ext cx="1217410" cy="13865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3818954" y="3789041"/>
              <a:ext cx="480872" cy="18722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827584" y="2791652"/>
              <a:ext cx="2016224" cy="2773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橢圓 16"/>
          <p:cNvSpPr/>
          <p:nvPr/>
        </p:nvSpPr>
        <p:spPr>
          <a:xfrm>
            <a:off x="2963568" y="3314311"/>
            <a:ext cx="1512168" cy="14401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終身</a:t>
            </a:r>
            <a: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</a:t>
            </a:r>
            <a:endParaRPr lang="zh-TW" altLang="en-US" sz="23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559058" y="253388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A1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220510" y="2924319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身心素質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與自我精進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683648" y="1958353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規劃執行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與創新應變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4" name="群組 53"/>
          <p:cNvGrpSpPr/>
          <p:nvPr/>
        </p:nvGrpSpPr>
        <p:grpSpPr>
          <a:xfrm>
            <a:off x="2272977" y="1613969"/>
            <a:ext cx="1467068" cy="1052256"/>
            <a:chOff x="3180707" y="1613969"/>
            <a:chExt cx="1467068" cy="1052256"/>
          </a:xfrm>
        </p:grpSpPr>
        <p:sp>
          <p:nvSpPr>
            <p:cNvPr id="22" name="文字方塊 21"/>
            <p:cNvSpPr txBox="1"/>
            <p:nvPr/>
          </p:nvSpPr>
          <p:spPr>
            <a:xfrm>
              <a:off x="3180707" y="1958339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系統思考</a:t>
              </a:r>
              <a:endParaRPr lang="en-US" altLang="zh-TW" sz="2000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與解決問題</a:t>
              </a:r>
              <a:endParaRPr lang="zh-TW" altLang="en-US" sz="2000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770166" y="1613969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A2</a:t>
              </a:r>
              <a:endParaRPr lang="zh-TW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3902748" y="1565878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A3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文字方塊 25"/>
          <p:cNvSpPr txBox="1"/>
          <p:nvPr/>
        </p:nvSpPr>
        <p:spPr>
          <a:xfrm rot="20146198">
            <a:off x="2716814" y="30336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自主行動</a:t>
            </a:r>
            <a:endParaRPr lang="zh-TW" altLang="en-US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 rot="17657307">
            <a:off x="3984851" y="415244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溝通互動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187706" y="527072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藝術涵養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與美感素養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4839087" y="2594231"/>
            <a:ext cx="1467068" cy="1080120"/>
            <a:chOff x="5746817" y="2594231"/>
            <a:chExt cx="1467068" cy="1080120"/>
          </a:xfrm>
        </p:grpSpPr>
        <p:sp>
          <p:nvSpPr>
            <p:cNvPr id="29" name="文字方塊 28"/>
            <p:cNvSpPr txBox="1"/>
            <p:nvPr/>
          </p:nvSpPr>
          <p:spPr>
            <a:xfrm>
              <a:off x="5746817" y="2966465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符號運用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與溝通表達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100605" y="2594231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4979792" y="4004774"/>
            <a:ext cx="1467068" cy="1037729"/>
            <a:chOff x="5887522" y="4004774"/>
            <a:chExt cx="1467068" cy="1037729"/>
          </a:xfrm>
        </p:grpSpPr>
        <p:sp>
          <p:nvSpPr>
            <p:cNvPr id="30" name="文字方塊 29"/>
            <p:cNvSpPr txBox="1"/>
            <p:nvPr/>
          </p:nvSpPr>
          <p:spPr>
            <a:xfrm>
              <a:off x="5887522" y="433461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科技資訊</a:t>
              </a:r>
              <a:endPara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與媒體素養</a:t>
              </a:r>
              <a:endPara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253005" y="4004774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B2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475736" y="594899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B3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文字方塊 34"/>
          <p:cNvSpPr txBox="1"/>
          <p:nvPr/>
        </p:nvSpPr>
        <p:spPr>
          <a:xfrm rot="2780230">
            <a:off x="2515732" y="45544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社會參與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355103" y="534404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947345" y="3860758"/>
            <a:ext cx="1467068" cy="1037729"/>
            <a:chOff x="1855075" y="3860758"/>
            <a:chExt cx="1467068" cy="1037729"/>
          </a:xfrm>
        </p:grpSpPr>
        <p:sp>
          <p:nvSpPr>
            <p:cNvPr id="37" name="文字方塊 36"/>
            <p:cNvSpPr txBox="1"/>
            <p:nvPr/>
          </p:nvSpPr>
          <p:spPr>
            <a:xfrm>
              <a:off x="1996149" y="3860758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C3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855075" y="4190601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多元文化</a:t>
              </a:r>
              <a:endPara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與國際理解</a:t>
              </a:r>
              <a:endPara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1597789" y="4811543"/>
            <a:ext cx="1467068" cy="1133495"/>
            <a:chOff x="2505519" y="4811543"/>
            <a:chExt cx="1467068" cy="1133495"/>
          </a:xfrm>
        </p:grpSpPr>
        <p:sp>
          <p:nvSpPr>
            <p:cNvPr id="38" name="文字方塊 37"/>
            <p:cNvSpPr txBox="1"/>
            <p:nvPr/>
          </p:nvSpPr>
          <p:spPr>
            <a:xfrm>
              <a:off x="3090893" y="4811543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C2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505519" y="5237152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人際關係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與團隊合作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2792647" y="586897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道德實踐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與公民意識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323528" y="1076950"/>
            <a:ext cx="6811663" cy="5698606"/>
            <a:chOff x="1231258" y="111519"/>
            <a:chExt cx="6811663" cy="5698606"/>
          </a:xfrm>
        </p:grpSpPr>
        <p:grpSp>
          <p:nvGrpSpPr>
            <p:cNvPr id="44" name="群組 43"/>
            <p:cNvGrpSpPr/>
            <p:nvPr/>
          </p:nvGrpSpPr>
          <p:grpSpPr>
            <a:xfrm>
              <a:off x="2505519" y="111519"/>
              <a:ext cx="4451286" cy="2662419"/>
              <a:chOff x="1478029" y="111519"/>
              <a:chExt cx="4451286" cy="2662419"/>
            </a:xfrm>
          </p:grpSpPr>
          <p:sp>
            <p:nvSpPr>
              <p:cNvPr id="51" name="弧形 50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文字方塊 51"/>
              <p:cNvSpPr txBox="1"/>
              <p:nvPr/>
            </p:nvSpPr>
            <p:spPr>
              <a:xfrm rot="699699">
                <a:off x="2889686" y="425454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 rot="6502107">
              <a:off x="4486069" y="2253272"/>
              <a:ext cx="4451286" cy="2662419"/>
              <a:chOff x="1338029" y="158006"/>
              <a:chExt cx="4451286" cy="2662419"/>
            </a:xfrm>
          </p:grpSpPr>
          <p:sp>
            <p:nvSpPr>
              <p:cNvPr id="49" name="弧形 48"/>
              <p:cNvSpPr/>
              <p:nvPr/>
            </p:nvSpPr>
            <p:spPr>
              <a:xfrm rot="20909179">
                <a:off x="1338029" y="158006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 rot="21208289">
                <a:off x="2618378" y="391729"/>
                <a:ext cx="1990139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888171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 rot="15427797">
              <a:off x="336825" y="2205956"/>
              <a:ext cx="4451286" cy="2662419"/>
              <a:chOff x="1478029" y="111519"/>
              <a:chExt cx="4451286" cy="2662419"/>
            </a:xfrm>
          </p:grpSpPr>
          <p:sp>
            <p:nvSpPr>
              <p:cNvPr id="47" name="弧形 46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 rot="699699">
                <a:off x="2910752" y="407218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59" name="文字方塊 58"/>
          <p:cNvSpPr txBox="1"/>
          <p:nvPr/>
        </p:nvSpPr>
        <p:spPr>
          <a:xfrm>
            <a:off x="5674662" y="1155576"/>
            <a:ext cx="3095719" cy="16312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物質三態的單字卡製作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將所習得的科學知識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連結到自己觀察到的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自然現象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6313018" y="2975092"/>
            <a:ext cx="2582758" cy="19389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以自製單字卡造句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實驗程序段落式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口頭報告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聽說讀寫水的三態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段落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5587926" y="5054648"/>
            <a:ext cx="3095719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小組製作單字卡及報告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搶答智囊團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Running Dictation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1057709" y="2843696"/>
            <a:ext cx="5304336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/>
              <a:t>Can you think of any more solids?</a:t>
            </a:r>
          </a:p>
          <a:p>
            <a:r>
              <a:rPr lang="en-US" altLang="zh-TW" sz="2800" dirty="0" smtClean="0"/>
              <a:t>Can you think of any more liquids?</a:t>
            </a:r>
          </a:p>
          <a:p>
            <a:r>
              <a:rPr lang="en-US" altLang="zh-TW" sz="2800" dirty="0" smtClean="0"/>
              <a:t>Can you think of any more gas?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460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4" grpId="0" animBg="1"/>
      <p:bldP spid="6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/>
          <p:nvPr/>
        </p:nvSpPr>
        <p:spPr>
          <a:xfrm>
            <a:off x="467544" y="188640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教材選編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情境化與脈絡化的學習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467544" y="1494242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教學活動與評量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學習歷程、方法與策略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67544" y="2799645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51" tIns="118891" rIns="179851" bIns="11889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活動進行方式</a:t>
            </a:r>
            <a:endPara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（學習支持系統）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67544" y="4078738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後設認知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整合知識、技能與態度</a:t>
            </a:r>
            <a:r>
              <a:rPr lang="en-US" altLang="zh-TW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471549" y="5468393"/>
            <a:ext cx="3278475" cy="1186729"/>
          </a:xfrm>
          <a:custGeom>
            <a:avLst/>
            <a:gdLst>
              <a:gd name="connsiteX0" fmla="*/ 0 w 3278475"/>
              <a:gd name="connsiteY0" fmla="*/ 197792 h 1186729"/>
              <a:gd name="connsiteX1" fmla="*/ 197792 w 3278475"/>
              <a:gd name="connsiteY1" fmla="*/ 0 h 1186729"/>
              <a:gd name="connsiteX2" fmla="*/ 3080683 w 3278475"/>
              <a:gd name="connsiteY2" fmla="*/ 0 h 1186729"/>
              <a:gd name="connsiteX3" fmla="*/ 3278475 w 3278475"/>
              <a:gd name="connsiteY3" fmla="*/ 197792 h 1186729"/>
              <a:gd name="connsiteX4" fmla="*/ 3278475 w 3278475"/>
              <a:gd name="connsiteY4" fmla="*/ 988937 h 1186729"/>
              <a:gd name="connsiteX5" fmla="*/ 3080683 w 3278475"/>
              <a:gd name="connsiteY5" fmla="*/ 1186729 h 1186729"/>
              <a:gd name="connsiteX6" fmla="*/ 197792 w 3278475"/>
              <a:gd name="connsiteY6" fmla="*/ 1186729 h 1186729"/>
              <a:gd name="connsiteX7" fmla="*/ 0 w 3278475"/>
              <a:gd name="connsiteY7" fmla="*/ 988937 h 1186729"/>
              <a:gd name="connsiteX8" fmla="*/ 0 w 3278475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475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0683" y="0"/>
                </a:lnTo>
                <a:cubicBezTo>
                  <a:pt x="3189921" y="0"/>
                  <a:pt x="3278475" y="88554"/>
                  <a:pt x="3278475" y="197792"/>
                </a:cubicBezTo>
                <a:lnTo>
                  <a:pt x="3278475" y="988937"/>
                </a:lnTo>
                <a:cubicBezTo>
                  <a:pt x="3278475" y="1098175"/>
                  <a:pt x="3189921" y="1186729"/>
                  <a:pt x="3080683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Aft>
                <a:spcPct val="35000"/>
              </a:spcAft>
            </a:pP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生活應用</a:t>
            </a:r>
            <a: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（實踐力行的表現）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749224" y="188839"/>
            <a:ext cx="4922520" cy="1186729"/>
            <a:chOff x="3749224" y="188839"/>
            <a:chExt cx="4922520" cy="1186729"/>
          </a:xfrm>
        </p:grpSpPr>
        <p:sp>
          <p:nvSpPr>
            <p:cNvPr id="3" name="手繪多邊形 2"/>
            <p:cNvSpPr/>
            <p:nvPr/>
          </p:nvSpPr>
          <p:spPr>
            <a:xfrm>
              <a:off x="3749224" y="188839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826419" y="349137"/>
              <a:ext cx="4841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學生已有物質三態的科學知識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引導學生連結到觀察到的自然現象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707904" y="1494242"/>
            <a:ext cx="5004048" cy="1186729"/>
            <a:chOff x="3707904" y="1494242"/>
            <a:chExt cx="5004048" cy="1186729"/>
          </a:xfrm>
        </p:grpSpPr>
        <p:sp>
          <p:nvSpPr>
            <p:cNvPr id="6" name="手繪多邊形 5"/>
            <p:cNvSpPr/>
            <p:nvPr/>
          </p:nvSpPr>
          <p:spPr>
            <a:xfrm>
              <a:off x="3749224" y="1494242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07904" y="1712170"/>
              <a:ext cx="500404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200" dirty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製作單字卡以</a:t>
              </a:r>
              <a:r>
                <a:rPr lang="zh-TW" altLang="en-US" sz="22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提取舊知識、建立新知識</a:t>
              </a:r>
              <a:endParaRPr lang="en-US" altLang="zh-TW" sz="2200" dirty="0" smtClean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  <a:p>
              <a:pPr lvl="0"/>
              <a:r>
                <a:rPr lang="zh-TW" altLang="en-US" sz="22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加分獎勵制，從字詞到句子再到段落</a:t>
              </a:r>
              <a:endParaRPr lang="zh-TW" altLang="en-US" sz="22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749224" y="2799645"/>
            <a:ext cx="4922520" cy="1186729"/>
            <a:chOff x="3749224" y="2799645"/>
            <a:chExt cx="4922520" cy="1186729"/>
          </a:xfrm>
        </p:grpSpPr>
        <p:sp>
          <p:nvSpPr>
            <p:cNvPr id="8" name="手繪多邊形 7"/>
            <p:cNvSpPr/>
            <p:nvPr/>
          </p:nvSpPr>
          <p:spPr>
            <a:xfrm>
              <a:off x="3749224" y="2799645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49224" y="2977510"/>
              <a:ext cx="4851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異質分組，同質競爭</a:t>
              </a:r>
              <a:r>
                <a:rPr lang="zh-TW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不同程度者提供的支持及要求的產出不同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749224" y="4149503"/>
            <a:ext cx="4922520" cy="1186729"/>
            <a:chOff x="3749224" y="4149503"/>
            <a:chExt cx="4922520" cy="1186729"/>
          </a:xfrm>
        </p:grpSpPr>
        <p:sp>
          <p:nvSpPr>
            <p:cNvPr id="10" name="手繪多邊形 9"/>
            <p:cNvSpPr/>
            <p:nvPr/>
          </p:nvSpPr>
          <p:spPr>
            <a:xfrm>
              <a:off x="3749224" y="4149503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62311" rIns="458993" bIns="162311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0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3792883" y="4321259"/>
              <a:ext cx="4784113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77900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學生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能將科學知識以英語表達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 defTabSz="977900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學生能隨時探索自然現象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792883" y="5442705"/>
            <a:ext cx="4917712" cy="1417877"/>
            <a:chOff x="3792883" y="5442705"/>
            <a:chExt cx="4917712" cy="1417877"/>
          </a:xfrm>
        </p:grpSpPr>
        <p:sp>
          <p:nvSpPr>
            <p:cNvPr id="12" name="手繪多邊形 11"/>
            <p:cNvSpPr/>
            <p:nvPr/>
          </p:nvSpPr>
          <p:spPr>
            <a:xfrm>
              <a:off x="3792883" y="5442705"/>
              <a:ext cx="4917712" cy="1302614"/>
            </a:xfrm>
            <a:custGeom>
              <a:avLst/>
              <a:gdLst>
                <a:gd name="connsiteX0" fmla="*/ 0 w 4917712"/>
                <a:gd name="connsiteY0" fmla="*/ 162827 h 1302614"/>
                <a:gd name="connsiteX1" fmla="*/ 4266405 w 4917712"/>
                <a:gd name="connsiteY1" fmla="*/ 162827 h 1302614"/>
                <a:gd name="connsiteX2" fmla="*/ 4266405 w 4917712"/>
                <a:gd name="connsiteY2" fmla="*/ 0 h 1302614"/>
                <a:gd name="connsiteX3" fmla="*/ 4917712 w 4917712"/>
                <a:gd name="connsiteY3" fmla="*/ 651307 h 1302614"/>
                <a:gd name="connsiteX4" fmla="*/ 4266405 w 4917712"/>
                <a:gd name="connsiteY4" fmla="*/ 1302614 h 1302614"/>
                <a:gd name="connsiteX5" fmla="*/ 4266405 w 4917712"/>
                <a:gd name="connsiteY5" fmla="*/ 1139787 h 1302614"/>
                <a:gd name="connsiteX6" fmla="*/ 0 w 4917712"/>
                <a:gd name="connsiteY6" fmla="*/ 1139787 h 1302614"/>
                <a:gd name="connsiteX7" fmla="*/ 0 w 4917712"/>
                <a:gd name="connsiteY7" fmla="*/ 162827 h 13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7712" h="1302614">
                  <a:moveTo>
                    <a:pt x="0" y="162827"/>
                  </a:moveTo>
                  <a:lnTo>
                    <a:pt x="4266405" y="162827"/>
                  </a:lnTo>
                  <a:lnTo>
                    <a:pt x="4266405" y="0"/>
                  </a:lnTo>
                  <a:lnTo>
                    <a:pt x="4917712" y="651307"/>
                  </a:lnTo>
                  <a:lnTo>
                    <a:pt x="4266405" y="1302614"/>
                  </a:lnTo>
                  <a:lnTo>
                    <a:pt x="4266405" y="1139787"/>
                  </a:lnTo>
                  <a:lnTo>
                    <a:pt x="0" y="1139787"/>
                  </a:lnTo>
                  <a:lnTo>
                    <a:pt x="0" y="162827"/>
                  </a:lnTo>
                  <a:close/>
                </a:path>
              </a:pathLst>
            </a:cu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76797" rIns="502450" bIns="176797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200" kern="12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869328" y="5660253"/>
              <a:ext cx="451909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學生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能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舉出物質三態的生活實例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/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學生樂於參與活動及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互助合作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0184"/>
            <a:ext cx="9036496" cy="9144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議題融入案例</a:t>
            </a:r>
            <a:r>
              <a:rPr lang="en-US" altLang="zh-TW" sz="3600" dirty="0" smtClean="0"/>
              <a:t>-</a:t>
            </a:r>
            <a:r>
              <a:rPr lang="en-US" altLang="zh-TW" sz="3600" dirty="0" smtClean="0">
                <a:hlinkClick r:id="rId2" action="ppaction://hlinkpres?slideindex=1&amp;slidetitle="/>
              </a:rPr>
              <a:t>Taking Up A Hobby</a:t>
            </a:r>
            <a:endParaRPr lang="zh-TW" altLang="en-US" sz="3600" dirty="0"/>
          </a:p>
        </p:txBody>
      </p:sp>
      <p:grpSp>
        <p:nvGrpSpPr>
          <p:cNvPr id="4" name="群組 3"/>
          <p:cNvGrpSpPr/>
          <p:nvPr/>
        </p:nvGrpSpPr>
        <p:grpSpPr>
          <a:xfrm>
            <a:off x="947344" y="1514111"/>
            <a:ext cx="5544616" cy="5228431"/>
            <a:chOff x="827584" y="548680"/>
            <a:chExt cx="5544616" cy="5228431"/>
          </a:xfrm>
        </p:grpSpPr>
        <p:sp>
          <p:nvSpPr>
            <p:cNvPr id="5" name="橢圓 4"/>
            <p:cNvSpPr/>
            <p:nvPr/>
          </p:nvSpPr>
          <p:spPr>
            <a:xfrm>
              <a:off x="827584" y="548680"/>
              <a:ext cx="5544616" cy="522843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1691680" y="1268760"/>
              <a:ext cx="1006613" cy="956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>
              <a:stCxn id="5" idx="0"/>
              <a:endCxn id="13" idx="0"/>
            </p:cNvCxnSpPr>
            <p:nvPr/>
          </p:nvCxnSpPr>
          <p:spPr>
            <a:xfrm>
              <a:off x="3599892" y="548680"/>
              <a:ext cx="36004" cy="12961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/>
          </p:nvCxnSpPr>
          <p:spPr>
            <a:xfrm flipV="1">
              <a:off x="4876658" y="2903019"/>
              <a:ext cx="1476164" cy="1659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4631966" y="3789041"/>
              <a:ext cx="1174712" cy="9940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H="1">
              <a:off x="2517732" y="4221088"/>
              <a:ext cx="686116" cy="1368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flipH="1">
              <a:off x="1100750" y="3676745"/>
              <a:ext cx="1510558" cy="6883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947344" y="2138658"/>
            <a:ext cx="4529778" cy="4488021"/>
            <a:chOff x="827584" y="1173227"/>
            <a:chExt cx="4529778" cy="4488021"/>
          </a:xfrm>
        </p:grpSpPr>
        <p:sp>
          <p:nvSpPr>
            <p:cNvPr id="13" name="橢圓 12"/>
            <p:cNvSpPr/>
            <p:nvPr/>
          </p:nvSpPr>
          <p:spPr>
            <a:xfrm>
              <a:off x="2411760" y="1844824"/>
              <a:ext cx="2448272" cy="244827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14" name="直線接點 13"/>
            <p:cNvCxnSpPr/>
            <p:nvPr/>
          </p:nvCxnSpPr>
          <p:spPr>
            <a:xfrm flipV="1">
              <a:off x="4139952" y="1173227"/>
              <a:ext cx="1217410" cy="13865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 flipV="1">
              <a:off x="3818954" y="3789041"/>
              <a:ext cx="480872" cy="18722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827584" y="2791652"/>
              <a:ext cx="2016224" cy="2773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橢圓 16"/>
          <p:cNvSpPr/>
          <p:nvPr/>
        </p:nvSpPr>
        <p:spPr>
          <a:xfrm>
            <a:off x="2963568" y="3314311"/>
            <a:ext cx="1512168" cy="14401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終身</a:t>
            </a:r>
            <a: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3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</a:t>
            </a:r>
            <a:endParaRPr lang="zh-TW" altLang="en-US" sz="23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20510" y="2533887"/>
            <a:ext cx="1467068" cy="1098318"/>
            <a:chOff x="1220510" y="2533887"/>
            <a:chExt cx="1467068" cy="1098318"/>
          </a:xfrm>
        </p:grpSpPr>
        <p:sp>
          <p:nvSpPr>
            <p:cNvPr id="20" name="文字方塊 19"/>
            <p:cNvSpPr txBox="1"/>
            <p:nvPr/>
          </p:nvSpPr>
          <p:spPr>
            <a:xfrm>
              <a:off x="1559058" y="2533887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A1</a:t>
              </a:r>
              <a:endParaRPr lang="zh-TW" alt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1220510" y="2924319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身心素質</a:t>
              </a:r>
              <a:endParaRPr lang="en-US" altLang="zh-TW" sz="20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與自我精進</a:t>
              </a:r>
              <a:endParaRPr lang="zh-TW" altLang="en-US" sz="2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2272977" y="1613969"/>
            <a:ext cx="1467068" cy="1052256"/>
            <a:chOff x="3180707" y="1613969"/>
            <a:chExt cx="1467068" cy="1052256"/>
          </a:xfrm>
        </p:grpSpPr>
        <p:sp>
          <p:nvSpPr>
            <p:cNvPr id="22" name="文字方塊 21"/>
            <p:cNvSpPr txBox="1"/>
            <p:nvPr/>
          </p:nvSpPr>
          <p:spPr>
            <a:xfrm>
              <a:off x="3180707" y="1958339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系統思考</a:t>
              </a:r>
              <a:endPara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與解決問題</a:t>
              </a:r>
              <a:endPara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770166" y="1613969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A2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683648" y="1565878"/>
            <a:ext cx="1467068" cy="1100361"/>
            <a:chOff x="3683648" y="1565878"/>
            <a:chExt cx="1467068" cy="1100361"/>
          </a:xfrm>
        </p:grpSpPr>
        <p:sp>
          <p:nvSpPr>
            <p:cNvPr id="23" name="文字方塊 22"/>
            <p:cNvSpPr txBox="1"/>
            <p:nvPr/>
          </p:nvSpPr>
          <p:spPr>
            <a:xfrm>
              <a:off x="3683648" y="1958353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規劃執行</a:t>
              </a:r>
              <a:endParaRPr lang="en-US" altLang="zh-TW" sz="20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與創新應變</a:t>
              </a:r>
              <a:endParaRPr lang="zh-TW" altLang="en-US" sz="2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3902748" y="1565878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A3</a:t>
              </a:r>
              <a:endParaRPr lang="zh-TW" alt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文字方塊 25"/>
          <p:cNvSpPr txBox="1"/>
          <p:nvPr/>
        </p:nvSpPr>
        <p:spPr>
          <a:xfrm rot="20146198">
            <a:off x="2716814" y="30336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自主行動</a:t>
            </a:r>
            <a:endParaRPr lang="zh-TW" altLang="en-US" sz="2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 rot="17657307">
            <a:off x="3984851" y="415244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溝通互動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187706" y="527072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藝術涵養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與美感素養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4839087" y="2594231"/>
            <a:ext cx="1467068" cy="1080120"/>
            <a:chOff x="5746817" y="2594231"/>
            <a:chExt cx="1467068" cy="1080120"/>
          </a:xfrm>
        </p:grpSpPr>
        <p:sp>
          <p:nvSpPr>
            <p:cNvPr id="29" name="文字方塊 28"/>
            <p:cNvSpPr txBox="1"/>
            <p:nvPr/>
          </p:nvSpPr>
          <p:spPr>
            <a:xfrm>
              <a:off x="5746817" y="2966465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符號運用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與溝通表達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6100605" y="2594231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4979792" y="4004774"/>
            <a:ext cx="1467068" cy="1037729"/>
            <a:chOff x="5887522" y="4004774"/>
            <a:chExt cx="1467068" cy="1037729"/>
          </a:xfrm>
        </p:grpSpPr>
        <p:sp>
          <p:nvSpPr>
            <p:cNvPr id="30" name="文字方塊 29"/>
            <p:cNvSpPr txBox="1"/>
            <p:nvPr/>
          </p:nvSpPr>
          <p:spPr>
            <a:xfrm>
              <a:off x="5887522" y="4334617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科技資訊</a:t>
              </a:r>
              <a:endPara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6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與媒體素養</a:t>
              </a:r>
              <a:endParaRPr lang="zh-TW" altLang="en-US" sz="20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253005" y="4004774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B2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475736" y="594899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B3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文字方塊 34"/>
          <p:cNvSpPr txBox="1"/>
          <p:nvPr/>
        </p:nvSpPr>
        <p:spPr>
          <a:xfrm rot="2780230">
            <a:off x="2515732" y="45544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社會參與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355103" y="534404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947345" y="3860758"/>
            <a:ext cx="1467068" cy="1037729"/>
            <a:chOff x="1855075" y="3860758"/>
            <a:chExt cx="1467068" cy="1037729"/>
          </a:xfrm>
        </p:grpSpPr>
        <p:sp>
          <p:nvSpPr>
            <p:cNvPr id="37" name="文字方塊 36"/>
            <p:cNvSpPr txBox="1"/>
            <p:nvPr/>
          </p:nvSpPr>
          <p:spPr>
            <a:xfrm>
              <a:off x="1996149" y="3860758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C3</a:t>
              </a:r>
              <a:endPara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1855075" y="4190601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多元文化</a:t>
              </a:r>
              <a:endParaRPr lang="en-US" altLang="zh-TW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與國際理解</a:t>
              </a:r>
              <a:endPara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1597789" y="4811543"/>
            <a:ext cx="1467068" cy="1133495"/>
            <a:chOff x="2505519" y="4811543"/>
            <a:chExt cx="1467068" cy="1133495"/>
          </a:xfrm>
        </p:grpSpPr>
        <p:sp>
          <p:nvSpPr>
            <p:cNvPr id="38" name="文字方塊 37"/>
            <p:cNvSpPr txBox="1"/>
            <p:nvPr/>
          </p:nvSpPr>
          <p:spPr>
            <a:xfrm>
              <a:off x="3090893" y="4811543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C2</a:t>
              </a:r>
              <a:endParaRPr lang="zh-TW" alt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2505519" y="5237152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人際關係</a:t>
              </a:r>
              <a:endParaRPr lang="en-US" altLang="zh-TW" sz="20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000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與團隊合作</a:t>
              </a:r>
              <a:endParaRPr lang="zh-TW" altLang="en-US" sz="20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2792647" y="586897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道德實踐</a:t>
            </a:r>
            <a:endParaRPr lang="en-US" altLang="zh-TW" sz="20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與公民意識</a:t>
            </a:r>
            <a:endParaRPr lang="zh-TW" altLang="en-US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323528" y="1076950"/>
            <a:ext cx="6811663" cy="5698606"/>
            <a:chOff x="1231258" y="111519"/>
            <a:chExt cx="6811663" cy="5698606"/>
          </a:xfrm>
        </p:grpSpPr>
        <p:grpSp>
          <p:nvGrpSpPr>
            <p:cNvPr id="44" name="群組 43"/>
            <p:cNvGrpSpPr/>
            <p:nvPr/>
          </p:nvGrpSpPr>
          <p:grpSpPr>
            <a:xfrm>
              <a:off x="2505519" y="111519"/>
              <a:ext cx="4451286" cy="2662419"/>
              <a:chOff x="1478029" y="111519"/>
              <a:chExt cx="4451286" cy="2662419"/>
            </a:xfrm>
          </p:grpSpPr>
          <p:sp>
            <p:nvSpPr>
              <p:cNvPr id="51" name="弧形 50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文字方塊 51"/>
              <p:cNvSpPr txBox="1"/>
              <p:nvPr/>
            </p:nvSpPr>
            <p:spPr>
              <a:xfrm rot="699699">
                <a:off x="2873788" y="405988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 rot="6502107">
              <a:off x="4486069" y="2253272"/>
              <a:ext cx="4451286" cy="2662419"/>
              <a:chOff x="1338029" y="158006"/>
              <a:chExt cx="4451286" cy="2662419"/>
            </a:xfrm>
          </p:grpSpPr>
          <p:sp>
            <p:nvSpPr>
              <p:cNvPr id="49" name="弧形 48"/>
              <p:cNvSpPr/>
              <p:nvPr/>
            </p:nvSpPr>
            <p:spPr>
              <a:xfrm rot="20909179">
                <a:off x="1338029" y="158006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 rot="21208289">
                <a:off x="2618378" y="391729"/>
                <a:ext cx="1990139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888171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 rot="15427797">
              <a:off x="336825" y="2205956"/>
              <a:ext cx="4451286" cy="2662419"/>
              <a:chOff x="1478029" y="111519"/>
              <a:chExt cx="4451286" cy="2662419"/>
            </a:xfrm>
          </p:grpSpPr>
          <p:sp>
            <p:nvSpPr>
              <p:cNvPr id="47" name="弧形 46"/>
              <p:cNvSpPr/>
              <p:nvPr/>
            </p:nvSpPr>
            <p:spPr>
              <a:xfrm>
                <a:off x="1478029" y="111519"/>
                <a:ext cx="4451286" cy="2662419"/>
              </a:xfrm>
              <a:prstGeom prst="arc">
                <a:avLst>
                  <a:gd name="adj1" fmla="val 11951754"/>
                  <a:gd name="adj2" fmla="val 20549141"/>
                </a:avLst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 rot="699699">
                <a:off x="2910752" y="407218"/>
                <a:ext cx="2081092" cy="65688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583525"/>
                  </a:avLst>
                </a:prstTxWarp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生  活  情  境</a:t>
                </a:r>
                <a:endPara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59" name="文字方塊 58"/>
          <p:cNvSpPr txBox="1"/>
          <p:nvPr/>
        </p:nvSpPr>
        <p:spPr>
          <a:xfrm>
            <a:off x="4983884" y="978979"/>
            <a:ext cx="3664786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A3 Assignment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職涯戰鬥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5989454" y="1616023"/>
            <a:ext cx="3078087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B1 </a:t>
            </a: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說溝通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-YouTube,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Back to the board,</a:t>
            </a: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Brainstorming</a:t>
            </a: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讀寫溝通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-Assignment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387091" y="1173479"/>
            <a:ext cx="1789272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A1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Assignment: </a:t>
            </a: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職涯戰鬥計畫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3058217" y="5652479"/>
            <a:ext cx="1951753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Brainstorming</a:t>
            </a: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Mind map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1136459" y="2349487"/>
            <a:ext cx="5304336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/>
              <a:t>Making Plans For My Career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/>
              <a:t>What do you want to be? </a:t>
            </a:r>
            <a:endParaRPr lang="en-US" altLang="zh-TW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What </a:t>
            </a:r>
            <a:r>
              <a:rPr lang="en-US" altLang="zh-TW" sz="2400" dirty="0"/>
              <a:t>is your hobby? </a:t>
            </a:r>
            <a:endParaRPr lang="en-US" altLang="zh-TW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Can </a:t>
            </a:r>
            <a:r>
              <a:rPr lang="en-US" altLang="zh-TW" sz="2400" dirty="0"/>
              <a:t>your hobby help you to reach the goal?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What </a:t>
            </a:r>
            <a:r>
              <a:rPr lang="en-US" altLang="zh-TW" sz="2400" dirty="0"/>
              <a:t>are the skills you should have? </a:t>
            </a:r>
            <a:endParaRPr lang="en-US" altLang="zh-TW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What </a:t>
            </a:r>
            <a:r>
              <a:rPr lang="en-US" altLang="zh-TW" sz="2400" dirty="0"/>
              <a:t>steps do you need to take</a:t>
            </a:r>
            <a:r>
              <a:rPr lang="en-US" altLang="zh-TW" sz="2400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 smtClean="0"/>
              <a:t>Draw a timeline to reach the goal.</a:t>
            </a:r>
            <a:endParaRPr lang="zh-TW" altLang="zh-TW" sz="24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6031901" y="5085139"/>
            <a:ext cx="1659429" cy="1015663"/>
          </a:xfrm>
          <a:prstGeom prst="rect">
            <a:avLst/>
          </a:prstGeom>
          <a:solidFill>
            <a:srgbClr val="02519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B2</a:t>
            </a:r>
          </a:p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Assignment</a:t>
            </a:r>
          </a:p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須查字典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801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3" grpId="0" animBg="1"/>
      <p:bldP spid="6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/>
          <p:nvPr/>
        </p:nvSpPr>
        <p:spPr>
          <a:xfrm>
            <a:off x="467544" y="188640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教材選編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情境化與脈絡化的學習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467544" y="1494242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教學活動與評量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學習歷程、方法與策略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67544" y="2799645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51" tIns="118891" rIns="179851" bIns="11889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活動進行方式</a:t>
            </a:r>
            <a:endPara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（學習支持系統）</a:t>
            </a:r>
            <a:endPara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67544" y="4078738"/>
            <a:ext cx="3281680" cy="1186729"/>
          </a:xfrm>
          <a:custGeom>
            <a:avLst/>
            <a:gdLst>
              <a:gd name="connsiteX0" fmla="*/ 0 w 3281680"/>
              <a:gd name="connsiteY0" fmla="*/ 197792 h 1186729"/>
              <a:gd name="connsiteX1" fmla="*/ 197792 w 3281680"/>
              <a:gd name="connsiteY1" fmla="*/ 0 h 1186729"/>
              <a:gd name="connsiteX2" fmla="*/ 3083888 w 3281680"/>
              <a:gd name="connsiteY2" fmla="*/ 0 h 1186729"/>
              <a:gd name="connsiteX3" fmla="*/ 3281680 w 3281680"/>
              <a:gd name="connsiteY3" fmla="*/ 197792 h 1186729"/>
              <a:gd name="connsiteX4" fmla="*/ 3281680 w 3281680"/>
              <a:gd name="connsiteY4" fmla="*/ 988937 h 1186729"/>
              <a:gd name="connsiteX5" fmla="*/ 3083888 w 3281680"/>
              <a:gd name="connsiteY5" fmla="*/ 1186729 h 1186729"/>
              <a:gd name="connsiteX6" fmla="*/ 197792 w 3281680"/>
              <a:gd name="connsiteY6" fmla="*/ 1186729 h 1186729"/>
              <a:gd name="connsiteX7" fmla="*/ 0 w 3281680"/>
              <a:gd name="connsiteY7" fmla="*/ 988937 h 1186729"/>
              <a:gd name="connsiteX8" fmla="*/ 0 w 3281680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3888" y="0"/>
                </a:lnTo>
                <a:cubicBezTo>
                  <a:pt x="3193126" y="0"/>
                  <a:pt x="3281680" y="88554"/>
                  <a:pt x="3281680" y="197792"/>
                </a:cubicBezTo>
                <a:lnTo>
                  <a:pt x="3281680" y="988937"/>
                </a:lnTo>
                <a:cubicBezTo>
                  <a:pt x="3281680" y="1098175"/>
                  <a:pt x="3193126" y="1186729"/>
                  <a:pt x="3083888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後設認知</a:t>
            </a:r>
            <a:endParaRPr lang="en-US" altLang="zh-TW" sz="3100" kern="1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整合知識、技能與態度</a:t>
            </a:r>
            <a:r>
              <a:rPr lang="en-US" altLang="zh-TW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471549" y="5468393"/>
            <a:ext cx="3278475" cy="1186729"/>
          </a:xfrm>
          <a:custGeom>
            <a:avLst/>
            <a:gdLst>
              <a:gd name="connsiteX0" fmla="*/ 0 w 3278475"/>
              <a:gd name="connsiteY0" fmla="*/ 197792 h 1186729"/>
              <a:gd name="connsiteX1" fmla="*/ 197792 w 3278475"/>
              <a:gd name="connsiteY1" fmla="*/ 0 h 1186729"/>
              <a:gd name="connsiteX2" fmla="*/ 3080683 w 3278475"/>
              <a:gd name="connsiteY2" fmla="*/ 0 h 1186729"/>
              <a:gd name="connsiteX3" fmla="*/ 3278475 w 3278475"/>
              <a:gd name="connsiteY3" fmla="*/ 197792 h 1186729"/>
              <a:gd name="connsiteX4" fmla="*/ 3278475 w 3278475"/>
              <a:gd name="connsiteY4" fmla="*/ 988937 h 1186729"/>
              <a:gd name="connsiteX5" fmla="*/ 3080683 w 3278475"/>
              <a:gd name="connsiteY5" fmla="*/ 1186729 h 1186729"/>
              <a:gd name="connsiteX6" fmla="*/ 197792 w 3278475"/>
              <a:gd name="connsiteY6" fmla="*/ 1186729 h 1186729"/>
              <a:gd name="connsiteX7" fmla="*/ 0 w 3278475"/>
              <a:gd name="connsiteY7" fmla="*/ 988937 h 1186729"/>
              <a:gd name="connsiteX8" fmla="*/ 0 w 3278475"/>
              <a:gd name="connsiteY8" fmla="*/ 197792 h 118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8475" h="1186729">
                <a:moveTo>
                  <a:pt x="0" y="197792"/>
                </a:moveTo>
                <a:cubicBezTo>
                  <a:pt x="0" y="88554"/>
                  <a:pt x="88554" y="0"/>
                  <a:pt x="197792" y="0"/>
                </a:cubicBezTo>
                <a:lnTo>
                  <a:pt x="3080683" y="0"/>
                </a:lnTo>
                <a:cubicBezTo>
                  <a:pt x="3189921" y="0"/>
                  <a:pt x="3278475" y="88554"/>
                  <a:pt x="3278475" y="197792"/>
                </a:cubicBezTo>
                <a:lnTo>
                  <a:pt x="3278475" y="988937"/>
                </a:lnTo>
                <a:cubicBezTo>
                  <a:pt x="3278475" y="1098175"/>
                  <a:pt x="3189921" y="1186729"/>
                  <a:pt x="3080683" y="1186729"/>
                </a:cubicBezTo>
                <a:lnTo>
                  <a:pt x="197792" y="1186729"/>
                </a:lnTo>
                <a:cubicBezTo>
                  <a:pt x="88554" y="1186729"/>
                  <a:pt x="0" y="1098175"/>
                  <a:pt x="0" y="988937"/>
                </a:cubicBezTo>
                <a:lnTo>
                  <a:pt x="0" y="19779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6041" tIns="116986" rIns="176041" bIns="11698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Aft>
                <a:spcPct val="35000"/>
              </a:spcAft>
            </a:pP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生活應用</a:t>
            </a:r>
            <a: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（實踐力行的表現）</a:t>
            </a:r>
            <a:endParaRPr lang="zh-TW" altLang="en-US" sz="20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3749224" y="188839"/>
            <a:ext cx="4922520" cy="1186729"/>
            <a:chOff x="3749224" y="188839"/>
            <a:chExt cx="4922520" cy="1186729"/>
          </a:xfrm>
        </p:grpSpPr>
        <p:sp>
          <p:nvSpPr>
            <p:cNvPr id="3" name="手繪多邊形 2"/>
            <p:cNvSpPr/>
            <p:nvPr/>
          </p:nvSpPr>
          <p:spPr>
            <a:xfrm>
              <a:off x="3749224" y="188839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826419" y="349137"/>
              <a:ext cx="48413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七八年級已學過很多職業，藉由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提問，引導學生連結嗜好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與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職業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707904" y="1494242"/>
            <a:ext cx="5004048" cy="1186729"/>
            <a:chOff x="3707904" y="1494242"/>
            <a:chExt cx="5004048" cy="1186729"/>
          </a:xfrm>
        </p:grpSpPr>
        <p:sp>
          <p:nvSpPr>
            <p:cNvPr id="6" name="手繪多邊形 5"/>
            <p:cNvSpPr/>
            <p:nvPr/>
          </p:nvSpPr>
          <p:spPr>
            <a:xfrm>
              <a:off x="3749224" y="1494242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07904" y="1712170"/>
              <a:ext cx="50040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4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藉由遊戲促進字詞學習與溝通</a:t>
              </a:r>
              <a:endParaRPr lang="en-US" altLang="zh-TW" sz="2400" dirty="0" smtClean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  <a:p>
              <a:pPr lvl="0"/>
              <a:r>
                <a:rPr lang="zh-TW" altLang="en-US" sz="2400" dirty="0" smtClean="0">
                  <a:latin typeface="Calibri" panose="020F0502020204030204" pitchFamily="34" charset="0"/>
                  <a:ea typeface="標楷體" panose="03000509000000000000" pitchFamily="65" charset="-120"/>
                  <a:cs typeface="Calibri" panose="020F0502020204030204" pitchFamily="34" charset="0"/>
                </a:rPr>
                <a:t>藉由腦力激盪培養邏輯思考力</a:t>
              </a:r>
              <a:endParaRPr lang="zh-TW" altLang="en-US" sz="2400" dirty="0">
                <a:latin typeface="Calibri" panose="020F0502020204030204" pitchFamily="34" charset="0"/>
                <a:ea typeface="標楷體" panose="03000509000000000000" pitchFamily="65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749224" y="2799645"/>
            <a:ext cx="4922520" cy="1186729"/>
            <a:chOff x="3749224" y="2799645"/>
            <a:chExt cx="4922520" cy="1186729"/>
          </a:xfrm>
        </p:grpSpPr>
        <p:sp>
          <p:nvSpPr>
            <p:cNvPr id="8" name="手繪多邊形 7"/>
            <p:cNvSpPr/>
            <p:nvPr/>
          </p:nvSpPr>
          <p:spPr>
            <a:xfrm>
              <a:off x="3749224" y="2799645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63581" rIns="460263" bIns="163581" numCol="1" spcCol="1270" anchor="t" anchorCtr="0">
              <a:no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49224" y="2977510"/>
              <a:ext cx="4851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異質分組</a:t>
              </a:r>
              <a:r>
                <a:rPr lang="zh-TW" altLang="zh-TW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促進合作；差異化作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0"/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業提供不同的支持並產出的要求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749224" y="4149503"/>
            <a:ext cx="4922520" cy="1186729"/>
            <a:chOff x="3749224" y="4149503"/>
            <a:chExt cx="4922520" cy="1186729"/>
          </a:xfrm>
        </p:grpSpPr>
        <p:sp>
          <p:nvSpPr>
            <p:cNvPr id="10" name="手繪多邊形 9"/>
            <p:cNvSpPr/>
            <p:nvPr/>
          </p:nvSpPr>
          <p:spPr>
            <a:xfrm>
              <a:off x="3749224" y="4149503"/>
              <a:ext cx="4922520" cy="1186729"/>
            </a:xfrm>
            <a:custGeom>
              <a:avLst/>
              <a:gdLst>
                <a:gd name="connsiteX0" fmla="*/ 0 w 4922520"/>
                <a:gd name="connsiteY0" fmla="*/ 148341 h 1186729"/>
                <a:gd name="connsiteX1" fmla="*/ 4329156 w 4922520"/>
                <a:gd name="connsiteY1" fmla="*/ 148341 h 1186729"/>
                <a:gd name="connsiteX2" fmla="*/ 4329156 w 4922520"/>
                <a:gd name="connsiteY2" fmla="*/ 0 h 1186729"/>
                <a:gd name="connsiteX3" fmla="*/ 4922520 w 4922520"/>
                <a:gd name="connsiteY3" fmla="*/ 593365 h 1186729"/>
                <a:gd name="connsiteX4" fmla="*/ 4329156 w 4922520"/>
                <a:gd name="connsiteY4" fmla="*/ 1186729 h 1186729"/>
                <a:gd name="connsiteX5" fmla="*/ 4329156 w 4922520"/>
                <a:gd name="connsiteY5" fmla="*/ 1038388 h 1186729"/>
                <a:gd name="connsiteX6" fmla="*/ 0 w 4922520"/>
                <a:gd name="connsiteY6" fmla="*/ 1038388 h 1186729"/>
                <a:gd name="connsiteX7" fmla="*/ 0 w 4922520"/>
                <a:gd name="connsiteY7" fmla="*/ 148341 h 118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22520" h="1186729">
                  <a:moveTo>
                    <a:pt x="0" y="148341"/>
                  </a:moveTo>
                  <a:lnTo>
                    <a:pt x="4329156" y="148341"/>
                  </a:lnTo>
                  <a:lnTo>
                    <a:pt x="4329156" y="0"/>
                  </a:lnTo>
                  <a:lnTo>
                    <a:pt x="4922520" y="593365"/>
                  </a:lnTo>
                  <a:lnTo>
                    <a:pt x="4329156" y="1186729"/>
                  </a:lnTo>
                  <a:lnTo>
                    <a:pt x="4329156" y="1038388"/>
                  </a:lnTo>
                  <a:lnTo>
                    <a:pt x="0" y="1038388"/>
                  </a:lnTo>
                  <a:lnTo>
                    <a:pt x="0" y="148341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62311" rIns="458993" bIns="162311" numCol="1" spcCol="1270" anchor="t" anchorCtr="0">
              <a:noAutofit/>
            </a:bodyPr>
            <a:lstStyle/>
            <a:p>
              <a:pPr marL="228600" lvl="1" indent="-228600" defTabSz="9779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zh-TW" altLang="en-US" sz="2000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3792883" y="4321259"/>
              <a:ext cx="4784113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77900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學生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能時時反觀自己的專長與嗜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lvl="1" defTabSz="977900">
                <a:spcBef>
                  <a:spcPts val="600"/>
                </a:spcBef>
                <a:spcAft>
                  <a:spcPts val="0"/>
                </a:spcAft>
              </a:pP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好，與職涯做連結，快樂工作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792883" y="5442705"/>
            <a:ext cx="4917712" cy="1302614"/>
            <a:chOff x="3792883" y="5442705"/>
            <a:chExt cx="4917712" cy="1302614"/>
          </a:xfrm>
        </p:grpSpPr>
        <p:sp>
          <p:nvSpPr>
            <p:cNvPr id="12" name="手繪多邊形 11"/>
            <p:cNvSpPr/>
            <p:nvPr/>
          </p:nvSpPr>
          <p:spPr>
            <a:xfrm>
              <a:off x="3792883" y="5442705"/>
              <a:ext cx="4917712" cy="1302614"/>
            </a:xfrm>
            <a:custGeom>
              <a:avLst/>
              <a:gdLst>
                <a:gd name="connsiteX0" fmla="*/ 0 w 4917712"/>
                <a:gd name="connsiteY0" fmla="*/ 162827 h 1302614"/>
                <a:gd name="connsiteX1" fmla="*/ 4266405 w 4917712"/>
                <a:gd name="connsiteY1" fmla="*/ 162827 h 1302614"/>
                <a:gd name="connsiteX2" fmla="*/ 4266405 w 4917712"/>
                <a:gd name="connsiteY2" fmla="*/ 0 h 1302614"/>
                <a:gd name="connsiteX3" fmla="*/ 4917712 w 4917712"/>
                <a:gd name="connsiteY3" fmla="*/ 651307 h 1302614"/>
                <a:gd name="connsiteX4" fmla="*/ 4266405 w 4917712"/>
                <a:gd name="connsiteY4" fmla="*/ 1302614 h 1302614"/>
                <a:gd name="connsiteX5" fmla="*/ 4266405 w 4917712"/>
                <a:gd name="connsiteY5" fmla="*/ 1139787 h 1302614"/>
                <a:gd name="connsiteX6" fmla="*/ 0 w 4917712"/>
                <a:gd name="connsiteY6" fmla="*/ 1139787 h 1302614"/>
                <a:gd name="connsiteX7" fmla="*/ 0 w 4917712"/>
                <a:gd name="connsiteY7" fmla="*/ 162827 h 13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7712" h="1302614">
                  <a:moveTo>
                    <a:pt x="0" y="162827"/>
                  </a:moveTo>
                  <a:lnTo>
                    <a:pt x="4266405" y="162827"/>
                  </a:lnTo>
                  <a:lnTo>
                    <a:pt x="4266405" y="0"/>
                  </a:lnTo>
                  <a:lnTo>
                    <a:pt x="4917712" y="651307"/>
                  </a:lnTo>
                  <a:lnTo>
                    <a:pt x="4266405" y="1302614"/>
                  </a:lnTo>
                  <a:lnTo>
                    <a:pt x="4266405" y="1139787"/>
                  </a:lnTo>
                  <a:lnTo>
                    <a:pt x="0" y="1139787"/>
                  </a:lnTo>
                  <a:lnTo>
                    <a:pt x="0" y="162827"/>
                  </a:lnTo>
                  <a:close/>
                </a:path>
              </a:pathLst>
            </a:cu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76797" rIns="502450" bIns="176797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2200" kern="12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869328" y="5660253"/>
              <a:ext cx="451909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學生能擬定職涯戰鬥計劃，</a:t>
              </a:r>
              <a:endPara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並依計畫努力達成目標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57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67544" y="2165624"/>
            <a:ext cx="2110577" cy="2398001"/>
            <a:chOff x="395288" y="2133600"/>
            <a:chExt cx="2592387" cy="2879725"/>
          </a:xfrm>
        </p:grpSpPr>
        <p:sp>
          <p:nvSpPr>
            <p:cNvPr id="5" name="矩形 4"/>
            <p:cNvSpPr/>
            <p:nvPr/>
          </p:nvSpPr>
          <p:spPr>
            <a:xfrm>
              <a:off x="395288" y="2133600"/>
              <a:ext cx="2592387" cy="287972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75" y="2276897"/>
              <a:ext cx="2436813" cy="273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群組 2"/>
          <p:cNvGrpSpPr/>
          <p:nvPr/>
        </p:nvGrpSpPr>
        <p:grpSpPr>
          <a:xfrm>
            <a:off x="3258418" y="2159593"/>
            <a:ext cx="2168852" cy="2402458"/>
            <a:chOff x="3276600" y="2205459"/>
            <a:chExt cx="2590800" cy="2879725"/>
          </a:xfrm>
        </p:grpSpPr>
        <p:sp>
          <p:nvSpPr>
            <p:cNvPr id="7" name="矩形 6"/>
            <p:cNvSpPr/>
            <p:nvPr/>
          </p:nvSpPr>
          <p:spPr>
            <a:xfrm>
              <a:off x="3276600" y="2205459"/>
              <a:ext cx="2590800" cy="2879725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900" y="2475334"/>
              <a:ext cx="2362200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群組 3"/>
          <p:cNvGrpSpPr/>
          <p:nvPr/>
        </p:nvGrpSpPr>
        <p:grpSpPr>
          <a:xfrm>
            <a:off x="6096882" y="2165625"/>
            <a:ext cx="2229107" cy="2463719"/>
            <a:chOff x="6156325" y="2205459"/>
            <a:chExt cx="2592388" cy="2879725"/>
          </a:xfrm>
        </p:grpSpPr>
        <p:sp>
          <p:nvSpPr>
            <p:cNvPr id="6" name="矩形 5"/>
            <p:cNvSpPr/>
            <p:nvPr/>
          </p:nvSpPr>
          <p:spPr>
            <a:xfrm>
              <a:off x="6156325" y="2205459"/>
              <a:ext cx="2592388" cy="28797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50" y="2451522"/>
              <a:ext cx="2344738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467544" y="620688"/>
            <a:ext cx="20717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TW" altLang="en-US" sz="5400" b="1" dirty="0" smtClean="0">
                <a:solidFill>
                  <a:srgbClr val="0000FF"/>
                </a:solidFill>
                <a:latin typeface="華康雅藝體W6(P)" pitchFamily="82" charset="-120"/>
                <a:ea typeface="華康雅藝體W6(P)" pitchFamily="82" charset="-120"/>
              </a:rPr>
              <a:t>自發</a:t>
            </a:r>
            <a:endParaRPr lang="en-US" altLang="zh-TW" sz="5400" b="1" dirty="0" smtClean="0">
              <a:solidFill>
                <a:srgbClr val="0000FF"/>
              </a:solidFill>
              <a:latin typeface="華康雅藝體W6(P)" pitchFamily="82" charset="-120"/>
              <a:ea typeface="華康雅藝體W6(P)" pitchFamily="82" charset="-120"/>
            </a:endParaRP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3203848" y="548680"/>
            <a:ext cx="21171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chemeClr val="accent6"/>
                </a:solidFill>
                <a:latin typeface="華康雅藝體W6(P)" pitchFamily="82" charset="-120"/>
                <a:ea typeface="華康雅藝體W6(P)" pitchFamily="82" charset="-120"/>
              </a:rPr>
              <a:t>互動</a:t>
            </a:r>
            <a:endParaRPr lang="en-US" altLang="zh-TW" sz="5400" b="1" dirty="0" smtClean="0">
              <a:solidFill>
                <a:schemeClr val="accent6"/>
              </a:solidFill>
              <a:latin typeface="華康雅藝體W6(P)" pitchFamily="82" charset="-120"/>
              <a:ea typeface="華康雅藝體W6(P)" pitchFamily="82" charset="-120"/>
            </a:endParaRP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6372200" y="534761"/>
            <a:ext cx="15696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TW" altLang="en-US" sz="5400" b="1" dirty="0">
                <a:solidFill>
                  <a:srgbClr val="C00000"/>
                </a:solidFill>
                <a:latin typeface="華康雅藝體W6(P)" pitchFamily="82" charset="-120"/>
                <a:ea typeface="華康雅藝體W6(P)" pitchFamily="82" charset="-120"/>
              </a:rPr>
              <a:t>共</a:t>
            </a:r>
            <a:r>
              <a:rPr lang="zh-TW" altLang="en-US" sz="5400" b="1" dirty="0" smtClean="0">
                <a:solidFill>
                  <a:srgbClr val="C00000"/>
                </a:solidFill>
                <a:latin typeface="華康雅藝體W6(P)" pitchFamily="82" charset="-120"/>
                <a:ea typeface="華康雅藝體W6(P)" pitchFamily="82" charset="-120"/>
              </a:rPr>
              <a:t>好</a:t>
            </a:r>
            <a:endParaRPr lang="en-US" altLang="zh-TW" sz="5400" b="1" dirty="0" smtClean="0">
              <a:solidFill>
                <a:srgbClr val="C00000"/>
              </a:solidFill>
              <a:latin typeface="華康雅藝體W6(P)" pitchFamily="82" charset="-120"/>
              <a:ea typeface="華康雅藝體W6(P)" pitchFamily="82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67544" y="4730746"/>
            <a:ext cx="217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有意願、有動力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203848" y="4744308"/>
            <a:ext cx="2139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有方法、有知識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48990" y="4744308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有善念、能活用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9446" y="1544018"/>
            <a:ext cx="1860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TAKING </a:t>
            </a:r>
          </a:p>
          <a:p>
            <a:r>
              <a:rPr lang="en-US" altLang="zh-TW" dirty="0" smtClean="0">
                <a:solidFill>
                  <a:srgbClr val="0000FF"/>
                </a:solidFill>
              </a:rPr>
              <a:t>THE INITIATIVE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258113" y="1489614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6"/>
                </a:solidFill>
              </a:rPr>
              <a:t>ENGAGING </a:t>
            </a:r>
          </a:p>
          <a:p>
            <a:r>
              <a:rPr lang="en-US" altLang="zh-TW" dirty="0" smtClean="0">
                <a:solidFill>
                  <a:schemeClr val="accent6"/>
                </a:solidFill>
              </a:rPr>
              <a:t>THE PUBLIC</a:t>
            </a:r>
            <a:endParaRPr lang="zh-TW" altLang="en-US" dirty="0">
              <a:solidFill>
                <a:schemeClr val="accent6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012160" y="1486531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SEEKING </a:t>
            </a:r>
          </a:p>
          <a:p>
            <a:r>
              <a:rPr lang="en-US" altLang="zh-TW" dirty="0" smtClean="0">
                <a:solidFill>
                  <a:srgbClr val="C00000"/>
                </a:solidFill>
              </a:rPr>
              <a:t>THE COMMON GOOD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Did You Know?</a:t>
            </a:r>
            <a:endParaRPr lang="zh-TW" altLang="en-US" dirty="0"/>
          </a:p>
        </p:txBody>
      </p:sp>
      <p:pic>
        <p:nvPicPr>
          <p:cNvPr id="9" name="Did You Know 2016-about job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600199"/>
            <a:ext cx="9179948" cy="5160101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4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15332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ECE56D-955A-40B3-9B99-685685816DAD}" type="slidenum">
              <a:rPr lang="es-ES" altLang="zh-TW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s-ES" altLang="zh-TW" sz="1400" smtClean="0"/>
          </a:p>
        </p:txBody>
      </p:sp>
      <p:sp>
        <p:nvSpPr>
          <p:cNvPr id="7" name="Ellipse 14"/>
          <p:cNvSpPr/>
          <p:nvPr/>
        </p:nvSpPr>
        <p:spPr bwMode="auto">
          <a:xfrm>
            <a:off x="180563" y="5804835"/>
            <a:ext cx="1903238" cy="465948"/>
          </a:xfrm>
          <a:prstGeom prst="ellipse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2711765"/>
            <a:ext cx="6398592" cy="82820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從總綱到領綱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核心素養的轉化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hteck 12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3826873"/>
            <a:ext cx="6398592" cy="82820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素養導向教學設計示例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1701800" y="1596657"/>
            <a:ext cx="6398592" cy="828203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>
              <a:spcAft>
                <a:spcPct val="20000"/>
              </a:spcAft>
            </a:pPr>
            <a:r>
              <a:rPr lang="zh-TW" alt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十二年國教課綱的精神與內涵</a:t>
            </a:r>
            <a:r>
              <a:rPr lang="en-US" sz="32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Abgerundetes Rechteck 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1489765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0999999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b="1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4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399816" y="2620010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1299999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95116" y="3798516"/>
            <a:ext cx="926630" cy="926628"/>
          </a:xfrm>
          <a:prstGeom prst="roundRect">
            <a:avLst>
              <a:gd name="adj" fmla="val 9083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77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9144000" cy="6853238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6553200" y="6135198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A8393D2-D754-4BEF-821E-A22678F96B3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79388" y="5324774"/>
            <a:ext cx="2160587" cy="1152525"/>
          </a:xfrm>
          <a:prstGeom prst="roundRect">
            <a:avLst>
              <a:gd name="adj" fmla="val 16667"/>
            </a:avLst>
          </a:prstGeom>
          <a:solidFill>
            <a:srgbClr val="D78F8D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啟發生命潛能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2483768" y="5351568"/>
            <a:ext cx="2089150" cy="115252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陶養生活知能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4705534" y="5390715"/>
            <a:ext cx="2087563" cy="1129501"/>
          </a:xfrm>
          <a:prstGeom prst="roundRect">
            <a:avLst>
              <a:gd name="adj" fmla="val 16667"/>
            </a:avLst>
          </a:prstGeom>
          <a:solidFill>
            <a:srgbClr val="67B9CF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促進生涯發展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6903516" y="5372819"/>
            <a:ext cx="2087562" cy="1152525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96000"/>
              </a:lnSpc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lnSpc>
                <a:spcPct val="96000"/>
              </a:lnSpc>
              <a:defRPr/>
            </a:pPr>
            <a:r>
              <a:rPr lang="zh-TW" altLang="en-US" sz="23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涵育公民責任</a:t>
            </a:r>
          </a:p>
        </p:txBody>
      </p:sp>
      <p:sp>
        <p:nvSpPr>
          <p:cNvPr id="76808" name="文字方塊 9"/>
          <p:cNvSpPr txBox="1">
            <a:spLocks noChangeArrowheads="1"/>
          </p:cNvSpPr>
          <p:nvPr/>
        </p:nvSpPr>
        <p:spPr bwMode="auto">
          <a:xfrm>
            <a:off x="143371" y="1052736"/>
            <a:ext cx="6842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願景</a:t>
            </a:r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理念</a:t>
            </a:r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目標</a:t>
            </a:r>
            <a:endParaRPr lang="en-US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971600" y="961274"/>
            <a:ext cx="8019478" cy="2539734"/>
            <a:chOff x="0" y="0"/>
            <a:chExt cx="8345267" cy="319395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圓角矩形 15"/>
            <p:cNvSpPr/>
            <p:nvPr/>
          </p:nvSpPr>
          <p:spPr>
            <a:xfrm>
              <a:off x="0" y="0"/>
              <a:ext cx="8345267" cy="319395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圓角矩形 4"/>
            <p:cNvSpPr/>
            <p:nvPr/>
          </p:nvSpPr>
          <p:spPr>
            <a:xfrm>
              <a:off x="93548" y="93548"/>
              <a:ext cx="8158171" cy="30068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800" b="1" kern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「成就每一個孩子—適性揚才、終身學習」</a:t>
              </a:r>
            </a:p>
            <a:p>
              <a:pPr lvl="0" algn="l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sz="2300" kern="1200" dirty="0" smtClean="0">
                  <a:latin typeface="標楷體" pitchFamily="65" charset="-120"/>
                  <a:ea typeface="標楷體" pitchFamily="65" charset="-120"/>
                </a:rPr>
                <a:t>以尊重學生生命主體為起點，透過適性教育，激發學生生命的喜悅與生活的自信，提升學生學習的渴望與創新的勇氣，善盡國民責任並展現共生智慧，成為具有社會適應力與應變力的終身學習者，</a:t>
              </a:r>
              <a:r>
                <a:rPr lang="zh-TW" sz="2300" kern="1200" dirty="0" smtClean="0">
                  <a:solidFill>
                    <a:srgbClr val="FFFF00"/>
                  </a:solidFill>
                  <a:latin typeface="標楷體" pitchFamily="65" charset="-120"/>
                  <a:ea typeface="標楷體" pitchFamily="65" charset="-120"/>
                </a:rPr>
                <a:t>期使個體與群體的生活和生命更為美好。</a:t>
              </a:r>
              <a:endParaRPr lang="zh-TW" altLang="en-US" sz="2300" kern="12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173602" y="3861048"/>
            <a:ext cx="1800200" cy="1080120"/>
            <a:chOff x="0" y="3249388"/>
            <a:chExt cx="2192186" cy="1218229"/>
          </a:xfrm>
        </p:grpSpPr>
        <p:sp>
          <p:nvSpPr>
            <p:cNvPr id="19" name="圓角矩形 18"/>
            <p:cNvSpPr/>
            <p:nvPr/>
          </p:nvSpPr>
          <p:spPr>
            <a:xfrm>
              <a:off x="0" y="3249388"/>
              <a:ext cx="2192186" cy="121822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FA54B">
                    <a:tint val="66000"/>
                    <a:satMod val="160000"/>
                  </a:srgbClr>
                </a:gs>
                <a:gs pos="50000">
                  <a:srgbClr val="FFA54B">
                    <a:tint val="44500"/>
                    <a:satMod val="160000"/>
                  </a:srgbClr>
                </a:gs>
                <a:gs pos="100000">
                  <a:srgbClr val="FFA54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CC99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圓角矩形 4"/>
            <p:cNvSpPr/>
            <p:nvPr/>
          </p:nvSpPr>
          <p:spPr>
            <a:xfrm>
              <a:off x="35681" y="3285069"/>
              <a:ext cx="2120824" cy="1146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400" b="1" kern="1200" spc="50" dirty="0" smtClean="0">
                  <a:ln w="0"/>
                  <a:solidFill>
                    <a:srgbClr val="0000F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標楷體" pitchFamily="65" charset="-120"/>
                  <a:ea typeface="標楷體" pitchFamily="65" charset="-120"/>
                </a:rPr>
                <a:t>自發</a:t>
              </a:r>
              <a:endParaRPr lang="en-US" altLang="zh-TW" sz="4400" b="1" kern="1200" spc="50" dirty="0" smtClean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032262" y="3892684"/>
            <a:ext cx="1800200" cy="1080120"/>
            <a:chOff x="0" y="3249388"/>
            <a:chExt cx="2192186" cy="1218229"/>
          </a:xfrm>
        </p:grpSpPr>
        <p:sp>
          <p:nvSpPr>
            <p:cNvPr id="28" name="圓角矩形 27"/>
            <p:cNvSpPr/>
            <p:nvPr/>
          </p:nvSpPr>
          <p:spPr>
            <a:xfrm>
              <a:off x="0" y="3249388"/>
              <a:ext cx="2192186" cy="121822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FA54B">
                    <a:tint val="66000"/>
                    <a:satMod val="160000"/>
                  </a:srgbClr>
                </a:gs>
                <a:gs pos="50000">
                  <a:srgbClr val="FFA54B">
                    <a:tint val="44500"/>
                    <a:satMod val="160000"/>
                  </a:srgbClr>
                </a:gs>
                <a:gs pos="100000">
                  <a:srgbClr val="FFA54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CC99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矩形 4"/>
            <p:cNvSpPr/>
            <p:nvPr/>
          </p:nvSpPr>
          <p:spPr>
            <a:xfrm>
              <a:off x="35681" y="3285069"/>
              <a:ext cx="2120824" cy="1146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400" b="1" kern="1200" spc="50" dirty="0" smtClean="0">
                  <a:ln w="0"/>
                  <a:solidFill>
                    <a:srgbClr val="FF99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標楷體" pitchFamily="65" charset="-120"/>
                  <a:ea typeface="標楷體" pitchFamily="65" charset="-120"/>
                </a:rPr>
                <a:t>互動</a:t>
              </a:r>
              <a:endParaRPr lang="en-US" altLang="zh-TW" sz="4400" b="1" kern="1200" spc="50" dirty="0" smtClean="0">
                <a:ln w="0"/>
                <a:solidFill>
                  <a:srgbClr val="FF99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959983" y="3873978"/>
            <a:ext cx="1800200" cy="1080120"/>
            <a:chOff x="0" y="3249388"/>
            <a:chExt cx="2192186" cy="1218229"/>
          </a:xfrm>
        </p:grpSpPr>
        <p:sp>
          <p:nvSpPr>
            <p:cNvPr id="31" name="圓角矩形 30"/>
            <p:cNvSpPr/>
            <p:nvPr/>
          </p:nvSpPr>
          <p:spPr>
            <a:xfrm>
              <a:off x="0" y="3249388"/>
              <a:ext cx="2192186" cy="1218229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FA54B">
                    <a:tint val="66000"/>
                    <a:satMod val="160000"/>
                  </a:srgbClr>
                </a:gs>
                <a:gs pos="50000">
                  <a:srgbClr val="FFA54B">
                    <a:tint val="44500"/>
                    <a:satMod val="160000"/>
                  </a:srgbClr>
                </a:gs>
                <a:gs pos="100000">
                  <a:srgbClr val="FFA54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CC9900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圓角矩形 4"/>
            <p:cNvSpPr/>
            <p:nvPr/>
          </p:nvSpPr>
          <p:spPr>
            <a:xfrm>
              <a:off x="35681" y="3285069"/>
              <a:ext cx="2120824" cy="11468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400" b="1" kern="1200" spc="50" dirty="0" smtClean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標楷體" pitchFamily="65" charset="-120"/>
                  <a:ea typeface="標楷體" pitchFamily="65" charset="-120"/>
                </a:rPr>
                <a:t>共好</a:t>
              </a:r>
              <a:endParaRPr lang="en-US" altLang="zh-TW" sz="4400" b="1" kern="1200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8434" y="9681"/>
            <a:ext cx="6934200" cy="914400"/>
          </a:xfrm>
        </p:spPr>
        <p:txBody>
          <a:bodyPr>
            <a:normAutofit/>
          </a:bodyPr>
          <a:lstStyle/>
          <a:p>
            <a:r>
              <a:rPr lang="en-US" altLang="zh-TW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107</a:t>
            </a:r>
            <a:r>
              <a:rPr lang="zh-TW" alt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課綱的理念與</a:t>
            </a:r>
            <a:r>
              <a:rPr lang="zh-TW" alt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目標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42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Be A Giver</a:t>
            </a:r>
            <a:endParaRPr lang="zh-TW" altLang="en-US" dirty="0"/>
          </a:p>
        </p:txBody>
      </p:sp>
      <p:pic>
        <p:nvPicPr>
          <p:cNvPr id="5" name="Be A Giver__吳念真〈感謝先生篇〉完整版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94" y="1293738"/>
            <a:ext cx="9043810" cy="556426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7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8396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9ADDC-5135-4C56-BD4B-00A553CFD810}" type="slidenum">
              <a:rPr lang="es-ES" altLang="zh-TW" smtClean="0"/>
              <a:pPr>
                <a:defRPr/>
              </a:pPr>
              <a:t>8</a:t>
            </a:fld>
            <a:endParaRPr lang="es-E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2" y="4737795"/>
            <a:ext cx="2195772" cy="1983680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2555776" y="3398064"/>
            <a:ext cx="4392488" cy="1206228"/>
          </a:xfrm>
          <a:prstGeom prst="wedgeRoundRectCallout">
            <a:avLst>
              <a:gd name="adj1" fmla="val -53221"/>
              <a:gd name="adj2" fmla="val 11037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每一個人都是引爆蝴蝶效應的那個起點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716400" y="5987018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人力銀行創辦人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楊基寬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102" y="986683"/>
            <a:ext cx="3362524" cy="218340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375532" y="160418"/>
            <a:ext cx="5564620" cy="1485588"/>
          </a:xfrm>
          <a:prstGeom prst="wedgeRoundRectCallout">
            <a:avLst>
              <a:gd name="adj1" fmla="val 70826"/>
              <a:gd name="adj2" fmla="val 5880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真正的知識份子，是把自己貢獻給知識比他低的人。</a:t>
            </a:r>
            <a:endParaRPr lang="zh-TW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343566" y="2383536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導演、作家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吳念真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75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97" y="116632"/>
            <a:ext cx="3499603" cy="2755007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1E0AD-A988-445F-8562-C3F9ED83ABB8}" type="slidenum">
              <a:rPr lang="es-ES" altLang="zh-TW" smtClean="0"/>
              <a:pPr>
                <a:defRPr/>
              </a:pPr>
              <a:t>9</a:t>
            </a:fld>
            <a:endParaRPr lang="es-ES" altLang="zh-TW"/>
          </a:p>
        </p:txBody>
      </p:sp>
      <p:sp>
        <p:nvSpPr>
          <p:cNvPr id="4" name="圓角矩形圖說文字 3"/>
          <p:cNvSpPr/>
          <p:nvPr/>
        </p:nvSpPr>
        <p:spPr>
          <a:xfrm>
            <a:off x="4283968" y="432416"/>
            <a:ext cx="3816424" cy="1381325"/>
          </a:xfrm>
          <a:prstGeom prst="wedgeRoundRectCallout">
            <a:avLst>
              <a:gd name="adj1" fmla="val -68446"/>
              <a:gd name="adj2" fmla="val -265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成就別人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成就自己！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923928" y="248997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張雨生教會阿妹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2" y="4058710"/>
            <a:ext cx="3325571" cy="244093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860300" y="585899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雲門舞集創辦人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林懷民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3680573" y="3333955"/>
            <a:ext cx="3960440" cy="1424853"/>
          </a:xfrm>
          <a:prstGeom prst="wedgeRoundRectCallout">
            <a:avLst>
              <a:gd name="adj1" fmla="val -70538"/>
              <a:gd name="adj2" fmla="val 6580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讓下一代的驕傲中，有我們的努力。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1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英語閱讀教學策略轉化與會考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英語閱讀教學策略轉化與會考.pptx" id="{7543E789-E2AF-4848-A4AB-1E1697C2D786}" vid="{7B86596A-0E23-404C-9BAE-8205C3BA3D7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英語閱讀教學策略轉化與會考</Template>
  <TotalTime>12405</TotalTime>
  <Words>1871</Words>
  <Application>Microsoft Office PowerPoint</Application>
  <PresentationFormat>如螢幕大小 (4:3)</PresentationFormat>
  <Paragraphs>519</Paragraphs>
  <Slides>35</Slides>
  <Notes>11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4" baseType="lpstr">
      <vt:lpstr>宋体</vt:lpstr>
      <vt:lpstr>華康雅藝體W6(P)</vt:lpstr>
      <vt:lpstr>微軟正黑體</vt:lpstr>
      <vt:lpstr>新細明體</vt:lpstr>
      <vt:lpstr>標楷體</vt:lpstr>
      <vt:lpstr>Arial</vt:lpstr>
      <vt:lpstr>Calibri</vt:lpstr>
      <vt:lpstr>Times New Roman</vt:lpstr>
      <vt:lpstr>英語閱讀教學策略轉化與會考</vt:lpstr>
      <vt:lpstr>素養導向教學分享與教案研發</vt:lpstr>
      <vt:lpstr>OUTLINES</vt:lpstr>
      <vt:lpstr>PowerPoint 簡報</vt:lpstr>
      <vt:lpstr>Did You Know?</vt:lpstr>
      <vt:lpstr>PowerPoint 簡報</vt:lpstr>
      <vt:lpstr>107課綱的理念與目標</vt:lpstr>
      <vt:lpstr>Be A Giver</vt:lpstr>
      <vt:lpstr>PowerPoint 簡報</vt:lpstr>
      <vt:lpstr>PowerPoint 簡報</vt:lpstr>
      <vt:lpstr>PowerPoint 簡報</vt:lpstr>
      <vt:lpstr>PowerPoint 簡報</vt:lpstr>
      <vt:lpstr>PowerPoint 簡報</vt:lpstr>
      <vt:lpstr>危機就是轉機</vt:lpstr>
      <vt:lpstr>總綱鼓勵從學校本位課程觀點， 整合部定課程及校訂課程</vt:lpstr>
      <vt:lpstr>新課綱強調學校本位課程發展</vt:lpstr>
      <vt:lpstr>PowerPoint 簡報</vt:lpstr>
      <vt:lpstr>PowerPoint 簡報</vt:lpstr>
      <vt:lpstr>PowerPoint 簡報</vt:lpstr>
      <vt:lpstr>不用等到107年， 素養導向的教學已經發生</vt:lpstr>
      <vt:lpstr>找出著力點</vt:lpstr>
      <vt:lpstr>重大議題--落實融入各領域學習內容</vt:lpstr>
      <vt:lpstr>有多少議題可以融入教學？</vt:lpstr>
      <vt:lpstr>19項議題(含4個重大議題)</vt:lpstr>
      <vt:lpstr>Think Pair Share</vt:lpstr>
      <vt:lpstr>PowerPoint 簡報</vt:lpstr>
      <vt:lpstr>語文領域英語文素養導向案例研發</vt:lpstr>
      <vt:lpstr>素養導向的教學</vt:lpstr>
      <vt:lpstr>PowerPoint 簡報</vt:lpstr>
      <vt:lpstr>課文本位案例-My Online Trip</vt:lpstr>
      <vt:lpstr>PowerPoint 簡報</vt:lpstr>
      <vt:lpstr>跨領域案例-Matter</vt:lpstr>
      <vt:lpstr>PowerPoint 簡報</vt:lpstr>
      <vt:lpstr>議題融入案例-Taking Up A Hobby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莊惠如</cp:lastModifiedBy>
  <cp:revision>2269</cp:revision>
  <dcterms:created xsi:type="dcterms:W3CDTF">2010-05-23T14:28:12Z</dcterms:created>
  <dcterms:modified xsi:type="dcterms:W3CDTF">2017-03-15T06:25:58Z</dcterms:modified>
</cp:coreProperties>
</file>