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97" r:id="rId5"/>
    <p:sldId id="298" r:id="rId6"/>
    <p:sldId id="259" r:id="rId7"/>
    <p:sldId id="267" r:id="rId8"/>
    <p:sldId id="269" r:id="rId9"/>
    <p:sldId id="270" r:id="rId10"/>
    <p:sldId id="271" r:id="rId11"/>
    <p:sldId id="274" r:id="rId12"/>
    <p:sldId id="421" r:id="rId13"/>
    <p:sldId id="272" r:id="rId14"/>
    <p:sldId id="273" r:id="rId15"/>
    <p:sldId id="276" r:id="rId16"/>
    <p:sldId id="278" r:id="rId17"/>
    <p:sldId id="277" r:id="rId18"/>
    <p:sldId id="279" r:id="rId19"/>
    <p:sldId id="281" r:id="rId20"/>
    <p:sldId id="384" r:id="rId21"/>
    <p:sldId id="282" r:id="rId22"/>
    <p:sldId id="283" r:id="rId23"/>
    <p:sldId id="284" r:id="rId24"/>
    <p:sldId id="285" r:id="rId25"/>
    <p:sldId id="383" r:id="rId26"/>
    <p:sldId id="286" r:id="rId27"/>
    <p:sldId id="351" r:id="rId28"/>
    <p:sldId id="266" r:id="rId29"/>
    <p:sldId id="287" r:id="rId30"/>
    <p:sldId id="288" r:id="rId31"/>
    <p:sldId id="295" r:id="rId32"/>
    <p:sldId id="289" r:id="rId33"/>
    <p:sldId id="290" r:id="rId34"/>
    <p:sldId id="291" r:id="rId35"/>
    <p:sldId id="292" r:id="rId36"/>
    <p:sldId id="293" r:id="rId37"/>
    <p:sldId id="294" r:id="rId38"/>
    <p:sldId id="260" r:id="rId39"/>
    <p:sldId id="302" r:id="rId40"/>
    <p:sldId id="303" r:id="rId41"/>
    <p:sldId id="304" r:id="rId42"/>
    <p:sldId id="415" r:id="rId43"/>
    <p:sldId id="314" r:id="rId44"/>
    <p:sldId id="315" r:id="rId45"/>
    <p:sldId id="316" r:id="rId46"/>
    <p:sldId id="317" r:id="rId47"/>
    <p:sldId id="318" r:id="rId48"/>
    <p:sldId id="319" r:id="rId49"/>
    <p:sldId id="320" r:id="rId50"/>
    <p:sldId id="322" r:id="rId51"/>
    <p:sldId id="323" r:id="rId52"/>
    <p:sldId id="324" r:id="rId53"/>
    <p:sldId id="325" r:id="rId54"/>
    <p:sldId id="326" r:id="rId55"/>
    <p:sldId id="327" r:id="rId56"/>
    <p:sldId id="329" r:id="rId57"/>
    <p:sldId id="330" r:id="rId58"/>
    <p:sldId id="331" r:id="rId59"/>
    <p:sldId id="332" r:id="rId60"/>
    <p:sldId id="413" r:id="rId61"/>
    <p:sldId id="352" r:id="rId62"/>
    <p:sldId id="353" r:id="rId63"/>
    <p:sldId id="333" r:id="rId64"/>
    <p:sldId id="412" r:id="rId65"/>
    <p:sldId id="354" r:id="rId66"/>
    <p:sldId id="355" r:id="rId67"/>
    <p:sldId id="356" r:id="rId68"/>
    <p:sldId id="357" r:id="rId69"/>
    <p:sldId id="358" r:id="rId70"/>
    <p:sldId id="328" r:id="rId71"/>
    <p:sldId id="373" r:id="rId72"/>
    <p:sldId id="372" r:id="rId73"/>
    <p:sldId id="371" r:id="rId74"/>
    <p:sldId id="374" r:id="rId75"/>
    <p:sldId id="375" r:id="rId76"/>
    <p:sldId id="380" r:id="rId77"/>
    <p:sldId id="376" r:id="rId78"/>
    <p:sldId id="418" r:id="rId79"/>
    <p:sldId id="379" r:id="rId80"/>
    <p:sldId id="419" r:id="rId81"/>
    <p:sldId id="420" r:id="rId82"/>
    <p:sldId id="381" r:id="rId83"/>
    <p:sldId id="382" r:id="rId84"/>
    <p:sldId id="399" r:id="rId85"/>
    <p:sldId id="386" r:id="rId86"/>
    <p:sldId id="387" r:id="rId87"/>
    <p:sldId id="388" r:id="rId88"/>
    <p:sldId id="390" r:id="rId89"/>
    <p:sldId id="391" r:id="rId90"/>
    <p:sldId id="392" r:id="rId91"/>
    <p:sldId id="393" r:id="rId92"/>
    <p:sldId id="394" r:id="rId93"/>
    <p:sldId id="395" r:id="rId94"/>
    <p:sldId id="396" r:id="rId95"/>
    <p:sldId id="397" r:id="rId96"/>
    <p:sldId id="398" r:id="rId97"/>
    <p:sldId id="414" r:id="rId98"/>
    <p:sldId id="416" r:id="rId99"/>
    <p:sldId id="403" r:id="rId100"/>
    <p:sldId id="404" r:id="rId101"/>
    <p:sldId id="400" r:id="rId102"/>
    <p:sldId id="405" r:id="rId103"/>
    <p:sldId id="401" r:id="rId104"/>
    <p:sldId id="406" r:id="rId105"/>
    <p:sldId id="407" r:id="rId106"/>
    <p:sldId id="408" r:id="rId107"/>
    <p:sldId id="409" r:id="rId108"/>
    <p:sldId id="417" r:id="rId109"/>
    <p:sldId id="402" r:id="rId110"/>
    <p:sldId id="305" r:id="rId111"/>
    <p:sldId id="306" r:id="rId112"/>
    <p:sldId id="307" r:id="rId113"/>
    <p:sldId id="308" r:id="rId114"/>
    <p:sldId id="309" r:id="rId115"/>
    <p:sldId id="367" r:id="rId116"/>
    <p:sldId id="310" r:id="rId117"/>
    <p:sldId id="311" r:id="rId118"/>
    <p:sldId id="312" r:id="rId119"/>
    <p:sldId id="313" r:id="rId120"/>
    <p:sldId id="299" r:id="rId121"/>
    <p:sldId id="300" r:id="rId122"/>
    <p:sldId id="301" r:id="rId123"/>
    <p:sldId id="265" r:id="rId124"/>
    <p:sldId id="359" r:id="rId125"/>
    <p:sldId id="335" r:id="rId126"/>
    <p:sldId id="336" r:id="rId127"/>
    <p:sldId id="337" r:id="rId128"/>
    <p:sldId id="338" r:id="rId129"/>
    <p:sldId id="339" r:id="rId130"/>
    <p:sldId id="340" r:id="rId131"/>
    <p:sldId id="341" r:id="rId132"/>
    <p:sldId id="342" r:id="rId133"/>
    <p:sldId id="343" r:id="rId134"/>
    <p:sldId id="345" r:id="rId135"/>
    <p:sldId id="346" r:id="rId136"/>
    <p:sldId id="368" r:id="rId137"/>
    <p:sldId id="369" r:id="rId138"/>
    <p:sldId id="370" r:id="rId139"/>
    <p:sldId id="410" r:id="rId140"/>
    <p:sldId id="411" r:id="rId141"/>
    <p:sldId id="347" r:id="rId142"/>
    <p:sldId id="348" r:id="rId143"/>
    <p:sldId id="362" r:id="rId144"/>
    <p:sldId id="350" r:id="rId145"/>
    <p:sldId id="360" r:id="rId146"/>
    <p:sldId id="364" r:id="rId147"/>
    <p:sldId id="365" r:id="rId148"/>
    <p:sldId id="366" r:id="rId149"/>
    <p:sldId id="361" r:id="rId150"/>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3E8"/>
    <a:srgbClr val="FEF0E2"/>
    <a:srgbClr val="FDE4CB"/>
    <a:srgbClr val="E1F2CE"/>
    <a:srgbClr val="FFFF66"/>
    <a:srgbClr val="99CCFF"/>
    <a:srgbClr val="FFCCCC"/>
    <a:srgbClr val="FFCCFF"/>
    <a:srgbClr val="A5B592"/>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淺色樣式 3 - 輔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677" y="34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4"/>
    </mc:Choice>
    <mc:Fallback>
      <c:style val="4"/>
    </mc:Fallback>
  </mc:AlternateContent>
  <c:chart>
    <c:title>
      <c:overlay val="0"/>
    </c:title>
    <c:autoTitleDeleted val="0"/>
    <c:plotArea>
      <c:layout/>
      <c:barChart>
        <c:barDir val="bar"/>
        <c:grouping val="clustered"/>
        <c:varyColors val="0"/>
        <c:ser>
          <c:idx val="0"/>
          <c:order val="0"/>
          <c:tx>
            <c:strRef>
              <c:f>工作表1!$B$1</c:f>
              <c:strCache>
                <c:ptCount val="1"/>
                <c:pt idx="0">
                  <c:v>題數</c:v>
                </c:pt>
              </c:strCache>
            </c:strRef>
          </c:tx>
          <c:invertIfNegative val="0"/>
          <c:cat>
            <c:strRef>
              <c:f>工作表1!$A$2:$A$3</c:f>
              <c:strCache>
                <c:ptCount val="2"/>
                <c:pt idx="0">
                  <c:v>local</c:v>
                </c:pt>
                <c:pt idx="1">
                  <c:v>global</c:v>
                </c:pt>
              </c:strCache>
            </c:strRef>
          </c:cat>
          <c:val>
            <c:numRef>
              <c:f>工作表1!$B$2:$B$3</c:f>
              <c:numCache>
                <c:formatCode>General</c:formatCode>
                <c:ptCount val="2"/>
                <c:pt idx="0">
                  <c:v>7</c:v>
                </c:pt>
                <c:pt idx="1">
                  <c:v>14</c:v>
                </c:pt>
              </c:numCache>
            </c:numRef>
          </c:val>
        </c:ser>
        <c:dLbls>
          <c:showLegendKey val="0"/>
          <c:showVal val="0"/>
          <c:showCatName val="0"/>
          <c:showSerName val="0"/>
          <c:showPercent val="0"/>
          <c:showBubbleSize val="0"/>
        </c:dLbls>
        <c:gapWidth val="150"/>
        <c:axId val="115838976"/>
        <c:axId val="115840512"/>
      </c:barChart>
      <c:catAx>
        <c:axId val="115838976"/>
        <c:scaling>
          <c:orientation val="minMax"/>
        </c:scaling>
        <c:delete val="0"/>
        <c:axPos val="l"/>
        <c:majorTickMark val="out"/>
        <c:minorTickMark val="none"/>
        <c:tickLblPos val="nextTo"/>
        <c:crossAx val="115840512"/>
        <c:crosses val="autoZero"/>
        <c:auto val="1"/>
        <c:lblAlgn val="ctr"/>
        <c:lblOffset val="100"/>
        <c:noMultiLvlLbl val="0"/>
      </c:catAx>
      <c:valAx>
        <c:axId val="115840512"/>
        <c:scaling>
          <c:orientation val="minMax"/>
        </c:scaling>
        <c:delete val="0"/>
        <c:axPos val="b"/>
        <c:majorGridlines/>
        <c:numFmt formatCode="General" sourceLinked="1"/>
        <c:majorTickMark val="out"/>
        <c:minorTickMark val="none"/>
        <c:tickLblPos val="nextTo"/>
        <c:crossAx val="115838976"/>
        <c:crosses val="autoZero"/>
        <c:crossBetween val="between"/>
      </c:valAx>
    </c:plotArea>
    <c:legend>
      <c:legendPos val="r"/>
      <c:overlay val="0"/>
    </c:legend>
    <c:plotVisOnly val="1"/>
    <c:dispBlanksAs val="gap"/>
    <c:showDLblsOverMax val="0"/>
  </c:chart>
  <c:txPr>
    <a:bodyPr/>
    <a:lstStyle/>
    <a:p>
      <a:pPr>
        <a:defRPr sz="1800"/>
      </a:pPr>
      <a:endParaRPr lang="zh-TW"/>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5"/>
    </mc:Choice>
    <mc:Fallback>
      <c:style val="5"/>
    </mc:Fallback>
  </mc:AlternateContent>
  <c:chart>
    <c:title>
      <c:overlay val="0"/>
    </c:title>
    <c:autoTitleDeleted val="0"/>
    <c:plotArea>
      <c:layout/>
      <c:barChart>
        <c:barDir val="bar"/>
        <c:grouping val="clustered"/>
        <c:varyColors val="0"/>
        <c:ser>
          <c:idx val="0"/>
          <c:order val="0"/>
          <c:tx>
            <c:strRef>
              <c:f>工作表1!$B$1</c:f>
              <c:strCache>
                <c:ptCount val="1"/>
                <c:pt idx="0">
                  <c:v>題數</c:v>
                </c:pt>
              </c:strCache>
            </c:strRef>
          </c:tx>
          <c:invertIfNegative val="0"/>
          <c:cat>
            <c:strRef>
              <c:f>工作表1!$A$2:$A$3</c:f>
              <c:strCache>
                <c:ptCount val="2"/>
                <c:pt idx="0">
                  <c:v>local</c:v>
                </c:pt>
                <c:pt idx="1">
                  <c:v>global</c:v>
                </c:pt>
              </c:strCache>
            </c:strRef>
          </c:cat>
          <c:val>
            <c:numRef>
              <c:f>工作表1!$B$2:$B$3</c:f>
              <c:numCache>
                <c:formatCode>General</c:formatCode>
                <c:ptCount val="2"/>
                <c:pt idx="0">
                  <c:v>9</c:v>
                </c:pt>
                <c:pt idx="1">
                  <c:v>13</c:v>
                </c:pt>
              </c:numCache>
            </c:numRef>
          </c:val>
        </c:ser>
        <c:dLbls>
          <c:showLegendKey val="0"/>
          <c:showVal val="0"/>
          <c:showCatName val="0"/>
          <c:showSerName val="0"/>
          <c:showPercent val="0"/>
          <c:showBubbleSize val="0"/>
        </c:dLbls>
        <c:gapWidth val="150"/>
        <c:axId val="115436160"/>
        <c:axId val="115442048"/>
      </c:barChart>
      <c:catAx>
        <c:axId val="115436160"/>
        <c:scaling>
          <c:orientation val="minMax"/>
        </c:scaling>
        <c:delete val="0"/>
        <c:axPos val="l"/>
        <c:majorTickMark val="out"/>
        <c:minorTickMark val="none"/>
        <c:tickLblPos val="nextTo"/>
        <c:crossAx val="115442048"/>
        <c:crosses val="autoZero"/>
        <c:auto val="1"/>
        <c:lblAlgn val="ctr"/>
        <c:lblOffset val="100"/>
        <c:noMultiLvlLbl val="0"/>
      </c:catAx>
      <c:valAx>
        <c:axId val="115442048"/>
        <c:scaling>
          <c:orientation val="minMax"/>
        </c:scaling>
        <c:delete val="0"/>
        <c:axPos val="b"/>
        <c:majorGridlines/>
        <c:numFmt formatCode="General" sourceLinked="1"/>
        <c:majorTickMark val="out"/>
        <c:minorTickMark val="none"/>
        <c:tickLblPos val="nextTo"/>
        <c:crossAx val="115436160"/>
        <c:crosses val="autoZero"/>
        <c:crossBetween val="between"/>
      </c:valAx>
    </c:plotArea>
    <c:legend>
      <c:legendPos val="r"/>
      <c:overlay val="0"/>
    </c:legend>
    <c:plotVisOnly val="1"/>
    <c:dispBlanksAs val="gap"/>
    <c:showDLblsOverMax val="0"/>
  </c:chart>
  <c:txPr>
    <a:bodyPr/>
    <a:lstStyle/>
    <a:p>
      <a:pPr>
        <a:defRPr sz="1800"/>
      </a:pPr>
      <a:endParaRPr lang="zh-TW"/>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AA7363-99C0-4040-B328-40D6347CA38F}" type="doc">
      <dgm:prSet loTypeId="urn:microsoft.com/office/officeart/2005/8/layout/gear1" loCatId="process" qsTypeId="urn:microsoft.com/office/officeart/2005/8/quickstyle/3d7" qsCatId="3D" csTypeId="urn:microsoft.com/office/officeart/2005/8/colors/colorful1#1" csCatId="colorful" phldr="1"/>
      <dgm:spPr/>
    </dgm:pt>
    <dgm:pt modelId="{95241164-0317-4FB8-A6EE-84ED5EEFED41}">
      <dgm:prSet phldrT="[文字]"/>
      <dgm:spPr/>
      <dgm:t>
        <a:bodyPr/>
        <a:lstStyle/>
        <a:p>
          <a:r>
            <a:rPr lang="zh-TW" altLang="en-US" dirty="0" smtClean="0">
              <a:latin typeface="標楷體" panose="03000509000000000000" pitchFamily="65" charset="-120"/>
              <a:ea typeface="標楷體" panose="03000509000000000000" pitchFamily="65" charset="-120"/>
            </a:rPr>
            <a:t>表現</a:t>
          </a:r>
          <a:r>
            <a:rPr lang="en-US" altLang="zh-TW" dirty="0" smtClean="0">
              <a:latin typeface="標楷體" panose="03000509000000000000" pitchFamily="65" charset="-120"/>
              <a:ea typeface="標楷體" panose="03000509000000000000" pitchFamily="65" charset="-120"/>
            </a:rPr>
            <a:t/>
          </a:r>
          <a:br>
            <a:rPr lang="en-US" altLang="zh-TW" dirty="0" smtClean="0">
              <a:latin typeface="標楷體" panose="03000509000000000000" pitchFamily="65" charset="-120"/>
              <a:ea typeface="標楷體" panose="03000509000000000000" pitchFamily="65" charset="-120"/>
            </a:rPr>
          </a:br>
          <a:r>
            <a:rPr lang="zh-TW" altLang="en-US" dirty="0" smtClean="0">
              <a:latin typeface="標楷體" panose="03000509000000000000" pitchFamily="65" charset="-120"/>
              <a:ea typeface="標楷體" panose="03000509000000000000" pitchFamily="65" charset="-120"/>
            </a:rPr>
            <a:t>標準</a:t>
          </a:r>
          <a:endParaRPr lang="zh-TW" altLang="en-US" dirty="0">
            <a:latin typeface="標楷體" panose="03000509000000000000" pitchFamily="65" charset="-120"/>
            <a:ea typeface="標楷體" panose="03000509000000000000" pitchFamily="65" charset="-120"/>
          </a:endParaRPr>
        </a:p>
      </dgm:t>
    </dgm:pt>
    <dgm:pt modelId="{95E32372-FF28-4F58-BC04-B4CFBB0BA294}" type="parTrans" cxnId="{7E801F87-FFFB-4093-9CE3-82A713BD65B6}">
      <dgm:prSet/>
      <dgm:spPr/>
      <dgm:t>
        <a:bodyPr/>
        <a:lstStyle/>
        <a:p>
          <a:endParaRPr lang="zh-TW" altLang="en-US"/>
        </a:p>
      </dgm:t>
    </dgm:pt>
    <dgm:pt modelId="{2092E7CC-4BCC-4EF7-80D8-1F3F84A6ECC9}" type="sibTrans" cxnId="{7E801F87-FFFB-4093-9CE3-82A713BD65B6}">
      <dgm:prSet/>
      <dgm:spPr/>
      <dgm:t>
        <a:bodyPr/>
        <a:lstStyle/>
        <a:p>
          <a:endParaRPr lang="zh-TW" altLang="en-US"/>
        </a:p>
      </dgm:t>
    </dgm:pt>
    <dgm:pt modelId="{694AFE3A-7D36-4687-8D51-8C143B40DA47}">
      <dgm:prSet phldrT="[文字]"/>
      <dgm:spPr/>
      <dgm:t>
        <a:bodyPr/>
        <a:lstStyle/>
        <a:p>
          <a:r>
            <a:rPr lang="zh-TW" altLang="en-US" dirty="0" smtClean="0">
              <a:latin typeface="標楷體" panose="03000509000000000000" pitchFamily="65" charset="-120"/>
              <a:ea typeface="標楷體" panose="03000509000000000000" pitchFamily="65" charset="-120"/>
            </a:rPr>
            <a:t>段考</a:t>
          </a:r>
          <a:endParaRPr lang="zh-TW" altLang="en-US" dirty="0">
            <a:latin typeface="標楷體" panose="03000509000000000000" pitchFamily="65" charset="-120"/>
            <a:ea typeface="標楷體" panose="03000509000000000000" pitchFamily="65" charset="-120"/>
          </a:endParaRPr>
        </a:p>
      </dgm:t>
    </dgm:pt>
    <dgm:pt modelId="{C6476FCD-9259-4C9B-87BD-574B0035D148}" type="parTrans" cxnId="{E8241235-58CB-48FC-8C0B-9F550B37DF74}">
      <dgm:prSet/>
      <dgm:spPr/>
      <dgm:t>
        <a:bodyPr/>
        <a:lstStyle/>
        <a:p>
          <a:endParaRPr lang="zh-TW" altLang="en-US"/>
        </a:p>
      </dgm:t>
    </dgm:pt>
    <dgm:pt modelId="{F0948767-D40C-4EF4-B865-6D5979224D2C}" type="sibTrans" cxnId="{E8241235-58CB-48FC-8C0B-9F550B37DF74}">
      <dgm:prSet/>
      <dgm:spPr/>
      <dgm:t>
        <a:bodyPr/>
        <a:lstStyle/>
        <a:p>
          <a:endParaRPr lang="zh-TW" altLang="en-US"/>
        </a:p>
      </dgm:t>
    </dgm:pt>
    <dgm:pt modelId="{9B47CC2E-C464-4D59-A3D5-FB4686E32746}">
      <dgm:prSet phldrT="[文字]"/>
      <dgm:spPr/>
      <dgm:t>
        <a:bodyPr/>
        <a:lstStyle/>
        <a:p>
          <a:r>
            <a:rPr lang="zh-TW" altLang="en-US" dirty="0" smtClean="0">
              <a:latin typeface="標楷體" panose="03000509000000000000" pitchFamily="65" charset="-120"/>
              <a:ea typeface="標楷體" panose="03000509000000000000" pitchFamily="65" charset="-120"/>
            </a:rPr>
            <a:t>會考</a:t>
          </a:r>
          <a:endParaRPr lang="zh-TW" altLang="en-US" dirty="0">
            <a:latin typeface="標楷體" panose="03000509000000000000" pitchFamily="65" charset="-120"/>
            <a:ea typeface="標楷體" panose="03000509000000000000" pitchFamily="65" charset="-120"/>
          </a:endParaRPr>
        </a:p>
      </dgm:t>
    </dgm:pt>
    <dgm:pt modelId="{88D92BC2-6FD0-44F8-B6D9-0A7DCDA06527}" type="parTrans" cxnId="{972DF219-B4F4-4FDF-AEB2-BA03C8589D48}">
      <dgm:prSet/>
      <dgm:spPr/>
      <dgm:t>
        <a:bodyPr/>
        <a:lstStyle/>
        <a:p>
          <a:endParaRPr lang="zh-TW" altLang="en-US"/>
        </a:p>
      </dgm:t>
    </dgm:pt>
    <dgm:pt modelId="{AE3C9664-474E-42C7-85CA-FE448FAC538E}" type="sibTrans" cxnId="{972DF219-B4F4-4FDF-AEB2-BA03C8589D48}">
      <dgm:prSet/>
      <dgm:spPr/>
      <dgm:t>
        <a:bodyPr/>
        <a:lstStyle/>
        <a:p>
          <a:endParaRPr lang="zh-TW" altLang="en-US"/>
        </a:p>
      </dgm:t>
    </dgm:pt>
    <dgm:pt modelId="{CB51A1FF-613B-4616-BF74-2B84F950E31C}" type="pres">
      <dgm:prSet presAssocID="{D6AA7363-99C0-4040-B328-40D6347CA38F}" presName="composite" presStyleCnt="0">
        <dgm:presLayoutVars>
          <dgm:chMax val="3"/>
          <dgm:animLvl val="lvl"/>
          <dgm:resizeHandles val="exact"/>
        </dgm:presLayoutVars>
      </dgm:prSet>
      <dgm:spPr/>
    </dgm:pt>
    <dgm:pt modelId="{867F4176-F266-411F-9E25-7DF6298A882A}" type="pres">
      <dgm:prSet presAssocID="{95241164-0317-4FB8-A6EE-84ED5EEFED41}" presName="gear1" presStyleLbl="node1" presStyleIdx="0" presStyleCnt="3">
        <dgm:presLayoutVars>
          <dgm:chMax val="1"/>
          <dgm:bulletEnabled val="1"/>
        </dgm:presLayoutVars>
      </dgm:prSet>
      <dgm:spPr/>
      <dgm:t>
        <a:bodyPr/>
        <a:lstStyle/>
        <a:p>
          <a:endParaRPr lang="zh-TW" altLang="en-US"/>
        </a:p>
      </dgm:t>
    </dgm:pt>
    <dgm:pt modelId="{CFB7F487-65AB-4EC2-9E10-F566386D3218}" type="pres">
      <dgm:prSet presAssocID="{95241164-0317-4FB8-A6EE-84ED5EEFED41}" presName="gear1srcNode" presStyleLbl="node1" presStyleIdx="0" presStyleCnt="3"/>
      <dgm:spPr/>
      <dgm:t>
        <a:bodyPr/>
        <a:lstStyle/>
        <a:p>
          <a:endParaRPr lang="zh-TW" altLang="en-US"/>
        </a:p>
      </dgm:t>
    </dgm:pt>
    <dgm:pt modelId="{0203E051-FDFC-4328-BD31-CB937C8B80C9}" type="pres">
      <dgm:prSet presAssocID="{95241164-0317-4FB8-A6EE-84ED5EEFED41}" presName="gear1dstNode" presStyleLbl="node1" presStyleIdx="0" presStyleCnt="3"/>
      <dgm:spPr/>
      <dgm:t>
        <a:bodyPr/>
        <a:lstStyle/>
        <a:p>
          <a:endParaRPr lang="zh-TW" altLang="en-US"/>
        </a:p>
      </dgm:t>
    </dgm:pt>
    <dgm:pt modelId="{2E504AC5-334F-434E-88EF-05674E9F6396}" type="pres">
      <dgm:prSet presAssocID="{694AFE3A-7D36-4687-8D51-8C143B40DA47}" presName="gear2" presStyleLbl="node1" presStyleIdx="1" presStyleCnt="3">
        <dgm:presLayoutVars>
          <dgm:chMax val="1"/>
          <dgm:bulletEnabled val="1"/>
        </dgm:presLayoutVars>
      </dgm:prSet>
      <dgm:spPr/>
      <dgm:t>
        <a:bodyPr/>
        <a:lstStyle/>
        <a:p>
          <a:endParaRPr lang="zh-TW" altLang="en-US"/>
        </a:p>
      </dgm:t>
    </dgm:pt>
    <dgm:pt modelId="{AB3475CC-BCAF-4042-B6CE-6C7620DD14C6}" type="pres">
      <dgm:prSet presAssocID="{694AFE3A-7D36-4687-8D51-8C143B40DA47}" presName="gear2srcNode" presStyleLbl="node1" presStyleIdx="1" presStyleCnt="3"/>
      <dgm:spPr/>
      <dgm:t>
        <a:bodyPr/>
        <a:lstStyle/>
        <a:p>
          <a:endParaRPr lang="zh-TW" altLang="en-US"/>
        </a:p>
      </dgm:t>
    </dgm:pt>
    <dgm:pt modelId="{BE475DC9-6124-4F91-A0AF-2F6D2D166E6D}" type="pres">
      <dgm:prSet presAssocID="{694AFE3A-7D36-4687-8D51-8C143B40DA47}" presName="gear2dstNode" presStyleLbl="node1" presStyleIdx="1" presStyleCnt="3"/>
      <dgm:spPr/>
      <dgm:t>
        <a:bodyPr/>
        <a:lstStyle/>
        <a:p>
          <a:endParaRPr lang="zh-TW" altLang="en-US"/>
        </a:p>
      </dgm:t>
    </dgm:pt>
    <dgm:pt modelId="{9DB0F53B-F3CE-4265-817A-1BDF8ED2E2E5}" type="pres">
      <dgm:prSet presAssocID="{9B47CC2E-C464-4D59-A3D5-FB4686E32746}" presName="gear3" presStyleLbl="node1" presStyleIdx="2" presStyleCnt="3"/>
      <dgm:spPr/>
      <dgm:t>
        <a:bodyPr/>
        <a:lstStyle/>
        <a:p>
          <a:endParaRPr lang="zh-TW" altLang="en-US"/>
        </a:p>
      </dgm:t>
    </dgm:pt>
    <dgm:pt modelId="{4EEA02DE-A30B-4D88-A6DA-CC1FF8E72B3E}" type="pres">
      <dgm:prSet presAssocID="{9B47CC2E-C464-4D59-A3D5-FB4686E32746}" presName="gear3tx" presStyleLbl="node1" presStyleIdx="2" presStyleCnt="3">
        <dgm:presLayoutVars>
          <dgm:chMax val="1"/>
          <dgm:bulletEnabled val="1"/>
        </dgm:presLayoutVars>
      </dgm:prSet>
      <dgm:spPr/>
      <dgm:t>
        <a:bodyPr/>
        <a:lstStyle/>
        <a:p>
          <a:endParaRPr lang="zh-TW" altLang="en-US"/>
        </a:p>
      </dgm:t>
    </dgm:pt>
    <dgm:pt modelId="{6A637F59-EF06-4C94-BC76-448A60CE80AE}" type="pres">
      <dgm:prSet presAssocID="{9B47CC2E-C464-4D59-A3D5-FB4686E32746}" presName="gear3srcNode" presStyleLbl="node1" presStyleIdx="2" presStyleCnt="3"/>
      <dgm:spPr/>
      <dgm:t>
        <a:bodyPr/>
        <a:lstStyle/>
        <a:p>
          <a:endParaRPr lang="zh-TW" altLang="en-US"/>
        </a:p>
      </dgm:t>
    </dgm:pt>
    <dgm:pt modelId="{194236E0-D550-4810-94E8-F6AF332EDF72}" type="pres">
      <dgm:prSet presAssocID="{9B47CC2E-C464-4D59-A3D5-FB4686E32746}" presName="gear3dstNode" presStyleLbl="node1" presStyleIdx="2" presStyleCnt="3"/>
      <dgm:spPr/>
      <dgm:t>
        <a:bodyPr/>
        <a:lstStyle/>
        <a:p>
          <a:endParaRPr lang="zh-TW" altLang="en-US"/>
        </a:p>
      </dgm:t>
    </dgm:pt>
    <dgm:pt modelId="{3437E814-5D76-48C8-8A46-0E7BA96FC69D}" type="pres">
      <dgm:prSet presAssocID="{2092E7CC-4BCC-4EF7-80D8-1F3F84A6ECC9}" presName="connector1" presStyleLbl="sibTrans2D1" presStyleIdx="0" presStyleCnt="3"/>
      <dgm:spPr/>
      <dgm:t>
        <a:bodyPr/>
        <a:lstStyle/>
        <a:p>
          <a:endParaRPr lang="zh-TW" altLang="en-US"/>
        </a:p>
      </dgm:t>
    </dgm:pt>
    <dgm:pt modelId="{A586A34E-4A0F-4ECF-9D0E-B298CDCE753B}" type="pres">
      <dgm:prSet presAssocID="{F0948767-D40C-4EF4-B865-6D5979224D2C}" presName="connector2" presStyleLbl="sibTrans2D1" presStyleIdx="1" presStyleCnt="3"/>
      <dgm:spPr/>
      <dgm:t>
        <a:bodyPr/>
        <a:lstStyle/>
        <a:p>
          <a:endParaRPr lang="zh-TW" altLang="en-US"/>
        </a:p>
      </dgm:t>
    </dgm:pt>
    <dgm:pt modelId="{D3728869-27FF-43F6-BACC-F1BBF8AF3232}" type="pres">
      <dgm:prSet presAssocID="{AE3C9664-474E-42C7-85CA-FE448FAC538E}" presName="connector3" presStyleLbl="sibTrans2D1" presStyleIdx="2" presStyleCnt="3"/>
      <dgm:spPr/>
      <dgm:t>
        <a:bodyPr/>
        <a:lstStyle/>
        <a:p>
          <a:endParaRPr lang="zh-TW" altLang="en-US"/>
        </a:p>
      </dgm:t>
    </dgm:pt>
  </dgm:ptLst>
  <dgm:cxnLst>
    <dgm:cxn modelId="{4EC27ADD-8314-4E4A-8594-4AC1484F525B}" type="presOf" srcId="{9B47CC2E-C464-4D59-A3D5-FB4686E32746}" destId="{194236E0-D550-4810-94E8-F6AF332EDF72}" srcOrd="3" destOrd="0" presId="urn:microsoft.com/office/officeart/2005/8/layout/gear1"/>
    <dgm:cxn modelId="{7E801F87-FFFB-4093-9CE3-82A713BD65B6}" srcId="{D6AA7363-99C0-4040-B328-40D6347CA38F}" destId="{95241164-0317-4FB8-A6EE-84ED5EEFED41}" srcOrd="0" destOrd="0" parTransId="{95E32372-FF28-4F58-BC04-B4CFBB0BA294}" sibTransId="{2092E7CC-4BCC-4EF7-80D8-1F3F84A6ECC9}"/>
    <dgm:cxn modelId="{470806FF-14DF-4518-BF3D-7067F314BF88}" type="presOf" srcId="{9B47CC2E-C464-4D59-A3D5-FB4686E32746}" destId="{6A637F59-EF06-4C94-BC76-448A60CE80AE}" srcOrd="2" destOrd="0" presId="urn:microsoft.com/office/officeart/2005/8/layout/gear1"/>
    <dgm:cxn modelId="{F66CB2B6-4FB2-4A02-A9F0-5DB64EE67A13}" type="presOf" srcId="{F0948767-D40C-4EF4-B865-6D5979224D2C}" destId="{A586A34E-4A0F-4ECF-9D0E-B298CDCE753B}" srcOrd="0" destOrd="0" presId="urn:microsoft.com/office/officeart/2005/8/layout/gear1"/>
    <dgm:cxn modelId="{EF9C3B55-D6E6-45BC-8868-229025E3158B}" type="presOf" srcId="{2092E7CC-4BCC-4EF7-80D8-1F3F84A6ECC9}" destId="{3437E814-5D76-48C8-8A46-0E7BA96FC69D}" srcOrd="0" destOrd="0" presId="urn:microsoft.com/office/officeart/2005/8/layout/gear1"/>
    <dgm:cxn modelId="{85E7BD91-653E-4E49-8D8B-D7BC4D795DBB}" type="presOf" srcId="{694AFE3A-7D36-4687-8D51-8C143B40DA47}" destId="{AB3475CC-BCAF-4042-B6CE-6C7620DD14C6}" srcOrd="1" destOrd="0" presId="urn:microsoft.com/office/officeart/2005/8/layout/gear1"/>
    <dgm:cxn modelId="{972DF219-B4F4-4FDF-AEB2-BA03C8589D48}" srcId="{D6AA7363-99C0-4040-B328-40D6347CA38F}" destId="{9B47CC2E-C464-4D59-A3D5-FB4686E32746}" srcOrd="2" destOrd="0" parTransId="{88D92BC2-6FD0-44F8-B6D9-0A7DCDA06527}" sibTransId="{AE3C9664-474E-42C7-85CA-FE448FAC538E}"/>
    <dgm:cxn modelId="{A2A44873-23AE-48CD-81EF-A98331CFAA37}" type="presOf" srcId="{D6AA7363-99C0-4040-B328-40D6347CA38F}" destId="{CB51A1FF-613B-4616-BF74-2B84F950E31C}" srcOrd="0" destOrd="0" presId="urn:microsoft.com/office/officeart/2005/8/layout/gear1"/>
    <dgm:cxn modelId="{11E43E8E-0C19-4C25-9D05-EA525D0AF7E4}" type="presOf" srcId="{95241164-0317-4FB8-A6EE-84ED5EEFED41}" destId="{867F4176-F266-411F-9E25-7DF6298A882A}" srcOrd="0" destOrd="0" presId="urn:microsoft.com/office/officeart/2005/8/layout/gear1"/>
    <dgm:cxn modelId="{FE3F124A-663C-4B3B-B43E-B30564628FDC}" type="presOf" srcId="{9B47CC2E-C464-4D59-A3D5-FB4686E32746}" destId="{9DB0F53B-F3CE-4265-817A-1BDF8ED2E2E5}" srcOrd="0" destOrd="0" presId="urn:microsoft.com/office/officeart/2005/8/layout/gear1"/>
    <dgm:cxn modelId="{93FA2941-A249-4969-831D-669233F6044E}" type="presOf" srcId="{694AFE3A-7D36-4687-8D51-8C143B40DA47}" destId="{2E504AC5-334F-434E-88EF-05674E9F6396}" srcOrd="0" destOrd="0" presId="urn:microsoft.com/office/officeart/2005/8/layout/gear1"/>
    <dgm:cxn modelId="{E8241235-58CB-48FC-8C0B-9F550B37DF74}" srcId="{D6AA7363-99C0-4040-B328-40D6347CA38F}" destId="{694AFE3A-7D36-4687-8D51-8C143B40DA47}" srcOrd="1" destOrd="0" parTransId="{C6476FCD-9259-4C9B-87BD-574B0035D148}" sibTransId="{F0948767-D40C-4EF4-B865-6D5979224D2C}"/>
    <dgm:cxn modelId="{0FE14AD2-F466-4D2B-BE31-2B0A19BA0425}" type="presOf" srcId="{95241164-0317-4FB8-A6EE-84ED5EEFED41}" destId="{0203E051-FDFC-4328-BD31-CB937C8B80C9}" srcOrd="2" destOrd="0" presId="urn:microsoft.com/office/officeart/2005/8/layout/gear1"/>
    <dgm:cxn modelId="{C6EA6947-7F0E-412C-A139-FA159A70F326}" type="presOf" srcId="{95241164-0317-4FB8-A6EE-84ED5EEFED41}" destId="{CFB7F487-65AB-4EC2-9E10-F566386D3218}" srcOrd="1" destOrd="0" presId="urn:microsoft.com/office/officeart/2005/8/layout/gear1"/>
    <dgm:cxn modelId="{47322F14-36DE-4820-8452-E4F003D30686}" type="presOf" srcId="{694AFE3A-7D36-4687-8D51-8C143B40DA47}" destId="{BE475DC9-6124-4F91-A0AF-2F6D2D166E6D}" srcOrd="2" destOrd="0" presId="urn:microsoft.com/office/officeart/2005/8/layout/gear1"/>
    <dgm:cxn modelId="{7A996858-53E4-4B36-A79F-35DE430E215A}" type="presOf" srcId="{9B47CC2E-C464-4D59-A3D5-FB4686E32746}" destId="{4EEA02DE-A30B-4D88-A6DA-CC1FF8E72B3E}" srcOrd="1" destOrd="0" presId="urn:microsoft.com/office/officeart/2005/8/layout/gear1"/>
    <dgm:cxn modelId="{A558C8F5-AE03-440F-B8B6-FA552A0AC351}" type="presOf" srcId="{AE3C9664-474E-42C7-85CA-FE448FAC538E}" destId="{D3728869-27FF-43F6-BACC-F1BBF8AF3232}" srcOrd="0" destOrd="0" presId="urn:microsoft.com/office/officeart/2005/8/layout/gear1"/>
    <dgm:cxn modelId="{01A6E8CA-1C64-452C-B250-EB84AA6B72D7}" type="presParOf" srcId="{CB51A1FF-613B-4616-BF74-2B84F950E31C}" destId="{867F4176-F266-411F-9E25-7DF6298A882A}" srcOrd="0" destOrd="0" presId="urn:microsoft.com/office/officeart/2005/8/layout/gear1"/>
    <dgm:cxn modelId="{0F5179A8-5973-4819-9D59-0FE1C1BD978D}" type="presParOf" srcId="{CB51A1FF-613B-4616-BF74-2B84F950E31C}" destId="{CFB7F487-65AB-4EC2-9E10-F566386D3218}" srcOrd="1" destOrd="0" presId="urn:microsoft.com/office/officeart/2005/8/layout/gear1"/>
    <dgm:cxn modelId="{FAC28DF2-24B5-4255-B1A1-8DDCC0BCF153}" type="presParOf" srcId="{CB51A1FF-613B-4616-BF74-2B84F950E31C}" destId="{0203E051-FDFC-4328-BD31-CB937C8B80C9}" srcOrd="2" destOrd="0" presId="urn:microsoft.com/office/officeart/2005/8/layout/gear1"/>
    <dgm:cxn modelId="{224996C3-B871-4453-ABBB-6630EDB74661}" type="presParOf" srcId="{CB51A1FF-613B-4616-BF74-2B84F950E31C}" destId="{2E504AC5-334F-434E-88EF-05674E9F6396}" srcOrd="3" destOrd="0" presId="urn:microsoft.com/office/officeart/2005/8/layout/gear1"/>
    <dgm:cxn modelId="{0BDF0800-7F3B-4B1A-8C44-5A33D0E3F7E3}" type="presParOf" srcId="{CB51A1FF-613B-4616-BF74-2B84F950E31C}" destId="{AB3475CC-BCAF-4042-B6CE-6C7620DD14C6}" srcOrd="4" destOrd="0" presId="urn:microsoft.com/office/officeart/2005/8/layout/gear1"/>
    <dgm:cxn modelId="{E6155448-E5BB-48D1-9665-316C4D03B18B}" type="presParOf" srcId="{CB51A1FF-613B-4616-BF74-2B84F950E31C}" destId="{BE475DC9-6124-4F91-A0AF-2F6D2D166E6D}" srcOrd="5" destOrd="0" presId="urn:microsoft.com/office/officeart/2005/8/layout/gear1"/>
    <dgm:cxn modelId="{C0D60F7E-A324-409B-9E75-4C862A9B2BA8}" type="presParOf" srcId="{CB51A1FF-613B-4616-BF74-2B84F950E31C}" destId="{9DB0F53B-F3CE-4265-817A-1BDF8ED2E2E5}" srcOrd="6" destOrd="0" presId="urn:microsoft.com/office/officeart/2005/8/layout/gear1"/>
    <dgm:cxn modelId="{9FFEBF38-95C9-4627-BA37-378000545A8F}" type="presParOf" srcId="{CB51A1FF-613B-4616-BF74-2B84F950E31C}" destId="{4EEA02DE-A30B-4D88-A6DA-CC1FF8E72B3E}" srcOrd="7" destOrd="0" presId="urn:microsoft.com/office/officeart/2005/8/layout/gear1"/>
    <dgm:cxn modelId="{EFB80577-F958-4B32-B40B-5949373B978F}" type="presParOf" srcId="{CB51A1FF-613B-4616-BF74-2B84F950E31C}" destId="{6A637F59-EF06-4C94-BC76-448A60CE80AE}" srcOrd="8" destOrd="0" presId="urn:microsoft.com/office/officeart/2005/8/layout/gear1"/>
    <dgm:cxn modelId="{25567FC5-9182-46F2-A098-022590E525C1}" type="presParOf" srcId="{CB51A1FF-613B-4616-BF74-2B84F950E31C}" destId="{194236E0-D550-4810-94E8-F6AF332EDF72}" srcOrd="9" destOrd="0" presId="urn:microsoft.com/office/officeart/2005/8/layout/gear1"/>
    <dgm:cxn modelId="{0C9E99A9-BB5F-42CA-8495-8FF99DE26795}" type="presParOf" srcId="{CB51A1FF-613B-4616-BF74-2B84F950E31C}" destId="{3437E814-5D76-48C8-8A46-0E7BA96FC69D}" srcOrd="10" destOrd="0" presId="urn:microsoft.com/office/officeart/2005/8/layout/gear1"/>
    <dgm:cxn modelId="{25D97E45-40D3-48AF-AA23-A687C78A0525}" type="presParOf" srcId="{CB51A1FF-613B-4616-BF74-2B84F950E31C}" destId="{A586A34E-4A0F-4ECF-9D0E-B298CDCE753B}" srcOrd="11" destOrd="0" presId="urn:microsoft.com/office/officeart/2005/8/layout/gear1"/>
    <dgm:cxn modelId="{868EDC96-E941-43D6-B121-3CDA36DAA3ED}" type="presParOf" srcId="{CB51A1FF-613B-4616-BF74-2B84F950E31C}" destId="{D3728869-27FF-43F6-BACC-F1BBF8AF3232}"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7F4176-F266-411F-9E25-7DF6298A882A}">
      <dsp:nvSpPr>
        <dsp:cNvPr id="0" name=""/>
        <dsp:cNvSpPr/>
      </dsp:nvSpPr>
      <dsp:spPr>
        <a:xfrm>
          <a:off x="3886199" y="2057400"/>
          <a:ext cx="2514600" cy="2514600"/>
        </a:xfrm>
        <a:prstGeom prst="gear9">
          <a:avLst/>
        </a:prstGeom>
        <a:solidFill>
          <a:schemeClr val="accent2">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kern="1200" dirty="0" smtClean="0">
              <a:latin typeface="標楷體" panose="03000509000000000000" pitchFamily="65" charset="-120"/>
              <a:ea typeface="標楷體" panose="03000509000000000000" pitchFamily="65" charset="-120"/>
            </a:rPr>
            <a:t>表現</a:t>
          </a:r>
          <a:r>
            <a:rPr lang="en-US" altLang="zh-TW" sz="3200" kern="1200" dirty="0" smtClean="0">
              <a:latin typeface="標楷體" panose="03000509000000000000" pitchFamily="65" charset="-120"/>
              <a:ea typeface="標楷體" panose="03000509000000000000" pitchFamily="65" charset="-120"/>
            </a:rPr>
            <a:t/>
          </a:r>
          <a:br>
            <a:rPr lang="en-US" altLang="zh-TW" sz="3200" kern="1200" dirty="0" smtClean="0">
              <a:latin typeface="標楷體" panose="03000509000000000000" pitchFamily="65" charset="-120"/>
              <a:ea typeface="標楷體" panose="03000509000000000000" pitchFamily="65" charset="-120"/>
            </a:rPr>
          </a:br>
          <a:r>
            <a:rPr lang="zh-TW" altLang="en-US" sz="3200" kern="1200" dirty="0" smtClean="0">
              <a:latin typeface="標楷體" panose="03000509000000000000" pitchFamily="65" charset="-120"/>
              <a:ea typeface="標楷體" panose="03000509000000000000" pitchFamily="65" charset="-120"/>
            </a:rPr>
            <a:t>標準</a:t>
          </a:r>
          <a:endParaRPr lang="zh-TW" altLang="en-US" sz="3200" kern="1200" dirty="0">
            <a:latin typeface="標楷體" panose="03000509000000000000" pitchFamily="65" charset="-120"/>
            <a:ea typeface="標楷體" panose="03000509000000000000" pitchFamily="65" charset="-120"/>
          </a:endParaRPr>
        </a:p>
      </dsp:txBody>
      <dsp:txXfrm>
        <a:off x="4391745" y="2646433"/>
        <a:ext cx="1503508" cy="1292556"/>
      </dsp:txXfrm>
    </dsp:sp>
    <dsp:sp modelId="{2E504AC5-334F-434E-88EF-05674E9F6396}">
      <dsp:nvSpPr>
        <dsp:cNvPr id="0" name=""/>
        <dsp:cNvSpPr/>
      </dsp:nvSpPr>
      <dsp:spPr>
        <a:xfrm>
          <a:off x="2423160" y="1463040"/>
          <a:ext cx="1828800" cy="1828800"/>
        </a:xfrm>
        <a:prstGeom prst="gear6">
          <a:avLst/>
        </a:prstGeom>
        <a:solidFill>
          <a:schemeClr val="accent3">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kern="1200" dirty="0" smtClean="0">
              <a:latin typeface="標楷體" panose="03000509000000000000" pitchFamily="65" charset="-120"/>
              <a:ea typeface="標楷體" panose="03000509000000000000" pitchFamily="65" charset="-120"/>
            </a:rPr>
            <a:t>段考</a:t>
          </a:r>
          <a:endParaRPr lang="zh-TW" altLang="en-US" sz="3200" kern="1200" dirty="0">
            <a:latin typeface="標楷體" panose="03000509000000000000" pitchFamily="65" charset="-120"/>
            <a:ea typeface="標楷體" panose="03000509000000000000" pitchFamily="65" charset="-120"/>
          </a:endParaRPr>
        </a:p>
      </dsp:txBody>
      <dsp:txXfrm>
        <a:off x="2883566" y="1926229"/>
        <a:ext cx="907988" cy="902422"/>
      </dsp:txXfrm>
    </dsp:sp>
    <dsp:sp modelId="{9DB0F53B-F3CE-4265-817A-1BDF8ED2E2E5}">
      <dsp:nvSpPr>
        <dsp:cNvPr id="0" name=""/>
        <dsp:cNvSpPr/>
      </dsp:nvSpPr>
      <dsp:spPr>
        <a:xfrm rot="20700000">
          <a:off x="3447474" y="201354"/>
          <a:ext cx="1791850" cy="1791850"/>
        </a:xfrm>
        <a:prstGeom prst="gear6">
          <a:avLst/>
        </a:prstGeom>
        <a:solidFill>
          <a:schemeClr val="accent4">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kern="1200" dirty="0" smtClean="0">
              <a:latin typeface="標楷體" panose="03000509000000000000" pitchFamily="65" charset="-120"/>
              <a:ea typeface="標楷體" panose="03000509000000000000" pitchFamily="65" charset="-120"/>
            </a:rPr>
            <a:t>會考</a:t>
          </a:r>
          <a:endParaRPr lang="zh-TW" altLang="en-US" sz="3200" kern="1200" dirty="0">
            <a:latin typeface="標楷體" panose="03000509000000000000" pitchFamily="65" charset="-120"/>
            <a:ea typeface="標楷體" panose="03000509000000000000" pitchFamily="65" charset="-120"/>
          </a:endParaRPr>
        </a:p>
      </dsp:txBody>
      <dsp:txXfrm rot="-20700000">
        <a:off x="3840480" y="594360"/>
        <a:ext cx="1005840" cy="1005840"/>
      </dsp:txXfrm>
    </dsp:sp>
    <dsp:sp modelId="{3437E814-5D76-48C8-8A46-0E7BA96FC69D}">
      <dsp:nvSpPr>
        <dsp:cNvPr id="0" name=""/>
        <dsp:cNvSpPr/>
      </dsp:nvSpPr>
      <dsp:spPr>
        <a:xfrm>
          <a:off x="3697008" y="1675579"/>
          <a:ext cx="3218688" cy="3218688"/>
        </a:xfrm>
        <a:prstGeom prst="circularArrow">
          <a:avLst>
            <a:gd name="adj1" fmla="val 4688"/>
            <a:gd name="adj2" fmla="val 299029"/>
            <a:gd name="adj3" fmla="val 2524516"/>
            <a:gd name="adj4" fmla="val 15843405"/>
            <a:gd name="adj5" fmla="val 5469"/>
          </a:avLst>
        </a:prstGeom>
        <a:solidFill>
          <a:schemeClr val="accent2">
            <a:hueOff val="0"/>
            <a:satOff val="0"/>
            <a:lumOff val="0"/>
            <a:alphaOff val="0"/>
          </a:schemeClr>
        </a:solidFill>
        <a:ln>
          <a:noFill/>
        </a:ln>
        <a:effectLst>
          <a:outerShdw blurRad="95000" rotWithShape="0">
            <a:srgbClr val="000000">
              <a:alpha val="50000"/>
            </a:srgbClr>
          </a:outerShdw>
          <a:softEdge rad="12700"/>
        </a:effectLst>
        <a:sp3d z="-110000">
          <a:bevelT w="40600" h="20600" prst="relaxedInset"/>
        </a:sp3d>
      </dsp:spPr>
      <dsp:style>
        <a:lnRef idx="0">
          <a:scrgbClr r="0" g="0" b="0"/>
        </a:lnRef>
        <a:fillRef idx="1">
          <a:scrgbClr r="0" g="0" b="0"/>
        </a:fillRef>
        <a:effectRef idx="2">
          <a:scrgbClr r="0" g="0" b="0"/>
        </a:effectRef>
        <a:fontRef idx="minor"/>
      </dsp:style>
    </dsp:sp>
    <dsp:sp modelId="{A586A34E-4A0F-4ECF-9D0E-B298CDCE753B}">
      <dsp:nvSpPr>
        <dsp:cNvPr id="0" name=""/>
        <dsp:cNvSpPr/>
      </dsp:nvSpPr>
      <dsp:spPr>
        <a:xfrm>
          <a:off x="2099283" y="1056774"/>
          <a:ext cx="2338578" cy="2338578"/>
        </a:xfrm>
        <a:prstGeom prst="leftCircularArrow">
          <a:avLst>
            <a:gd name="adj1" fmla="val 6452"/>
            <a:gd name="adj2" fmla="val 429999"/>
            <a:gd name="adj3" fmla="val 10489124"/>
            <a:gd name="adj4" fmla="val 14837806"/>
            <a:gd name="adj5" fmla="val 7527"/>
          </a:avLst>
        </a:prstGeom>
        <a:solidFill>
          <a:schemeClr val="accent3">
            <a:hueOff val="0"/>
            <a:satOff val="0"/>
            <a:lumOff val="0"/>
            <a:alphaOff val="0"/>
          </a:schemeClr>
        </a:solidFill>
        <a:ln>
          <a:noFill/>
        </a:ln>
        <a:effectLst>
          <a:outerShdw blurRad="95000" rotWithShape="0">
            <a:srgbClr val="000000">
              <a:alpha val="50000"/>
            </a:srgbClr>
          </a:outerShdw>
          <a:softEdge rad="12700"/>
        </a:effectLst>
        <a:sp3d z="-110000">
          <a:bevelT w="40600" h="20600" prst="relaxedInset"/>
        </a:sp3d>
      </dsp:spPr>
      <dsp:style>
        <a:lnRef idx="0">
          <a:scrgbClr r="0" g="0" b="0"/>
        </a:lnRef>
        <a:fillRef idx="1">
          <a:scrgbClr r="0" g="0" b="0"/>
        </a:fillRef>
        <a:effectRef idx="2">
          <a:scrgbClr r="0" g="0" b="0"/>
        </a:effectRef>
        <a:fontRef idx="minor"/>
      </dsp:style>
    </dsp:sp>
    <dsp:sp modelId="{D3728869-27FF-43F6-BACC-F1BBF8AF3232}">
      <dsp:nvSpPr>
        <dsp:cNvPr id="0" name=""/>
        <dsp:cNvSpPr/>
      </dsp:nvSpPr>
      <dsp:spPr>
        <a:xfrm>
          <a:off x="3033001" y="-192748"/>
          <a:ext cx="2521458" cy="2521458"/>
        </a:xfrm>
        <a:prstGeom prst="circularArrow">
          <a:avLst>
            <a:gd name="adj1" fmla="val 5984"/>
            <a:gd name="adj2" fmla="val 394124"/>
            <a:gd name="adj3" fmla="val 13313824"/>
            <a:gd name="adj4" fmla="val 10508221"/>
            <a:gd name="adj5" fmla="val 6981"/>
          </a:avLst>
        </a:prstGeom>
        <a:solidFill>
          <a:schemeClr val="accent4">
            <a:hueOff val="0"/>
            <a:satOff val="0"/>
            <a:lumOff val="0"/>
            <a:alphaOff val="0"/>
          </a:schemeClr>
        </a:solidFill>
        <a:ln>
          <a:noFill/>
        </a:ln>
        <a:effectLst>
          <a:outerShdw blurRad="95000" rotWithShape="0">
            <a:srgbClr val="000000">
              <a:alpha val="50000"/>
            </a:srgbClr>
          </a:outerShdw>
          <a:softEdge rad="12700"/>
        </a:effectLst>
        <a:sp3d z="-110000">
          <a:bevelT w="40600" h="20600" prst="relaxedInset"/>
        </a:sp3d>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9" name="副標題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標題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zh-TW" altLang="en-US" smtClean="0"/>
              <a:t>按一下以編輯母片標題樣式</a:t>
            </a:r>
            <a:endParaRPr kumimoji="0" lang="en-US"/>
          </a:p>
        </p:txBody>
      </p:sp>
      <p:cxnSp>
        <p:nvCxnSpPr>
          <p:cNvPr id="8" name="直線接點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橢圓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日期版面配置區 14"/>
          <p:cNvSpPr>
            <a:spLocks noGrp="1"/>
          </p:cNvSpPr>
          <p:nvPr>
            <p:ph type="dt" sz="half" idx="10"/>
          </p:nvPr>
        </p:nvSpPr>
        <p:spPr/>
        <p:txBody>
          <a:bodyPr/>
          <a:lstStyle/>
          <a:p>
            <a:fld id="{95AF12AA-816D-4E32-98E2-D7BB38E86DAA}" type="datetimeFigureOut">
              <a:rPr lang="zh-TW" altLang="en-US" smtClean="0"/>
              <a:pPr/>
              <a:t>2016/6/27</a:t>
            </a:fld>
            <a:endParaRPr lang="zh-TW" altLang="en-US"/>
          </a:p>
        </p:txBody>
      </p:sp>
      <p:sp>
        <p:nvSpPr>
          <p:cNvPr id="16" name="投影片編號版面配置區 15"/>
          <p:cNvSpPr>
            <a:spLocks noGrp="1"/>
          </p:cNvSpPr>
          <p:nvPr>
            <p:ph type="sldNum" sz="quarter" idx="11"/>
          </p:nvPr>
        </p:nvSpPr>
        <p:spPr/>
        <p:txBody>
          <a:bodyPr/>
          <a:lstStyle/>
          <a:p>
            <a:fld id="{4DA9C093-2EE5-4A3D-A25C-C495016EC039}" type="slidenum">
              <a:rPr lang="zh-TW" altLang="en-US" smtClean="0"/>
              <a:pPr/>
              <a:t>‹#›</a:t>
            </a:fld>
            <a:endParaRPr lang="zh-TW" altLang="en-US"/>
          </a:p>
        </p:txBody>
      </p:sp>
      <p:sp>
        <p:nvSpPr>
          <p:cNvPr id="17" name="頁尾版面配置區 16"/>
          <p:cNvSpPr>
            <a:spLocks noGrp="1"/>
          </p:cNvSpPr>
          <p:nvPr>
            <p:ph type="ftr" sz="quarter" idx="12"/>
          </p:nvPr>
        </p:nvSpPr>
        <p:spPr/>
        <p:txBody>
          <a:bodyPr/>
          <a:lstStyle/>
          <a:p>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95AF12AA-816D-4E32-98E2-D7BB38E86DAA}" type="datetimeFigureOut">
              <a:rPr lang="zh-TW" altLang="en-US" smtClean="0"/>
              <a:pPr/>
              <a:t>2016/6/27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DA9C093-2EE5-4A3D-A25C-C495016EC039}"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95AF12AA-816D-4E32-98E2-D7BB38E86DAA}" type="datetimeFigureOut">
              <a:rPr lang="zh-TW" altLang="en-US" smtClean="0"/>
              <a:pPr/>
              <a:t>2016/6/27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DA9C093-2EE5-4A3D-A25C-C495016EC039}"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9" name="內容版面配置區 8"/>
          <p:cNvSpPr>
            <a:spLocks noGrp="1"/>
          </p:cNvSpPr>
          <p:nvPr>
            <p:ph idx="1"/>
          </p:nvPr>
        </p:nvSpPr>
        <p:spPr>
          <a:xfrm>
            <a:off x="457200" y="1524000"/>
            <a:ext cx="8229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4" name="日期版面配置區 13"/>
          <p:cNvSpPr>
            <a:spLocks noGrp="1"/>
          </p:cNvSpPr>
          <p:nvPr>
            <p:ph type="dt" sz="half" idx="14"/>
          </p:nvPr>
        </p:nvSpPr>
        <p:spPr/>
        <p:txBody>
          <a:bodyPr/>
          <a:lstStyle/>
          <a:p>
            <a:fld id="{95AF12AA-816D-4E32-98E2-D7BB38E86DAA}" type="datetimeFigureOut">
              <a:rPr lang="zh-TW" altLang="en-US" smtClean="0"/>
              <a:pPr/>
              <a:t>2016/6/27</a:t>
            </a:fld>
            <a:endParaRPr lang="zh-TW" altLang="en-US"/>
          </a:p>
        </p:txBody>
      </p:sp>
      <p:sp>
        <p:nvSpPr>
          <p:cNvPr id="15" name="投影片編號版面配置區 14"/>
          <p:cNvSpPr>
            <a:spLocks noGrp="1"/>
          </p:cNvSpPr>
          <p:nvPr>
            <p:ph type="sldNum" sz="quarter" idx="15"/>
          </p:nvPr>
        </p:nvSpPr>
        <p:spPr/>
        <p:txBody>
          <a:bodyPr/>
          <a:lstStyle>
            <a:lvl1pPr algn="ctr">
              <a:defRPr/>
            </a:lvl1pPr>
          </a:lstStyle>
          <a:p>
            <a:fld id="{4DA9C093-2EE5-4A3D-A25C-C495016EC039}" type="slidenum">
              <a:rPr lang="zh-TW" altLang="en-US" smtClean="0"/>
              <a:pPr/>
              <a:t>‹#›</a:t>
            </a:fld>
            <a:endParaRPr lang="zh-TW" altLang="en-US"/>
          </a:p>
        </p:txBody>
      </p:sp>
      <p:sp>
        <p:nvSpPr>
          <p:cNvPr id="16" name="頁尾版面配置區 15"/>
          <p:cNvSpPr>
            <a:spLocks noGrp="1"/>
          </p:cNvSpPr>
          <p:nvPr>
            <p:ph type="ftr" sz="quarter" idx="16"/>
          </p:nvPr>
        </p:nvSpPr>
        <p:spPr/>
        <p:txBody>
          <a:bodyPr/>
          <a:lstStyle/>
          <a:p>
            <a:endParaRPr lang="zh-TW" altLang="en-US"/>
          </a:p>
        </p:txBody>
      </p:sp>
      <p:sp>
        <p:nvSpPr>
          <p:cNvPr id="17" name="標題 16"/>
          <p:cNvSpPr>
            <a:spLocks noGrp="1"/>
          </p:cNvSpPr>
          <p:nvPr>
            <p:ph type="title"/>
          </p:nvPr>
        </p:nvSpPr>
        <p:spPr/>
        <p:txBody>
          <a:bodyPr rtlCol="0" anchor="b" anchorCtr="0"/>
          <a:lstStyle/>
          <a:p>
            <a:r>
              <a:rPr kumimoji="0" lang="zh-TW" altLang="en-US" smtClean="0"/>
              <a:t>按一下以編輯母片標題樣式</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95AF12AA-816D-4E32-98E2-D7BB38E86DAA}" type="datetimeFigureOut">
              <a:rPr lang="zh-TW" altLang="en-US" smtClean="0"/>
              <a:pPr/>
              <a:t>2016/6/27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DA9C093-2EE5-4A3D-A25C-C495016EC039}" type="slidenum">
              <a:rPr lang="zh-TW" altLang="en-US" smtClean="0"/>
              <a:pPr/>
              <a:t>‹#›</a:t>
            </a:fld>
            <a:endParaRPr lang="zh-TW" altLang="en-US"/>
          </a:p>
        </p:txBody>
      </p:sp>
      <p:sp>
        <p:nvSpPr>
          <p:cNvPr id="2" name="標題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cxnSp>
        <p:nvCxnSpPr>
          <p:cNvPr id="7" name="直線接點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日期版面配置區 4"/>
          <p:cNvSpPr>
            <a:spLocks noGrp="1"/>
          </p:cNvSpPr>
          <p:nvPr>
            <p:ph type="dt" sz="half" idx="10"/>
          </p:nvPr>
        </p:nvSpPr>
        <p:spPr/>
        <p:txBody>
          <a:bodyPr/>
          <a:lstStyle/>
          <a:p>
            <a:fld id="{95AF12AA-816D-4E32-98E2-D7BB38E86DAA}" type="datetimeFigureOut">
              <a:rPr lang="zh-TW" altLang="en-US" smtClean="0"/>
              <a:pPr/>
              <a:t>2016/6/27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DA9C093-2EE5-4A3D-A25C-C495016EC039}" type="slidenum">
              <a:rPr lang="zh-TW" altLang="en-US" smtClean="0"/>
              <a:pPr/>
              <a:t>‹#›</a:t>
            </a:fld>
            <a:endParaRPr lang="zh-TW" altLang="en-US"/>
          </a:p>
        </p:txBody>
      </p:sp>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11" name="內容版面配置區 10"/>
          <p:cNvSpPr>
            <a:spLocks noGrp="1"/>
          </p:cNvSpPr>
          <p:nvPr>
            <p:ph sz="half" idx="1"/>
          </p:nvPr>
        </p:nvSpPr>
        <p:spPr>
          <a:xfrm>
            <a:off x="457200" y="1524000"/>
            <a:ext cx="4059936"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half" idx="2"/>
          </p:nvPr>
        </p:nvSpPr>
        <p:spPr>
          <a:xfrm>
            <a:off x="4648200" y="1524000"/>
            <a:ext cx="4059936"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9" name="投影片編號版面配置區 8"/>
          <p:cNvSpPr>
            <a:spLocks noGrp="1"/>
          </p:cNvSpPr>
          <p:nvPr>
            <p:ph type="sldNum" sz="quarter" idx="12"/>
          </p:nvPr>
        </p:nvSpPr>
        <p:spPr/>
        <p:txBody>
          <a:bodyPr/>
          <a:lstStyle/>
          <a:p>
            <a:fld id="{4DA9C093-2EE5-4A3D-A25C-C495016EC039}" type="slidenum">
              <a:rPr lang="zh-TW" altLang="en-US" smtClean="0"/>
              <a:pPr/>
              <a:t>‹#›</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7" name="日期版面配置區 6"/>
          <p:cNvSpPr>
            <a:spLocks noGrp="1"/>
          </p:cNvSpPr>
          <p:nvPr>
            <p:ph type="dt" sz="half" idx="10"/>
          </p:nvPr>
        </p:nvSpPr>
        <p:spPr/>
        <p:txBody>
          <a:bodyPr/>
          <a:lstStyle/>
          <a:p>
            <a:fld id="{95AF12AA-816D-4E32-98E2-D7BB38E86DAA}" type="datetimeFigureOut">
              <a:rPr lang="zh-TW" altLang="en-US" smtClean="0"/>
              <a:pPr/>
              <a:t>2016/6/27</a:t>
            </a:fld>
            <a:endParaRPr lang="zh-TW" altLang="en-US"/>
          </a:p>
        </p:txBody>
      </p:sp>
      <p:sp>
        <p:nvSpPr>
          <p:cNvPr id="3" name="文字版面配置區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32" name="內容版面配置區 31"/>
          <p:cNvSpPr>
            <a:spLocks noGrp="1"/>
          </p:cNvSpPr>
          <p:nvPr>
            <p:ph sz="half" idx="2"/>
          </p:nvPr>
        </p:nvSpPr>
        <p:spPr>
          <a:xfrm>
            <a:off x="457200" y="2201896"/>
            <a:ext cx="4038600" cy="3913632"/>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34" name="內容版面配置區 33"/>
          <p:cNvSpPr>
            <a:spLocks noGrp="1"/>
          </p:cNvSpPr>
          <p:nvPr>
            <p:ph sz="quarter" idx="4"/>
          </p:nvPr>
        </p:nvSpPr>
        <p:spPr>
          <a:xfrm>
            <a:off x="4649788" y="2201896"/>
            <a:ext cx="4038600" cy="3913632"/>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 name="標題 1"/>
          <p:cNvSpPr>
            <a:spLocks noGrp="1"/>
          </p:cNvSpPr>
          <p:nvPr>
            <p:ph type="title"/>
          </p:nvPr>
        </p:nvSpPr>
        <p:spPr>
          <a:xfrm>
            <a:off x="457200" y="155448"/>
            <a:ext cx="8229600" cy="1143000"/>
          </a:xfrm>
        </p:spPr>
        <p:txBody>
          <a:bodyPr anchor="b" anchorCtr="0"/>
          <a:lstStyle>
            <a:lvl1pPr>
              <a:defRPr/>
            </a:lvl1pPr>
          </a:lstStyle>
          <a:p>
            <a:r>
              <a:rPr kumimoji="0" lang="zh-TW" altLang="en-US" smtClean="0"/>
              <a:t>按一下以編輯母片標題樣式</a:t>
            </a:r>
            <a:endParaRPr kumimoji="0" lang="en-US"/>
          </a:p>
        </p:txBody>
      </p:sp>
      <p:sp>
        <p:nvSpPr>
          <p:cNvPr id="12" name="文字版面配置區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cxnSp>
        <p:nvCxnSpPr>
          <p:cNvPr id="10" name="直線接點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95AF12AA-816D-4E32-98E2-D7BB38E86DAA}" type="datetimeFigureOut">
              <a:rPr lang="zh-TW" altLang="en-US" smtClean="0"/>
              <a:pPr/>
              <a:t>2016/6/27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4DA9C093-2EE5-4A3D-A25C-C495016EC039}" type="slidenum">
              <a:rPr lang="zh-TW" altLang="en-US" smtClean="0"/>
              <a:pPr/>
              <a:t>‹#›</a:t>
            </a:fld>
            <a:endParaRPr lang="zh-TW" altLang="en-US"/>
          </a:p>
        </p:txBody>
      </p:sp>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5AF12AA-816D-4E32-98E2-D7BB38E86DAA}" type="datetimeFigureOut">
              <a:rPr lang="zh-TW" altLang="en-US" smtClean="0"/>
              <a:pPr/>
              <a:t>2016/6/27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4DA9C093-2EE5-4A3D-A25C-C495016EC039}"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9" name="內容版面配置區 28"/>
          <p:cNvSpPr>
            <a:spLocks noGrp="1"/>
          </p:cNvSpPr>
          <p:nvPr>
            <p:ph sz="quarter" idx="1"/>
          </p:nvPr>
        </p:nvSpPr>
        <p:spPr>
          <a:xfrm>
            <a:off x="457200" y="457200"/>
            <a:ext cx="6248400" cy="5715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3" name="文字版面配置區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31" name="標題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zh-TW" altLang="en-US" smtClean="0"/>
              <a:t>按一下以編輯母片標題樣式</a:t>
            </a:r>
            <a:endParaRPr kumimoji="0" lang="en-US"/>
          </a:p>
        </p:txBody>
      </p:sp>
      <p:sp>
        <p:nvSpPr>
          <p:cNvPr id="8" name="日期版面配置區 7"/>
          <p:cNvSpPr>
            <a:spLocks noGrp="1"/>
          </p:cNvSpPr>
          <p:nvPr>
            <p:ph type="dt" sz="half" idx="14"/>
          </p:nvPr>
        </p:nvSpPr>
        <p:spPr/>
        <p:txBody>
          <a:bodyPr/>
          <a:lstStyle/>
          <a:p>
            <a:fld id="{95AF12AA-816D-4E32-98E2-D7BB38E86DAA}" type="datetimeFigureOut">
              <a:rPr lang="zh-TW" altLang="en-US" smtClean="0"/>
              <a:pPr/>
              <a:t>2016/6/27</a:t>
            </a:fld>
            <a:endParaRPr lang="zh-TW" altLang="en-US"/>
          </a:p>
        </p:txBody>
      </p:sp>
      <p:sp>
        <p:nvSpPr>
          <p:cNvPr id="9" name="投影片編號版面配置區 8"/>
          <p:cNvSpPr>
            <a:spLocks noGrp="1"/>
          </p:cNvSpPr>
          <p:nvPr>
            <p:ph type="sldNum" sz="quarter" idx="15"/>
          </p:nvPr>
        </p:nvSpPr>
        <p:spPr/>
        <p:txBody>
          <a:bodyPr/>
          <a:lstStyle/>
          <a:p>
            <a:fld id="{4DA9C093-2EE5-4A3D-A25C-C495016EC039}" type="slidenum">
              <a:rPr lang="zh-TW" altLang="en-US" smtClean="0"/>
              <a:pPr/>
              <a:t>‹#›</a:t>
            </a:fld>
            <a:endParaRPr lang="zh-TW" altLang="en-US"/>
          </a:p>
        </p:txBody>
      </p:sp>
      <p:sp>
        <p:nvSpPr>
          <p:cNvPr id="10" name="頁尾版面配置區 9"/>
          <p:cNvSpPr>
            <a:spLocks noGrp="1"/>
          </p:cNvSpPr>
          <p:nvPr>
            <p:ph type="ftr" sz="quarter" idx="16"/>
          </p:nvPr>
        </p:nvSpPr>
        <p:spPr/>
        <p:txBody>
          <a:bodyPr/>
          <a:lstStyle/>
          <a:p>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zh-TW" altLang="en-US" smtClean="0"/>
              <a:t>按一下圖示以新增圖片</a:t>
            </a:r>
            <a:endParaRPr kumimoji="0" lang="en-US"/>
          </a:p>
        </p:txBody>
      </p:sp>
      <p:sp>
        <p:nvSpPr>
          <p:cNvPr id="4" name="文字版面配置區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8" name="日期版面配置區 7"/>
          <p:cNvSpPr>
            <a:spLocks noGrp="1"/>
          </p:cNvSpPr>
          <p:nvPr>
            <p:ph type="dt" sz="half" idx="10"/>
          </p:nvPr>
        </p:nvSpPr>
        <p:spPr/>
        <p:txBody>
          <a:bodyPr/>
          <a:lstStyle/>
          <a:p>
            <a:fld id="{95AF12AA-816D-4E32-98E2-D7BB38E86DAA}" type="datetimeFigureOut">
              <a:rPr lang="zh-TW" altLang="en-US" smtClean="0"/>
              <a:pPr/>
              <a:t>2016/6/27</a:t>
            </a:fld>
            <a:endParaRPr lang="zh-TW" altLang="en-US"/>
          </a:p>
        </p:txBody>
      </p:sp>
      <p:sp>
        <p:nvSpPr>
          <p:cNvPr id="9" name="投影片編號版面配置區 8"/>
          <p:cNvSpPr>
            <a:spLocks noGrp="1"/>
          </p:cNvSpPr>
          <p:nvPr>
            <p:ph type="sldNum" sz="quarter" idx="11"/>
          </p:nvPr>
        </p:nvSpPr>
        <p:spPr/>
        <p:txBody>
          <a:bodyPr/>
          <a:lstStyle/>
          <a:p>
            <a:fld id="{4DA9C093-2EE5-4A3D-A25C-C495016EC039}" type="slidenum">
              <a:rPr lang="zh-TW" altLang="en-US" smtClean="0"/>
              <a:pPr/>
              <a:t>‹#›</a:t>
            </a:fld>
            <a:endParaRPr lang="zh-TW" altLang="en-US"/>
          </a:p>
        </p:txBody>
      </p:sp>
      <p:sp>
        <p:nvSpPr>
          <p:cNvPr id="10" name="頁尾版面配置區 9"/>
          <p:cNvSpPr>
            <a:spLocks noGrp="1"/>
          </p:cNvSpPr>
          <p:nvPr>
            <p:ph type="ftr" sz="quarter" idx="12"/>
          </p:nvPr>
        </p:nvSpPr>
        <p:spPr/>
        <p:txBody>
          <a:bodyPr/>
          <a:lstStyle/>
          <a:p>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文字版面配置區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24" name="日期版面配置區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95AF12AA-816D-4E32-98E2-D7BB38E86DAA}" type="datetimeFigureOut">
              <a:rPr lang="zh-TW" altLang="en-US" smtClean="0"/>
              <a:pPr/>
              <a:t>2016/6/27</a:t>
            </a:fld>
            <a:endParaRPr lang="zh-TW" altLang="en-US"/>
          </a:p>
        </p:txBody>
      </p:sp>
      <p:sp>
        <p:nvSpPr>
          <p:cNvPr id="10" name="頁尾版面配置區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zh-TW" altLang="en-US"/>
          </a:p>
        </p:txBody>
      </p:sp>
      <p:sp>
        <p:nvSpPr>
          <p:cNvPr id="22" name="投影片編號版面配置區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4DA9C093-2EE5-4A3D-A25C-C495016EC039}" type="slidenum">
              <a:rPr lang="zh-TW" altLang="en-US" smtClean="0"/>
              <a:pPr/>
              <a:t>‹#›</a:t>
            </a:fld>
            <a:endParaRPr lang="zh-TW" altLang="en-US"/>
          </a:p>
        </p:txBody>
      </p:sp>
      <p:sp>
        <p:nvSpPr>
          <p:cNvPr id="5" name="標題版面配置區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zh-TW" altLang="en-US" smtClean="0"/>
              <a:t>按一下以編輯母片標題樣式</a:t>
            </a:r>
            <a:endParaRPr kumimoji="0"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 Target="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10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slide" Target="slide7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cap.ntnu.edu.tw/test_4_3.html" TargetMode="Externa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cap.ntnu.edu.tw/test_4_3.html"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cap.ntnu.edu.tw/qa.htm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slide" Target="slide11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p:txBody>
          <a:bodyPr/>
          <a:lstStyle/>
          <a:p>
            <a:r>
              <a:rPr lang="zh-TW" altLang="en-US" dirty="0" smtClean="0"/>
              <a:t>鍾長宏</a:t>
            </a:r>
            <a:endParaRPr lang="en-US" altLang="zh-TW" dirty="0" smtClean="0"/>
          </a:p>
          <a:p>
            <a:r>
              <a:rPr lang="en-US" altLang="zh-TW" dirty="0" smtClean="0"/>
              <a:t>1050624</a:t>
            </a:r>
            <a:endParaRPr lang="zh-TW" altLang="en-US" dirty="0"/>
          </a:p>
        </p:txBody>
      </p:sp>
      <p:sp>
        <p:nvSpPr>
          <p:cNvPr id="2" name="標題 1"/>
          <p:cNvSpPr>
            <a:spLocks noGrp="1"/>
          </p:cNvSpPr>
          <p:nvPr>
            <p:ph type="ctrTitle"/>
          </p:nvPr>
        </p:nvSpPr>
        <p:spPr/>
        <p:txBody>
          <a:bodyPr/>
          <a:lstStyle/>
          <a:p>
            <a:r>
              <a:rPr lang="zh-TW" altLang="en-US" dirty="0">
                <a:latin typeface="標楷體" panose="03000509000000000000" pitchFamily="65" charset="-120"/>
                <a:ea typeface="標楷體" panose="03000509000000000000" pitchFamily="65" charset="-120"/>
              </a:rPr>
              <a:t>會考、表現標準、段</a:t>
            </a:r>
            <a:r>
              <a:rPr lang="zh-TW" altLang="en-US" dirty="0" smtClean="0">
                <a:latin typeface="標楷體" panose="03000509000000000000" pitchFamily="65" charset="-120"/>
                <a:ea typeface="標楷體" panose="03000509000000000000" pitchFamily="65" charset="-120"/>
              </a:rPr>
              <a:t>考</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890003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r>
              <a:rPr lang="zh-TW" altLang="zh-TW" dirty="0"/>
              <a:t>第三部分：言談</a:t>
            </a:r>
            <a:r>
              <a:rPr lang="zh-TW" altLang="zh-TW" dirty="0" smtClean="0"/>
              <a:t>理解</a:t>
            </a:r>
            <a:r>
              <a:rPr lang="zh-TW" altLang="en-US" dirty="0" smtClean="0"/>
              <a:t>：</a:t>
            </a:r>
            <a:r>
              <a:rPr lang="en-US" altLang="zh-TW" dirty="0" smtClean="0"/>
              <a:t>(</a:t>
            </a:r>
            <a:r>
              <a:rPr lang="zh-TW" altLang="zh-TW" dirty="0"/>
              <a:t>依用詞難易度決定</a:t>
            </a:r>
            <a:r>
              <a:rPr lang="en-US" altLang="zh-TW" dirty="0"/>
              <a:t>)</a:t>
            </a:r>
            <a:endParaRPr lang="en-US" altLang="zh-TW" dirty="0" smtClean="0"/>
          </a:p>
          <a:p>
            <a:pPr marL="949325" indent="-514350">
              <a:buFont typeface="+mj-lt"/>
              <a:buAutoNum type="arabicPeriod"/>
            </a:pPr>
            <a:r>
              <a:rPr lang="zh-TW" altLang="zh-TW" dirty="0"/>
              <a:t>九、八年級「聆聽能力」</a:t>
            </a:r>
            <a:r>
              <a:rPr lang="zh-TW" altLang="zh-TW" dirty="0" smtClean="0"/>
              <a:t>「</a:t>
            </a:r>
            <a:r>
              <a:rPr lang="zh-TW" altLang="en-US" dirty="0"/>
              <a:t>音訊</a:t>
            </a:r>
            <a:r>
              <a:rPr lang="zh-TW" altLang="zh-TW" dirty="0" smtClean="0"/>
              <a:t>理解</a:t>
            </a:r>
            <a:r>
              <a:rPr lang="zh-TW" altLang="zh-TW" dirty="0"/>
              <a:t>」</a:t>
            </a:r>
            <a:r>
              <a:rPr lang="en-US" altLang="zh-TW" dirty="0"/>
              <a:t/>
            </a:r>
            <a:br>
              <a:rPr lang="en-US" altLang="zh-TW" dirty="0"/>
            </a:br>
            <a:r>
              <a:rPr lang="en-US" altLang="zh-TW" dirty="0">
                <a:solidFill>
                  <a:srgbClr val="FFFF66"/>
                </a:solidFill>
              </a:rPr>
              <a:t>B</a:t>
            </a:r>
            <a:r>
              <a:rPr lang="zh-TW" altLang="zh-TW" dirty="0">
                <a:solidFill>
                  <a:srgbClr val="FFFF66"/>
                </a:solidFill>
              </a:rPr>
              <a:t>等級</a:t>
            </a:r>
            <a:r>
              <a:rPr lang="zh-TW" altLang="zh-TW" dirty="0" smtClean="0"/>
              <a:t>■</a:t>
            </a:r>
            <a:r>
              <a:rPr lang="zh-TW" altLang="zh-TW" dirty="0"/>
              <a:t>能指出明確說出的訊息</a:t>
            </a:r>
            <a:r>
              <a:rPr lang="zh-TW" altLang="zh-TW" dirty="0" smtClean="0"/>
              <a:t>。</a:t>
            </a:r>
            <a:endParaRPr lang="zh-TW" altLang="zh-TW" dirty="0"/>
          </a:p>
          <a:p>
            <a:pPr marL="949325" indent="-514350">
              <a:spcBef>
                <a:spcPts val="2000"/>
              </a:spcBef>
              <a:spcAft>
                <a:spcPts val="2000"/>
              </a:spcAft>
              <a:buFont typeface="+mj-lt"/>
              <a:buAutoNum type="arabicPeriod"/>
            </a:pPr>
            <a:r>
              <a:rPr lang="zh-TW" altLang="zh-TW" dirty="0"/>
              <a:t>九、八年級「聆聽能力」</a:t>
            </a:r>
            <a:r>
              <a:rPr lang="zh-TW" altLang="zh-TW" dirty="0" smtClean="0"/>
              <a:t>「</a:t>
            </a:r>
            <a:r>
              <a:rPr lang="zh-TW" altLang="en-US" dirty="0"/>
              <a:t>音訊</a:t>
            </a:r>
            <a:r>
              <a:rPr lang="zh-TW" altLang="zh-TW" dirty="0" smtClean="0"/>
              <a:t>理解</a:t>
            </a:r>
            <a:r>
              <a:rPr lang="zh-TW" altLang="zh-TW" dirty="0"/>
              <a:t>」</a:t>
            </a:r>
            <a:r>
              <a:rPr lang="en-US" altLang="zh-TW" dirty="0"/>
              <a:t/>
            </a:r>
            <a:br>
              <a:rPr lang="en-US" altLang="zh-TW" dirty="0"/>
            </a:br>
            <a:r>
              <a:rPr lang="en-US" altLang="zh-TW" dirty="0">
                <a:solidFill>
                  <a:srgbClr val="FFFF66"/>
                </a:solidFill>
              </a:rPr>
              <a:t>A</a:t>
            </a:r>
            <a:r>
              <a:rPr lang="zh-TW" altLang="zh-TW" dirty="0" smtClean="0">
                <a:solidFill>
                  <a:srgbClr val="FFFF66"/>
                </a:solidFill>
              </a:rPr>
              <a:t>等級</a:t>
            </a:r>
            <a:r>
              <a:rPr lang="zh-TW" altLang="zh-TW" dirty="0" smtClean="0"/>
              <a:t>■</a:t>
            </a:r>
            <a:r>
              <a:rPr lang="zh-TW" altLang="zh-TW" dirty="0"/>
              <a:t>能整合語音訊息，指出主旨大意與隱含意思</a:t>
            </a:r>
            <a:r>
              <a:rPr lang="zh-TW" altLang="zh-TW" dirty="0" smtClean="0"/>
              <a:t>。</a:t>
            </a:r>
            <a:endParaRPr lang="zh-TW" altLang="en-US" dirty="0"/>
          </a:p>
        </p:txBody>
      </p:sp>
      <p:sp>
        <p:nvSpPr>
          <p:cNvPr id="2" name="標題 1"/>
          <p:cNvSpPr>
            <a:spLocks noGrp="1"/>
          </p:cNvSpPr>
          <p:nvPr>
            <p:ph type="title"/>
          </p:nvPr>
        </p:nvSpPr>
        <p:spPr/>
        <p:txBody>
          <a:bodyPr/>
          <a:lstStyle/>
          <a:p>
            <a:r>
              <a:rPr lang="zh-TW" altLang="en-US" dirty="0"/>
              <a:t>會考聽力對應的表現標準</a:t>
            </a:r>
            <a:r>
              <a:rPr lang="en-US" altLang="zh-TW" dirty="0" smtClean="0"/>
              <a:t>-3</a:t>
            </a:r>
            <a:endParaRPr lang="zh-TW" altLang="en-US" dirty="0"/>
          </a:p>
        </p:txBody>
      </p:sp>
    </p:spTree>
    <p:extLst>
      <p:ext uri="{BB962C8B-B14F-4D97-AF65-F5344CB8AC3E}">
        <p14:creationId xmlns:p14="http://schemas.microsoft.com/office/powerpoint/2010/main" val="390776880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92500" lnSpcReduction="10000"/>
          </a:bodyPr>
          <a:lstStyle/>
          <a:p>
            <a:r>
              <a:rPr lang="zh-TW" altLang="en-US" dirty="0"/>
              <a:t>故此種測驗方式</a:t>
            </a:r>
            <a:r>
              <a:rPr lang="zh-TW" altLang="en-US" dirty="0" smtClean="0"/>
              <a:t>的評分指引分為</a:t>
            </a:r>
            <a:r>
              <a:rPr lang="zh-TW" altLang="en-US" dirty="0">
                <a:solidFill>
                  <a:srgbClr val="FFC000"/>
                </a:solidFill>
              </a:rPr>
              <a:t>兩部分</a:t>
            </a:r>
            <a:r>
              <a:rPr lang="zh-TW" altLang="en-US" dirty="0"/>
              <a:t>：</a:t>
            </a:r>
            <a:endParaRPr lang="en-US" altLang="zh-TW" dirty="0"/>
          </a:p>
          <a:p>
            <a:pPr marL="723900" indent="-450850">
              <a:buFont typeface="+mj-lt"/>
              <a:buAutoNum type="arabicPeriod"/>
            </a:pPr>
            <a:r>
              <a:rPr lang="zh-TW" altLang="en-US" dirty="0">
                <a:solidFill>
                  <a:srgbClr val="FFFF00"/>
                </a:solidFill>
              </a:rPr>
              <a:t>閱讀能力：</a:t>
            </a:r>
            <a:r>
              <a:rPr lang="zh-TW" altLang="en-US" dirty="0"/>
              <a:t>只</a:t>
            </a:r>
            <a:r>
              <a:rPr lang="zh-TW" altLang="zh-TW" dirty="0"/>
              <a:t>針對是否能使用正確單字，拼錯字不列入閱讀理解能力評等考量</a:t>
            </a:r>
            <a:r>
              <a:rPr lang="zh-TW" altLang="en-US" dirty="0"/>
              <a:t>。可以評</a:t>
            </a:r>
            <a:r>
              <a:rPr lang="zh-TW" altLang="en-US" dirty="0" smtClean="0"/>
              <a:t>到「閱讀</a:t>
            </a:r>
            <a:r>
              <a:rPr lang="en-US" altLang="zh-TW" dirty="0" smtClean="0"/>
              <a:t>→</a:t>
            </a:r>
            <a:r>
              <a:rPr lang="zh-TW" altLang="en-US" dirty="0" smtClean="0"/>
              <a:t>字</a:t>
            </a:r>
            <a:r>
              <a:rPr lang="zh-TW" altLang="en-US" dirty="0"/>
              <a:t>詞句</a:t>
            </a:r>
            <a:r>
              <a:rPr lang="zh-TW" altLang="en-US" dirty="0" smtClean="0"/>
              <a:t>構</a:t>
            </a:r>
            <a:r>
              <a:rPr lang="zh-TW" altLang="zh-TW" dirty="0"/>
              <a:t>」 </a:t>
            </a:r>
            <a:r>
              <a:rPr lang="en-US" altLang="zh-TW" dirty="0" smtClean="0"/>
              <a:t>B</a:t>
            </a:r>
            <a:r>
              <a:rPr lang="zh-TW" altLang="en-US" dirty="0" smtClean="0"/>
              <a:t>級，「能</a:t>
            </a:r>
            <a:r>
              <a:rPr lang="zh-TW" altLang="en-US" dirty="0"/>
              <a:t>指出句中關鍵字詞片語的基本語意</a:t>
            </a:r>
            <a:r>
              <a:rPr lang="zh-TW" altLang="en-US" dirty="0" smtClean="0"/>
              <a:t>。</a:t>
            </a:r>
            <a:r>
              <a:rPr lang="zh-TW" altLang="zh-TW" dirty="0"/>
              <a:t> 」</a:t>
            </a:r>
            <a:endParaRPr lang="en-US" altLang="zh-TW" dirty="0"/>
          </a:p>
          <a:p>
            <a:pPr marL="723900" indent="-450850">
              <a:buFont typeface="+mj-lt"/>
              <a:buAutoNum type="arabicPeriod"/>
            </a:pPr>
            <a:r>
              <a:rPr lang="zh-TW" altLang="en-US" dirty="0" smtClean="0">
                <a:solidFill>
                  <a:srgbClr val="FFFF00"/>
                </a:solidFill>
              </a:rPr>
              <a:t>寫作能力：</a:t>
            </a:r>
            <a:r>
              <a:rPr lang="zh-TW" altLang="zh-TW" dirty="0" smtClean="0"/>
              <a:t>因已</a:t>
            </a:r>
            <a:r>
              <a:rPr lang="zh-TW" altLang="zh-TW" dirty="0"/>
              <a:t>寫出字尾變化，</a:t>
            </a:r>
            <a:r>
              <a:rPr lang="zh-TW" altLang="zh-TW" dirty="0" smtClean="0"/>
              <a:t>即使</a:t>
            </a:r>
            <a:r>
              <a:rPr lang="zh-TW" altLang="en-US" dirty="0" smtClean="0"/>
              <a:t>各題</a:t>
            </a:r>
            <a:r>
              <a:rPr lang="zh-TW" altLang="zh-TW" dirty="0" smtClean="0"/>
              <a:t>單字</a:t>
            </a:r>
            <a:r>
              <a:rPr lang="zh-TW" altLang="zh-TW" dirty="0"/>
              <a:t>全拚寫正確，</a:t>
            </a:r>
            <a:r>
              <a:rPr lang="zh-TW" altLang="zh-TW" dirty="0" smtClean="0"/>
              <a:t>本</a:t>
            </a:r>
            <a:r>
              <a:rPr lang="zh-TW" altLang="en-US" dirty="0" smtClean="0"/>
              <a:t>測驗方式仍</a:t>
            </a:r>
            <a:r>
              <a:rPr lang="zh-TW" altLang="zh-TW" dirty="0" smtClean="0"/>
              <a:t>無法</a:t>
            </a:r>
            <a:r>
              <a:rPr lang="zh-TW" altLang="zh-TW" dirty="0"/>
              <a:t>提供學生能力已達到表現標準</a:t>
            </a:r>
            <a:r>
              <a:rPr lang="en-US" altLang="zh-TW" dirty="0"/>
              <a:t>C</a:t>
            </a:r>
            <a:r>
              <a:rPr lang="zh-TW" altLang="zh-TW" dirty="0"/>
              <a:t>等級描述</a:t>
            </a:r>
            <a:r>
              <a:rPr lang="zh-TW" altLang="zh-TW" dirty="0" smtClean="0"/>
              <a:t>「</a:t>
            </a:r>
            <a:r>
              <a:rPr lang="zh-TW" altLang="zh-TW" dirty="0"/>
              <a:t>能依據書寫慣例及字詞變化規則，拼寫字詞片語，偶有錯誤</a:t>
            </a:r>
            <a:r>
              <a:rPr lang="zh-TW" altLang="zh-TW" dirty="0" smtClean="0"/>
              <a:t>」</a:t>
            </a:r>
            <a:r>
              <a:rPr lang="zh-TW" altLang="zh-TW" dirty="0"/>
              <a:t>的證據</a:t>
            </a:r>
            <a:r>
              <a:rPr lang="zh-TW" altLang="zh-TW" dirty="0" smtClean="0"/>
              <a:t>，</a:t>
            </a:r>
            <a:r>
              <a:rPr lang="zh-TW" altLang="en-US" dirty="0"/>
              <a:t>僅能得知是否拼對原單字 </a:t>
            </a:r>
            <a:r>
              <a:rPr lang="en-US" altLang="zh-TW" dirty="0"/>
              <a:t>(</a:t>
            </a:r>
            <a:r>
              <a:rPr lang="zh-TW" altLang="en-US" dirty="0"/>
              <a:t>不含做字詞變化</a:t>
            </a:r>
            <a:r>
              <a:rPr lang="en-US" altLang="zh-TW" dirty="0"/>
              <a:t>=</a:t>
            </a:r>
            <a:r>
              <a:rPr lang="zh-TW" altLang="en-US" dirty="0"/>
              <a:t>有限拚寫單字能力</a:t>
            </a:r>
            <a:r>
              <a:rPr lang="en-US" altLang="zh-TW" dirty="0"/>
              <a:t>)</a:t>
            </a:r>
            <a:r>
              <a:rPr lang="zh-TW" altLang="zh-TW" dirty="0" smtClean="0"/>
              <a:t>。</a:t>
            </a:r>
            <a:r>
              <a:rPr lang="en-US" altLang="zh-TW" dirty="0" smtClean="0"/>
              <a:t/>
            </a:r>
            <a:br>
              <a:rPr lang="en-US" altLang="zh-TW" dirty="0" smtClean="0"/>
            </a:br>
            <a:r>
              <a:rPr lang="en-US" altLang="zh-TW" dirty="0" smtClean="0"/>
              <a:t/>
            </a:r>
            <a:br>
              <a:rPr lang="en-US" altLang="zh-TW" dirty="0" smtClean="0"/>
            </a:br>
            <a:r>
              <a:rPr lang="en-US" altLang="zh-TW" dirty="0" smtClean="0">
                <a:solidFill>
                  <a:srgbClr val="FF0000"/>
                </a:solidFill>
                <a:sym typeface="Wingdings 3"/>
              </a:rPr>
              <a:t></a:t>
            </a:r>
            <a:r>
              <a:rPr lang="zh-TW" altLang="zh-TW" dirty="0" smtClean="0"/>
              <a:t>欲</a:t>
            </a:r>
            <a:r>
              <a:rPr lang="zh-TW" altLang="zh-TW" dirty="0"/>
              <a:t>評量學生是否具備基礎字詞拚寫能力，</a:t>
            </a:r>
            <a:r>
              <a:rPr lang="zh-TW" altLang="zh-TW" u="sng" dirty="0"/>
              <a:t>建議不要寫出字尾變化</a:t>
            </a:r>
            <a:r>
              <a:rPr lang="zh-TW" altLang="zh-TW" dirty="0"/>
              <a:t>。</a:t>
            </a:r>
            <a:endParaRPr lang="zh-TW" altLang="en-US" dirty="0"/>
          </a:p>
          <a:p>
            <a:endParaRPr lang="zh-TW" altLang="en-US" dirty="0"/>
          </a:p>
        </p:txBody>
      </p:sp>
      <p:sp>
        <p:nvSpPr>
          <p:cNvPr id="3" name="標題 2"/>
          <p:cNvSpPr>
            <a:spLocks noGrp="1"/>
          </p:cNvSpPr>
          <p:nvPr>
            <p:ph type="title"/>
          </p:nvPr>
        </p:nvSpPr>
        <p:spPr/>
        <p:txBody>
          <a:bodyPr>
            <a:normAutofit/>
          </a:bodyPr>
          <a:lstStyle/>
          <a:p>
            <a:r>
              <a:rPr lang="zh-TW" altLang="en-US" sz="4000" dirty="0"/>
              <a:t>雙軌並行示例：文意</a:t>
            </a:r>
            <a:r>
              <a:rPr lang="zh-TW" altLang="en-US" sz="4000" dirty="0" smtClean="0"/>
              <a:t>字彙的評分指引</a:t>
            </a:r>
            <a:endParaRPr lang="zh-TW" altLang="en-US" dirty="0"/>
          </a:p>
        </p:txBody>
      </p:sp>
    </p:spTree>
    <p:extLst>
      <p:ext uri="{BB962C8B-B14F-4D97-AF65-F5344CB8AC3E}">
        <p14:creationId xmlns:p14="http://schemas.microsoft.com/office/powerpoint/2010/main" val="36869294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smtClean="0"/>
              <a:t>以動詞時態改寫為例：將現在進行式句子改為現在簡單式。</a:t>
            </a:r>
            <a:r>
              <a:rPr lang="en-US" altLang="zh-TW" dirty="0"/>
              <a:t> (</a:t>
            </a:r>
            <a:r>
              <a:rPr lang="zh-TW" altLang="zh-TW" dirty="0"/>
              <a:t>南一版</a:t>
            </a:r>
            <a:r>
              <a:rPr lang="en-US" altLang="zh-TW" dirty="0"/>
              <a:t>)</a:t>
            </a:r>
            <a:r>
              <a:rPr lang="en-US" altLang="zh-TW" dirty="0" smtClean="0"/>
              <a:t/>
            </a:r>
            <a:br>
              <a:rPr lang="en-US" altLang="zh-TW" dirty="0" smtClean="0"/>
            </a:br>
            <a:r>
              <a:rPr lang="en-US" altLang="zh-TW" dirty="0" smtClean="0"/>
              <a:t/>
            </a:r>
            <a:br>
              <a:rPr lang="en-US" altLang="zh-TW" dirty="0" smtClean="0"/>
            </a:br>
            <a:r>
              <a:rPr lang="zh-TW" altLang="zh-TW" dirty="0" smtClean="0"/>
              <a:t>請</a:t>
            </a:r>
            <a:r>
              <a:rPr lang="zh-TW" altLang="zh-TW" dirty="0"/>
              <a:t>依照例句</a:t>
            </a:r>
            <a:r>
              <a:rPr lang="en-US" altLang="zh-TW" dirty="0"/>
              <a:t>(</a:t>
            </a:r>
            <a:r>
              <a:rPr lang="zh-TW" altLang="zh-TW" dirty="0"/>
              <a:t>每句須改變者有</a:t>
            </a:r>
            <a:r>
              <a:rPr lang="zh-TW" altLang="zh-TW" u="dbl" dirty="0"/>
              <a:t>兩處</a:t>
            </a:r>
            <a:r>
              <a:rPr lang="zh-TW" altLang="zh-TW" dirty="0"/>
              <a:t>，以畫線標示</a:t>
            </a:r>
            <a:r>
              <a:rPr lang="en-US" altLang="zh-TW" dirty="0"/>
              <a:t>)</a:t>
            </a:r>
            <a:r>
              <a:rPr lang="zh-TW" altLang="zh-TW" dirty="0"/>
              <a:t>，將下列各句改為現在簡單式的</a:t>
            </a:r>
            <a:r>
              <a:rPr lang="zh-TW" altLang="zh-TW" dirty="0" smtClean="0"/>
              <a:t>句子</a:t>
            </a:r>
            <a:r>
              <a:rPr lang="zh-TW" altLang="en-US" dirty="0" smtClean="0"/>
              <a:t>。</a:t>
            </a:r>
            <a:r>
              <a:rPr lang="en-US" altLang="zh-TW" dirty="0" smtClean="0"/>
              <a:t/>
            </a:r>
            <a:br>
              <a:rPr lang="en-US" altLang="zh-TW" dirty="0" smtClean="0"/>
            </a:br>
            <a:r>
              <a:rPr lang="en-US" altLang="zh-TW" dirty="0" smtClean="0"/>
              <a:t/>
            </a:r>
            <a:br>
              <a:rPr lang="en-US" altLang="zh-TW" dirty="0" smtClean="0"/>
            </a:br>
            <a:r>
              <a:rPr lang="zh-TW" altLang="en-US" dirty="0" smtClean="0"/>
              <a:t>題數：</a:t>
            </a:r>
            <a:r>
              <a:rPr lang="en-US" altLang="zh-TW" dirty="0" smtClean="0"/>
              <a:t>5</a:t>
            </a:r>
            <a:r>
              <a:rPr lang="zh-TW" altLang="en-US" dirty="0" smtClean="0"/>
              <a:t>題</a:t>
            </a:r>
            <a:r>
              <a:rPr lang="en-US" altLang="zh-TW" dirty="0" smtClean="0"/>
              <a:t/>
            </a:r>
            <a:br>
              <a:rPr lang="en-US" altLang="zh-TW" dirty="0" smtClean="0"/>
            </a:br>
            <a:r>
              <a:rPr lang="en-US" altLang="zh-TW" dirty="0" smtClean="0"/>
              <a:t/>
            </a:r>
            <a:br>
              <a:rPr lang="en-US" altLang="zh-TW" dirty="0" smtClean="0"/>
            </a:br>
            <a:r>
              <a:rPr lang="zh-TW" altLang="zh-TW" dirty="0"/>
              <a:t>段考配分：</a:t>
            </a:r>
            <a:r>
              <a:rPr lang="en-US" altLang="zh-TW" dirty="0"/>
              <a:t>10%  (</a:t>
            </a:r>
            <a:r>
              <a:rPr lang="zh-TW" altLang="zh-TW" dirty="0"/>
              <a:t>每題</a:t>
            </a:r>
            <a:r>
              <a:rPr lang="en-US" altLang="zh-TW" dirty="0"/>
              <a:t>2</a:t>
            </a:r>
            <a:r>
              <a:rPr lang="zh-TW" altLang="zh-TW" dirty="0"/>
              <a:t>分。每句須改變者有</a:t>
            </a:r>
            <a:r>
              <a:rPr lang="zh-TW" altLang="zh-TW" u="dbl" dirty="0"/>
              <a:t>兩處</a:t>
            </a:r>
            <a:r>
              <a:rPr lang="zh-TW" altLang="zh-TW" dirty="0"/>
              <a:t>，</a:t>
            </a:r>
            <a:r>
              <a:rPr lang="zh-TW" altLang="zh-TW" u="dbl" dirty="0"/>
              <a:t>每錯一處扣一分</a:t>
            </a:r>
            <a:r>
              <a:rPr lang="zh-TW" altLang="zh-TW" dirty="0"/>
              <a:t>。</a:t>
            </a:r>
            <a:r>
              <a:rPr lang="en-US" altLang="zh-TW" dirty="0"/>
              <a:t>)</a:t>
            </a:r>
            <a:endParaRPr lang="zh-TW" altLang="en-US" dirty="0"/>
          </a:p>
        </p:txBody>
      </p:sp>
      <p:sp>
        <p:nvSpPr>
          <p:cNvPr id="3" name="標題 2"/>
          <p:cNvSpPr>
            <a:spLocks noGrp="1"/>
          </p:cNvSpPr>
          <p:nvPr>
            <p:ph type="title"/>
          </p:nvPr>
        </p:nvSpPr>
        <p:spPr/>
        <p:txBody>
          <a:bodyPr/>
          <a:lstStyle/>
          <a:p>
            <a:r>
              <a:rPr lang="zh-TW" altLang="en-US" dirty="0"/>
              <a:t>雙軌並行示例</a:t>
            </a:r>
            <a:r>
              <a:rPr lang="zh-TW" altLang="en-US" dirty="0" smtClean="0"/>
              <a:t>：句子改寫</a:t>
            </a:r>
            <a:endParaRPr lang="zh-TW" altLang="en-US" dirty="0"/>
          </a:p>
        </p:txBody>
      </p:sp>
    </p:spTree>
    <p:extLst>
      <p:ext uri="{BB962C8B-B14F-4D97-AF65-F5344CB8AC3E}">
        <p14:creationId xmlns:p14="http://schemas.microsoft.com/office/powerpoint/2010/main" val="404563180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842857421"/>
              </p:ext>
            </p:extLst>
          </p:nvPr>
        </p:nvGraphicFramePr>
        <p:xfrm>
          <a:off x="323530" y="1628799"/>
          <a:ext cx="8496940" cy="4503776"/>
        </p:xfrm>
        <a:graphic>
          <a:graphicData uri="http://schemas.openxmlformats.org/drawingml/2006/table">
            <a:tbl>
              <a:tblPr firstRow="1" firstCol="1" bandRow="1">
                <a:tableStyleId>{5C22544A-7EE6-4342-B048-85BDC9FD1C3A}</a:tableStyleId>
              </a:tblPr>
              <a:tblGrid>
                <a:gridCol w="1794227"/>
                <a:gridCol w="1794227"/>
                <a:gridCol w="1794227"/>
                <a:gridCol w="1794227"/>
                <a:gridCol w="1320032"/>
              </a:tblGrid>
              <a:tr h="412410">
                <a:tc gridSpan="5">
                  <a:txBody>
                    <a:bodyPr/>
                    <a:lstStyle/>
                    <a:p>
                      <a:pPr algn="ctr">
                        <a:spcAft>
                          <a:spcPts val="0"/>
                        </a:spcAft>
                      </a:pPr>
                      <a:r>
                        <a:rPr lang="en-US" sz="2000" kern="100" dirty="0">
                          <a:effectLst/>
                        </a:rPr>
                        <a:t>(</a:t>
                      </a:r>
                      <a:r>
                        <a:rPr lang="zh-TW" sz="2000" kern="100" dirty="0">
                          <a:effectLst/>
                        </a:rPr>
                        <a:t>寫作能力→字句書寫</a:t>
                      </a:r>
                      <a:r>
                        <a:rPr lang="en-US" sz="2000" kern="100" dirty="0">
                          <a:effectLst/>
                        </a:rPr>
                        <a:t>) </a:t>
                      </a:r>
                      <a:r>
                        <a:rPr lang="zh-TW" sz="2000" kern="100" dirty="0">
                          <a:effectLst/>
                        </a:rPr>
                        <a:t>表現標準</a:t>
                      </a:r>
                      <a:endParaRPr lang="zh-TW" sz="2000" kern="100" dirty="0">
                        <a:effectLst/>
                        <a:latin typeface="Calibri"/>
                        <a:ea typeface="新細明體"/>
                        <a:cs typeface="Times New Roman"/>
                      </a:endParaRPr>
                    </a:p>
                  </a:txBody>
                  <a:tcPr marL="68580" marR="68580"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379679">
                <a:tc>
                  <a:txBody>
                    <a:bodyPr/>
                    <a:lstStyle/>
                    <a:p>
                      <a:pPr marL="0" algn="ctr" rtl="0" eaLnBrk="1" latinLnBrk="0" hangingPunct="1">
                        <a:spcAft>
                          <a:spcPts val="0"/>
                        </a:spcAft>
                      </a:pPr>
                      <a:r>
                        <a:rPr kumimoji="0" lang="en-US" sz="2000" b="0" kern="100" dirty="0">
                          <a:solidFill>
                            <a:schemeClr val="dk1"/>
                          </a:solidFill>
                          <a:effectLst/>
                          <a:latin typeface="+mn-lt"/>
                          <a:ea typeface="+mn-ea"/>
                          <a:cs typeface="+mn-cs"/>
                        </a:rPr>
                        <a:t>A</a:t>
                      </a:r>
                      <a:endParaRPr kumimoji="0" lang="zh-TW" sz="2000" b="0" kern="100" dirty="0">
                        <a:solidFill>
                          <a:schemeClr val="dk1"/>
                        </a:solidFill>
                        <a:effectLst/>
                        <a:latin typeface="+mn-lt"/>
                        <a:ea typeface="+mn-ea"/>
                        <a:cs typeface="+mn-cs"/>
                      </a:endParaRPr>
                    </a:p>
                  </a:txBody>
                  <a:tcPr marL="68580" marR="68580" marT="0" marB="0" anchor="ctr">
                    <a:solidFill>
                      <a:schemeClr val="accent1">
                        <a:lumMod val="60000"/>
                        <a:lumOff val="40000"/>
                      </a:schemeClr>
                    </a:solidFill>
                  </a:tcPr>
                </a:tc>
                <a:tc>
                  <a:txBody>
                    <a:bodyPr/>
                    <a:lstStyle/>
                    <a:p>
                      <a:pPr algn="ctr">
                        <a:spcAft>
                          <a:spcPts val="0"/>
                        </a:spcAft>
                      </a:pPr>
                      <a:r>
                        <a:rPr lang="en-US" sz="2000" kern="100" dirty="0">
                          <a:effectLst/>
                        </a:rPr>
                        <a:t>B</a:t>
                      </a:r>
                      <a:endParaRPr lang="zh-TW" sz="2000" kern="100" dirty="0">
                        <a:effectLst/>
                        <a:latin typeface="Calibri"/>
                        <a:ea typeface="新細明體"/>
                        <a:cs typeface="Times New Roman"/>
                      </a:endParaRPr>
                    </a:p>
                  </a:txBody>
                  <a:tcPr marL="68580" marR="68580" marT="0" marB="0" anchor="ctr"/>
                </a:tc>
                <a:tc>
                  <a:txBody>
                    <a:bodyPr/>
                    <a:lstStyle/>
                    <a:p>
                      <a:pPr algn="ctr">
                        <a:spcAft>
                          <a:spcPts val="0"/>
                        </a:spcAft>
                      </a:pPr>
                      <a:r>
                        <a:rPr lang="en-US" sz="2000" kern="100" dirty="0">
                          <a:effectLst/>
                        </a:rPr>
                        <a:t>C</a:t>
                      </a:r>
                      <a:endParaRPr lang="zh-TW" sz="2000" kern="100" dirty="0">
                        <a:effectLst/>
                        <a:latin typeface="Calibri"/>
                        <a:ea typeface="新細明體"/>
                        <a:cs typeface="Times New Roman"/>
                      </a:endParaRPr>
                    </a:p>
                  </a:txBody>
                  <a:tcPr marL="68580" marR="68580" marT="0" marB="0" anchor="ctr">
                    <a:solidFill>
                      <a:schemeClr val="accent1">
                        <a:lumMod val="60000"/>
                        <a:lumOff val="40000"/>
                      </a:schemeClr>
                    </a:solidFill>
                  </a:tcPr>
                </a:tc>
                <a:tc>
                  <a:txBody>
                    <a:bodyPr/>
                    <a:lstStyle/>
                    <a:p>
                      <a:pPr algn="ctr">
                        <a:spcAft>
                          <a:spcPts val="0"/>
                        </a:spcAft>
                      </a:pPr>
                      <a:r>
                        <a:rPr lang="en-US" sz="2000" kern="100">
                          <a:effectLst/>
                        </a:rPr>
                        <a:t>D</a:t>
                      </a:r>
                      <a:endParaRPr lang="zh-TW" sz="2000" kern="100">
                        <a:effectLst/>
                        <a:latin typeface="Calibri"/>
                        <a:ea typeface="新細明體"/>
                        <a:cs typeface="Times New Roman"/>
                      </a:endParaRPr>
                    </a:p>
                  </a:txBody>
                  <a:tcPr marL="68580" marR="68580" marT="0" marB="0" anchor="ctr"/>
                </a:tc>
                <a:tc>
                  <a:txBody>
                    <a:bodyPr/>
                    <a:lstStyle/>
                    <a:p>
                      <a:pPr algn="ctr">
                        <a:spcAft>
                          <a:spcPts val="0"/>
                        </a:spcAft>
                      </a:pPr>
                      <a:r>
                        <a:rPr lang="en-US" sz="1200" kern="100" dirty="0">
                          <a:effectLst/>
                        </a:rPr>
                        <a:t>E</a:t>
                      </a:r>
                      <a:endParaRPr lang="zh-TW" sz="1200" kern="100" dirty="0">
                        <a:effectLst/>
                        <a:latin typeface="Calibri"/>
                        <a:ea typeface="新細明體"/>
                        <a:cs typeface="Times New Roman"/>
                      </a:endParaRPr>
                    </a:p>
                  </a:txBody>
                  <a:tcPr marL="68580" marR="68580" marT="0" marB="0" anchor="ctr">
                    <a:solidFill>
                      <a:schemeClr val="accent1">
                        <a:lumMod val="60000"/>
                        <a:lumOff val="40000"/>
                      </a:schemeClr>
                    </a:solidFill>
                  </a:tcPr>
                </a:tc>
              </a:tr>
              <a:tr h="1237229">
                <a:tc>
                  <a:txBody>
                    <a:bodyPr/>
                    <a:lstStyle/>
                    <a:p>
                      <a:pPr marL="0" algn="l" rtl="0" eaLnBrk="1" latinLnBrk="0" hangingPunct="1">
                        <a:lnSpc>
                          <a:spcPct val="100000"/>
                        </a:lnSpc>
                        <a:spcAft>
                          <a:spcPts val="0"/>
                        </a:spcAft>
                      </a:pPr>
                      <a:r>
                        <a:rPr kumimoji="0" lang="zh-TW" altLang="zh-TW" sz="1800" b="0" kern="1200" dirty="0" smtClean="0">
                          <a:solidFill>
                            <a:schemeClr val="bg1"/>
                          </a:solidFill>
                          <a:effectLst/>
                          <a:latin typeface="+mn-lt"/>
                          <a:ea typeface="+mn-ea"/>
                          <a:cs typeface="+mn-cs"/>
                        </a:rPr>
                        <a:t>能依提示寫出或改寫簡易句型的句子。</a:t>
                      </a:r>
                      <a:endParaRPr kumimoji="0" lang="zh-TW" sz="1800" b="0" kern="1200" dirty="0">
                        <a:solidFill>
                          <a:schemeClr val="bg1"/>
                        </a:solidFill>
                        <a:effectLst/>
                        <a:latin typeface="+mn-lt"/>
                        <a:ea typeface="+mn-ea"/>
                        <a:cs typeface="+mn-cs"/>
                      </a:endParaRPr>
                    </a:p>
                  </a:txBody>
                  <a:tcPr marL="68580" marR="68580" marT="0" marB="0">
                    <a:solidFill>
                      <a:schemeClr val="accent1">
                        <a:lumMod val="60000"/>
                        <a:lumOff val="40000"/>
                      </a:schemeClr>
                    </a:solidFill>
                  </a:tcPr>
                </a:tc>
                <a:tc>
                  <a:txBody>
                    <a:bodyPr/>
                    <a:lstStyle/>
                    <a:p>
                      <a:pPr marL="0" algn="l" rtl="0" eaLnBrk="1" latinLnBrk="0" hangingPunct="1">
                        <a:lnSpc>
                          <a:spcPct val="100000"/>
                        </a:lnSpc>
                        <a:spcAft>
                          <a:spcPts val="0"/>
                        </a:spcAft>
                      </a:pPr>
                      <a:r>
                        <a:rPr kumimoji="0" lang="zh-TW" altLang="zh-TW" sz="1800" kern="1200" dirty="0" smtClean="0">
                          <a:solidFill>
                            <a:schemeClr val="dk1"/>
                          </a:solidFill>
                          <a:effectLst/>
                          <a:latin typeface="+mn-lt"/>
                          <a:ea typeface="+mn-ea"/>
                          <a:cs typeface="+mn-cs"/>
                        </a:rPr>
                        <a:t>能依據書寫慣例及字詞變化規則，拼寫字詞片語。</a:t>
                      </a:r>
                      <a:endParaRPr kumimoji="0" lang="zh-TW" sz="1800" kern="0" dirty="0">
                        <a:solidFill>
                          <a:schemeClr val="dk1"/>
                        </a:solidFill>
                        <a:effectLst/>
                        <a:latin typeface="+mn-lt"/>
                        <a:ea typeface="+mn-ea"/>
                        <a:cs typeface="+mn-cs"/>
                      </a:endParaRPr>
                    </a:p>
                  </a:txBody>
                  <a:tcPr marL="68580" marR="68580" marT="0" marB="0"/>
                </a:tc>
                <a:tc>
                  <a:txBody>
                    <a:bodyPr/>
                    <a:lstStyle/>
                    <a:p>
                      <a:pPr>
                        <a:spcAft>
                          <a:spcPts val="0"/>
                        </a:spcAft>
                      </a:pPr>
                      <a:r>
                        <a:rPr kumimoji="0" lang="zh-TW" altLang="zh-TW" sz="1800" kern="1200" dirty="0" smtClean="0">
                          <a:solidFill>
                            <a:schemeClr val="dk1"/>
                          </a:solidFill>
                          <a:effectLst/>
                          <a:latin typeface="+mn-lt"/>
                          <a:ea typeface="+mn-ea"/>
                          <a:cs typeface="+mn-cs"/>
                        </a:rPr>
                        <a:t>能依據書寫慣例及字詞變化規則，拼寫字詞片語，偶有錯誤</a:t>
                      </a:r>
                      <a:r>
                        <a:rPr lang="zh-TW" sz="1800" kern="100" dirty="0" smtClean="0">
                          <a:effectLst/>
                        </a:rPr>
                        <a:t>。</a:t>
                      </a:r>
                      <a:endParaRPr lang="zh-TW" sz="1800" kern="100" dirty="0">
                        <a:effectLst/>
                        <a:latin typeface="Calibri"/>
                        <a:ea typeface="新細明體"/>
                        <a:cs typeface="Times New Roman"/>
                      </a:endParaRPr>
                    </a:p>
                  </a:txBody>
                  <a:tcPr marL="68580" marR="68580" marT="0" marB="0">
                    <a:solidFill>
                      <a:schemeClr val="accent1">
                        <a:lumMod val="60000"/>
                        <a:lumOff val="40000"/>
                      </a:schemeClr>
                    </a:solidFill>
                  </a:tcPr>
                </a:tc>
                <a:tc>
                  <a:txBody>
                    <a:bodyPr/>
                    <a:lstStyle/>
                    <a:p>
                      <a:pPr>
                        <a:spcAft>
                          <a:spcPts val="0"/>
                        </a:spcAft>
                      </a:pPr>
                      <a:r>
                        <a:rPr kumimoji="0" lang="zh-TW" altLang="zh-TW" sz="1800" kern="1200" dirty="0" smtClean="0">
                          <a:solidFill>
                            <a:schemeClr val="dk1"/>
                          </a:solidFill>
                          <a:effectLst/>
                          <a:latin typeface="+mn-lt"/>
                          <a:ea typeface="+mn-ea"/>
                          <a:cs typeface="+mn-cs"/>
                        </a:rPr>
                        <a:t>僅能有限地拼寫字詞片語</a:t>
                      </a:r>
                      <a:r>
                        <a:rPr lang="zh-TW" sz="1800" kern="0" dirty="0" smtClean="0">
                          <a:effectLst/>
                        </a:rPr>
                        <a:t>。</a:t>
                      </a:r>
                      <a:endParaRPr lang="zh-TW" sz="1800" kern="100" dirty="0">
                        <a:effectLst/>
                        <a:latin typeface="Calibri"/>
                        <a:ea typeface="新細明體"/>
                        <a:cs typeface="Times New Roman"/>
                      </a:endParaRPr>
                    </a:p>
                  </a:txBody>
                  <a:tcPr marL="68580" marR="68580" marT="0" marB="0"/>
                </a:tc>
                <a:tc>
                  <a:txBody>
                    <a:bodyPr/>
                    <a:lstStyle/>
                    <a:p>
                      <a:pPr>
                        <a:spcAft>
                          <a:spcPts val="0"/>
                        </a:spcAft>
                      </a:pPr>
                      <a:r>
                        <a:rPr lang="zh-TW" altLang="zh-TW" sz="1800" kern="100" dirty="0" smtClean="0">
                          <a:effectLst/>
                        </a:rPr>
                        <a:t>未達</a:t>
                      </a:r>
                      <a:r>
                        <a:rPr lang="en-US" altLang="zh-TW" sz="1800" kern="100" dirty="0" smtClean="0">
                          <a:effectLst/>
                        </a:rPr>
                        <a:t>D</a:t>
                      </a:r>
                      <a:r>
                        <a:rPr lang="zh-TW" altLang="zh-TW" sz="1800" kern="100" dirty="0" smtClean="0">
                          <a:effectLst/>
                        </a:rPr>
                        <a:t>級</a:t>
                      </a:r>
                      <a:endParaRPr lang="zh-TW" altLang="zh-TW" sz="1800" kern="100" dirty="0">
                        <a:effectLst/>
                        <a:latin typeface="Calibri"/>
                        <a:ea typeface="新細明體"/>
                        <a:cs typeface="Times New Roman"/>
                      </a:endParaRPr>
                    </a:p>
                  </a:txBody>
                  <a:tcPr marL="68580" marR="68580" marT="0" marB="0">
                    <a:solidFill>
                      <a:schemeClr val="accent1">
                        <a:lumMod val="60000"/>
                        <a:lumOff val="40000"/>
                      </a:schemeClr>
                    </a:solidFill>
                  </a:tcPr>
                </a:tc>
              </a:tr>
              <a:tr h="412410">
                <a:tc gridSpan="5">
                  <a:txBody>
                    <a:bodyPr/>
                    <a:lstStyle/>
                    <a:p>
                      <a:pPr algn="ctr">
                        <a:spcAft>
                          <a:spcPts val="0"/>
                        </a:spcAft>
                      </a:pPr>
                      <a:r>
                        <a:rPr lang="zh-TW" sz="2000" kern="100" dirty="0" smtClean="0">
                          <a:effectLst/>
                        </a:rPr>
                        <a:t>評分</a:t>
                      </a:r>
                      <a:r>
                        <a:rPr lang="zh-TW" altLang="en-US" sz="2000" kern="100" dirty="0" smtClean="0">
                          <a:effectLst/>
                        </a:rPr>
                        <a:t>指引</a:t>
                      </a:r>
                      <a:endParaRPr lang="zh-TW" sz="2000" kern="100" dirty="0">
                        <a:effectLst/>
                        <a:latin typeface="Calibri"/>
                        <a:ea typeface="新細明體"/>
                        <a:cs typeface="Times New Roman"/>
                      </a:endParaRPr>
                    </a:p>
                  </a:txBody>
                  <a:tcPr marL="68580" marR="68580"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12410">
                <a:tc>
                  <a:txBody>
                    <a:bodyPr/>
                    <a:lstStyle/>
                    <a:p>
                      <a:pPr>
                        <a:spcAft>
                          <a:spcPts val="0"/>
                        </a:spcAft>
                      </a:pPr>
                      <a:r>
                        <a:rPr lang="en-US" sz="1200" kern="100" dirty="0">
                          <a:effectLst/>
                        </a:rPr>
                        <a:t> </a:t>
                      </a:r>
                      <a:endParaRPr lang="zh-TW" sz="1200" kern="100" dirty="0">
                        <a:effectLst/>
                        <a:latin typeface="Calibri"/>
                        <a:ea typeface="新細明體"/>
                        <a:cs typeface="Times New Roman"/>
                      </a:endParaRPr>
                    </a:p>
                  </a:txBody>
                  <a:tcPr marL="68580" marR="68580" marT="0" marB="0">
                    <a:lnTlToBr w="12700" cap="flat" cmpd="sng" algn="ctr">
                      <a:solidFill>
                        <a:schemeClr val="bg1"/>
                      </a:solidFill>
                      <a:prstDash val="solid"/>
                      <a:round/>
                      <a:headEnd type="none" w="med" len="med"/>
                      <a:tailEnd type="none" w="med" len="med"/>
                    </a:lnTlToBr>
                    <a:solidFill>
                      <a:schemeClr val="accent1">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00" dirty="0">
                          <a:effectLst/>
                        </a:rPr>
                        <a:t> </a:t>
                      </a:r>
                      <a:r>
                        <a:rPr lang="zh-TW" altLang="zh-TW" sz="2000" kern="100" dirty="0" smtClean="0">
                          <a:effectLst/>
                        </a:rPr>
                        <a:t>答對</a:t>
                      </a:r>
                      <a:r>
                        <a:rPr lang="en-US" altLang="zh-TW" sz="2000" kern="100" dirty="0" smtClean="0">
                          <a:effectLst/>
                        </a:rPr>
                        <a:t>4-5</a:t>
                      </a:r>
                      <a:r>
                        <a:rPr lang="zh-TW" altLang="zh-TW" sz="2000" kern="100" dirty="0" smtClean="0">
                          <a:effectLst/>
                        </a:rPr>
                        <a:t>題</a:t>
                      </a:r>
                      <a:endParaRPr lang="zh-TW" altLang="zh-TW" sz="2000" kern="100" dirty="0" smtClean="0">
                        <a:effectLst/>
                        <a:latin typeface="Calibri"/>
                        <a:ea typeface="新細明體"/>
                        <a:cs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kern="100" dirty="0" smtClean="0">
                          <a:effectLst/>
                        </a:rPr>
                        <a:t>答對</a:t>
                      </a:r>
                      <a:r>
                        <a:rPr lang="en-US" altLang="zh-TW" sz="2000" kern="100" dirty="0" smtClean="0">
                          <a:effectLst/>
                        </a:rPr>
                        <a:t>3</a:t>
                      </a:r>
                      <a:r>
                        <a:rPr lang="zh-TW" altLang="zh-TW" sz="2000" kern="100" dirty="0" smtClean="0">
                          <a:effectLst/>
                        </a:rPr>
                        <a:t>題</a:t>
                      </a:r>
                      <a:endParaRPr lang="zh-TW" altLang="zh-TW" sz="2000" kern="100" dirty="0" smtClean="0">
                        <a:effectLst/>
                        <a:latin typeface="Calibri"/>
                        <a:ea typeface="新細明體"/>
                        <a:cs typeface="Times New Roman"/>
                      </a:endParaRPr>
                    </a:p>
                  </a:txBody>
                  <a:tcPr marL="68580" marR="68580" marT="0" marB="0">
                    <a:solidFill>
                      <a:schemeClr val="accent1">
                        <a:lumMod val="60000"/>
                        <a:lumOff val="40000"/>
                      </a:schemeClr>
                    </a:solidFill>
                  </a:tcPr>
                </a:tc>
                <a:tc>
                  <a:txBody>
                    <a:bodyPr/>
                    <a:lstStyle/>
                    <a:p>
                      <a:pPr>
                        <a:spcAft>
                          <a:spcPts val="0"/>
                        </a:spcAft>
                      </a:pPr>
                      <a:r>
                        <a:rPr lang="zh-TW" sz="2000" kern="100" dirty="0" smtClean="0">
                          <a:effectLst/>
                        </a:rPr>
                        <a:t>答對</a:t>
                      </a:r>
                      <a:r>
                        <a:rPr lang="en-US" altLang="zh-TW" sz="2000" kern="100" dirty="0" smtClean="0">
                          <a:effectLst/>
                        </a:rPr>
                        <a:t>1</a:t>
                      </a:r>
                      <a:r>
                        <a:rPr lang="en-US" sz="2000" kern="100" dirty="0" smtClean="0">
                          <a:effectLst/>
                        </a:rPr>
                        <a:t>-</a:t>
                      </a:r>
                      <a:r>
                        <a:rPr lang="en-US" altLang="zh-TW" sz="2000" kern="100" dirty="0" smtClean="0">
                          <a:effectLst/>
                        </a:rPr>
                        <a:t>2</a:t>
                      </a:r>
                      <a:r>
                        <a:rPr lang="zh-TW" sz="2000" kern="100" dirty="0" smtClean="0">
                          <a:effectLst/>
                        </a:rPr>
                        <a:t>題</a:t>
                      </a:r>
                      <a:endParaRPr lang="zh-TW" sz="2000" kern="100" dirty="0">
                        <a:effectLst/>
                        <a:latin typeface="Calibri"/>
                        <a:ea typeface="新細明體"/>
                        <a:cs typeface="Times New Roman"/>
                      </a:endParaRPr>
                    </a:p>
                  </a:txBody>
                  <a:tcPr marL="68580" marR="68580" marT="0" marB="0"/>
                </a:tc>
                <a:tc>
                  <a:txBody>
                    <a:bodyPr/>
                    <a:lstStyle/>
                    <a:p>
                      <a:pPr>
                        <a:spcAft>
                          <a:spcPts val="0"/>
                        </a:spcAft>
                      </a:pPr>
                      <a:r>
                        <a:rPr lang="zh-TW" sz="2000" kern="100" dirty="0">
                          <a:effectLst/>
                        </a:rPr>
                        <a:t>答對</a:t>
                      </a:r>
                      <a:r>
                        <a:rPr lang="en-US" sz="2000" kern="100" dirty="0" smtClean="0">
                          <a:effectLst/>
                        </a:rPr>
                        <a:t>0</a:t>
                      </a:r>
                      <a:r>
                        <a:rPr lang="zh-TW" sz="2000" kern="100" dirty="0" smtClean="0">
                          <a:effectLst/>
                        </a:rPr>
                        <a:t>題</a:t>
                      </a:r>
                      <a:endParaRPr lang="zh-TW" sz="2000" kern="100" dirty="0">
                        <a:effectLst/>
                        <a:latin typeface="Calibri"/>
                        <a:ea typeface="新細明體"/>
                        <a:cs typeface="Times New Roman"/>
                      </a:endParaRPr>
                    </a:p>
                  </a:txBody>
                  <a:tcPr marL="68580" marR="68580" marT="0" marB="0">
                    <a:solidFill>
                      <a:schemeClr val="accent1">
                        <a:lumMod val="60000"/>
                        <a:lumOff val="40000"/>
                      </a:schemeClr>
                    </a:solidFill>
                  </a:tcPr>
                </a:tc>
              </a:tr>
              <a:tr h="1649638">
                <a:tc gridSpan="5">
                  <a:txBody>
                    <a:bodyPr/>
                    <a:lstStyle/>
                    <a:p>
                      <a:pPr>
                        <a:spcAft>
                          <a:spcPts val="0"/>
                        </a:spcAft>
                      </a:pPr>
                      <a:r>
                        <a:rPr kumimoji="0" lang="zh-TW" sz="2000" b="0" kern="100" dirty="0">
                          <a:solidFill>
                            <a:srgbClr val="002060"/>
                          </a:solidFill>
                          <a:effectLst/>
                          <a:latin typeface="+mn-lt"/>
                          <a:ea typeface="+mn-ea"/>
                          <a:cs typeface="+mn-cs"/>
                        </a:rPr>
                        <a:t>備註：</a:t>
                      </a:r>
                    </a:p>
                    <a:p>
                      <a:pPr marL="342900" lvl="0" indent="-342900">
                        <a:spcAft>
                          <a:spcPts val="0"/>
                        </a:spcAft>
                        <a:buFont typeface="+mj-lt"/>
                        <a:buAutoNum type="arabicPeriod"/>
                      </a:pPr>
                      <a:r>
                        <a:rPr kumimoji="0" lang="zh-TW" sz="2000" b="0" kern="100" dirty="0">
                          <a:solidFill>
                            <a:srgbClr val="002060"/>
                          </a:solidFill>
                          <a:effectLst/>
                          <a:latin typeface="+mn-lt"/>
                          <a:ea typeface="+mn-ea"/>
                          <a:cs typeface="+mn-cs"/>
                        </a:rPr>
                        <a:t>評分重點是「現在進行式」動詞改為「現在簡單式」動詞以及經常與</a:t>
                      </a:r>
                      <a:r>
                        <a:rPr kumimoji="0" lang="zh-TW" sz="2000" b="0" kern="100" dirty="0" smtClean="0">
                          <a:solidFill>
                            <a:srgbClr val="002060"/>
                          </a:solidFill>
                          <a:effectLst/>
                          <a:latin typeface="+mn-lt"/>
                          <a:ea typeface="+mn-ea"/>
                          <a:cs typeface="+mn-cs"/>
                        </a:rPr>
                        <a:t>此</a:t>
                      </a:r>
                      <a:r>
                        <a:rPr kumimoji="0" lang="zh-TW" altLang="en-US" sz="2000" b="0" kern="100" dirty="0" smtClean="0">
                          <a:solidFill>
                            <a:srgbClr val="002060"/>
                          </a:solidFill>
                          <a:effectLst/>
                          <a:latin typeface="+mn-lt"/>
                          <a:ea typeface="+mn-ea"/>
                          <a:cs typeface="+mn-cs"/>
                        </a:rPr>
                        <a:t>兩種</a:t>
                      </a:r>
                      <a:r>
                        <a:rPr kumimoji="0" lang="zh-TW" sz="2000" b="0" kern="100" dirty="0" smtClean="0">
                          <a:solidFill>
                            <a:srgbClr val="002060"/>
                          </a:solidFill>
                          <a:effectLst/>
                          <a:latin typeface="+mn-lt"/>
                          <a:ea typeface="+mn-ea"/>
                          <a:cs typeface="+mn-cs"/>
                        </a:rPr>
                        <a:t>時態</a:t>
                      </a:r>
                      <a:r>
                        <a:rPr kumimoji="0" lang="zh-TW" sz="2000" b="0" kern="100" dirty="0">
                          <a:solidFill>
                            <a:srgbClr val="002060"/>
                          </a:solidFill>
                          <a:effectLst/>
                          <a:latin typeface="+mn-lt"/>
                          <a:ea typeface="+mn-ea"/>
                          <a:cs typeface="+mn-cs"/>
                        </a:rPr>
                        <a:t>連用的時間標記。</a:t>
                      </a:r>
                    </a:p>
                    <a:p>
                      <a:pPr marL="342900" lvl="0" indent="-342900">
                        <a:spcAft>
                          <a:spcPts val="0"/>
                        </a:spcAft>
                        <a:buFont typeface="+mj-lt"/>
                        <a:buAutoNum type="arabicPeriod"/>
                      </a:pPr>
                      <a:r>
                        <a:rPr lang="zh-TW" sz="2000" b="0" kern="100" dirty="0">
                          <a:solidFill>
                            <a:srgbClr val="002060"/>
                          </a:solidFill>
                          <a:effectLst/>
                        </a:rPr>
                        <a:t>每句須改變者有兩處，</a:t>
                      </a:r>
                      <a:r>
                        <a:rPr lang="zh-TW" sz="2000" b="0" u="sng" kern="100" dirty="0">
                          <a:solidFill>
                            <a:srgbClr val="002060"/>
                          </a:solidFill>
                          <a:effectLst/>
                        </a:rPr>
                        <a:t>其餘部分即使抄錯，也不扣分</a:t>
                      </a:r>
                      <a:r>
                        <a:rPr lang="zh-TW" sz="2000" b="0" kern="100" dirty="0">
                          <a:solidFill>
                            <a:srgbClr val="002060"/>
                          </a:solidFill>
                          <a:effectLst/>
                        </a:rPr>
                        <a:t>，</a:t>
                      </a:r>
                      <a:r>
                        <a:rPr lang="zh-TW" sz="2000" b="0" u="sng" kern="100" dirty="0">
                          <a:solidFill>
                            <a:srgbClr val="002060"/>
                          </a:solidFill>
                          <a:effectLst/>
                        </a:rPr>
                        <a:t>因抄寫無涉國中英語能力</a:t>
                      </a:r>
                      <a:r>
                        <a:rPr lang="zh-TW" sz="2000" b="0" kern="100" dirty="0">
                          <a:solidFill>
                            <a:srgbClr val="002060"/>
                          </a:solidFill>
                          <a:effectLst/>
                        </a:rPr>
                        <a:t>。</a:t>
                      </a:r>
                      <a:endParaRPr lang="zh-TW" sz="2000" b="0" kern="100" dirty="0">
                        <a:solidFill>
                          <a:srgbClr val="002060"/>
                        </a:solidFill>
                        <a:effectLst/>
                        <a:latin typeface="Calibri"/>
                        <a:ea typeface="新細明體"/>
                        <a:cs typeface="Times New Roman"/>
                      </a:endParaRPr>
                    </a:p>
                  </a:txBody>
                  <a:tcPr marL="68580" marR="68580" marT="0" marB="0"/>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
        <p:nvSpPr>
          <p:cNvPr id="3" name="標題 2"/>
          <p:cNvSpPr>
            <a:spLocks noGrp="1"/>
          </p:cNvSpPr>
          <p:nvPr>
            <p:ph type="title"/>
          </p:nvPr>
        </p:nvSpPr>
        <p:spPr/>
        <p:txBody>
          <a:bodyPr>
            <a:normAutofit/>
          </a:bodyPr>
          <a:lstStyle/>
          <a:p>
            <a:r>
              <a:rPr lang="zh-TW" altLang="en-US" dirty="0"/>
              <a:t>雙軌並行示例：句子改寫</a:t>
            </a:r>
            <a:r>
              <a:rPr lang="en-US" altLang="zh-TW" dirty="0" smtClean="0"/>
              <a:t>(</a:t>
            </a:r>
            <a:r>
              <a:rPr lang="zh-TW" altLang="en-US" dirty="0" smtClean="0"/>
              <a:t>評分指引</a:t>
            </a:r>
            <a:r>
              <a:rPr lang="en-US" altLang="zh-TW" dirty="0" smtClean="0"/>
              <a:t>)</a:t>
            </a:r>
            <a:endParaRPr lang="zh-TW" altLang="en-US" dirty="0"/>
          </a:p>
        </p:txBody>
      </p:sp>
    </p:spTree>
    <p:extLst>
      <p:ext uri="{BB962C8B-B14F-4D97-AF65-F5344CB8AC3E}">
        <p14:creationId xmlns:p14="http://schemas.microsoft.com/office/powerpoint/2010/main" val="207861578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zh-TW" dirty="0"/>
              <a:t>七年級下</a:t>
            </a:r>
            <a:r>
              <a:rPr lang="zh-TW" altLang="zh-TW" dirty="0" smtClean="0"/>
              <a:t>學期</a:t>
            </a:r>
            <a:r>
              <a:rPr lang="en-US" altLang="zh-TW" dirty="0" smtClean="0"/>
              <a:t>  </a:t>
            </a:r>
            <a:r>
              <a:rPr lang="zh-TW" altLang="zh-TW" dirty="0" smtClean="0"/>
              <a:t>第二</a:t>
            </a:r>
            <a:r>
              <a:rPr lang="zh-TW" altLang="zh-TW" dirty="0"/>
              <a:t>次段</a:t>
            </a:r>
            <a:r>
              <a:rPr lang="zh-TW" altLang="zh-TW" dirty="0" smtClean="0"/>
              <a:t>考</a:t>
            </a:r>
            <a:r>
              <a:rPr lang="en-US" altLang="zh-TW" dirty="0" smtClean="0"/>
              <a:t>  </a:t>
            </a:r>
            <a:r>
              <a:rPr lang="zh-TW" altLang="en-US" dirty="0" smtClean="0"/>
              <a:t>翰林</a:t>
            </a:r>
            <a:r>
              <a:rPr lang="zh-TW" altLang="en-US" dirty="0"/>
              <a:t>版</a:t>
            </a:r>
            <a:r>
              <a:rPr lang="en-US" altLang="zh-TW" dirty="0"/>
              <a:t>(Units </a:t>
            </a:r>
            <a:r>
              <a:rPr lang="en-US" altLang="zh-TW" dirty="0" smtClean="0"/>
              <a:t>4-6)</a:t>
            </a:r>
          </a:p>
          <a:p>
            <a:r>
              <a:rPr lang="zh-TW" altLang="en-US" dirty="0"/>
              <a:t>資料來源：花蓮縣宜昌</a:t>
            </a:r>
            <a:r>
              <a:rPr lang="zh-TW" altLang="en-US" dirty="0" smtClean="0"/>
              <a:t>國中</a:t>
            </a:r>
            <a:endParaRPr lang="en-US" altLang="zh-TW" dirty="0" smtClean="0"/>
          </a:p>
          <a:p>
            <a:endParaRPr lang="en-US" altLang="zh-TW" dirty="0"/>
          </a:p>
          <a:p>
            <a:r>
              <a:rPr lang="zh-TW" altLang="en-US" dirty="0" smtClean="0"/>
              <a:t>分兩部分：</a:t>
            </a:r>
            <a:r>
              <a:rPr lang="en-US" altLang="zh-TW" sz="2400" dirty="0"/>
              <a:t>12%</a:t>
            </a:r>
            <a:r>
              <a:rPr lang="en-US" altLang="zh-TW" dirty="0" smtClean="0"/>
              <a:t/>
            </a:r>
            <a:br>
              <a:rPr lang="en-US" altLang="zh-TW" dirty="0" smtClean="0"/>
            </a:br>
            <a:r>
              <a:rPr lang="zh-TW" altLang="zh-TW" sz="2800" dirty="0" smtClean="0"/>
              <a:t>第</a:t>
            </a:r>
            <a:r>
              <a:rPr lang="en-US" altLang="zh-TW" sz="2800" dirty="0" smtClean="0"/>
              <a:t>1-3</a:t>
            </a:r>
            <a:r>
              <a:rPr lang="zh-TW" altLang="zh-TW" sz="2800" dirty="0"/>
              <a:t>題為翻譯填空題，每格</a:t>
            </a:r>
            <a:r>
              <a:rPr lang="en-US" altLang="zh-TW" sz="2800" dirty="0"/>
              <a:t>1</a:t>
            </a:r>
            <a:r>
              <a:rPr lang="zh-TW" altLang="zh-TW" sz="2800" dirty="0"/>
              <a:t>分，第</a:t>
            </a:r>
            <a:r>
              <a:rPr lang="en-US" altLang="zh-TW" sz="2800" dirty="0" smtClean="0"/>
              <a:t>4-5</a:t>
            </a:r>
            <a:r>
              <a:rPr lang="zh-TW" altLang="zh-TW" sz="2800" dirty="0"/>
              <a:t>題為整句翻譯，每題</a:t>
            </a:r>
            <a:r>
              <a:rPr lang="en-US" altLang="zh-TW" sz="2800" dirty="0"/>
              <a:t>3</a:t>
            </a:r>
            <a:r>
              <a:rPr lang="zh-TW" altLang="zh-TW" sz="2800" dirty="0"/>
              <a:t>分，採分段式給分，共</a:t>
            </a:r>
            <a:r>
              <a:rPr lang="en-US" altLang="zh-TW" sz="2800" dirty="0"/>
              <a:t>12</a:t>
            </a:r>
            <a:r>
              <a:rPr lang="zh-TW" altLang="zh-TW" sz="2800" dirty="0"/>
              <a:t>分</a:t>
            </a:r>
            <a:r>
              <a:rPr lang="zh-TW" altLang="zh-TW" sz="2800" dirty="0" smtClean="0"/>
              <a:t>。</a:t>
            </a:r>
            <a:endParaRPr lang="zh-TW" altLang="zh-TW" sz="2800" dirty="0"/>
          </a:p>
        </p:txBody>
      </p:sp>
      <p:sp>
        <p:nvSpPr>
          <p:cNvPr id="3" name="標題 2"/>
          <p:cNvSpPr>
            <a:spLocks noGrp="1"/>
          </p:cNvSpPr>
          <p:nvPr>
            <p:ph type="title"/>
          </p:nvPr>
        </p:nvSpPr>
        <p:spPr/>
        <p:txBody>
          <a:bodyPr/>
          <a:lstStyle/>
          <a:p>
            <a:r>
              <a:rPr lang="zh-TW" altLang="en-US" dirty="0"/>
              <a:t>雙軌並行示例</a:t>
            </a:r>
            <a:r>
              <a:rPr lang="zh-TW" altLang="en-US" dirty="0" smtClean="0"/>
              <a:t>：翻譯</a:t>
            </a:r>
            <a:endParaRPr lang="zh-TW" altLang="en-US" dirty="0"/>
          </a:p>
        </p:txBody>
      </p:sp>
    </p:spTree>
    <p:extLst>
      <p:ext uri="{BB962C8B-B14F-4D97-AF65-F5344CB8AC3E}">
        <p14:creationId xmlns:p14="http://schemas.microsoft.com/office/powerpoint/2010/main" val="410273257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70000" lnSpcReduction="20000"/>
          </a:bodyPr>
          <a:lstStyle/>
          <a:p>
            <a:pPr marL="514350" indent="-514350">
              <a:buFont typeface="+mj-lt"/>
              <a:buAutoNum type="arabicPeriod"/>
            </a:pPr>
            <a:r>
              <a:rPr lang="en-US" altLang="zh-TW" sz="3200" dirty="0" smtClean="0"/>
              <a:t>She </a:t>
            </a:r>
            <a:r>
              <a:rPr lang="en-US" altLang="zh-TW" sz="3200" dirty="0"/>
              <a:t>takes _________ of me 24 _________ a day, 365 days a year, but I </a:t>
            </a:r>
            <a:r>
              <a:rPr lang="en-US" altLang="zh-TW" sz="3200" dirty="0" smtClean="0"/>
              <a:t/>
            </a:r>
            <a:br>
              <a:rPr lang="en-US" altLang="zh-TW" sz="3200" dirty="0" smtClean="0"/>
            </a:br>
            <a:r>
              <a:rPr lang="en-US" altLang="zh-TW" sz="3200" dirty="0" smtClean="0"/>
              <a:t>_________ </a:t>
            </a:r>
            <a:r>
              <a:rPr lang="en-US" altLang="zh-TW" sz="3200" dirty="0"/>
              <a:t>my thanks only on Mother’s Day.   </a:t>
            </a:r>
            <a:br>
              <a:rPr lang="en-US" altLang="zh-TW" sz="3200" dirty="0"/>
            </a:br>
            <a:r>
              <a:rPr lang="en-US" altLang="zh-TW" sz="3200" dirty="0"/>
              <a:t>(</a:t>
            </a:r>
            <a:r>
              <a:rPr lang="zh-TW" altLang="zh-TW" sz="3200" dirty="0"/>
              <a:t>她一年</a:t>
            </a:r>
            <a:r>
              <a:rPr lang="en-US" altLang="zh-TW" sz="3200" dirty="0"/>
              <a:t>365</a:t>
            </a:r>
            <a:r>
              <a:rPr lang="zh-TW" altLang="zh-TW" sz="3200" dirty="0"/>
              <a:t>天，一天</a:t>
            </a:r>
            <a:r>
              <a:rPr lang="en-US" altLang="zh-TW" sz="3200" dirty="0"/>
              <a:t>24</a:t>
            </a:r>
            <a:r>
              <a:rPr lang="zh-TW" altLang="zh-TW" sz="3200" dirty="0"/>
              <a:t>小時都在照顧我，但我只有在母親節表達我的謝意。</a:t>
            </a:r>
            <a:r>
              <a:rPr lang="en-US" altLang="zh-TW" sz="3200" dirty="0"/>
              <a:t>)</a:t>
            </a:r>
            <a:endParaRPr lang="zh-TW" altLang="zh-TW" sz="3200" dirty="0"/>
          </a:p>
          <a:p>
            <a:pPr marL="514350" indent="-514350">
              <a:buFont typeface="+mj-lt"/>
              <a:buAutoNum type="arabicPeriod"/>
            </a:pPr>
            <a:r>
              <a:rPr lang="en-US" altLang="zh-TW" sz="3200" dirty="0" smtClean="0"/>
              <a:t>I </a:t>
            </a:r>
            <a:r>
              <a:rPr lang="en-US" altLang="zh-TW" sz="3200" dirty="0"/>
              <a:t>like fried rice.  Let’s _________ some soup, too. </a:t>
            </a:r>
            <a:br>
              <a:rPr lang="en-US" altLang="zh-TW" sz="3200" dirty="0"/>
            </a:br>
            <a:r>
              <a:rPr lang="en-US" altLang="zh-TW" sz="3200" dirty="0"/>
              <a:t>(</a:t>
            </a:r>
            <a:r>
              <a:rPr lang="zh-TW" altLang="zh-TW" sz="3200" dirty="0"/>
              <a:t>我喜歡炒飯。我們也來點湯來喝吧。</a:t>
            </a:r>
            <a:r>
              <a:rPr lang="en-US" altLang="zh-TW" sz="3200" dirty="0"/>
              <a:t>)</a:t>
            </a:r>
            <a:endParaRPr lang="zh-TW" altLang="zh-TW" sz="3200" dirty="0"/>
          </a:p>
          <a:p>
            <a:pPr marL="514350" indent="-514350">
              <a:buFont typeface="+mj-lt"/>
              <a:buAutoNum type="arabicPeriod"/>
            </a:pPr>
            <a:r>
              <a:rPr lang="en-US" altLang="zh-TW" sz="3200" dirty="0" smtClean="0"/>
              <a:t>How </a:t>
            </a:r>
            <a:r>
              <a:rPr lang="en-US" altLang="zh-TW" sz="3200" dirty="0"/>
              <a:t>much ___________do you ___________? </a:t>
            </a:r>
            <a:br>
              <a:rPr lang="en-US" altLang="zh-TW" sz="3200" dirty="0"/>
            </a:br>
            <a:r>
              <a:rPr lang="en-US" altLang="zh-TW" sz="3200" dirty="0"/>
              <a:t>(</a:t>
            </a:r>
            <a:r>
              <a:rPr lang="zh-TW" altLang="zh-TW" sz="3200" dirty="0"/>
              <a:t>你需要多少糖？</a:t>
            </a:r>
            <a:r>
              <a:rPr lang="en-US" altLang="zh-TW" sz="3200" dirty="0"/>
              <a:t>)</a:t>
            </a:r>
            <a:endParaRPr lang="zh-TW" altLang="zh-TW" sz="3200" dirty="0"/>
          </a:p>
          <a:p>
            <a:pPr marL="514350" indent="-514350">
              <a:buFont typeface="+mj-lt"/>
              <a:buAutoNum type="arabicPeriod"/>
            </a:pPr>
            <a:r>
              <a:rPr lang="en-US" altLang="zh-TW" sz="3200" dirty="0" smtClean="0"/>
              <a:t>____________________________________________________  </a:t>
            </a:r>
            <a:r>
              <a:rPr lang="en-US" altLang="zh-TW" sz="3200" dirty="0"/>
              <a:t/>
            </a:r>
            <a:br>
              <a:rPr lang="en-US" altLang="zh-TW" sz="3200" dirty="0"/>
            </a:br>
            <a:r>
              <a:rPr lang="en-US" altLang="zh-TW" sz="3200" dirty="0"/>
              <a:t>(</a:t>
            </a:r>
            <a:r>
              <a:rPr lang="zh-TW" altLang="zh-TW" sz="3200" dirty="0"/>
              <a:t>我可以把它們先裝入盒內，並且再包裝一下。</a:t>
            </a:r>
            <a:r>
              <a:rPr lang="en-US" altLang="zh-TW" sz="3200" dirty="0"/>
              <a:t>)</a:t>
            </a:r>
            <a:endParaRPr lang="zh-TW" altLang="zh-TW" sz="3200" dirty="0"/>
          </a:p>
          <a:p>
            <a:pPr marL="514350" indent="-514350">
              <a:buFont typeface="+mj-lt"/>
              <a:buAutoNum type="arabicPeriod"/>
            </a:pPr>
            <a:r>
              <a:rPr lang="en-US" altLang="zh-TW" sz="3200" dirty="0" smtClean="0"/>
              <a:t>____________________________________________________  </a:t>
            </a:r>
            <a:r>
              <a:rPr lang="en-US" altLang="zh-TW" sz="3200" dirty="0"/>
              <a:t/>
            </a:r>
            <a:br>
              <a:rPr lang="en-US" altLang="zh-TW" sz="3200" dirty="0"/>
            </a:br>
            <a:r>
              <a:rPr lang="en-US" altLang="zh-TW" sz="3200" dirty="0"/>
              <a:t>(</a:t>
            </a:r>
            <a:r>
              <a:rPr lang="zh-TW" altLang="zh-TW" sz="3200" dirty="0"/>
              <a:t>你要如何製作巧克力奶昔？</a:t>
            </a:r>
            <a:r>
              <a:rPr lang="en-US" altLang="zh-TW" sz="3200" dirty="0"/>
              <a:t>)</a:t>
            </a:r>
            <a:endParaRPr lang="zh-TW" altLang="zh-TW" sz="3200" dirty="0"/>
          </a:p>
          <a:p>
            <a:endParaRPr lang="zh-TW" altLang="en-US" dirty="0"/>
          </a:p>
        </p:txBody>
      </p:sp>
      <p:sp>
        <p:nvSpPr>
          <p:cNvPr id="3" name="標題 2"/>
          <p:cNvSpPr>
            <a:spLocks noGrp="1"/>
          </p:cNvSpPr>
          <p:nvPr>
            <p:ph type="title"/>
          </p:nvPr>
        </p:nvSpPr>
        <p:spPr/>
        <p:txBody>
          <a:bodyPr/>
          <a:lstStyle/>
          <a:p>
            <a:r>
              <a:rPr lang="zh-TW" altLang="en-US" dirty="0"/>
              <a:t>雙軌並行示例：</a:t>
            </a:r>
            <a:r>
              <a:rPr lang="zh-TW" altLang="en-US" dirty="0" smtClean="0"/>
              <a:t>翻譯試題</a:t>
            </a:r>
            <a:endParaRPr lang="zh-TW" altLang="en-US" dirty="0"/>
          </a:p>
        </p:txBody>
      </p:sp>
    </p:spTree>
    <p:extLst>
      <p:ext uri="{BB962C8B-B14F-4D97-AF65-F5344CB8AC3E}">
        <p14:creationId xmlns:p14="http://schemas.microsoft.com/office/powerpoint/2010/main" val="146644708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雙軌並行示例：</a:t>
            </a:r>
            <a:r>
              <a:rPr lang="zh-TW" altLang="en-US" dirty="0" smtClean="0"/>
              <a:t>翻譯評分指引</a:t>
            </a:r>
            <a:endParaRPr lang="zh-TW" altLang="en-US" dirty="0"/>
          </a:p>
        </p:txBody>
      </p:sp>
      <p:sp>
        <p:nvSpPr>
          <p:cNvPr id="5" name="內容版面配置區 4"/>
          <p:cNvSpPr>
            <a:spLocks noGrp="1"/>
          </p:cNvSpPr>
          <p:nvPr>
            <p:ph idx="1"/>
          </p:nvPr>
        </p:nvSpPr>
        <p:spPr/>
        <p:txBody>
          <a:bodyPr/>
          <a:lstStyle/>
          <a:p>
            <a:endParaRPr lang="zh-TW" altLang="en-US" dirty="0"/>
          </a:p>
        </p:txBody>
      </p:sp>
      <p:graphicFrame>
        <p:nvGraphicFramePr>
          <p:cNvPr id="6" name="內容版面配置區 3"/>
          <p:cNvGraphicFramePr>
            <a:graphicFrameLocks/>
          </p:cNvGraphicFramePr>
          <p:nvPr>
            <p:extLst>
              <p:ext uri="{D42A27DB-BD31-4B8C-83A1-F6EECF244321}">
                <p14:modId xmlns:p14="http://schemas.microsoft.com/office/powerpoint/2010/main" val="1737359093"/>
              </p:ext>
            </p:extLst>
          </p:nvPr>
        </p:nvGraphicFramePr>
        <p:xfrm>
          <a:off x="323530" y="1628799"/>
          <a:ext cx="8496940" cy="3747865"/>
        </p:xfrm>
        <a:graphic>
          <a:graphicData uri="http://schemas.openxmlformats.org/drawingml/2006/table">
            <a:tbl>
              <a:tblPr firstRow="1" firstCol="1" bandRow="1">
                <a:tableStyleId>{5C22544A-7EE6-4342-B048-85BDC9FD1C3A}</a:tableStyleId>
              </a:tblPr>
              <a:tblGrid>
                <a:gridCol w="1794227"/>
                <a:gridCol w="1794227"/>
                <a:gridCol w="1794227"/>
                <a:gridCol w="1794227"/>
                <a:gridCol w="1320032"/>
              </a:tblGrid>
              <a:tr h="412410">
                <a:tc gridSpan="5">
                  <a:txBody>
                    <a:bodyPr/>
                    <a:lstStyle/>
                    <a:p>
                      <a:pPr algn="ctr">
                        <a:spcAft>
                          <a:spcPts val="0"/>
                        </a:spcAft>
                      </a:pPr>
                      <a:r>
                        <a:rPr lang="en-US" sz="2000" kern="100" dirty="0">
                          <a:effectLst/>
                        </a:rPr>
                        <a:t>(</a:t>
                      </a:r>
                      <a:r>
                        <a:rPr lang="zh-TW" sz="2000" kern="100" dirty="0">
                          <a:effectLst/>
                        </a:rPr>
                        <a:t>寫作能力→字句書寫</a:t>
                      </a:r>
                      <a:r>
                        <a:rPr lang="en-US" sz="2000" kern="100" dirty="0">
                          <a:effectLst/>
                        </a:rPr>
                        <a:t>) </a:t>
                      </a:r>
                      <a:r>
                        <a:rPr lang="zh-TW" sz="2000" kern="100" dirty="0">
                          <a:effectLst/>
                        </a:rPr>
                        <a:t>表現標準</a:t>
                      </a:r>
                      <a:endParaRPr lang="zh-TW" sz="2000" kern="100" dirty="0">
                        <a:effectLst/>
                        <a:latin typeface="Calibri"/>
                        <a:ea typeface="新細明體"/>
                        <a:cs typeface="Times New Roman"/>
                      </a:endParaRPr>
                    </a:p>
                  </a:txBody>
                  <a:tcPr marL="68580" marR="68580"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307671">
                <a:tc>
                  <a:txBody>
                    <a:bodyPr/>
                    <a:lstStyle/>
                    <a:p>
                      <a:pPr marL="0" algn="ctr" rtl="0" eaLnBrk="1" latinLnBrk="0" hangingPunct="1">
                        <a:spcAft>
                          <a:spcPts val="0"/>
                        </a:spcAft>
                      </a:pPr>
                      <a:r>
                        <a:rPr kumimoji="0" lang="en-US" sz="2000" b="0" kern="100" dirty="0">
                          <a:solidFill>
                            <a:schemeClr val="dk1"/>
                          </a:solidFill>
                          <a:effectLst/>
                          <a:latin typeface="+mn-lt"/>
                          <a:ea typeface="+mn-ea"/>
                          <a:cs typeface="+mn-cs"/>
                        </a:rPr>
                        <a:t>A</a:t>
                      </a:r>
                      <a:endParaRPr kumimoji="0" lang="zh-TW" sz="2000" b="0" kern="100" dirty="0">
                        <a:solidFill>
                          <a:schemeClr val="dk1"/>
                        </a:solidFill>
                        <a:effectLst/>
                        <a:latin typeface="+mn-lt"/>
                        <a:ea typeface="+mn-ea"/>
                        <a:cs typeface="+mn-cs"/>
                      </a:endParaRPr>
                    </a:p>
                  </a:txBody>
                  <a:tcPr marL="68580" marR="68580" marT="0" marB="0" anchor="ctr">
                    <a:solidFill>
                      <a:schemeClr val="accent1">
                        <a:lumMod val="60000"/>
                        <a:lumOff val="40000"/>
                      </a:schemeClr>
                    </a:solidFill>
                  </a:tcPr>
                </a:tc>
                <a:tc>
                  <a:txBody>
                    <a:bodyPr/>
                    <a:lstStyle/>
                    <a:p>
                      <a:pPr algn="ctr">
                        <a:spcAft>
                          <a:spcPts val="0"/>
                        </a:spcAft>
                      </a:pPr>
                      <a:r>
                        <a:rPr lang="en-US" sz="2000" kern="100" dirty="0">
                          <a:effectLst/>
                        </a:rPr>
                        <a:t>B</a:t>
                      </a:r>
                      <a:endParaRPr lang="zh-TW" sz="2000" kern="100" dirty="0">
                        <a:effectLst/>
                        <a:latin typeface="Calibri"/>
                        <a:ea typeface="新細明體"/>
                        <a:cs typeface="Times New Roman"/>
                      </a:endParaRPr>
                    </a:p>
                  </a:txBody>
                  <a:tcPr marL="68580" marR="68580" marT="0" marB="0" anchor="ctr"/>
                </a:tc>
                <a:tc>
                  <a:txBody>
                    <a:bodyPr/>
                    <a:lstStyle/>
                    <a:p>
                      <a:pPr algn="ctr">
                        <a:spcAft>
                          <a:spcPts val="0"/>
                        </a:spcAft>
                      </a:pPr>
                      <a:r>
                        <a:rPr lang="en-US" sz="2000" kern="100" dirty="0">
                          <a:effectLst/>
                        </a:rPr>
                        <a:t>C</a:t>
                      </a:r>
                      <a:endParaRPr lang="zh-TW" sz="2000" kern="100" dirty="0">
                        <a:effectLst/>
                        <a:latin typeface="Calibri"/>
                        <a:ea typeface="新細明體"/>
                        <a:cs typeface="Times New Roman"/>
                      </a:endParaRPr>
                    </a:p>
                  </a:txBody>
                  <a:tcPr marL="68580" marR="68580" marT="0" marB="0" anchor="ctr">
                    <a:solidFill>
                      <a:schemeClr val="accent1">
                        <a:lumMod val="60000"/>
                        <a:lumOff val="40000"/>
                      </a:schemeClr>
                    </a:solidFill>
                  </a:tcPr>
                </a:tc>
                <a:tc>
                  <a:txBody>
                    <a:bodyPr/>
                    <a:lstStyle/>
                    <a:p>
                      <a:pPr algn="ctr">
                        <a:spcAft>
                          <a:spcPts val="0"/>
                        </a:spcAft>
                      </a:pPr>
                      <a:r>
                        <a:rPr lang="en-US" sz="2000" kern="100" dirty="0">
                          <a:effectLst/>
                        </a:rPr>
                        <a:t>D</a:t>
                      </a:r>
                      <a:endParaRPr lang="zh-TW" sz="2000" kern="100" dirty="0">
                        <a:effectLst/>
                        <a:latin typeface="Calibri"/>
                        <a:ea typeface="新細明體"/>
                        <a:cs typeface="Times New Roman"/>
                      </a:endParaRPr>
                    </a:p>
                  </a:txBody>
                  <a:tcPr marL="68580" marR="68580" marT="0" marB="0" anchor="ctr"/>
                </a:tc>
                <a:tc>
                  <a:txBody>
                    <a:bodyPr/>
                    <a:lstStyle/>
                    <a:p>
                      <a:pPr marL="0" algn="ctr" rtl="0" eaLnBrk="1" latinLnBrk="0" hangingPunct="1">
                        <a:spcAft>
                          <a:spcPts val="0"/>
                        </a:spcAft>
                      </a:pPr>
                      <a:r>
                        <a:rPr kumimoji="0" lang="en-US" sz="2000" kern="100" dirty="0">
                          <a:solidFill>
                            <a:schemeClr val="dk1"/>
                          </a:solidFill>
                          <a:effectLst/>
                          <a:latin typeface="+mn-lt"/>
                          <a:ea typeface="+mn-ea"/>
                          <a:cs typeface="+mn-cs"/>
                        </a:rPr>
                        <a:t>E</a:t>
                      </a:r>
                      <a:endParaRPr kumimoji="0" lang="zh-TW" sz="2000" kern="100" dirty="0">
                        <a:solidFill>
                          <a:schemeClr val="dk1"/>
                        </a:solidFill>
                        <a:effectLst/>
                        <a:latin typeface="+mn-lt"/>
                        <a:ea typeface="+mn-ea"/>
                        <a:cs typeface="+mn-cs"/>
                      </a:endParaRPr>
                    </a:p>
                  </a:txBody>
                  <a:tcPr marL="68580" marR="68580" marT="0" marB="0" anchor="ctr">
                    <a:solidFill>
                      <a:schemeClr val="accent1">
                        <a:lumMod val="60000"/>
                        <a:lumOff val="40000"/>
                      </a:schemeClr>
                    </a:solidFill>
                  </a:tcPr>
                </a:tc>
              </a:tr>
              <a:tr h="1237229">
                <a:tc>
                  <a:txBody>
                    <a:bodyPr/>
                    <a:lstStyle/>
                    <a:p>
                      <a:pPr marL="0" algn="l" rtl="0" eaLnBrk="1" latinLnBrk="0" hangingPunct="1">
                        <a:lnSpc>
                          <a:spcPct val="100000"/>
                        </a:lnSpc>
                        <a:spcAft>
                          <a:spcPts val="0"/>
                        </a:spcAft>
                      </a:pPr>
                      <a:r>
                        <a:rPr kumimoji="0" lang="zh-TW" altLang="zh-TW" sz="1800" b="0" kern="1200" dirty="0" smtClean="0">
                          <a:solidFill>
                            <a:schemeClr val="bg1"/>
                          </a:solidFill>
                          <a:effectLst/>
                          <a:latin typeface="+mn-lt"/>
                          <a:ea typeface="+mn-ea"/>
                          <a:cs typeface="+mn-cs"/>
                        </a:rPr>
                        <a:t>能依提示寫出簡單句</a:t>
                      </a:r>
                      <a:r>
                        <a:rPr kumimoji="0" lang="zh-TW" altLang="zh-TW" sz="2000" b="0" kern="1200" dirty="0" smtClean="0">
                          <a:solidFill>
                            <a:schemeClr val="bg1"/>
                          </a:solidFill>
                          <a:effectLst/>
                          <a:latin typeface="+mn-lt"/>
                          <a:ea typeface="+mn-ea"/>
                          <a:cs typeface="+mn-cs"/>
                        </a:rPr>
                        <a:t>。</a:t>
                      </a:r>
                      <a:endParaRPr kumimoji="0" lang="zh-TW" sz="2000" b="0" kern="1200" dirty="0">
                        <a:solidFill>
                          <a:schemeClr val="bg1"/>
                        </a:solidFill>
                        <a:effectLst/>
                        <a:latin typeface="+mn-lt"/>
                        <a:ea typeface="+mn-ea"/>
                        <a:cs typeface="+mn-cs"/>
                      </a:endParaRPr>
                    </a:p>
                  </a:txBody>
                  <a:tcPr marL="68580" marR="68580" marT="0" marB="0">
                    <a:solidFill>
                      <a:schemeClr val="accent1">
                        <a:lumMod val="60000"/>
                        <a:lumOff val="40000"/>
                      </a:schemeClr>
                    </a:solidFill>
                  </a:tcPr>
                </a:tc>
                <a:tc>
                  <a:txBody>
                    <a:bodyPr/>
                    <a:lstStyle/>
                    <a:p>
                      <a:pPr marL="0" algn="l" rtl="0" eaLnBrk="1" latinLnBrk="0" hangingPunct="1">
                        <a:lnSpc>
                          <a:spcPct val="100000"/>
                        </a:lnSpc>
                        <a:spcAft>
                          <a:spcPts val="0"/>
                        </a:spcAft>
                      </a:pPr>
                      <a:r>
                        <a:rPr kumimoji="0" lang="zh-TW" altLang="zh-TW" sz="1800" kern="1200" dirty="0" smtClean="0">
                          <a:solidFill>
                            <a:schemeClr val="dk1"/>
                          </a:solidFill>
                          <a:effectLst/>
                          <a:latin typeface="+mn-lt"/>
                          <a:ea typeface="+mn-ea"/>
                          <a:cs typeface="+mn-cs"/>
                        </a:rPr>
                        <a:t>能依據書寫慣例及字詞變化規則，拼寫字詞片語</a:t>
                      </a:r>
                      <a:r>
                        <a:rPr kumimoji="0" lang="zh-TW" altLang="zh-TW" sz="2000" kern="1200" dirty="0" smtClean="0">
                          <a:solidFill>
                            <a:schemeClr val="dk1"/>
                          </a:solidFill>
                          <a:effectLst/>
                          <a:latin typeface="+mn-lt"/>
                          <a:ea typeface="+mn-ea"/>
                          <a:cs typeface="+mn-cs"/>
                        </a:rPr>
                        <a:t>。</a:t>
                      </a:r>
                      <a:endParaRPr kumimoji="0" lang="zh-TW" sz="2000" kern="0" dirty="0">
                        <a:solidFill>
                          <a:schemeClr val="dk1"/>
                        </a:solidFill>
                        <a:effectLst/>
                        <a:latin typeface="+mn-lt"/>
                        <a:ea typeface="+mn-ea"/>
                        <a:cs typeface="+mn-cs"/>
                      </a:endParaRPr>
                    </a:p>
                  </a:txBody>
                  <a:tcPr marL="68580" marR="68580" marT="0" marB="0"/>
                </a:tc>
                <a:tc>
                  <a:txBody>
                    <a:bodyPr/>
                    <a:lstStyle/>
                    <a:p>
                      <a:pPr>
                        <a:spcAft>
                          <a:spcPts val="0"/>
                        </a:spcAft>
                      </a:pPr>
                      <a:r>
                        <a:rPr kumimoji="0" lang="zh-TW" altLang="zh-TW" sz="1800" kern="1200" dirty="0" smtClean="0">
                          <a:solidFill>
                            <a:schemeClr val="dk1"/>
                          </a:solidFill>
                          <a:effectLst/>
                          <a:latin typeface="+mn-lt"/>
                          <a:ea typeface="+mn-ea"/>
                          <a:cs typeface="+mn-cs"/>
                        </a:rPr>
                        <a:t>能依據書寫慣例及字詞變化規則，拼寫字詞片語，偶有錯誤</a:t>
                      </a:r>
                      <a:r>
                        <a:rPr lang="zh-TW" sz="2000" kern="100" dirty="0" smtClean="0">
                          <a:effectLst/>
                        </a:rPr>
                        <a:t>。</a:t>
                      </a:r>
                      <a:endParaRPr lang="zh-TW" sz="2000" kern="100" dirty="0">
                        <a:effectLst/>
                        <a:latin typeface="Calibri"/>
                        <a:ea typeface="新細明體"/>
                        <a:cs typeface="Times New Roman"/>
                      </a:endParaRPr>
                    </a:p>
                  </a:txBody>
                  <a:tcPr marL="68580" marR="68580" marT="0" marB="0">
                    <a:solidFill>
                      <a:schemeClr val="accent1">
                        <a:lumMod val="60000"/>
                        <a:lumOff val="40000"/>
                      </a:schemeClr>
                    </a:solidFill>
                  </a:tcPr>
                </a:tc>
                <a:tc>
                  <a:txBody>
                    <a:bodyPr/>
                    <a:lstStyle/>
                    <a:p>
                      <a:pPr>
                        <a:spcAft>
                          <a:spcPts val="0"/>
                        </a:spcAft>
                      </a:pPr>
                      <a:r>
                        <a:rPr kumimoji="0" lang="zh-TW" altLang="zh-TW" sz="1800" kern="1200" dirty="0" smtClean="0">
                          <a:solidFill>
                            <a:schemeClr val="dk1"/>
                          </a:solidFill>
                          <a:effectLst/>
                          <a:latin typeface="+mn-lt"/>
                          <a:ea typeface="+mn-ea"/>
                          <a:cs typeface="+mn-cs"/>
                        </a:rPr>
                        <a:t>僅能有限地拼寫字詞片語</a:t>
                      </a:r>
                      <a:r>
                        <a:rPr lang="zh-TW" sz="2000" kern="0" dirty="0" smtClean="0">
                          <a:effectLst/>
                        </a:rPr>
                        <a:t>。</a:t>
                      </a:r>
                      <a:endParaRPr lang="zh-TW" sz="2000" kern="100" dirty="0">
                        <a:effectLst/>
                        <a:latin typeface="Calibri"/>
                        <a:ea typeface="新細明體"/>
                        <a:cs typeface="Times New Roman"/>
                      </a:endParaRPr>
                    </a:p>
                  </a:txBody>
                  <a:tcPr marL="68580" marR="68580" marT="0" marB="0"/>
                </a:tc>
                <a:tc>
                  <a:txBody>
                    <a:bodyPr/>
                    <a:lstStyle/>
                    <a:p>
                      <a:pPr>
                        <a:spcAft>
                          <a:spcPts val="0"/>
                        </a:spcAft>
                      </a:pPr>
                      <a:r>
                        <a:rPr lang="zh-TW" sz="2000" kern="100" dirty="0">
                          <a:effectLst/>
                        </a:rPr>
                        <a:t>未達</a:t>
                      </a:r>
                      <a:r>
                        <a:rPr lang="en-US" sz="2000" kern="100" dirty="0">
                          <a:effectLst/>
                        </a:rPr>
                        <a:t>D</a:t>
                      </a:r>
                      <a:r>
                        <a:rPr lang="zh-TW" sz="2000" kern="100" dirty="0">
                          <a:effectLst/>
                        </a:rPr>
                        <a:t>級</a:t>
                      </a:r>
                      <a:endParaRPr lang="zh-TW" sz="2000" kern="100" dirty="0">
                        <a:effectLst/>
                        <a:latin typeface="Calibri"/>
                        <a:ea typeface="新細明體"/>
                        <a:cs typeface="Times New Roman"/>
                      </a:endParaRPr>
                    </a:p>
                  </a:txBody>
                  <a:tcPr marL="68580" marR="68580" marT="0" marB="0">
                    <a:solidFill>
                      <a:schemeClr val="accent1">
                        <a:lumMod val="60000"/>
                        <a:lumOff val="40000"/>
                      </a:schemeClr>
                    </a:solidFill>
                  </a:tcPr>
                </a:tc>
              </a:tr>
              <a:tr h="418955">
                <a:tc gridSpan="5">
                  <a:txBody>
                    <a:bodyPr/>
                    <a:lstStyle/>
                    <a:p>
                      <a:pPr algn="ctr">
                        <a:spcAft>
                          <a:spcPts val="0"/>
                        </a:spcAft>
                      </a:pPr>
                      <a:r>
                        <a:rPr lang="zh-TW" sz="2000" kern="100" dirty="0" smtClean="0">
                          <a:effectLst/>
                        </a:rPr>
                        <a:t>評分</a:t>
                      </a:r>
                      <a:r>
                        <a:rPr lang="zh-TW" altLang="en-US" sz="2000" kern="100" dirty="0" smtClean="0">
                          <a:effectLst/>
                        </a:rPr>
                        <a:t>指引</a:t>
                      </a:r>
                      <a:endParaRPr lang="zh-TW" sz="2000" kern="100" dirty="0">
                        <a:effectLst/>
                        <a:latin typeface="Calibri"/>
                        <a:ea typeface="新細明體"/>
                        <a:cs typeface="Times New Roman"/>
                      </a:endParaRPr>
                    </a:p>
                  </a:txBody>
                  <a:tcPr marL="68580" marR="68580"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12410">
                <a:tc>
                  <a:txBody>
                    <a:bodyPr/>
                    <a:lstStyle/>
                    <a:p>
                      <a:pPr>
                        <a:spcAft>
                          <a:spcPts val="0"/>
                        </a:spcAft>
                      </a:pPr>
                      <a:r>
                        <a:rPr kumimoji="0" lang="zh-TW" altLang="en-US" sz="1800" b="0" kern="1200" dirty="0" smtClean="0">
                          <a:solidFill>
                            <a:schemeClr val="bg1"/>
                          </a:solidFill>
                          <a:effectLst/>
                          <a:latin typeface="+mn-lt"/>
                          <a:ea typeface="+mn-ea"/>
                          <a:cs typeface="+mn-cs"/>
                        </a:rPr>
                        <a:t>句構、字詞變化 、字詞拚寫、 書寫慣例幾乎無誤。</a:t>
                      </a:r>
                      <a:endParaRPr lang="zh-TW" sz="1800" b="0" kern="100" dirty="0">
                        <a:solidFill>
                          <a:schemeClr val="bg1"/>
                        </a:solidFill>
                        <a:effectLst/>
                        <a:latin typeface="Calibri"/>
                        <a:ea typeface="新細明體"/>
                        <a:cs typeface="Times New Roman"/>
                      </a:endParaRPr>
                    </a:p>
                  </a:txBody>
                  <a:tcPr marL="68580" marR="68580" marT="0" marB="0">
                    <a:solidFill>
                      <a:schemeClr val="accent1">
                        <a:lumMod val="60000"/>
                        <a:lumOff val="40000"/>
                      </a:schemeClr>
                    </a:solidFill>
                  </a:tcPr>
                </a:tc>
                <a:tc>
                  <a:txBody>
                    <a:bodyPr/>
                    <a:lstStyle/>
                    <a:p>
                      <a:pPr>
                        <a:spcAft>
                          <a:spcPts val="0"/>
                        </a:spcAft>
                      </a:pPr>
                      <a:r>
                        <a:rPr kumimoji="0" lang="zh-TW" altLang="en-US" sz="1800" kern="1200" dirty="0" smtClean="0">
                          <a:solidFill>
                            <a:schemeClr val="dk1"/>
                          </a:solidFill>
                          <a:effectLst/>
                          <a:latin typeface="+mn-lt"/>
                          <a:ea typeface="+mn-ea"/>
                          <a:cs typeface="+mn-cs"/>
                        </a:rPr>
                        <a:t>字詞變化、字詞拚寫及書寫慣例幾乎無誤。第</a:t>
                      </a:r>
                      <a:r>
                        <a:rPr kumimoji="0" lang="en-US" altLang="zh-TW" sz="1800" kern="1200" dirty="0" smtClean="0">
                          <a:solidFill>
                            <a:schemeClr val="dk1"/>
                          </a:solidFill>
                          <a:effectLst/>
                          <a:latin typeface="+mn-lt"/>
                          <a:ea typeface="+mn-ea"/>
                          <a:cs typeface="+mn-cs"/>
                        </a:rPr>
                        <a:t>4-5</a:t>
                      </a:r>
                      <a:r>
                        <a:rPr kumimoji="0" lang="zh-TW" altLang="en-US" sz="1800" kern="1200" dirty="0" smtClean="0">
                          <a:solidFill>
                            <a:schemeClr val="dk1"/>
                          </a:solidFill>
                          <a:effectLst/>
                          <a:latin typeface="+mn-lt"/>
                          <a:ea typeface="+mn-ea"/>
                          <a:cs typeface="+mn-cs"/>
                        </a:rPr>
                        <a:t>題出現句構錯誤。</a:t>
                      </a:r>
                      <a:endParaRPr lang="zh-TW" sz="1800" kern="100" dirty="0">
                        <a:effectLst/>
                        <a:latin typeface="Calibri"/>
                        <a:ea typeface="新細明體"/>
                        <a:cs typeface="Times New Roman"/>
                      </a:endParaRPr>
                    </a:p>
                  </a:txBody>
                  <a:tcPr marL="68580" marR="68580" marT="0" marB="0"/>
                </a:tc>
                <a:tc>
                  <a:txBody>
                    <a:bodyPr/>
                    <a:lstStyle/>
                    <a:p>
                      <a:pPr>
                        <a:spcAft>
                          <a:spcPts val="0"/>
                        </a:spcAft>
                      </a:pPr>
                      <a:r>
                        <a:rPr kumimoji="0" lang="zh-TW" altLang="en-US" sz="1800" kern="1200" dirty="0" smtClean="0">
                          <a:solidFill>
                            <a:schemeClr val="dk1"/>
                          </a:solidFill>
                          <a:effectLst/>
                          <a:latin typeface="+mn-lt"/>
                          <a:ea typeface="+mn-ea"/>
                          <a:cs typeface="+mn-cs"/>
                        </a:rPr>
                        <a:t>字詞變化 、字詞拚寫、書寫慣例有些錯誤</a:t>
                      </a:r>
                      <a:r>
                        <a:rPr kumimoji="0" lang="zh-TW" altLang="zh-TW" sz="1800" kern="1200" dirty="0" smtClean="0">
                          <a:solidFill>
                            <a:schemeClr val="dk1"/>
                          </a:solidFill>
                          <a:effectLst/>
                          <a:latin typeface="+mn-lt"/>
                          <a:ea typeface="+mn-ea"/>
                          <a:cs typeface="+mn-cs"/>
                        </a:rPr>
                        <a:t>。</a:t>
                      </a:r>
                      <a:endParaRPr lang="zh-TW" sz="1800" kern="100" dirty="0">
                        <a:effectLst/>
                        <a:latin typeface="Calibri"/>
                        <a:ea typeface="新細明體"/>
                        <a:cs typeface="Times New Roman"/>
                      </a:endParaRPr>
                    </a:p>
                  </a:txBody>
                  <a:tcPr marL="68580" marR="68580" marT="0" marB="0">
                    <a:solidFill>
                      <a:schemeClr val="accent1">
                        <a:lumMod val="60000"/>
                        <a:lumOff val="40000"/>
                      </a:schemeClr>
                    </a:solidFill>
                  </a:tcPr>
                </a:tc>
                <a:tc>
                  <a:txBody>
                    <a:bodyPr/>
                    <a:lstStyle/>
                    <a:p>
                      <a:pPr>
                        <a:spcAft>
                          <a:spcPts val="0"/>
                        </a:spcAft>
                      </a:pPr>
                      <a:r>
                        <a:rPr kumimoji="0" lang="zh-TW" altLang="zh-TW" sz="1800" kern="1200" dirty="0" smtClean="0">
                          <a:solidFill>
                            <a:schemeClr val="dk1"/>
                          </a:solidFill>
                          <a:effectLst/>
                          <a:latin typeface="+mn-lt"/>
                          <a:ea typeface="+mn-ea"/>
                          <a:cs typeface="+mn-cs"/>
                        </a:rPr>
                        <a:t>僅拼對部分字詞片語。</a:t>
                      </a:r>
                      <a:endParaRPr lang="zh-TW" sz="1800" kern="100" dirty="0">
                        <a:effectLst/>
                        <a:latin typeface="Calibri"/>
                        <a:ea typeface="新細明體"/>
                        <a:cs typeface="Times New Roman"/>
                      </a:endParaRPr>
                    </a:p>
                  </a:txBody>
                  <a:tcPr marL="68580" marR="68580" marT="0" marB="0"/>
                </a:tc>
                <a:tc>
                  <a:txBody>
                    <a:bodyPr/>
                    <a:lstStyle/>
                    <a:p>
                      <a:pPr>
                        <a:spcAft>
                          <a:spcPts val="0"/>
                        </a:spcAft>
                      </a:pPr>
                      <a:r>
                        <a:rPr kumimoji="0" lang="zh-TW" altLang="zh-TW" sz="1800" kern="1200" dirty="0" smtClean="0">
                          <a:solidFill>
                            <a:schemeClr val="dk1"/>
                          </a:solidFill>
                          <a:effectLst/>
                          <a:latin typeface="+mn-lt"/>
                          <a:ea typeface="+mn-ea"/>
                          <a:cs typeface="+mn-cs"/>
                        </a:rPr>
                        <a:t>全錯，或僅能拼寫極少數的字詞片語。</a:t>
                      </a:r>
                      <a:endParaRPr lang="zh-TW" sz="1800" kern="100" dirty="0">
                        <a:effectLst/>
                        <a:latin typeface="Calibri"/>
                        <a:ea typeface="新細明體"/>
                        <a:cs typeface="Times New Roman"/>
                      </a:endParaRPr>
                    </a:p>
                  </a:txBody>
                  <a:tcPr marL="68580" marR="68580" marT="0" marB="0">
                    <a:solidFill>
                      <a:schemeClr val="accent1">
                        <a:lumMod val="60000"/>
                        <a:lumOff val="40000"/>
                      </a:schemeClr>
                    </a:solidFill>
                  </a:tcPr>
                </a:tc>
              </a:tr>
            </a:tbl>
          </a:graphicData>
        </a:graphic>
      </p:graphicFrame>
    </p:spTree>
    <p:extLst>
      <p:ext uri="{BB962C8B-B14F-4D97-AF65-F5344CB8AC3E}">
        <p14:creationId xmlns:p14="http://schemas.microsoft.com/office/powerpoint/2010/main" val="58293008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pPr lvl="0"/>
            <a:r>
              <a:rPr lang="zh-TW" altLang="en-US" dirty="0"/>
              <a:t>在學校段考中，由於出題老師認為要對學生評量的面向很多，故在有限的</a:t>
            </a:r>
            <a:r>
              <a:rPr lang="en-US" altLang="zh-TW" dirty="0"/>
              <a:t>100</a:t>
            </a:r>
            <a:r>
              <a:rPr lang="zh-TW" altLang="en-US" dirty="0"/>
              <a:t>配分下，擠進過多類型試題，</a:t>
            </a:r>
            <a:r>
              <a:rPr lang="zh-TW" altLang="en-US" u="sng" dirty="0"/>
              <a:t>這往往造成評量單一面向或能力的題數較為不足</a:t>
            </a:r>
            <a:r>
              <a:rPr lang="zh-TW" altLang="zh-TW" dirty="0" smtClean="0"/>
              <a:t>。</a:t>
            </a:r>
            <a:r>
              <a:rPr lang="en-US" altLang="zh-TW" dirty="0" smtClean="0"/>
              <a:t/>
            </a:r>
            <a:br>
              <a:rPr lang="en-US" altLang="zh-TW" dirty="0" smtClean="0"/>
            </a:br>
            <a:endParaRPr lang="zh-TW" altLang="zh-TW" dirty="0"/>
          </a:p>
          <a:p>
            <a:pPr lvl="0"/>
            <a:r>
              <a:rPr lang="zh-TW" altLang="zh-TW" dirty="0" smtClean="0"/>
              <a:t>若要</a:t>
            </a:r>
            <a:r>
              <a:rPr lang="zh-TW" altLang="en-US" dirty="0" smtClean="0"/>
              <a:t>在</a:t>
            </a:r>
            <a:r>
              <a:rPr lang="zh-TW" altLang="zh-TW" dirty="0" smtClean="0"/>
              <a:t>某</a:t>
            </a:r>
            <a:r>
              <a:rPr lang="zh-TW" altLang="zh-TW" dirty="0"/>
              <a:t>面向評到學生那方面的能力，</a:t>
            </a:r>
            <a:r>
              <a:rPr lang="zh-TW" altLang="zh-TW" dirty="0">
                <a:solidFill>
                  <a:srgbClr val="FFFF00"/>
                </a:solidFill>
              </a:rPr>
              <a:t>就得增加試題</a:t>
            </a:r>
            <a:r>
              <a:rPr lang="zh-TW" altLang="zh-TW" u="sng" dirty="0">
                <a:solidFill>
                  <a:srgbClr val="FFFF00"/>
                </a:solidFill>
              </a:rPr>
              <a:t>數量</a:t>
            </a:r>
            <a:r>
              <a:rPr lang="zh-TW" altLang="zh-TW" dirty="0"/>
              <a:t>。故建議調整大題型數量，改聚焦在某些</a:t>
            </a:r>
            <a:r>
              <a:rPr lang="en-US" altLang="zh-TW" dirty="0"/>
              <a:t>1-3</a:t>
            </a:r>
            <a:r>
              <a:rPr lang="zh-TW" altLang="zh-TW" dirty="0"/>
              <a:t>題型上，較有利於測出學生某一面向能力。</a:t>
            </a:r>
          </a:p>
          <a:p>
            <a:endParaRPr lang="zh-TW" altLang="en-US" dirty="0"/>
          </a:p>
        </p:txBody>
      </p:sp>
      <p:sp>
        <p:nvSpPr>
          <p:cNvPr id="3" name="標題 2"/>
          <p:cNvSpPr>
            <a:spLocks noGrp="1"/>
          </p:cNvSpPr>
          <p:nvPr>
            <p:ph type="title"/>
          </p:nvPr>
        </p:nvSpPr>
        <p:spPr/>
        <p:txBody>
          <a:bodyPr>
            <a:normAutofit fontScale="90000"/>
          </a:bodyPr>
          <a:lstStyle/>
          <a:p>
            <a:r>
              <a:rPr lang="zh-TW" altLang="en-US" dirty="0"/>
              <a:t>雙軌並行示例：</a:t>
            </a:r>
            <a:r>
              <a:rPr lang="zh-TW" altLang="en-US" dirty="0" smtClean="0"/>
              <a:t>翻譯測驗</a:t>
            </a:r>
            <a:r>
              <a:rPr lang="zh-TW" altLang="en-US" b="1" dirty="0" smtClean="0">
                <a:solidFill>
                  <a:srgbClr val="FFFF00"/>
                </a:solidFill>
              </a:rPr>
              <a:t>提醒事項 </a:t>
            </a:r>
            <a:r>
              <a:rPr lang="en-US" altLang="zh-TW" b="1" dirty="0" smtClean="0">
                <a:solidFill>
                  <a:srgbClr val="FFFF00"/>
                </a:solidFill>
              </a:rPr>
              <a:t>1</a:t>
            </a:r>
            <a:endParaRPr lang="zh-TW" altLang="en-US" b="1" dirty="0">
              <a:solidFill>
                <a:srgbClr val="FFFF00"/>
              </a:solidFill>
            </a:endParaRPr>
          </a:p>
        </p:txBody>
      </p:sp>
    </p:spTree>
    <p:extLst>
      <p:ext uri="{BB962C8B-B14F-4D97-AF65-F5344CB8AC3E}">
        <p14:creationId xmlns:p14="http://schemas.microsoft.com/office/powerpoint/2010/main" val="112340252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lvl="0"/>
            <a:r>
              <a:rPr lang="zh-TW" altLang="zh-TW" dirty="0"/>
              <a:t>例如「句型</a:t>
            </a:r>
            <a:r>
              <a:rPr lang="zh-TW" altLang="zh-TW" dirty="0" smtClean="0"/>
              <a:t>變化</a:t>
            </a:r>
            <a:r>
              <a:rPr lang="en-US" altLang="zh-TW" dirty="0" smtClean="0"/>
              <a:t>/</a:t>
            </a:r>
            <a:r>
              <a:rPr lang="zh-TW" altLang="en-US" dirty="0" smtClean="0"/>
              <a:t>句子改寫</a:t>
            </a:r>
            <a:r>
              <a:rPr lang="zh-TW" altLang="zh-TW" dirty="0" smtClean="0"/>
              <a:t>」</a:t>
            </a:r>
            <a:r>
              <a:rPr lang="zh-TW" altLang="zh-TW" dirty="0"/>
              <a:t>或「翻譯」這類題型，若寫句子題數不足，則會造成誤差大，難以斷定學生的等級能力。</a:t>
            </a:r>
            <a:r>
              <a:rPr lang="zh-TW" altLang="zh-TW" u="sng" dirty="0"/>
              <a:t>故可用多評幾次方式進行，</a:t>
            </a:r>
            <a:r>
              <a:rPr lang="zh-TW" altLang="zh-TW" u="sng" dirty="0" smtClean="0"/>
              <a:t>每次</a:t>
            </a:r>
            <a:r>
              <a:rPr lang="en-US" altLang="zh-TW" u="sng" dirty="0" smtClean="0">
                <a:latin typeface="Times New Roman" panose="02020603050405020304" pitchFamily="18" charset="0"/>
                <a:cs typeface="Times New Roman" panose="02020603050405020304" pitchFamily="18" charset="0"/>
              </a:rPr>
              <a:t>2</a:t>
            </a:r>
            <a:r>
              <a:rPr lang="zh-TW" altLang="zh-TW" u="sng" dirty="0" smtClean="0"/>
              <a:t>題</a:t>
            </a:r>
            <a:r>
              <a:rPr lang="zh-TW" altLang="en-US" u="sng" dirty="0" smtClean="0"/>
              <a:t>，</a:t>
            </a:r>
            <a:r>
              <a:rPr lang="zh-TW" altLang="zh-TW" u="sng" dirty="0" smtClean="0"/>
              <a:t>多次</a:t>
            </a:r>
            <a:r>
              <a:rPr lang="zh-TW" altLang="zh-TW" u="sng" dirty="0"/>
              <a:t>累積方式亦可</a:t>
            </a:r>
            <a:r>
              <a:rPr lang="zh-TW" altLang="zh-TW" dirty="0" smtClean="0"/>
              <a:t>。</a:t>
            </a:r>
            <a:r>
              <a:rPr lang="en-US" altLang="zh-TW" dirty="0" smtClean="0"/>
              <a:t/>
            </a:r>
            <a:br>
              <a:rPr lang="en-US" altLang="zh-TW" dirty="0" smtClean="0"/>
            </a:br>
            <a:endParaRPr lang="zh-TW" altLang="zh-TW" dirty="0"/>
          </a:p>
          <a:p>
            <a:pPr lvl="0"/>
            <a:r>
              <a:rPr lang="zh-TW" altLang="zh-TW" dirty="0"/>
              <a:t>可以維持現行一張段考試卷多類型試題，即使單一面向或能力的題數較為不足，</a:t>
            </a:r>
            <a:r>
              <a:rPr lang="zh-TW" altLang="zh-TW" u="sng" dirty="0"/>
              <a:t>只要有規劃，一整個學期或學年下來，仍可有「足夠證據」證明學生某一面向能力的表現在哪個等級</a:t>
            </a:r>
            <a:r>
              <a:rPr lang="zh-TW" altLang="zh-TW" dirty="0"/>
              <a:t>。當然，單卷增加題數也有必要，雙軌並進。</a:t>
            </a:r>
            <a:r>
              <a:rPr lang="zh-TW" altLang="zh-TW" dirty="0">
                <a:solidFill>
                  <a:srgbClr val="FFFF00"/>
                </a:solidFill>
              </a:rPr>
              <a:t>就是「蒐集證據」的概念</a:t>
            </a:r>
            <a:r>
              <a:rPr lang="zh-TW" altLang="zh-TW" dirty="0"/>
              <a:t>。</a:t>
            </a:r>
          </a:p>
          <a:p>
            <a:endParaRPr lang="zh-TW" altLang="en-US" dirty="0"/>
          </a:p>
        </p:txBody>
      </p:sp>
      <p:sp>
        <p:nvSpPr>
          <p:cNvPr id="3" name="標題 2"/>
          <p:cNvSpPr>
            <a:spLocks noGrp="1"/>
          </p:cNvSpPr>
          <p:nvPr>
            <p:ph type="title"/>
          </p:nvPr>
        </p:nvSpPr>
        <p:spPr/>
        <p:txBody>
          <a:bodyPr>
            <a:normAutofit fontScale="90000"/>
          </a:bodyPr>
          <a:lstStyle/>
          <a:p>
            <a:r>
              <a:rPr lang="zh-TW" altLang="en-US" dirty="0"/>
              <a:t>雙軌並行示例：翻譯測驗</a:t>
            </a:r>
            <a:r>
              <a:rPr lang="zh-TW" altLang="en-US" b="1" dirty="0">
                <a:solidFill>
                  <a:srgbClr val="FFFF00"/>
                </a:solidFill>
              </a:rPr>
              <a:t>提醒事項 </a:t>
            </a:r>
            <a:r>
              <a:rPr lang="en-US" altLang="zh-TW" b="1" dirty="0" smtClean="0">
                <a:solidFill>
                  <a:srgbClr val="FFFF00"/>
                </a:solidFill>
              </a:rPr>
              <a:t>2</a:t>
            </a:r>
            <a:endParaRPr lang="zh-TW" altLang="en-US" dirty="0"/>
          </a:p>
        </p:txBody>
      </p:sp>
    </p:spTree>
    <p:extLst>
      <p:ext uri="{BB962C8B-B14F-4D97-AF65-F5344CB8AC3E}">
        <p14:creationId xmlns:p14="http://schemas.microsoft.com/office/powerpoint/2010/main" val="139777858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zh-TW" altLang="en-US" sz="3600" dirty="0" smtClean="0"/>
              <a:t>在七、八</a:t>
            </a:r>
            <a:r>
              <a:rPr lang="zh-TW" altLang="en-US" sz="3600" dirty="0"/>
              <a:t>年級字句</a:t>
            </a:r>
            <a:r>
              <a:rPr lang="zh-TW" altLang="en-US" sz="3600" dirty="0" smtClean="0"/>
              <a:t>書寫中，是 </a:t>
            </a:r>
            <a:r>
              <a:rPr lang="en-US" altLang="zh-TW" sz="3600" dirty="0" smtClean="0"/>
              <a:t>A</a:t>
            </a:r>
            <a:r>
              <a:rPr lang="zh-TW" altLang="en-US" sz="3600" dirty="0" smtClean="0"/>
              <a:t>級才</a:t>
            </a:r>
            <a:r>
              <a:rPr lang="zh-TW" altLang="en-US" sz="3600" dirty="0"/>
              <a:t>開始能寫</a:t>
            </a:r>
            <a:r>
              <a:rPr lang="zh-TW" altLang="en-US" sz="3600" dirty="0" smtClean="0"/>
              <a:t>句子，在容錯的原則下，當然</a:t>
            </a:r>
            <a:r>
              <a:rPr lang="zh-TW" altLang="en-US" sz="3600" dirty="0"/>
              <a:t>可以不</a:t>
            </a:r>
            <a:r>
              <a:rPr lang="zh-TW" altLang="en-US" sz="3600" dirty="0" smtClean="0"/>
              <a:t>完美，</a:t>
            </a:r>
            <a:r>
              <a:rPr lang="zh-TW" altLang="en-US" sz="3600" u="sng" dirty="0" smtClean="0"/>
              <a:t>但卻是另一</a:t>
            </a:r>
            <a:r>
              <a:rPr lang="zh-TW" altLang="en-US" sz="3600" u="sng" dirty="0"/>
              <a:t>次主題段落寫作的前端基礎</a:t>
            </a:r>
            <a:r>
              <a:rPr lang="zh-TW" altLang="en-US" sz="3600" u="sng" dirty="0" smtClean="0"/>
              <a:t>技能</a:t>
            </a:r>
            <a:r>
              <a:rPr lang="zh-TW" altLang="en-US" sz="3600" dirty="0" smtClean="0"/>
              <a:t>。</a:t>
            </a:r>
            <a:endParaRPr lang="zh-TW" altLang="en-US" sz="3600" dirty="0"/>
          </a:p>
        </p:txBody>
      </p:sp>
      <p:sp>
        <p:nvSpPr>
          <p:cNvPr id="3" name="標題 2"/>
          <p:cNvSpPr>
            <a:spLocks noGrp="1"/>
          </p:cNvSpPr>
          <p:nvPr>
            <p:ph type="title"/>
          </p:nvPr>
        </p:nvSpPr>
        <p:spPr/>
        <p:txBody>
          <a:bodyPr/>
          <a:lstStyle/>
          <a:p>
            <a:r>
              <a:rPr lang="zh-TW" altLang="en-US" dirty="0" smtClean="0"/>
              <a:t>補充說明</a:t>
            </a:r>
            <a:endParaRPr lang="zh-TW" altLang="en-US" dirty="0"/>
          </a:p>
        </p:txBody>
      </p:sp>
    </p:spTree>
    <p:extLst>
      <p:ext uri="{BB962C8B-B14F-4D97-AF65-F5344CB8AC3E}">
        <p14:creationId xmlns:p14="http://schemas.microsoft.com/office/powerpoint/2010/main" val="320886379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marL="0" indent="0">
              <a:buNone/>
            </a:pPr>
            <a:r>
              <a:rPr lang="zh-TW" altLang="en-US" dirty="0" smtClean="0"/>
              <a:t>依現行會考題型，分三大部分：</a:t>
            </a:r>
            <a:endParaRPr lang="en-US" altLang="zh-TW" dirty="0" smtClean="0"/>
          </a:p>
          <a:p>
            <a:pPr marL="514350" indent="-514350">
              <a:buFont typeface="+mj-lt"/>
              <a:buAutoNum type="arabicPeriod"/>
            </a:pPr>
            <a:r>
              <a:rPr lang="zh-TW" altLang="en-US" dirty="0"/>
              <a:t>辨識句</a:t>
            </a:r>
            <a:r>
              <a:rPr lang="zh-TW" altLang="en-US" dirty="0" smtClean="0"/>
              <a:t>意 </a:t>
            </a:r>
            <a:r>
              <a:rPr lang="en-US" altLang="zh-TW" dirty="0"/>
              <a:t>(</a:t>
            </a:r>
            <a:r>
              <a:rPr lang="zh-TW" altLang="en-US" dirty="0"/>
              <a:t>第 </a:t>
            </a:r>
            <a:r>
              <a:rPr lang="en-US" altLang="zh-TW" dirty="0"/>
              <a:t>1-3 </a:t>
            </a:r>
            <a:r>
              <a:rPr lang="zh-TW" altLang="en-US" dirty="0"/>
              <a:t>題</a:t>
            </a:r>
            <a:r>
              <a:rPr lang="en-US" altLang="zh-TW" dirty="0"/>
              <a:t>)</a:t>
            </a:r>
            <a:endParaRPr lang="en-US" altLang="zh-TW" dirty="0" smtClean="0"/>
          </a:p>
          <a:p>
            <a:pPr marL="514350" indent="-514350">
              <a:buFont typeface="+mj-lt"/>
              <a:buAutoNum type="arabicPeriod"/>
            </a:pPr>
            <a:r>
              <a:rPr lang="zh-TW" altLang="en-US" dirty="0"/>
              <a:t>基本</a:t>
            </a:r>
            <a:r>
              <a:rPr lang="zh-TW" altLang="en-US" dirty="0" smtClean="0"/>
              <a:t>問答 </a:t>
            </a:r>
            <a:r>
              <a:rPr lang="en-US" altLang="zh-TW" dirty="0"/>
              <a:t>(</a:t>
            </a:r>
            <a:r>
              <a:rPr lang="zh-TW" altLang="en-US" dirty="0"/>
              <a:t>第 </a:t>
            </a:r>
            <a:r>
              <a:rPr lang="en-US" altLang="zh-TW" dirty="0"/>
              <a:t>4-10 </a:t>
            </a:r>
            <a:r>
              <a:rPr lang="zh-TW" altLang="en-US" dirty="0"/>
              <a:t>題</a:t>
            </a:r>
            <a:r>
              <a:rPr lang="en-US" altLang="zh-TW" dirty="0"/>
              <a:t>)</a:t>
            </a:r>
            <a:endParaRPr lang="en-US" altLang="zh-TW" dirty="0" smtClean="0"/>
          </a:p>
          <a:p>
            <a:pPr marL="514350" indent="-514350">
              <a:buFont typeface="+mj-lt"/>
              <a:buAutoNum type="arabicPeriod"/>
            </a:pPr>
            <a:r>
              <a:rPr lang="zh-TW" altLang="en-US" dirty="0"/>
              <a:t>言談</a:t>
            </a:r>
            <a:r>
              <a:rPr lang="zh-TW" altLang="en-US" dirty="0" smtClean="0"/>
              <a:t>理解 </a:t>
            </a:r>
            <a:r>
              <a:rPr lang="en-US" altLang="zh-TW" dirty="0" smtClean="0"/>
              <a:t>(</a:t>
            </a:r>
            <a:r>
              <a:rPr lang="zh-TW" altLang="en-US" dirty="0"/>
              <a:t>第 </a:t>
            </a:r>
            <a:r>
              <a:rPr lang="en-US" altLang="zh-TW" dirty="0"/>
              <a:t>11-21 </a:t>
            </a:r>
            <a:r>
              <a:rPr lang="zh-TW" altLang="en-US" dirty="0"/>
              <a:t>題</a:t>
            </a:r>
            <a:r>
              <a:rPr lang="en-US" altLang="zh-TW" dirty="0" smtClean="0"/>
              <a:t>)</a:t>
            </a:r>
          </a:p>
          <a:p>
            <a:pPr marL="514350" indent="-514350">
              <a:buFont typeface="+mj-lt"/>
              <a:buAutoNum type="arabicPeriod"/>
            </a:pPr>
            <a:endParaRPr lang="en-US" altLang="zh-TW" dirty="0"/>
          </a:p>
          <a:p>
            <a:pPr marL="0" indent="0">
              <a:buNone/>
            </a:pPr>
            <a:r>
              <a:rPr lang="zh-TW" altLang="en-US" dirty="0" smtClean="0"/>
              <a:t>所對應的表現標準，詳見</a:t>
            </a:r>
            <a:r>
              <a:rPr lang="en-US" altLang="zh-TW" dirty="0" smtClean="0">
                <a:hlinkClick r:id="rId2" action="ppaction://hlinksldjump"/>
              </a:rPr>
              <a:t>pp. 6-11</a:t>
            </a:r>
            <a:r>
              <a:rPr lang="zh-TW" altLang="en-US" dirty="0" smtClean="0"/>
              <a:t>。</a:t>
            </a:r>
            <a:endParaRPr lang="zh-TW" altLang="en-US" dirty="0"/>
          </a:p>
        </p:txBody>
      </p:sp>
      <p:sp>
        <p:nvSpPr>
          <p:cNvPr id="3" name="標題 2"/>
          <p:cNvSpPr>
            <a:spLocks noGrp="1"/>
          </p:cNvSpPr>
          <p:nvPr>
            <p:ph type="title"/>
          </p:nvPr>
        </p:nvSpPr>
        <p:spPr/>
        <p:txBody>
          <a:bodyPr/>
          <a:lstStyle/>
          <a:p>
            <a:r>
              <a:rPr lang="zh-TW" altLang="en-US" dirty="0"/>
              <a:t>雙軌並行示例</a:t>
            </a:r>
            <a:r>
              <a:rPr lang="zh-TW" altLang="en-US" dirty="0" smtClean="0"/>
              <a:t>：聽力測驗</a:t>
            </a:r>
            <a:endParaRPr lang="zh-TW" altLang="en-US" dirty="0"/>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1268760"/>
            <a:ext cx="3785462" cy="3658433"/>
          </a:xfrm>
          <a:prstGeom prst="rect">
            <a:avLst/>
          </a:prstGeom>
        </p:spPr>
      </p:pic>
    </p:spTree>
    <p:extLst>
      <p:ext uri="{BB962C8B-B14F-4D97-AF65-F5344CB8AC3E}">
        <p14:creationId xmlns:p14="http://schemas.microsoft.com/office/powerpoint/2010/main" val="5800395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r>
              <a:rPr lang="zh-TW" altLang="zh-TW" dirty="0" smtClean="0"/>
              <a:t>「</a:t>
            </a:r>
            <a:r>
              <a:rPr lang="zh-TW" altLang="en-US" dirty="0"/>
              <a:t>音訊理解</a:t>
            </a:r>
            <a:r>
              <a:rPr lang="zh-TW" altLang="zh-TW" dirty="0" smtClean="0"/>
              <a:t>」</a:t>
            </a:r>
            <a:r>
              <a:rPr lang="zh-TW" altLang="en-US" dirty="0" smtClean="0"/>
              <a:t>中的：</a:t>
            </a:r>
            <a:endParaRPr lang="en-US" altLang="zh-TW" dirty="0" smtClean="0"/>
          </a:p>
          <a:p>
            <a:pPr marL="1041400" indent="-514350">
              <a:buFont typeface="+mj-lt"/>
              <a:buAutoNum type="arabicPeriod"/>
            </a:pPr>
            <a:r>
              <a:rPr lang="zh-TW" altLang="en-US" dirty="0" smtClean="0"/>
              <a:t>基本語意</a:t>
            </a:r>
            <a:endParaRPr lang="en-US" altLang="zh-TW" dirty="0" smtClean="0"/>
          </a:p>
          <a:p>
            <a:pPr marL="1041400" indent="-514350">
              <a:buFont typeface="+mj-lt"/>
              <a:buAutoNum type="arabicPeriod"/>
            </a:pPr>
            <a:r>
              <a:rPr lang="zh-TW" altLang="en-US" dirty="0" smtClean="0"/>
              <a:t>回應</a:t>
            </a:r>
            <a:endParaRPr lang="en-US" altLang="zh-TW" dirty="0" smtClean="0"/>
          </a:p>
          <a:p>
            <a:pPr marL="1041400" indent="-514350">
              <a:buFont typeface="+mj-lt"/>
              <a:buAutoNum type="arabicPeriod"/>
            </a:pPr>
            <a:r>
              <a:rPr lang="zh-TW" altLang="en-US" dirty="0" smtClean="0"/>
              <a:t>指出明確訊息</a:t>
            </a:r>
            <a:endParaRPr lang="en-US" altLang="zh-TW" dirty="0" smtClean="0"/>
          </a:p>
          <a:p>
            <a:pPr marL="1041400" indent="-514350">
              <a:buFont typeface="+mj-lt"/>
              <a:buAutoNum type="arabicPeriod"/>
            </a:pPr>
            <a:r>
              <a:rPr lang="zh-TW" altLang="zh-TW" dirty="0"/>
              <a:t>指出主旨大意與隱含</a:t>
            </a:r>
            <a:r>
              <a:rPr lang="zh-TW" altLang="zh-TW" dirty="0" smtClean="0"/>
              <a:t>意思</a:t>
            </a:r>
            <a:endParaRPr lang="en-US" altLang="zh-TW" dirty="0" smtClean="0"/>
          </a:p>
          <a:p>
            <a:pPr marL="804863" indent="-277813">
              <a:buNone/>
            </a:pPr>
            <a:r>
              <a:rPr lang="zh-TW" altLang="zh-TW" dirty="0" smtClean="0">
                <a:solidFill>
                  <a:srgbClr val="FFFF66"/>
                </a:solidFill>
                <a:sym typeface="Wingdings 3"/>
              </a:rPr>
              <a:t></a:t>
            </a:r>
            <a:r>
              <a:rPr lang="zh-TW" altLang="en-US" dirty="0" smtClean="0">
                <a:sym typeface="Wingdings 3"/>
              </a:rPr>
              <a:t>聆聽能力中內容標準</a:t>
            </a:r>
            <a:r>
              <a:rPr lang="zh-TW" altLang="zh-TW" dirty="0" smtClean="0"/>
              <a:t>「</a:t>
            </a:r>
            <a:r>
              <a:rPr lang="zh-TW" altLang="en-US" dirty="0"/>
              <a:t>音訊理解</a:t>
            </a:r>
            <a:r>
              <a:rPr lang="zh-TW" altLang="zh-TW" dirty="0" smtClean="0"/>
              <a:t>」</a:t>
            </a:r>
            <a:r>
              <a:rPr lang="zh-TW" altLang="en-US" dirty="0" smtClean="0"/>
              <a:t>的</a:t>
            </a:r>
            <a:r>
              <a:rPr lang="zh-TW" altLang="en-US" dirty="0" smtClean="0">
                <a:solidFill>
                  <a:srgbClr val="FFFF66"/>
                </a:solidFill>
              </a:rPr>
              <a:t>四個子能力都有評量到</a:t>
            </a:r>
            <a:r>
              <a:rPr lang="zh-TW" altLang="en-US" dirty="0" smtClean="0"/>
              <a:t>。</a:t>
            </a:r>
            <a:endParaRPr lang="en-US" altLang="zh-TW" dirty="0" smtClean="0"/>
          </a:p>
          <a:p>
            <a:pPr marL="804863" indent="-277813">
              <a:buNone/>
            </a:pPr>
            <a:endParaRPr lang="en-US" altLang="zh-TW" dirty="0"/>
          </a:p>
          <a:p>
            <a:pPr marL="804863" indent="-277813">
              <a:buNone/>
            </a:pPr>
            <a:r>
              <a:rPr lang="zh-TW" altLang="zh-TW" dirty="0" smtClean="0">
                <a:sym typeface="Wingdings 3"/>
              </a:rPr>
              <a:t></a:t>
            </a:r>
            <a:r>
              <a:rPr lang="zh-TW" altLang="en-US" dirty="0" smtClean="0">
                <a:sym typeface="Wingdings 3"/>
                <a:hlinkClick r:id="rId2" action="ppaction://hlinksldjump"/>
              </a:rPr>
              <a:t>回</a:t>
            </a:r>
            <a:r>
              <a:rPr lang="en-US" altLang="zh-TW" dirty="0" smtClean="0">
                <a:sym typeface="Wingdings 3"/>
              </a:rPr>
              <a:t> </a:t>
            </a:r>
            <a:endParaRPr lang="zh-TW" altLang="en-US" dirty="0"/>
          </a:p>
        </p:txBody>
      </p:sp>
      <p:sp>
        <p:nvSpPr>
          <p:cNvPr id="2" name="標題 1"/>
          <p:cNvSpPr>
            <a:spLocks noGrp="1"/>
          </p:cNvSpPr>
          <p:nvPr>
            <p:ph type="title"/>
          </p:nvPr>
        </p:nvSpPr>
        <p:spPr/>
        <p:txBody>
          <a:bodyPr/>
          <a:lstStyle/>
          <a:p>
            <a:r>
              <a:rPr lang="zh-TW" altLang="en-US" dirty="0" smtClean="0"/>
              <a:t>會考聽力評量到了哪些內容標準？</a:t>
            </a:r>
            <a:endParaRPr lang="zh-TW" altLang="en-US" dirty="0"/>
          </a:p>
        </p:txBody>
      </p:sp>
    </p:spTree>
    <p:extLst>
      <p:ext uri="{BB962C8B-B14F-4D97-AF65-F5344CB8AC3E}">
        <p14:creationId xmlns:p14="http://schemas.microsoft.com/office/powerpoint/2010/main" val="68457308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endParaRPr lang="zh-TW" altLang="en-US"/>
          </a:p>
        </p:txBody>
      </p:sp>
      <p:sp>
        <p:nvSpPr>
          <p:cNvPr id="4" name="圓角矩形 3"/>
          <p:cNvSpPr/>
          <p:nvPr/>
        </p:nvSpPr>
        <p:spPr>
          <a:xfrm>
            <a:off x="5436096" y="1412776"/>
            <a:ext cx="1368152" cy="4968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728" indent="0">
              <a:buNone/>
            </a:pPr>
            <a:r>
              <a:rPr lang="zh-TW" altLang="en-US" sz="5400" dirty="0">
                <a:solidFill>
                  <a:srgbClr val="002060"/>
                </a:solidFill>
                <a:latin typeface="標楷體" pitchFamily="65" charset="-120"/>
                <a:ea typeface="標楷體" pitchFamily="65" charset="-120"/>
              </a:rPr>
              <a:t>認識</a:t>
            </a:r>
            <a:r>
              <a:rPr lang="zh-TW" altLang="en-US" sz="5400" dirty="0" smtClean="0">
                <a:solidFill>
                  <a:srgbClr val="002060"/>
                </a:solidFill>
                <a:latin typeface="標楷體" pitchFamily="65" charset="-120"/>
                <a:ea typeface="標楷體" pitchFamily="65" charset="-120"/>
              </a:rPr>
              <a:t>評分指引</a:t>
            </a:r>
            <a:endParaRPr lang="zh-TW" altLang="en-US" sz="5400" dirty="0">
              <a:solidFill>
                <a:srgbClr val="002060"/>
              </a:solidFill>
              <a:latin typeface="標楷體" pitchFamily="65" charset="-120"/>
              <a:ea typeface="標楷體" pitchFamily="65" charset="-120"/>
            </a:endParaRPr>
          </a:p>
        </p:txBody>
      </p:sp>
      <p:pic>
        <p:nvPicPr>
          <p:cNvPr id="6" name="內容版面配置區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3728" y="1844824"/>
            <a:ext cx="2985180" cy="3899788"/>
          </a:xfrm>
        </p:spPr>
      </p:pic>
    </p:spTree>
    <p:extLst>
      <p:ext uri="{BB962C8B-B14F-4D97-AF65-F5344CB8AC3E}">
        <p14:creationId xmlns:p14="http://schemas.microsoft.com/office/powerpoint/2010/main" val="339292237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481328"/>
            <a:ext cx="5266928" cy="4900000"/>
          </a:xfrm>
        </p:spPr>
        <p:txBody>
          <a:bodyPr>
            <a:normAutofit/>
          </a:bodyPr>
          <a:lstStyle/>
          <a:p>
            <a:r>
              <a:rPr lang="zh-TW" altLang="en-US" dirty="0"/>
              <a:t>「</a:t>
            </a:r>
            <a:r>
              <a:rPr lang="zh-TW" altLang="en-US" dirty="0" smtClean="0"/>
              <a:t>評分指引」</a:t>
            </a:r>
            <a:r>
              <a:rPr lang="zh-TW" altLang="en-US" dirty="0"/>
              <a:t>是對於學生</a:t>
            </a:r>
            <a:r>
              <a:rPr lang="en-US" altLang="zh-TW" dirty="0"/>
              <a:t/>
            </a:r>
            <a:br>
              <a:rPr lang="en-US" altLang="zh-TW" dirty="0"/>
            </a:br>
            <a:r>
              <a:rPr lang="zh-TW" altLang="en-US" dirty="0"/>
              <a:t>的答案</a:t>
            </a:r>
            <a:r>
              <a:rPr lang="en-US" altLang="zh-TW" dirty="0"/>
              <a:t>/</a:t>
            </a:r>
            <a:r>
              <a:rPr lang="zh-TW" altLang="en-US" dirty="0"/>
              <a:t>反應的</a:t>
            </a:r>
            <a:r>
              <a:rPr lang="zh-TW" altLang="en-US" dirty="0">
                <a:solidFill>
                  <a:srgbClr val="FFFF66"/>
                </a:solidFill>
              </a:rPr>
              <a:t>評分</a:t>
            </a:r>
            <a:r>
              <a:rPr lang="zh-TW" altLang="en-US" dirty="0" smtClean="0">
                <a:solidFill>
                  <a:srgbClr val="FFFF66"/>
                </a:solidFill>
              </a:rPr>
              <a:t>依據</a:t>
            </a:r>
            <a:r>
              <a:rPr lang="zh-TW" altLang="en-US" dirty="0" smtClean="0"/>
              <a:t>。</a:t>
            </a:r>
            <a:endParaRPr lang="en-US" altLang="zh-TW" dirty="0" smtClean="0"/>
          </a:p>
          <a:p>
            <a:r>
              <a:rPr lang="zh-TW" altLang="en-US" b="1" dirty="0"/>
              <a:t>現行國中英語常見的</a:t>
            </a:r>
            <a:r>
              <a:rPr lang="zh-TW" altLang="en-US" b="1" dirty="0" smtClean="0"/>
              <a:t>評分指引</a:t>
            </a:r>
            <a:r>
              <a:rPr lang="zh-TW" altLang="en-US" dirty="0" smtClean="0"/>
              <a:t>：</a:t>
            </a:r>
            <a:endParaRPr lang="en-US" altLang="zh-TW" dirty="0"/>
          </a:p>
          <a:p>
            <a:pPr marL="893763" indent="-457200">
              <a:buFont typeface="Wingdings" pitchFamily="2" charset="2"/>
              <a:buChar char="Ø"/>
            </a:pPr>
            <a:r>
              <a:rPr lang="zh-TW" altLang="en-US" dirty="0"/>
              <a:t>標準答案</a:t>
            </a:r>
            <a:endParaRPr lang="en-US" altLang="zh-TW" dirty="0"/>
          </a:p>
          <a:p>
            <a:pPr marL="893763" indent="-457200">
              <a:buFont typeface="Wingdings" pitchFamily="2" charset="2"/>
              <a:buChar char="Ø"/>
            </a:pPr>
            <a:r>
              <a:rPr lang="zh-TW" altLang="en-US" dirty="0"/>
              <a:t>造句、重組、改寫句子</a:t>
            </a:r>
            <a:r>
              <a:rPr lang="zh-TW" altLang="en-US" dirty="0" smtClean="0"/>
              <a:t>：含標點符號，錯</a:t>
            </a:r>
            <a:r>
              <a:rPr lang="zh-TW" altLang="en-US" dirty="0"/>
              <a:t>一字扣一分</a:t>
            </a:r>
            <a:endParaRPr lang="en-US" altLang="zh-TW" dirty="0"/>
          </a:p>
          <a:p>
            <a:pPr marL="893763" indent="-457200">
              <a:buFont typeface="Wingdings" pitchFamily="2" charset="2"/>
              <a:buChar char="Ø"/>
            </a:pPr>
            <a:r>
              <a:rPr lang="zh-TW" altLang="en-US" dirty="0"/>
              <a:t>翻譯</a:t>
            </a:r>
            <a:r>
              <a:rPr lang="zh-TW" altLang="en-US" dirty="0" smtClean="0"/>
              <a:t>：</a:t>
            </a:r>
            <a:r>
              <a:rPr lang="zh-TW" altLang="en-US" dirty="0"/>
              <a:t>含標點符號，</a:t>
            </a:r>
            <a:r>
              <a:rPr lang="zh-TW" altLang="en-US" dirty="0" smtClean="0"/>
              <a:t>錯</a:t>
            </a:r>
            <a:r>
              <a:rPr lang="zh-TW" altLang="en-US" dirty="0"/>
              <a:t>一字扣一分；或以詞組為單位，錯一詞組扣</a:t>
            </a:r>
            <a:r>
              <a:rPr lang="zh-TW" altLang="en-US" dirty="0" smtClean="0"/>
              <a:t>一分</a:t>
            </a:r>
            <a:endParaRPr lang="en-US" altLang="zh-TW" dirty="0"/>
          </a:p>
        </p:txBody>
      </p:sp>
      <p:sp>
        <p:nvSpPr>
          <p:cNvPr id="2" name="標題 1"/>
          <p:cNvSpPr>
            <a:spLocks noGrp="1"/>
          </p:cNvSpPr>
          <p:nvPr>
            <p:ph type="title"/>
          </p:nvPr>
        </p:nvSpPr>
        <p:spPr/>
        <p:txBody>
          <a:bodyPr/>
          <a:lstStyle/>
          <a:p>
            <a:r>
              <a:rPr lang="zh-TW" altLang="en-US" dirty="0" smtClean="0"/>
              <a:t>評分指引是什麼？</a:t>
            </a:r>
            <a:endParaRPr lang="zh-TW" altLang="en-US"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764704"/>
            <a:ext cx="3112209" cy="4153846"/>
          </a:xfrm>
          <a:prstGeom prst="rect">
            <a:avLst/>
          </a:prstGeom>
        </p:spPr>
      </p:pic>
    </p:spTree>
    <p:extLst>
      <p:ext uri="{BB962C8B-B14F-4D97-AF65-F5344CB8AC3E}">
        <p14:creationId xmlns:p14="http://schemas.microsoft.com/office/powerpoint/2010/main" val="286853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0" y="1415088"/>
            <a:ext cx="4114800" cy="4525963"/>
          </a:xfrm>
        </p:spPr>
        <p:txBody>
          <a:bodyPr>
            <a:normAutofit/>
          </a:bodyPr>
          <a:lstStyle/>
          <a:p>
            <a:r>
              <a:rPr lang="zh-TW" altLang="en-US" dirty="0" smtClean="0"/>
              <a:t>「表現標準」是</a:t>
            </a:r>
            <a:r>
              <a:rPr lang="zh-TW" altLang="en-US" b="1" dirty="0" smtClean="0"/>
              <a:t>母法</a:t>
            </a:r>
            <a:r>
              <a:rPr lang="zh-TW" altLang="en-US" dirty="0" smtClean="0"/>
              <a:t>：如「教師法」。</a:t>
            </a:r>
            <a:endParaRPr lang="en-US" altLang="zh-TW" dirty="0" smtClean="0"/>
          </a:p>
          <a:p>
            <a:r>
              <a:rPr lang="zh-TW" altLang="en-US" dirty="0" smtClean="0"/>
              <a:t>「評分指引」是</a:t>
            </a:r>
            <a:r>
              <a:rPr lang="zh-TW" altLang="en-US" b="1" dirty="0" smtClean="0"/>
              <a:t>子法</a:t>
            </a:r>
            <a:r>
              <a:rPr lang="zh-TW" altLang="en-US" dirty="0"/>
              <a:t>：如「教師</a:t>
            </a:r>
            <a:r>
              <a:rPr lang="zh-TW" altLang="en-US" dirty="0" smtClean="0"/>
              <a:t>法施行細則」。</a:t>
            </a:r>
            <a:endParaRPr lang="en-US" altLang="zh-TW" dirty="0"/>
          </a:p>
          <a:p>
            <a:endParaRPr lang="en-US" altLang="zh-TW" dirty="0" smtClean="0"/>
          </a:p>
          <a:p>
            <a:r>
              <a:rPr lang="zh-TW" altLang="en-US" dirty="0" smtClean="0"/>
              <a:t>母法是規範個大概。</a:t>
            </a:r>
            <a:endParaRPr lang="en-US" altLang="zh-TW" dirty="0" smtClean="0"/>
          </a:p>
          <a:p>
            <a:r>
              <a:rPr lang="zh-TW" altLang="en-US" dirty="0" smtClean="0"/>
              <a:t>子法是依據母法，以及各種情況，規定得更詳細，以利執行，但絕對不是抄襲母法。</a:t>
            </a:r>
            <a:endParaRPr lang="zh-TW" altLang="en-US" dirty="0"/>
          </a:p>
        </p:txBody>
      </p:sp>
      <p:sp>
        <p:nvSpPr>
          <p:cNvPr id="3" name="標題 2"/>
          <p:cNvSpPr>
            <a:spLocks noGrp="1"/>
          </p:cNvSpPr>
          <p:nvPr>
            <p:ph type="title"/>
          </p:nvPr>
        </p:nvSpPr>
        <p:spPr/>
        <p:txBody>
          <a:bodyPr>
            <a:normAutofit fontScale="90000"/>
          </a:bodyPr>
          <a:lstStyle/>
          <a:p>
            <a:r>
              <a:rPr lang="zh-TW" altLang="en-US" dirty="0"/>
              <a:t>「表現標準」</a:t>
            </a:r>
            <a:r>
              <a:rPr lang="zh-TW" altLang="en-US" dirty="0" smtClean="0"/>
              <a:t>和「評分指引」</a:t>
            </a:r>
            <a:r>
              <a:rPr lang="zh-TW" altLang="en-US" dirty="0"/>
              <a:t>的</a:t>
            </a:r>
            <a:r>
              <a:rPr lang="zh-TW" altLang="en-US" dirty="0" smtClean="0"/>
              <a:t>區別</a:t>
            </a:r>
            <a:endParaRPr lang="zh-TW" altLang="en-US"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556792"/>
            <a:ext cx="5208187" cy="4293578"/>
          </a:xfrm>
          <a:prstGeom prst="rect">
            <a:avLst/>
          </a:prstGeom>
        </p:spPr>
      </p:pic>
    </p:spTree>
    <p:extLst>
      <p:ext uri="{BB962C8B-B14F-4D97-AF65-F5344CB8AC3E}">
        <p14:creationId xmlns:p14="http://schemas.microsoft.com/office/powerpoint/2010/main" val="116273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1000"/>
                                        <p:tgtEl>
                                          <p:spTgt spid="2">
                                            <p:txEl>
                                              <p:pRg st="4" end="4"/>
                                            </p:txEl>
                                          </p:spTgt>
                                        </p:tgtEl>
                                      </p:cBhvr>
                                    </p:animEffect>
                                    <p:anim calcmode="lin" valueType="num">
                                      <p:cBhvr>
                                        <p:cTn id="1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481328"/>
            <a:ext cx="5915000" cy="4525963"/>
          </a:xfrm>
        </p:spPr>
        <p:txBody>
          <a:bodyPr>
            <a:normAutofit fontScale="92500" lnSpcReduction="10000"/>
          </a:bodyPr>
          <a:lstStyle/>
          <a:p>
            <a:r>
              <a:rPr lang="zh-TW" altLang="en-US" dirty="0"/>
              <a:t>「教師法</a:t>
            </a:r>
            <a:r>
              <a:rPr lang="zh-TW" altLang="en-US" dirty="0" smtClean="0"/>
              <a:t>」第</a:t>
            </a:r>
            <a:r>
              <a:rPr lang="en-US" altLang="zh-TW" dirty="0" smtClean="0"/>
              <a:t>7</a:t>
            </a:r>
            <a:r>
              <a:rPr lang="zh-TW" altLang="en-US" dirty="0" smtClean="0"/>
              <a:t>條第三項：</a:t>
            </a:r>
            <a:r>
              <a:rPr lang="en-US" altLang="zh-TW" dirty="0" smtClean="0"/>
              <a:t/>
            </a:r>
            <a:br>
              <a:rPr lang="en-US" altLang="zh-TW" dirty="0" smtClean="0"/>
            </a:br>
            <a:r>
              <a:rPr lang="zh-TW" altLang="zh-TW" b="1" dirty="0"/>
              <a:t>教師合格證書</a:t>
            </a:r>
            <a:r>
              <a:rPr lang="zh-TW" altLang="zh-TW" dirty="0"/>
              <a:t>由教育部統一頒發。</a:t>
            </a:r>
            <a:endParaRPr lang="en-US" altLang="zh-TW" dirty="0"/>
          </a:p>
          <a:p>
            <a:endParaRPr lang="en-US" altLang="zh-TW" dirty="0" smtClean="0"/>
          </a:p>
          <a:p>
            <a:r>
              <a:rPr lang="zh-TW" altLang="en-US" dirty="0"/>
              <a:t>「</a:t>
            </a:r>
            <a:r>
              <a:rPr lang="zh-TW" altLang="zh-TW" dirty="0" smtClean="0"/>
              <a:t>教師</a:t>
            </a:r>
            <a:r>
              <a:rPr lang="zh-TW" altLang="zh-TW" dirty="0"/>
              <a:t>法施行</a:t>
            </a:r>
            <a:r>
              <a:rPr lang="zh-TW" altLang="zh-TW" dirty="0" smtClean="0"/>
              <a:t>細則</a:t>
            </a:r>
            <a:r>
              <a:rPr lang="zh-TW" altLang="en-US" dirty="0"/>
              <a:t>」</a:t>
            </a:r>
            <a:r>
              <a:rPr lang="zh-TW" altLang="zh-TW" dirty="0" smtClean="0"/>
              <a:t>第</a:t>
            </a:r>
            <a:r>
              <a:rPr lang="en-US" altLang="zh-TW" dirty="0"/>
              <a:t>6</a:t>
            </a:r>
            <a:r>
              <a:rPr lang="zh-TW" altLang="zh-TW" dirty="0" smtClean="0"/>
              <a:t>條：</a:t>
            </a:r>
            <a:r>
              <a:rPr lang="en-US" altLang="zh-TW" dirty="0" smtClean="0"/>
              <a:t/>
            </a:r>
            <a:br>
              <a:rPr lang="en-US" altLang="zh-TW" dirty="0" smtClean="0"/>
            </a:br>
            <a:r>
              <a:rPr lang="zh-TW" altLang="zh-TW" dirty="0"/>
              <a:t>本法第七條第三項所稱</a:t>
            </a:r>
            <a:r>
              <a:rPr lang="zh-TW" altLang="zh-TW" b="1" dirty="0"/>
              <a:t>教師合格證書</a:t>
            </a:r>
            <a:r>
              <a:rPr lang="zh-TW" altLang="zh-TW" dirty="0"/>
              <a:t>，應記載下列事項，並粘貼最近三</a:t>
            </a:r>
            <a:r>
              <a:rPr lang="zh-TW" altLang="zh-TW" dirty="0" smtClean="0"/>
              <a:t>個月</a:t>
            </a:r>
            <a:r>
              <a:rPr lang="en-US" altLang="zh-TW" dirty="0" smtClean="0"/>
              <a:t/>
            </a:r>
            <a:br>
              <a:rPr lang="en-US" altLang="zh-TW" dirty="0" smtClean="0"/>
            </a:br>
            <a:r>
              <a:rPr lang="zh-TW" altLang="zh-TW" dirty="0" smtClean="0"/>
              <a:t>一</a:t>
            </a:r>
            <a:r>
              <a:rPr lang="zh-TW" altLang="zh-TW" dirty="0"/>
              <a:t>吋半身正面相片及加蓋鋼印</a:t>
            </a:r>
            <a:r>
              <a:rPr lang="zh-TW" altLang="zh-TW" dirty="0" smtClean="0"/>
              <a:t>：</a:t>
            </a:r>
            <a:r>
              <a:rPr lang="en-US" altLang="zh-TW" dirty="0" smtClean="0"/>
              <a:t/>
            </a:r>
            <a:br>
              <a:rPr lang="en-US" altLang="zh-TW" dirty="0" smtClean="0"/>
            </a:br>
            <a:r>
              <a:rPr lang="zh-TW" altLang="zh-TW" dirty="0"/>
              <a:t>一、姓名</a:t>
            </a:r>
            <a:r>
              <a:rPr lang="zh-TW" altLang="zh-TW" dirty="0" smtClean="0"/>
              <a:t>。</a:t>
            </a:r>
            <a:r>
              <a:rPr lang="en-US" altLang="zh-TW" dirty="0" smtClean="0"/>
              <a:t/>
            </a:r>
            <a:br>
              <a:rPr lang="en-US" altLang="zh-TW" dirty="0" smtClean="0"/>
            </a:br>
            <a:r>
              <a:rPr lang="zh-TW" altLang="zh-TW" dirty="0" smtClean="0"/>
              <a:t>二</a:t>
            </a:r>
            <a:r>
              <a:rPr lang="zh-TW" altLang="zh-TW" dirty="0"/>
              <a:t>、出生年、月、日</a:t>
            </a:r>
            <a:r>
              <a:rPr lang="zh-TW" altLang="zh-TW" dirty="0" smtClean="0"/>
              <a:t>。</a:t>
            </a:r>
            <a:r>
              <a:rPr lang="en-US" altLang="zh-TW" dirty="0" smtClean="0"/>
              <a:t/>
            </a:r>
            <a:br>
              <a:rPr lang="en-US" altLang="zh-TW" dirty="0" smtClean="0"/>
            </a:br>
            <a:r>
              <a:rPr lang="zh-TW" altLang="zh-TW" dirty="0" smtClean="0"/>
              <a:t>三</a:t>
            </a:r>
            <a:r>
              <a:rPr lang="zh-TW" altLang="zh-TW" dirty="0"/>
              <a:t>、國民身分證統一編號</a:t>
            </a:r>
            <a:r>
              <a:rPr lang="zh-TW" altLang="zh-TW" dirty="0" smtClean="0"/>
              <a:t>。</a:t>
            </a:r>
            <a:r>
              <a:rPr lang="en-US" altLang="zh-TW" dirty="0" smtClean="0"/>
              <a:t/>
            </a:r>
            <a:br>
              <a:rPr lang="en-US" altLang="zh-TW" dirty="0" smtClean="0"/>
            </a:br>
            <a:r>
              <a:rPr lang="zh-TW" altLang="zh-TW" dirty="0" smtClean="0"/>
              <a:t>四</a:t>
            </a:r>
            <a:r>
              <a:rPr lang="zh-TW" altLang="zh-TW" dirty="0"/>
              <a:t>、檢定結果</a:t>
            </a:r>
            <a:r>
              <a:rPr lang="zh-TW" altLang="zh-TW" dirty="0" smtClean="0"/>
              <a:t>。</a:t>
            </a:r>
            <a:r>
              <a:rPr lang="en-US" altLang="zh-TW" dirty="0" smtClean="0"/>
              <a:t/>
            </a:r>
            <a:br>
              <a:rPr lang="en-US" altLang="zh-TW" dirty="0" smtClean="0"/>
            </a:br>
            <a:r>
              <a:rPr lang="zh-TW" altLang="zh-TW" dirty="0" smtClean="0"/>
              <a:t>五</a:t>
            </a:r>
            <a:r>
              <a:rPr lang="zh-TW" altLang="zh-TW" dirty="0"/>
              <a:t>、證書字號</a:t>
            </a:r>
            <a:r>
              <a:rPr lang="zh-TW" altLang="zh-TW" dirty="0" smtClean="0"/>
              <a:t>。</a:t>
            </a:r>
            <a:r>
              <a:rPr lang="en-US" altLang="zh-TW" dirty="0" smtClean="0"/>
              <a:t/>
            </a:r>
            <a:br>
              <a:rPr lang="en-US" altLang="zh-TW" dirty="0" smtClean="0"/>
            </a:br>
            <a:r>
              <a:rPr lang="zh-TW" altLang="zh-TW" dirty="0" smtClean="0"/>
              <a:t>六</a:t>
            </a:r>
            <a:r>
              <a:rPr lang="zh-TW" altLang="zh-TW" dirty="0"/>
              <a:t>、發給證書之年、月、日。</a:t>
            </a:r>
          </a:p>
          <a:p>
            <a:endParaRPr lang="zh-TW" altLang="en-US" dirty="0"/>
          </a:p>
        </p:txBody>
      </p:sp>
      <p:sp>
        <p:nvSpPr>
          <p:cNvPr id="3" name="標題 2"/>
          <p:cNvSpPr>
            <a:spLocks noGrp="1"/>
          </p:cNvSpPr>
          <p:nvPr>
            <p:ph type="title"/>
          </p:nvPr>
        </p:nvSpPr>
        <p:spPr/>
        <p:txBody>
          <a:bodyPr>
            <a:normAutofit/>
          </a:bodyPr>
          <a:lstStyle/>
          <a:p>
            <a:r>
              <a:rPr lang="zh-TW" altLang="en-US" dirty="0"/>
              <a:t>「教師法</a:t>
            </a:r>
            <a:r>
              <a:rPr lang="zh-TW" altLang="en-US" dirty="0" smtClean="0"/>
              <a:t>」與</a:t>
            </a:r>
            <a:r>
              <a:rPr lang="zh-TW" altLang="en-US" dirty="0"/>
              <a:t>「教師</a:t>
            </a:r>
            <a:r>
              <a:rPr lang="zh-TW" altLang="en-US" dirty="0" smtClean="0"/>
              <a:t>法施行細則」</a:t>
            </a:r>
            <a:endParaRPr lang="zh-TW" altLang="en-US" dirty="0"/>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9938" y="2708920"/>
            <a:ext cx="3924061" cy="3789522"/>
          </a:xfrm>
          <a:prstGeom prst="rect">
            <a:avLst/>
          </a:prstGeom>
        </p:spPr>
      </p:pic>
    </p:spTree>
    <p:extLst>
      <p:ext uri="{BB962C8B-B14F-4D97-AF65-F5344CB8AC3E}">
        <p14:creationId xmlns:p14="http://schemas.microsoft.com/office/powerpoint/2010/main" val="152746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481328"/>
            <a:ext cx="4762872" cy="4972008"/>
          </a:xfrm>
        </p:spPr>
        <p:txBody>
          <a:bodyPr>
            <a:normAutofit/>
          </a:bodyPr>
          <a:lstStyle/>
          <a:p>
            <a:r>
              <a:rPr lang="zh-TW" altLang="zh-TW" dirty="0">
                <a:solidFill>
                  <a:srgbClr val="FFFF66"/>
                </a:solidFill>
              </a:rPr>
              <a:t>不是照抄</a:t>
            </a:r>
            <a:r>
              <a:rPr lang="zh-TW" altLang="zh-TW" dirty="0"/>
              <a:t>「表現標準」，</a:t>
            </a:r>
            <a:r>
              <a:rPr lang="en-US" altLang="zh-TW" dirty="0"/>
              <a:t/>
            </a:r>
            <a:br>
              <a:rPr lang="en-US" altLang="zh-TW" dirty="0"/>
            </a:br>
            <a:r>
              <a:rPr lang="zh-TW" altLang="zh-TW" dirty="0">
                <a:solidFill>
                  <a:srgbClr val="FFFF66"/>
                </a:solidFill>
              </a:rPr>
              <a:t>而是</a:t>
            </a:r>
            <a:r>
              <a:rPr lang="zh-TW" altLang="zh-TW" dirty="0" smtClean="0">
                <a:solidFill>
                  <a:srgbClr val="FFFF66"/>
                </a:solidFill>
              </a:rPr>
              <a:t>根據</a:t>
            </a:r>
            <a:r>
              <a:rPr lang="zh-TW" altLang="zh-TW" dirty="0">
                <a:solidFill>
                  <a:srgbClr val="FFFF66"/>
                </a:solidFill>
              </a:rPr>
              <a:t>「</a:t>
            </a:r>
            <a:r>
              <a:rPr lang="zh-TW" altLang="zh-TW" b="1" dirty="0">
                <a:solidFill>
                  <a:srgbClr val="FFFF66"/>
                </a:solidFill>
              </a:rPr>
              <a:t>表現標準</a:t>
            </a:r>
            <a:r>
              <a:rPr lang="zh-TW" altLang="zh-TW" dirty="0" smtClean="0">
                <a:solidFill>
                  <a:srgbClr val="FFFF66"/>
                </a:solidFill>
              </a:rPr>
              <a:t>」</a:t>
            </a:r>
            <a:r>
              <a:rPr lang="zh-TW" altLang="en-US" dirty="0" smtClean="0">
                <a:solidFill>
                  <a:srgbClr val="FFFF66"/>
                </a:solidFill>
              </a:rPr>
              <a:t>與</a:t>
            </a:r>
            <a:r>
              <a:rPr lang="zh-TW" altLang="zh-TW" dirty="0">
                <a:solidFill>
                  <a:srgbClr val="FFFF66"/>
                </a:solidFill>
              </a:rPr>
              <a:t>「</a:t>
            </a:r>
            <a:r>
              <a:rPr lang="zh-TW" altLang="zh-TW" b="1" dirty="0" smtClean="0">
                <a:solidFill>
                  <a:srgbClr val="FFFF66"/>
                </a:solidFill>
              </a:rPr>
              <a:t>文本內容</a:t>
            </a:r>
            <a:r>
              <a:rPr lang="zh-TW" altLang="zh-TW" dirty="0">
                <a:solidFill>
                  <a:srgbClr val="FFFF66"/>
                </a:solidFill>
              </a:rPr>
              <a:t>」</a:t>
            </a:r>
            <a:r>
              <a:rPr lang="zh-TW" altLang="zh-TW" dirty="0" smtClean="0">
                <a:solidFill>
                  <a:srgbClr val="FFFF66"/>
                </a:solidFill>
              </a:rPr>
              <a:t>制定</a:t>
            </a:r>
            <a:r>
              <a:rPr lang="zh-TW" altLang="en-US" dirty="0" smtClean="0">
                <a:solidFill>
                  <a:srgbClr val="FFFF66"/>
                </a:solidFill>
              </a:rPr>
              <a:t>。</a:t>
            </a:r>
            <a:endParaRPr lang="en-US" altLang="zh-TW" dirty="0">
              <a:solidFill>
                <a:srgbClr val="FFFF66"/>
              </a:solidFill>
            </a:endParaRPr>
          </a:p>
          <a:p>
            <a:pPr>
              <a:spcBef>
                <a:spcPts val="2000"/>
              </a:spcBef>
              <a:spcAft>
                <a:spcPts val="2000"/>
              </a:spcAft>
            </a:pPr>
            <a:r>
              <a:rPr lang="zh-TW" altLang="zh-TW" dirty="0"/>
              <a:t>寫得越明確、詳細，則越</a:t>
            </a:r>
            <a:r>
              <a:rPr lang="en-US" altLang="zh-TW" dirty="0"/>
              <a:t/>
            </a:r>
            <a:br>
              <a:rPr lang="en-US" altLang="zh-TW" dirty="0"/>
            </a:br>
            <a:r>
              <a:rPr lang="zh-TW" altLang="zh-TW" dirty="0"/>
              <a:t>容易評分，也越沒有</a:t>
            </a:r>
            <a:r>
              <a:rPr lang="zh-TW" altLang="zh-TW" dirty="0" smtClean="0"/>
              <a:t>爭議</a:t>
            </a:r>
            <a:r>
              <a:rPr lang="zh-TW" altLang="en-US" dirty="0" smtClean="0"/>
              <a:t>。</a:t>
            </a:r>
            <a:r>
              <a:rPr lang="en-US" altLang="zh-TW" dirty="0" smtClean="0"/>
              <a:t/>
            </a:r>
            <a:br>
              <a:rPr lang="en-US" altLang="zh-TW" dirty="0" smtClean="0"/>
            </a:br>
            <a:r>
              <a:rPr lang="zh-TW" altLang="en-US" dirty="0" smtClean="0">
                <a:solidFill>
                  <a:srgbClr val="FFFF66"/>
                </a:solidFill>
                <a:sym typeface="Wingdings 3"/>
              </a:rPr>
              <a:t></a:t>
            </a:r>
            <a:r>
              <a:rPr lang="zh-TW" altLang="en-US" dirty="0" smtClean="0"/>
              <a:t>對於學生的各種回應答案，都要儘可能想到。</a:t>
            </a:r>
            <a:endParaRPr lang="en-US" altLang="zh-TW" dirty="0"/>
          </a:p>
          <a:p>
            <a:pPr>
              <a:spcBef>
                <a:spcPts val="0"/>
              </a:spcBef>
              <a:spcAft>
                <a:spcPts val="2000"/>
              </a:spcAft>
            </a:pPr>
            <a:r>
              <a:rPr lang="zh-TW" altLang="en-US" dirty="0"/>
              <a:t>須</a:t>
            </a:r>
            <a:r>
              <a:rPr lang="zh-TW" altLang="zh-TW" dirty="0"/>
              <a:t>確定沒有多種類別的</a:t>
            </a:r>
            <a:r>
              <a:rPr lang="zh-TW" altLang="zh-TW" dirty="0" smtClean="0"/>
              <a:t>概念或</a:t>
            </a:r>
            <a:r>
              <a:rPr lang="zh-TW" altLang="zh-TW" dirty="0"/>
              <a:t>學習內容參</a:t>
            </a:r>
            <a:r>
              <a:rPr lang="zh-TW" altLang="zh-TW" dirty="0" smtClean="0"/>
              <a:t>雜</a:t>
            </a:r>
            <a:r>
              <a:rPr lang="zh-TW" altLang="en-US" dirty="0" smtClean="0"/>
              <a:t>在</a:t>
            </a:r>
            <a:r>
              <a:rPr lang="zh-TW" altLang="zh-TW" dirty="0" smtClean="0"/>
              <a:t>一起</a:t>
            </a:r>
            <a:r>
              <a:rPr lang="zh-TW" altLang="en-US" dirty="0" smtClean="0"/>
              <a:t>。</a:t>
            </a:r>
            <a:endParaRPr lang="en-US" altLang="zh-TW" dirty="0" smtClean="0"/>
          </a:p>
          <a:p>
            <a:r>
              <a:rPr lang="en-US" altLang="zh-TW" dirty="0"/>
              <a:t>E</a:t>
            </a:r>
            <a:r>
              <a:rPr lang="zh-TW" altLang="en-US" dirty="0" smtClean="0"/>
              <a:t>級評分指引也</a:t>
            </a:r>
            <a:r>
              <a:rPr lang="zh-TW" altLang="en-US" dirty="0"/>
              <a:t>需撰寫</a:t>
            </a:r>
            <a:r>
              <a:rPr lang="zh-TW" altLang="en-US" dirty="0" smtClean="0"/>
              <a:t>詳細。</a:t>
            </a:r>
            <a:endParaRPr lang="zh-TW" altLang="en-US" dirty="0"/>
          </a:p>
        </p:txBody>
      </p:sp>
      <p:sp>
        <p:nvSpPr>
          <p:cNvPr id="2" name="標題 1"/>
          <p:cNvSpPr>
            <a:spLocks noGrp="1"/>
          </p:cNvSpPr>
          <p:nvPr>
            <p:ph type="title"/>
          </p:nvPr>
        </p:nvSpPr>
        <p:spPr/>
        <p:txBody>
          <a:bodyPr/>
          <a:lstStyle/>
          <a:p>
            <a:r>
              <a:rPr lang="zh-TW" altLang="en-US" dirty="0" smtClean="0"/>
              <a:t>評分指引的撰寫原則</a:t>
            </a:r>
            <a:endParaRPr lang="zh-TW" altLang="en-US"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6696" y="1124744"/>
            <a:ext cx="4191955" cy="4293578"/>
          </a:xfrm>
          <a:prstGeom prst="rect">
            <a:avLst/>
          </a:prstGeom>
        </p:spPr>
      </p:pic>
    </p:spTree>
    <p:extLst>
      <p:ext uri="{BB962C8B-B14F-4D97-AF65-F5344CB8AC3E}">
        <p14:creationId xmlns:p14="http://schemas.microsoft.com/office/powerpoint/2010/main" val="331872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zh-TW" altLang="en-US" dirty="0" smtClean="0"/>
              <a:t>預設答案除了方便評分外，於評分時，可據以檢視是否已將學生的各項反應納入考量？</a:t>
            </a:r>
            <a:r>
              <a:rPr lang="en-US" altLang="zh-TW" dirty="0" smtClean="0"/>
              <a:t/>
            </a:r>
            <a:br>
              <a:rPr lang="en-US" altLang="zh-TW" dirty="0" smtClean="0"/>
            </a:br>
            <a:r>
              <a:rPr lang="en-US" altLang="zh-TW" dirty="0" smtClean="0">
                <a:solidFill>
                  <a:srgbClr val="FFFF66"/>
                </a:solidFill>
                <a:sym typeface="Wingdings 3"/>
              </a:rPr>
              <a:t></a:t>
            </a:r>
            <a:r>
              <a:rPr lang="zh-TW" altLang="en-US" dirty="0" smtClean="0">
                <a:solidFill>
                  <a:srgbClr val="FFFF66"/>
                </a:solidFill>
                <a:sym typeface="Wingdings 3"/>
              </a:rPr>
              <a:t>可做為日後修改評分指引的依據。</a:t>
            </a:r>
            <a:endParaRPr lang="en-US" altLang="zh-TW" dirty="0" smtClean="0">
              <a:solidFill>
                <a:srgbClr val="FFFF66"/>
              </a:solidFill>
            </a:endParaRPr>
          </a:p>
          <a:p>
            <a:pPr>
              <a:spcBef>
                <a:spcPts val="2000"/>
              </a:spcBef>
            </a:pPr>
            <a:r>
              <a:rPr lang="zh-TW" altLang="en-US" dirty="0" smtClean="0"/>
              <a:t>在寫預設答案時，可順便</a:t>
            </a:r>
            <a:r>
              <a:rPr lang="zh-TW" altLang="en-US" dirty="0"/>
              <a:t>檢核</a:t>
            </a:r>
            <a:r>
              <a:rPr lang="zh-TW" altLang="en-US" dirty="0" smtClean="0"/>
              <a:t>所撰寫評分指引、文本內容是否有不妥、須修改之處？</a:t>
            </a:r>
            <a:r>
              <a:rPr lang="en-US" altLang="zh-TW" dirty="0" smtClean="0"/>
              <a:t/>
            </a:r>
            <a:br>
              <a:rPr lang="en-US" altLang="zh-TW" dirty="0" smtClean="0"/>
            </a:br>
            <a:r>
              <a:rPr lang="en-US" altLang="zh-TW" dirty="0" smtClean="0">
                <a:solidFill>
                  <a:srgbClr val="FFFF66"/>
                </a:solidFill>
                <a:sym typeface="Wingdings 3"/>
              </a:rPr>
              <a:t></a:t>
            </a:r>
            <a:r>
              <a:rPr lang="zh-TW" altLang="en-US" dirty="0">
                <a:solidFill>
                  <a:srgbClr val="FFFF66"/>
                </a:solidFill>
              </a:rPr>
              <a:t>預設</a:t>
            </a:r>
            <a:r>
              <a:rPr lang="zh-TW" altLang="en-US" dirty="0" smtClean="0">
                <a:solidFill>
                  <a:srgbClr val="FFFF66"/>
                </a:solidFill>
              </a:rPr>
              <a:t>答案可做為另一個</a:t>
            </a:r>
            <a:r>
              <a:rPr lang="en-US" altLang="zh-TW" dirty="0" smtClean="0">
                <a:solidFill>
                  <a:srgbClr val="FFFF66"/>
                </a:solidFill>
              </a:rPr>
              <a:t>scanner</a:t>
            </a:r>
            <a:r>
              <a:rPr lang="zh-TW" altLang="en-US" dirty="0" smtClean="0">
                <a:solidFill>
                  <a:srgbClr val="FFFF66"/>
                </a:solidFill>
              </a:rPr>
              <a:t>功能。</a:t>
            </a:r>
            <a:endParaRPr lang="zh-TW" altLang="en-US" dirty="0">
              <a:solidFill>
                <a:srgbClr val="FFFF66"/>
              </a:solidFill>
            </a:endParaRPr>
          </a:p>
        </p:txBody>
      </p:sp>
      <p:sp>
        <p:nvSpPr>
          <p:cNvPr id="2" name="標題 1"/>
          <p:cNvSpPr>
            <a:spLocks noGrp="1"/>
          </p:cNvSpPr>
          <p:nvPr>
            <p:ph type="title"/>
          </p:nvPr>
        </p:nvSpPr>
        <p:spPr/>
        <p:txBody>
          <a:bodyPr>
            <a:normAutofit fontScale="90000"/>
          </a:bodyPr>
          <a:lstStyle/>
          <a:p>
            <a:r>
              <a:rPr lang="zh-TW" altLang="en-US" dirty="0" smtClean="0"/>
              <a:t>寫評分指引時，寫預設答案的重要性</a:t>
            </a:r>
            <a:endParaRPr lang="zh-TW" altLang="en-US" dirty="0"/>
          </a:p>
        </p:txBody>
      </p:sp>
    </p:spTree>
    <p:extLst>
      <p:ext uri="{BB962C8B-B14F-4D97-AF65-F5344CB8AC3E}">
        <p14:creationId xmlns:p14="http://schemas.microsoft.com/office/powerpoint/2010/main" val="130174292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524000"/>
            <a:ext cx="4186808" cy="4572000"/>
          </a:xfrm>
        </p:spPr>
        <p:txBody>
          <a:bodyPr/>
          <a:lstStyle/>
          <a:p>
            <a:r>
              <a:rPr lang="zh-TW" altLang="zh-TW" dirty="0"/>
              <a:t>篇章閱讀：請</a:t>
            </a:r>
            <a:r>
              <a:rPr lang="zh-TW" altLang="zh-TW" dirty="0" smtClean="0"/>
              <a:t>依據</a:t>
            </a:r>
            <a:r>
              <a:rPr lang="zh-TW" altLang="en-US" dirty="0" smtClean="0"/>
              <a:t>文本</a:t>
            </a:r>
            <a:r>
              <a:rPr lang="zh-TW" altLang="zh-TW" dirty="0" smtClean="0"/>
              <a:t>內容</a:t>
            </a:r>
            <a:r>
              <a:rPr lang="zh-TW" altLang="zh-TW" dirty="0"/>
              <a:t>，回答下列問題。</a:t>
            </a:r>
            <a:r>
              <a:rPr lang="zh-TW" altLang="zh-TW" b="1" u="sng" dirty="0"/>
              <a:t>以英文、中文回答皆可</a:t>
            </a:r>
            <a:r>
              <a:rPr lang="zh-TW" altLang="zh-TW" dirty="0"/>
              <a:t>，請直接於各題下畫底線指定作答處直接作答。</a:t>
            </a:r>
            <a:endParaRPr lang="zh-TW" altLang="en-US" dirty="0"/>
          </a:p>
        </p:txBody>
      </p:sp>
      <p:sp>
        <p:nvSpPr>
          <p:cNvPr id="2" name="標題 1"/>
          <p:cNvSpPr>
            <a:spLocks noGrp="1"/>
          </p:cNvSpPr>
          <p:nvPr>
            <p:ph type="title"/>
          </p:nvPr>
        </p:nvSpPr>
        <p:spPr/>
        <p:txBody>
          <a:bodyPr>
            <a:normAutofit/>
          </a:bodyPr>
          <a:lstStyle/>
          <a:p>
            <a:r>
              <a:rPr lang="zh-TW" altLang="en-US" smtClean="0"/>
              <a:t>閱讀能力評量示例：以七年級為例</a:t>
            </a:r>
            <a:endParaRPr lang="zh-TW" altLang="en-US"/>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1124744"/>
            <a:ext cx="4191955" cy="4293578"/>
          </a:xfrm>
          <a:prstGeom prst="rect">
            <a:avLst/>
          </a:prstGeom>
        </p:spPr>
      </p:pic>
    </p:spTree>
    <p:extLst>
      <p:ext uri="{BB962C8B-B14F-4D97-AF65-F5344CB8AC3E}">
        <p14:creationId xmlns:p14="http://schemas.microsoft.com/office/powerpoint/2010/main" val="230978559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14400" y="1412776"/>
            <a:ext cx="7772400" cy="4942784"/>
          </a:xfrm>
        </p:spPr>
        <p:txBody>
          <a:bodyPr>
            <a:normAutofit fontScale="85000" lnSpcReduction="10000"/>
          </a:bodyPr>
          <a:lstStyle/>
          <a:p>
            <a:pPr marL="0" indent="533400">
              <a:buNone/>
            </a:pPr>
            <a:r>
              <a:rPr lang="en-US" altLang="zh-TW" dirty="0">
                <a:latin typeface="Arial Unicode MS" pitchFamily="34" charset="-120"/>
                <a:ea typeface="Arial Unicode MS" pitchFamily="34" charset="-120"/>
                <a:cs typeface="Arial Unicode MS" pitchFamily="34" charset="-120"/>
              </a:rPr>
              <a:t>Annie goes to work by bus every day. Near the bus stop, there is a tea house. Annie often buys a cup of tea there, so she can drink it at the bus stop. To Annie, a nice cup of tea is a good start for the day, and she does it every day. </a:t>
            </a:r>
            <a:endParaRPr lang="en-US" altLang="zh-TW" dirty="0" smtClean="0">
              <a:latin typeface="Arial Unicode MS" pitchFamily="34" charset="-120"/>
              <a:ea typeface="Arial Unicode MS" pitchFamily="34" charset="-120"/>
              <a:cs typeface="Arial Unicode MS" pitchFamily="34" charset="-120"/>
            </a:endParaRPr>
          </a:p>
          <a:p>
            <a:pPr marL="0" indent="533400">
              <a:buNone/>
            </a:pPr>
            <a:endParaRPr lang="zh-TW" altLang="zh-TW" dirty="0">
              <a:latin typeface="Arial Unicode MS" pitchFamily="34" charset="-120"/>
              <a:ea typeface="Arial Unicode MS" pitchFamily="34" charset="-120"/>
              <a:cs typeface="Arial Unicode MS" pitchFamily="34" charset="-120"/>
            </a:endParaRPr>
          </a:p>
          <a:p>
            <a:pPr marL="0" indent="533400">
              <a:buNone/>
            </a:pPr>
            <a:r>
              <a:rPr lang="en-US" altLang="zh-TW" dirty="0">
                <a:latin typeface="Arial Unicode MS" pitchFamily="34" charset="-120"/>
                <a:ea typeface="Arial Unicode MS" pitchFamily="34" charset="-120"/>
                <a:cs typeface="Arial Unicode MS" pitchFamily="34" charset="-120"/>
              </a:rPr>
              <a:t>But a wonderful morning like this is only from Monday to Thursday, not on Friday. On Friday, Mr. Smith takes the same bus with Annie and sits with her to wait for the bus. Mr. Smith is a nice old man and Annie likes him. But Mr. Smith talks too much and his spit often flies into Annie’s tea! Annie is not very happy about that, but she cannot tell Mr. Smith. To her, it is not a very nice thing to do. “What can I do?” Annie thinks and thinks again every Thursday night, but she still doesn’t know. So every Friday, Mr. Smith still sits with Annie, and Annie still does not have a nice Friday morning.</a:t>
            </a:r>
            <a:endParaRPr lang="zh-TW" altLang="en-US" dirty="0">
              <a:latin typeface="Arial Unicode MS" pitchFamily="34" charset="-120"/>
              <a:ea typeface="Arial Unicode MS" pitchFamily="34" charset="-120"/>
              <a:cs typeface="Arial Unicode MS" pitchFamily="34" charset="-120"/>
            </a:endParaRPr>
          </a:p>
        </p:txBody>
      </p:sp>
      <p:sp>
        <p:nvSpPr>
          <p:cNvPr id="2" name="標題 1"/>
          <p:cNvSpPr>
            <a:spLocks noGrp="1"/>
          </p:cNvSpPr>
          <p:nvPr>
            <p:ph type="title"/>
          </p:nvPr>
        </p:nvSpPr>
        <p:spPr/>
        <p:txBody>
          <a:bodyPr>
            <a:normAutofit/>
          </a:bodyPr>
          <a:lstStyle/>
          <a:p>
            <a:r>
              <a:rPr lang="zh-TW" altLang="en-US" dirty="0" smtClean="0"/>
              <a:t>閱讀文本</a:t>
            </a:r>
            <a:endParaRPr lang="zh-TW" altLang="en-US" dirty="0"/>
          </a:p>
        </p:txBody>
      </p:sp>
      <p:graphicFrame>
        <p:nvGraphicFramePr>
          <p:cNvPr id="7" name="表格 6"/>
          <p:cNvGraphicFramePr>
            <a:graphicFrameLocks noGrp="1"/>
          </p:cNvGraphicFramePr>
          <p:nvPr>
            <p:extLst>
              <p:ext uri="{D42A27DB-BD31-4B8C-83A1-F6EECF244321}">
                <p14:modId xmlns:p14="http://schemas.microsoft.com/office/powerpoint/2010/main" val="3740350576"/>
              </p:ext>
            </p:extLst>
          </p:nvPr>
        </p:nvGraphicFramePr>
        <p:xfrm>
          <a:off x="5508104" y="6309320"/>
          <a:ext cx="3168352" cy="432048"/>
        </p:xfrm>
        <a:graphic>
          <a:graphicData uri="http://schemas.openxmlformats.org/drawingml/2006/table">
            <a:tbl>
              <a:tblPr firstRow="1" firstCol="1" bandRow="1">
                <a:tableStyleId>{5C22544A-7EE6-4342-B048-85BDC9FD1C3A}</a:tableStyleId>
              </a:tblPr>
              <a:tblGrid>
                <a:gridCol w="3168352"/>
              </a:tblGrid>
              <a:tr h="432048">
                <a:tc>
                  <a:txBody>
                    <a:bodyPr/>
                    <a:lstStyle/>
                    <a:p>
                      <a:pPr>
                        <a:spcAft>
                          <a:spcPts val="0"/>
                        </a:spcAft>
                      </a:pPr>
                      <a:r>
                        <a:rPr lang="en-US" altLang="zh-TW" sz="2400" b="0" kern="100" dirty="0" smtClean="0">
                          <a:solidFill>
                            <a:schemeClr val="bg1"/>
                          </a:solidFill>
                          <a:effectLst/>
                          <a:sym typeface="Wingdings"/>
                        </a:rPr>
                        <a:t> </a:t>
                      </a:r>
                      <a:r>
                        <a:rPr lang="en-US" sz="2400" b="0" kern="0" dirty="0" smtClean="0">
                          <a:solidFill>
                            <a:schemeClr val="bg1"/>
                          </a:solidFill>
                          <a:effectLst/>
                          <a:latin typeface="Times New Roman" pitchFamily="18" charset="0"/>
                          <a:cs typeface="Times New Roman" pitchFamily="18" charset="0"/>
                        </a:rPr>
                        <a:t>stop </a:t>
                      </a:r>
                      <a:r>
                        <a:rPr lang="zh-TW" sz="2400" b="0" kern="0" dirty="0">
                          <a:solidFill>
                            <a:schemeClr val="bg1"/>
                          </a:solidFill>
                          <a:effectLst/>
                          <a:latin typeface="Times New Roman" pitchFamily="18" charset="0"/>
                          <a:cs typeface="Times New Roman" pitchFamily="18" charset="0"/>
                        </a:rPr>
                        <a:t>站牌 </a:t>
                      </a:r>
                      <a:r>
                        <a:rPr lang="en-US" sz="2400" b="0" kern="0" dirty="0">
                          <a:solidFill>
                            <a:schemeClr val="bg1"/>
                          </a:solidFill>
                          <a:effectLst/>
                          <a:latin typeface="Times New Roman" pitchFamily="18" charset="0"/>
                          <a:cs typeface="Times New Roman" pitchFamily="18" charset="0"/>
                        </a:rPr>
                        <a:t>  spit </a:t>
                      </a:r>
                      <a:r>
                        <a:rPr lang="zh-TW" sz="2400" b="0" kern="0" dirty="0">
                          <a:solidFill>
                            <a:schemeClr val="bg1"/>
                          </a:solidFill>
                          <a:effectLst/>
                          <a:latin typeface="Times New Roman" pitchFamily="18" charset="0"/>
                          <a:cs typeface="Times New Roman" pitchFamily="18" charset="0"/>
                        </a:rPr>
                        <a:t>口水</a:t>
                      </a:r>
                      <a:endParaRPr lang="zh-TW" sz="2400" b="0" kern="100" dirty="0">
                        <a:solidFill>
                          <a:schemeClr val="bg1"/>
                        </a:solidFill>
                        <a:effectLst/>
                        <a:latin typeface="Times New Roman" pitchFamily="18" charset="0"/>
                        <a:ea typeface="新細明體"/>
                        <a:cs typeface="Times New Roman" pitchFamily="18" charset="0"/>
                      </a:endParaRPr>
                    </a:p>
                  </a:txBody>
                  <a:tcPr marL="68580" marR="68580" marT="0" marB="0"/>
                </a:tc>
              </a:tr>
            </a:tbl>
          </a:graphicData>
        </a:graphic>
      </p:graphicFrame>
    </p:spTree>
    <p:extLst>
      <p:ext uri="{BB962C8B-B14F-4D97-AF65-F5344CB8AC3E}">
        <p14:creationId xmlns:p14="http://schemas.microsoft.com/office/powerpoint/2010/main" val="22689661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pPr marL="533400" indent="-533400">
              <a:buNone/>
            </a:pPr>
            <a:r>
              <a:rPr lang="en-US" altLang="zh-TW" sz="3200" dirty="0"/>
              <a:t>Q: </a:t>
            </a:r>
            <a:r>
              <a:rPr lang="zh-TW" altLang="zh-TW" sz="3200" dirty="0"/>
              <a:t>幫這篇故事下一個貼切的標題，並利用文中的訊息解釋為什麼</a:t>
            </a:r>
            <a:r>
              <a:rPr lang="zh-TW" altLang="en-US" sz="3200" dirty="0"/>
              <a:t>下這個標題</a:t>
            </a:r>
            <a:r>
              <a:rPr lang="zh-TW" altLang="zh-TW" sz="3200" dirty="0" smtClean="0"/>
              <a:t>。</a:t>
            </a:r>
            <a:endParaRPr lang="zh-TW" altLang="en-US" sz="3200" dirty="0"/>
          </a:p>
        </p:txBody>
      </p:sp>
      <p:sp>
        <p:nvSpPr>
          <p:cNvPr id="2" name="標題 1"/>
          <p:cNvSpPr>
            <a:spLocks noGrp="1"/>
          </p:cNvSpPr>
          <p:nvPr>
            <p:ph type="title"/>
          </p:nvPr>
        </p:nvSpPr>
        <p:spPr/>
        <p:txBody>
          <a:bodyPr/>
          <a:lstStyle/>
          <a:p>
            <a:r>
              <a:rPr lang="zh-TW" altLang="en-US" dirty="0"/>
              <a:t>評量能力：主旨大意（下標題）</a:t>
            </a:r>
          </a:p>
        </p:txBody>
      </p:sp>
    </p:spTree>
    <p:extLst>
      <p:ext uri="{BB962C8B-B14F-4D97-AF65-F5344CB8AC3E}">
        <p14:creationId xmlns:p14="http://schemas.microsoft.com/office/powerpoint/2010/main" val="47814068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3488017703"/>
              </p:ext>
            </p:extLst>
          </p:nvPr>
        </p:nvGraphicFramePr>
        <p:xfrm>
          <a:off x="251522" y="1412777"/>
          <a:ext cx="8712966" cy="5040560"/>
        </p:xfrm>
        <a:graphic>
          <a:graphicData uri="http://schemas.openxmlformats.org/drawingml/2006/table">
            <a:tbl>
              <a:tblPr firstRow="1" firstCol="1" bandRow="1">
                <a:tableStyleId>{5C22544A-7EE6-4342-B048-85BDC9FD1C3A}</a:tableStyleId>
              </a:tblPr>
              <a:tblGrid>
                <a:gridCol w="1742176"/>
                <a:gridCol w="1742176"/>
                <a:gridCol w="1742176"/>
                <a:gridCol w="1743219"/>
                <a:gridCol w="1743219"/>
              </a:tblGrid>
              <a:tr h="387735">
                <a:tc gridSpan="5">
                  <a:txBody>
                    <a:bodyPr/>
                    <a:lstStyle/>
                    <a:p>
                      <a:pPr algn="ctr">
                        <a:spcAft>
                          <a:spcPts val="0"/>
                        </a:spcAft>
                      </a:pPr>
                      <a:r>
                        <a:rPr lang="en-US" altLang="zh-TW" sz="2000" kern="0" dirty="0" smtClean="0">
                          <a:effectLst/>
                        </a:rPr>
                        <a:t>(</a:t>
                      </a:r>
                      <a:r>
                        <a:rPr lang="zh-TW" altLang="en-US" sz="2000" kern="0" dirty="0" smtClean="0">
                          <a:effectLst/>
                        </a:rPr>
                        <a:t>閱讀能力→文意理解</a:t>
                      </a:r>
                      <a:r>
                        <a:rPr lang="en-US" altLang="zh-TW" sz="2000" kern="0" dirty="0" smtClean="0">
                          <a:effectLst/>
                        </a:rPr>
                        <a:t>) </a:t>
                      </a:r>
                      <a:r>
                        <a:rPr lang="zh-TW" sz="2000" kern="0" dirty="0" smtClean="0">
                          <a:effectLst/>
                        </a:rPr>
                        <a:t>表現</a:t>
                      </a:r>
                      <a:r>
                        <a:rPr lang="zh-TW" sz="2000" kern="0" dirty="0">
                          <a:effectLst/>
                        </a:rPr>
                        <a:t>標準</a:t>
                      </a:r>
                      <a:endParaRPr lang="zh-TW" sz="2000" b="0" kern="100" dirty="0">
                        <a:effectLst/>
                        <a:latin typeface="Calibri"/>
                        <a:ea typeface="新細明體"/>
                        <a:cs typeface="Times New Roman"/>
                      </a:endParaRPr>
                    </a:p>
                  </a:txBody>
                  <a:tcPr marL="68580" marR="68580" marT="0" marB="0"/>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387735">
                <a:tc>
                  <a:txBody>
                    <a:bodyPr/>
                    <a:lstStyle/>
                    <a:p>
                      <a:pPr algn="ctr">
                        <a:spcAft>
                          <a:spcPts val="0"/>
                        </a:spcAft>
                      </a:pPr>
                      <a:r>
                        <a:rPr lang="en-US" sz="2000" b="0" kern="0" dirty="0">
                          <a:solidFill>
                            <a:schemeClr val="bg1"/>
                          </a:solidFill>
                          <a:effectLst/>
                        </a:rPr>
                        <a:t>A</a:t>
                      </a:r>
                      <a:r>
                        <a:rPr lang="zh-TW" sz="2000" b="0" kern="0" dirty="0">
                          <a:solidFill>
                            <a:schemeClr val="bg1"/>
                          </a:solidFill>
                          <a:effectLst/>
                        </a:rPr>
                        <a:t>等級</a:t>
                      </a:r>
                      <a:endParaRPr lang="zh-TW" sz="2000" b="0" kern="100" dirty="0">
                        <a:solidFill>
                          <a:schemeClr val="bg1"/>
                        </a:solidFill>
                        <a:effectLst/>
                        <a:latin typeface="Calibri"/>
                        <a:ea typeface="新細明體"/>
                        <a:cs typeface="Times New Roman"/>
                      </a:endParaRPr>
                    </a:p>
                  </a:txBody>
                  <a:tcPr marL="68580" marR="68580" marT="0" marB="0"/>
                </a:tc>
                <a:tc>
                  <a:txBody>
                    <a:bodyPr/>
                    <a:lstStyle/>
                    <a:p>
                      <a:pPr algn="ctr">
                        <a:spcAft>
                          <a:spcPts val="0"/>
                        </a:spcAft>
                      </a:pPr>
                      <a:r>
                        <a:rPr lang="en-US" sz="2000" kern="0" dirty="0">
                          <a:effectLst/>
                        </a:rPr>
                        <a:t>B</a:t>
                      </a:r>
                      <a:r>
                        <a:rPr lang="zh-TW" sz="2000" kern="0" dirty="0">
                          <a:effectLst/>
                        </a:rPr>
                        <a:t>等級</a:t>
                      </a:r>
                      <a:endParaRPr lang="zh-TW" sz="2000" b="1" kern="100" dirty="0">
                        <a:effectLst/>
                        <a:latin typeface="Calibri"/>
                        <a:ea typeface="新細明體"/>
                        <a:cs typeface="Times New Roman"/>
                      </a:endParaRPr>
                    </a:p>
                  </a:txBody>
                  <a:tcPr marL="68580" marR="68580" marT="0" marB="0"/>
                </a:tc>
                <a:tc>
                  <a:txBody>
                    <a:bodyPr/>
                    <a:lstStyle/>
                    <a:p>
                      <a:pPr algn="ctr">
                        <a:spcAft>
                          <a:spcPts val="0"/>
                        </a:spcAft>
                      </a:pPr>
                      <a:r>
                        <a:rPr lang="en-US" sz="2000" kern="0" dirty="0">
                          <a:effectLst/>
                        </a:rPr>
                        <a:t>C</a:t>
                      </a:r>
                      <a:r>
                        <a:rPr lang="zh-TW" sz="2000" kern="0" dirty="0">
                          <a:effectLst/>
                        </a:rPr>
                        <a:t>等級</a:t>
                      </a:r>
                      <a:endParaRPr lang="zh-TW" sz="2000" b="1" kern="100" dirty="0">
                        <a:effectLst/>
                        <a:latin typeface="Calibri"/>
                        <a:ea typeface="新細明體"/>
                        <a:cs typeface="Times New Roman"/>
                      </a:endParaRPr>
                    </a:p>
                  </a:txBody>
                  <a:tcPr marL="68580" marR="68580" marT="0" marB="0">
                    <a:solidFill>
                      <a:schemeClr val="accent1"/>
                    </a:solidFill>
                  </a:tcPr>
                </a:tc>
                <a:tc>
                  <a:txBody>
                    <a:bodyPr/>
                    <a:lstStyle/>
                    <a:p>
                      <a:pPr algn="ctr">
                        <a:spcAft>
                          <a:spcPts val="0"/>
                        </a:spcAft>
                      </a:pPr>
                      <a:r>
                        <a:rPr lang="en-US" sz="2000" kern="0" dirty="0">
                          <a:effectLst/>
                        </a:rPr>
                        <a:t>D</a:t>
                      </a:r>
                      <a:r>
                        <a:rPr lang="zh-TW" sz="2000" kern="0" dirty="0">
                          <a:effectLst/>
                        </a:rPr>
                        <a:t>等級</a:t>
                      </a:r>
                      <a:endParaRPr lang="zh-TW" sz="2000" b="1" kern="100" dirty="0">
                        <a:effectLst/>
                        <a:latin typeface="Calibri"/>
                        <a:ea typeface="新細明體"/>
                        <a:cs typeface="Times New Roman"/>
                      </a:endParaRPr>
                    </a:p>
                  </a:txBody>
                  <a:tcPr marL="68580" marR="68580" marT="0" marB="0"/>
                </a:tc>
                <a:tc>
                  <a:txBody>
                    <a:bodyPr/>
                    <a:lstStyle/>
                    <a:p>
                      <a:pPr algn="ctr">
                        <a:spcAft>
                          <a:spcPts val="0"/>
                        </a:spcAft>
                      </a:pPr>
                      <a:r>
                        <a:rPr lang="en-US" sz="2000" kern="0" dirty="0">
                          <a:effectLst/>
                        </a:rPr>
                        <a:t>E</a:t>
                      </a:r>
                      <a:r>
                        <a:rPr lang="zh-TW" sz="2000" kern="0" dirty="0">
                          <a:effectLst/>
                        </a:rPr>
                        <a:t>等級</a:t>
                      </a:r>
                      <a:endParaRPr lang="zh-TW" sz="2000" b="1" kern="100" dirty="0">
                        <a:effectLst/>
                        <a:latin typeface="Calibri"/>
                        <a:ea typeface="新細明體"/>
                        <a:cs typeface="Times New Roman"/>
                      </a:endParaRPr>
                    </a:p>
                  </a:txBody>
                  <a:tcPr marL="68580" marR="68580" marT="0" marB="0">
                    <a:solidFill>
                      <a:srgbClr val="A5B592"/>
                    </a:solidFill>
                  </a:tcPr>
                </a:tc>
              </a:tr>
              <a:tr h="1550942">
                <a:tc>
                  <a:txBody>
                    <a:bodyPr/>
                    <a:lstStyle/>
                    <a:p>
                      <a:r>
                        <a:rPr kumimoji="0" lang="zh-TW" altLang="zh-TW" sz="1800" b="0" kern="1200" dirty="0" smtClean="0">
                          <a:solidFill>
                            <a:schemeClr val="dk1"/>
                          </a:solidFill>
                          <a:effectLst/>
                          <a:latin typeface="+mn-lt"/>
                          <a:ea typeface="+mn-ea"/>
                          <a:cs typeface="+mn-cs"/>
                        </a:rPr>
                        <a:t>能整合隱晦、繁複或整體訊息指出主旨大意與隱含文意</a:t>
                      </a:r>
                      <a:r>
                        <a:rPr kumimoji="0" lang="zh-TW" altLang="zh-TW" sz="2000" b="0" kern="1200" dirty="0" smtClean="0">
                          <a:solidFill>
                            <a:schemeClr val="bg1"/>
                          </a:solidFill>
                          <a:effectLst/>
                        </a:rPr>
                        <a:t>。</a:t>
                      </a:r>
                      <a:endParaRPr kumimoji="0" lang="zh-TW" altLang="zh-TW" sz="2000" b="0" kern="1200" dirty="0">
                        <a:solidFill>
                          <a:schemeClr val="bg1"/>
                        </a:solidFill>
                        <a:effectLst/>
                        <a:latin typeface="+mn-lt"/>
                        <a:ea typeface="+mn-ea"/>
                        <a:cs typeface="+mn-cs"/>
                      </a:endParaRPr>
                    </a:p>
                  </a:txBody>
                  <a:tcPr marL="68580" marR="68580" marT="0" marB="0"/>
                </a:tc>
                <a:tc>
                  <a:txBody>
                    <a:bodyPr/>
                    <a:lstStyle/>
                    <a:p>
                      <a:pPr>
                        <a:spcAft>
                          <a:spcPts val="0"/>
                        </a:spcAft>
                      </a:pPr>
                      <a:r>
                        <a:rPr kumimoji="0" lang="zh-TW" altLang="zh-TW" sz="1800" kern="1200" dirty="0" smtClean="0">
                          <a:solidFill>
                            <a:schemeClr val="dk1"/>
                          </a:solidFill>
                          <a:effectLst/>
                          <a:latin typeface="+mn-lt"/>
                          <a:ea typeface="+mn-ea"/>
                          <a:cs typeface="+mn-cs"/>
                        </a:rPr>
                        <a:t>能整合明顯、簡易或局部訊息指出主旨大意與隱含文意</a:t>
                      </a:r>
                      <a:r>
                        <a:rPr lang="zh-TW" sz="2000" kern="0" dirty="0" smtClean="0">
                          <a:effectLst/>
                        </a:rPr>
                        <a:t>。</a:t>
                      </a:r>
                      <a:endParaRPr lang="zh-TW" sz="2000" b="0" kern="100" dirty="0">
                        <a:effectLst/>
                        <a:latin typeface="Calibri"/>
                        <a:ea typeface="新細明體"/>
                        <a:cs typeface="Times New Roman"/>
                      </a:endParaRPr>
                    </a:p>
                  </a:txBody>
                  <a:tcPr marL="68580" marR="68580" marT="0" marB="0"/>
                </a:tc>
                <a:tc>
                  <a:txBody>
                    <a:bodyPr/>
                    <a:lstStyle/>
                    <a:p>
                      <a:pPr>
                        <a:spcAft>
                          <a:spcPts val="0"/>
                        </a:spcAft>
                      </a:pPr>
                      <a:r>
                        <a:rPr kumimoji="0" lang="zh-TW" altLang="zh-TW" sz="1800" kern="1200" dirty="0" smtClean="0">
                          <a:solidFill>
                            <a:schemeClr val="dk1"/>
                          </a:solidFill>
                          <a:effectLst/>
                          <a:latin typeface="+mn-lt"/>
                          <a:ea typeface="+mn-ea"/>
                          <a:cs typeface="+mn-cs"/>
                        </a:rPr>
                        <a:t>能擷取明顯、簡易或局部訊息指出主旨大意或隱含文意</a:t>
                      </a:r>
                      <a:r>
                        <a:rPr lang="zh-TW" sz="2000" kern="0" dirty="0" smtClean="0">
                          <a:effectLst/>
                        </a:rPr>
                        <a:t>。</a:t>
                      </a:r>
                      <a:endParaRPr lang="zh-TW" sz="2000" b="0" kern="100" dirty="0">
                        <a:effectLst/>
                        <a:latin typeface="Calibri"/>
                        <a:ea typeface="新細明體"/>
                        <a:cs typeface="Times New Roman"/>
                      </a:endParaRPr>
                    </a:p>
                  </a:txBody>
                  <a:tcPr marL="68580" marR="68580" marT="0" marB="0">
                    <a:solidFill>
                      <a:schemeClr val="accent1"/>
                    </a:solidFill>
                  </a:tcPr>
                </a:tc>
                <a:tc>
                  <a:txBody>
                    <a:bodyPr/>
                    <a:lstStyle/>
                    <a:p>
                      <a:pPr>
                        <a:spcAft>
                          <a:spcPts val="0"/>
                        </a:spcAft>
                      </a:pPr>
                      <a:r>
                        <a:rPr kumimoji="0" lang="zh-TW" altLang="zh-TW" sz="1800" kern="1200" dirty="0" smtClean="0">
                          <a:solidFill>
                            <a:schemeClr val="dk1"/>
                          </a:solidFill>
                          <a:effectLst/>
                          <a:latin typeface="+mn-lt"/>
                          <a:ea typeface="+mn-ea"/>
                          <a:cs typeface="+mn-cs"/>
                        </a:rPr>
                        <a:t>僅能有限地擷取明顯、簡易或局部訊息指出主旨大意或隱含文意</a:t>
                      </a:r>
                      <a:r>
                        <a:rPr lang="zh-TW" sz="2000" kern="0" dirty="0" smtClean="0">
                          <a:effectLst/>
                        </a:rPr>
                        <a:t>。</a:t>
                      </a:r>
                      <a:endParaRPr lang="zh-TW" sz="2000" b="0" kern="100" dirty="0">
                        <a:effectLst/>
                        <a:latin typeface="Calibri"/>
                        <a:ea typeface="新細明體"/>
                        <a:cs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sz="2000" kern="0" dirty="0">
                          <a:effectLst/>
                        </a:rPr>
                        <a:t>未達</a:t>
                      </a:r>
                      <a:r>
                        <a:rPr lang="en-US" sz="2000" kern="0" dirty="0">
                          <a:effectLst/>
                        </a:rPr>
                        <a:t>D</a:t>
                      </a:r>
                      <a:r>
                        <a:rPr lang="zh-TW" sz="2000" kern="0" dirty="0" smtClean="0">
                          <a:effectLst/>
                        </a:rPr>
                        <a:t>級</a:t>
                      </a:r>
                      <a:endParaRPr lang="zh-TW" sz="2000" b="0" kern="100" dirty="0">
                        <a:effectLst/>
                        <a:latin typeface="Calibri"/>
                        <a:ea typeface="新細明體"/>
                        <a:cs typeface="Times New Roman"/>
                      </a:endParaRPr>
                    </a:p>
                  </a:txBody>
                  <a:tcPr marL="68580" marR="68580" marT="0" marB="0">
                    <a:solidFill>
                      <a:srgbClr val="A5B592"/>
                    </a:solidFill>
                  </a:tcPr>
                </a:tc>
              </a:tr>
              <a:tr h="387735">
                <a:tc gridSpan="5">
                  <a:txBody>
                    <a:bodyPr/>
                    <a:lstStyle/>
                    <a:p>
                      <a:pPr algn="ctr">
                        <a:spcAft>
                          <a:spcPts val="0"/>
                        </a:spcAft>
                      </a:pPr>
                      <a:r>
                        <a:rPr lang="zh-TW" altLang="en-US" sz="2000" kern="0" dirty="0" smtClean="0">
                          <a:effectLst/>
                        </a:rPr>
                        <a:t>評分指引</a:t>
                      </a:r>
                      <a:endParaRPr lang="zh-TW" sz="2000" b="0" kern="100" dirty="0">
                        <a:effectLst/>
                        <a:latin typeface="Calibri"/>
                        <a:ea typeface="新細明體"/>
                        <a:cs typeface="Times New Roman"/>
                      </a:endParaRPr>
                    </a:p>
                  </a:txBody>
                  <a:tcPr marL="68580" marR="68580" marT="0" marB="0"/>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326413">
                <a:tc>
                  <a:txBody>
                    <a:bodyPr/>
                    <a:lstStyle/>
                    <a:p>
                      <a:pPr>
                        <a:spcAft>
                          <a:spcPts val="0"/>
                        </a:spcAft>
                      </a:pPr>
                      <a:r>
                        <a:rPr lang="zh-TW" sz="2000" b="0" kern="0" dirty="0">
                          <a:solidFill>
                            <a:schemeClr val="bg1"/>
                          </a:solidFill>
                          <a:effectLst/>
                        </a:rPr>
                        <a:t>能提出合乎文本主要</a:t>
                      </a:r>
                      <a:r>
                        <a:rPr lang="zh-TW" sz="2000" b="0" kern="0" dirty="0" smtClean="0">
                          <a:solidFill>
                            <a:schemeClr val="bg1"/>
                          </a:solidFill>
                          <a:effectLst/>
                        </a:rPr>
                        <a:t>內容</a:t>
                      </a:r>
                      <a:r>
                        <a:rPr lang="zh-TW" altLang="en-US" sz="2000" b="0" kern="0" dirty="0" smtClean="0">
                          <a:solidFill>
                            <a:schemeClr val="bg1"/>
                          </a:solidFill>
                          <a:effectLst/>
                        </a:rPr>
                        <a:t>的標題</a:t>
                      </a:r>
                      <a:r>
                        <a:rPr lang="zh-TW" sz="2000" b="0" kern="0" dirty="0" smtClean="0">
                          <a:solidFill>
                            <a:schemeClr val="bg1"/>
                          </a:solidFill>
                          <a:effectLst/>
                        </a:rPr>
                        <a:t>，</a:t>
                      </a:r>
                      <a:r>
                        <a:rPr lang="zh-TW" sz="2000" b="0" kern="0" dirty="0">
                          <a:solidFill>
                            <a:schemeClr val="bg1"/>
                          </a:solidFill>
                          <a:effectLst/>
                        </a:rPr>
                        <a:t>並能</a:t>
                      </a:r>
                      <a:r>
                        <a:rPr lang="zh-TW" sz="2000" b="0" kern="0" dirty="0" smtClean="0">
                          <a:solidFill>
                            <a:schemeClr val="bg1"/>
                          </a:solidFill>
                          <a:effectLst/>
                        </a:rPr>
                        <a:t>利用</a:t>
                      </a:r>
                      <a:r>
                        <a:rPr lang="zh-TW" altLang="en-US" sz="2000" b="0" kern="0" dirty="0" smtClean="0">
                          <a:solidFill>
                            <a:schemeClr val="bg1"/>
                          </a:solidFill>
                          <a:effectLst/>
                        </a:rPr>
                        <a:t>文中</a:t>
                      </a:r>
                      <a:r>
                        <a:rPr lang="zh-TW" sz="2000" b="0" kern="0" dirty="0" smtClean="0">
                          <a:solidFill>
                            <a:schemeClr val="bg1"/>
                          </a:solidFill>
                          <a:effectLst/>
                        </a:rPr>
                        <a:t>關鍵訊息解釋</a:t>
                      </a:r>
                      <a:r>
                        <a:rPr lang="zh-TW" altLang="en-US" sz="2000" b="0" kern="0" dirty="0" smtClean="0">
                          <a:solidFill>
                            <a:schemeClr val="bg1"/>
                          </a:solidFill>
                          <a:effectLst/>
                        </a:rPr>
                        <a:t>自己下的標題</a:t>
                      </a:r>
                      <a:r>
                        <a:rPr lang="zh-TW" sz="2000" b="0" kern="0" dirty="0" smtClean="0">
                          <a:solidFill>
                            <a:schemeClr val="bg1"/>
                          </a:solidFill>
                          <a:effectLst/>
                        </a:rPr>
                        <a:t>。</a:t>
                      </a:r>
                      <a:endParaRPr lang="zh-TW" sz="2000" b="0" kern="100" dirty="0">
                        <a:solidFill>
                          <a:schemeClr val="bg1"/>
                        </a:solidFill>
                        <a:effectLst/>
                        <a:latin typeface="Calibri"/>
                        <a:ea typeface="新細明體"/>
                        <a:cs typeface="Times New Roman"/>
                      </a:endParaRPr>
                    </a:p>
                  </a:txBody>
                  <a:tcPr marL="68580" marR="68580" marT="0" marB="0"/>
                </a:tc>
                <a:tc>
                  <a:txBody>
                    <a:bodyPr/>
                    <a:lstStyle/>
                    <a:p>
                      <a:pPr>
                        <a:spcAft>
                          <a:spcPts val="0"/>
                        </a:spcAft>
                      </a:pPr>
                      <a:r>
                        <a:rPr lang="zh-TW" sz="2000" kern="0" dirty="0">
                          <a:effectLst/>
                        </a:rPr>
                        <a:t>能提出合乎文本主要</a:t>
                      </a:r>
                      <a:r>
                        <a:rPr lang="zh-TW" sz="2000" kern="0" dirty="0" smtClean="0">
                          <a:effectLst/>
                        </a:rPr>
                        <a:t>內容</a:t>
                      </a:r>
                      <a:r>
                        <a:rPr lang="zh-TW" altLang="en-US" sz="2000" b="0" kern="0" dirty="0" smtClean="0">
                          <a:solidFill>
                            <a:schemeClr val="bg1"/>
                          </a:solidFill>
                          <a:effectLst/>
                        </a:rPr>
                        <a:t>的標題</a:t>
                      </a:r>
                      <a:r>
                        <a:rPr lang="zh-TW" sz="2000" kern="0" dirty="0" smtClean="0">
                          <a:effectLst/>
                        </a:rPr>
                        <a:t>，</a:t>
                      </a:r>
                      <a:r>
                        <a:rPr lang="zh-TW" altLang="en-US" sz="2000" kern="0" dirty="0" smtClean="0">
                          <a:effectLst/>
                        </a:rPr>
                        <a:t>並能大致合理</a:t>
                      </a:r>
                      <a:r>
                        <a:rPr lang="zh-TW" altLang="zh-TW" sz="2000" b="0" kern="0" dirty="0" smtClean="0">
                          <a:solidFill>
                            <a:schemeClr val="bg1"/>
                          </a:solidFill>
                          <a:effectLst/>
                        </a:rPr>
                        <a:t>解釋</a:t>
                      </a:r>
                      <a:r>
                        <a:rPr lang="zh-TW" altLang="en-US" sz="2000" b="0" kern="0" dirty="0" smtClean="0">
                          <a:solidFill>
                            <a:schemeClr val="bg1"/>
                          </a:solidFill>
                          <a:effectLst/>
                        </a:rPr>
                        <a:t>自己下的標題</a:t>
                      </a:r>
                      <a:r>
                        <a:rPr lang="zh-TW" sz="2000" kern="0" dirty="0" smtClean="0">
                          <a:effectLst/>
                        </a:rPr>
                        <a:t>。</a:t>
                      </a:r>
                      <a:endParaRPr lang="zh-TW" sz="2000" kern="100" dirty="0">
                        <a:effectLst/>
                        <a:latin typeface="Calibri"/>
                        <a:ea typeface="新細明體"/>
                        <a:cs typeface="Times New Roman"/>
                      </a:endParaRPr>
                    </a:p>
                  </a:txBody>
                  <a:tcPr marL="68580" marR="68580" marT="0" marB="0"/>
                </a:tc>
                <a:tc>
                  <a:txBody>
                    <a:bodyPr/>
                    <a:lstStyle/>
                    <a:p>
                      <a:pPr marL="1270">
                        <a:spcAft>
                          <a:spcPts val="0"/>
                        </a:spcAft>
                      </a:pPr>
                      <a:r>
                        <a:rPr lang="zh-TW" sz="2000" kern="0" dirty="0">
                          <a:effectLst/>
                        </a:rPr>
                        <a:t>能提出合乎文本主要</a:t>
                      </a:r>
                      <a:r>
                        <a:rPr lang="zh-TW" sz="2000" kern="0" dirty="0" smtClean="0">
                          <a:effectLst/>
                        </a:rPr>
                        <a:t>內容</a:t>
                      </a:r>
                      <a:r>
                        <a:rPr lang="zh-TW" altLang="en-US" sz="2000" kern="0" dirty="0" smtClean="0">
                          <a:effectLst/>
                        </a:rPr>
                        <a:t>的標題</a:t>
                      </a:r>
                      <a:r>
                        <a:rPr lang="zh-TW" sz="2000" kern="0" dirty="0" smtClean="0">
                          <a:effectLst/>
                        </a:rPr>
                        <a:t>。</a:t>
                      </a:r>
                      <a:endParaRPr lang="zh-TW" sz="2000" kern="100" dirty="0">
                        <a:effectLst/>
                        <a:latin typeface="Calibri"/>
                        <a:ea typeface="新細明體"/>
                        <a:cs typeface="Times New Roman"/>
                      </a:endParaRPr>
                    </a:p>
                  </a:txBody>
                  <a:tcPr marL="68580" marR="68580" marT="0" marB="0">
                    <a:solidFill>
                      <a:srgbClr val="A5B592"/>
                    </a:solidFill>
                  </a:tcPr>
                </a:tc>
                <a:tc>
                  <a:txBody>
                    <a:bodyPr/>
                    <a:lstStyle/>
                    <a:p>
                      <a:pPr>
                        <a:spcAft>
                          <a:spcPts val="0"/>
                        </a:spcAft>
                      </a:pPr>
                      <a:r>
                        <a:rPr lang="zh-TW" altLang="en-US" sz="2000" kern="0" dirty="0" smtClean="0">
                          <a:effectLst/>
                        </a:rPr>
                        <a:t>能</a:t>
                      </a:r>
                      <a:r>
                        <a:rPr lang="zh-TW" sz="2000" kern="0" dirty="0" smtClean="0">
                          <a:effectLst/>
                        </a:rPr>
                        <a:t>提出</a:t>
                      </a:r>
                      <a:r>
                        <a:rPr lang="zh-TW" altLang="en-US" sz="2000" kern="0" dirty="0" smtClean="0">
                          <a:effectLst/>
                        </a:rPr>
                        <a:t>與文本內容相關</a:t>
                      </a:r>
                      <a:r>
                        <a:rPr lang="zh-TW" sz="2000" kern="0" dirty="0" smtClean="0">
                          <a:effectLst/>
                        </a:rPr>
                        <a:t>的標題</a:t>
                      </a:r>
                      <a:r>
                        <a:rPr lang="zh-TW" altLang="en-US" sz="2000" kern="0" dirty="0" smtClean="0">
                          <a:effectLst/>
                        </a:rPr>
                        <a:t>，但偏離文本主要內容</a:t>
                      </a:r>
                      <a:r>
                        <a:rPr lang="zh-TW" sz="2000" kern="0" dirty="0" smtClean="0">
                          <a:effectLst/>
                        </a:rPr>
                        <a:t>。</a:t>
                      </a:r>
                      <a:endParaRPr lang="zh-TW" sz="2000" kern="100" dirty="0">
                        <a:effectLst/>
                        <a:latin typeface="Calibri"/>
                        <a:ea typeface="新細明體"/>
                        <a:cs typeface="Times New Roman"/>
                      </a:endParaRPr>
                    </a:p>
                  </a:txBody>
                  <a:tcPr marL="68580" marR="68580" marT="0" marB="0"/>
                </a:tc>
                <a:tc>
                  <a:txBody>
                    <a:bodyPr/>
                    <a:lstStyle/>
                    <a:p>
                      <a:pPr>
                        <a:spcAft>
                          <a:spcPts val="0"/>
                        </a:spcAft>
                      </a:pPr>
                      <a:r>
                        <a:rPr lang="zh-TW" sz="2000" kern="0" dirty="0">
                          <a:effectLst/>
                        </a:rPr>
                        <a:t>提出的</a:t>
                      </a:r>
                      <a:r>
                        <a:rPr lang="zh-TW" sz="2000" kern="0" dirty="0" smtClean="0">
                          <a:effectLst/>
                        </a:rPr>
                        <a:t>標題</a:t>
                      </a:r>
                      <a:r>
                        <a:rPr lang="zh-TW" altLang="zh-TW" sz="2000" kern="0" dirty="0" smtClean="0">
                          <a:effectLst/>
                        </a:rPr>
                        <a:t>過於廣泛</a:t>
                      </a:r>
                      <a:r>
                        <a:rPr lang="zh-TW" altLang="en-US" sz="2000" kern="0" dirty="0" smtClean="0">
                          <a:effectLst/>
                        </a:rPr>
                        <a:t>或</a:t>
                      </a:r>
                      <a:r>
                        <a:rPr lang="zh-TW" sz="2000" kern="0" dirty="0" smtClean="0">
                          <a:effectLst/>
                        </a:rPr>
                        <a:t>與</a:t>
                      </a:r>
                      <a:r>
                        <a:rPr lang="zh-TW" sz="2000" kern="0" dirty="0">
                          <a:effectLst/>
                        </a:rPr>
                        <a:t>文本</a:t>
                      </a:r>
                      <a:r>
                        <a:rPr lang="zh-TW" sz="2000" kern="0" dirty="0" smtClean="0">
                          <a:effectLst/>
                        </a:rPr>
                        <a:t>內容</a:t>
                      </a:r>
                      <a:r>
                        <a:rPr lang="zh-TW" altLang="en-US" sz="2000" kern="0" dirty="0" smtClean="0">
                          <a:effectLst/>
                        </a:rPr>
                        <a:t>完全</a:t>
                      </a:r>
                      <a:r>
                        <a:rPr lang="zh-TW" sz="2000" kern="0" dirty="0" smtClean="0">
                          <a:effectLst/>
                        </a:rPr>
                        <a:t>不合</a:t>
                      </a:r>
                      <a:r>
                        <a:rPr lang="zh-TW" altLang="en-US" sz="2000" kern="0" dirty="0" smtClean="0">
                          <a:effectLst/>
                        </a:rPr>
                        <a:t>；內容無法辨識</a:t>
                      </a:r>
                      <a:r>
                        <a:rPr lang="zh-TW" sz="2000" kern="0" dirty="0" smtClean="0">
                          <a:effectLst/>
                        </a:rPr>
                        <a:t>。</a:t>
                      </a:r>
                      <a:endParaRPr lang="en-US" altLang="zh-TW" sz="2000" kern="0" dirty="0" smtClean="0">
                        <a:effectLst/>
                      </a:endParaRPr>
                    </a:p>
                    <a:p>
                      <a:pPr>
                        <a:spcAft>
                          <a:spcPts val="0"/>
                        </a:spcAft>
                      </a:pPr>
                      <a:endParaRPr lang="en-US" altLang="zh-TW" sz="2000" kern="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kern="0" dirty="0" smtClean="0">
                          <a:effectLst/>
                          <a:sym typeface="Wingdings 3"/>
                          <a:hlinkClick r:id="rId2" action="ppaction://hlinksldjump"/>
                        </a:rPr>
                        <a:t></a:t>
                      </a:r>
                      <a:endParaRPr lang="zh-TW" altLang="zh-TW" sz="2000" kern="100" dirty="0" smtClean="0">
                        <a:effectLst/>
                        <a:latin typeface="Calibri"/>
                        <a:ea typeface="新細明體"/>
                        <a:cs typeface="Times New Roman"/>
                      </a:endParaRPr>
                    </a:p>
                  </a:txBody>
                  <a:tcPr marL="68580" marR="68580" marT="0" marB="0">
                    <a:solidFill>
                      <a:srgbClr val="A5B592"/>
                    </a:solidFill>
                  </a:tcPr>
                </a:tc>
              </a:tr>
            </a:tbl>
          </a:graphicData>
        </a:graphic>
      </p:graphicFrame>
      <p:sp>
        <p:nvSpPr>
          <p:cNvPr id="2" name="標題 1"/>
          <p:cNvSpPr>
            <a:spLocks noGrp="1"/>
          </p:cNvSpPr>
          <p:nvPr>
            <p:ph type="title"/>
          </p:nvPr>
        </p:nvSpPr>
        <p:spPr>
          <a:xfrm>
            <a:off x="467544" y="512064"/>
            <a:ext cx="8219256" cy="756696"/>
          </a:xfrm>
        </p:spPr>
        <p:txBody>
          <a:bodyPr/>
          <a:lstStyle/>
          <a:p>
            <a:r>
              <a:rPr lang="zh-TW" altLang="en-US" dirty="0" smtClean="0"/>
              <a:t>評分指引</a:t>
            </a:r>
            <a:endParaRPr lang="zh-TW" altLang="en-US" dirty="0"/>
          </a:p>
        </p:txBody>
      </p:sp>
    </p:spTree>
    <p:extLst>
      <p:ext uri="{BB962C8B-B14F-4D97-AF65-F5344CB8AC3E}">
        <p14:creationId xmlns:p14="http://schemas.microsoft.com/office/powerpoint/2010/main" val="26444152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57200" y="152400"/>
            <a:ext cx="8229600" cy="972344"/>
          </a:xfrm>
        </p:spPr>
        <p:txBody>
          <a:bodyPr>
            <a:normAutofit/>
          </a:bodyPr>
          <a:lstStyle/>
          <a:p>
            <a:r>
              <a:rPr lang="zh-TW" altLang="en-US" dirty="0" smtClean="0"/>
              <a:t>會考閱讀題型、測驗內容、題數</a:t>
            </a:r>
            <a:endParaRPr lang="zh-TW" altLang="en-US" dirty="0"/>
          </a:p>
        </p:txBody>
      </p:sp>
      <p:sp>
        <p:nvSpPr>
          <p:cNvPr id="5" name="內容版面配置區 4"/>
          <p:cNvSpPr>
            <a:spLocks noGrp="1"/>
          </p:cNvSpPr>
          <p:nvPr>
            <p:ph idx="1"/>
          </p:nvPr>
        </p:nvSpPr>
        <p:spPr>
          <a:xfrm>
            <a:off x="467544" y="5517232"/>
            <a:ext cx="8229600" cy="648072"/>
          </a:xfrm>
        </p:spPr>
        <p:txBody>
          <a:bodyPr/>
          <a:lstStyle/>
          <a:p>
            <a:pPr marL="0" indent="0">
              <a:buNone/>
            </a:pPr>
            <a:r>
              <a:rPr lang="en-US" altLang="zh-TW" dirty="0" smtClean="0"/>
              <a:t>(</a:t>
            </a:r>
            <a:r>
              <a:rPr lang="zh-TW" altLang="en-US" dirty="0" smtClean="0"/>
              <a:t>資料來源：</a:t>
            </a:r>
            <a:r>
              <a:rPr lang="en-US" altLang="zh-TW" dirty="0">
                <a:hlinkClick r:id="rId2"/>
              </a:rPr>
              <a:t>http://</a:t>
            </a:r>
            <a:r>
              <a:rPr lang="en-US" altLang="zh-TW" dirty="0" smtClean="0">
                <a:hlinkClick r:id="rId2"/>
              </a:rPr>
              <a:t>cap.ntnu.edu.tw/test_4_3.html</a:t>
            </a:r>
            <a:r>
              <a:rPr lang="en-US" altLang="zh-TW" dirty="0" smtClean="0"/>
              <a:t>) </a:t>
            </a:r>
            <a:endParaRPr lang="zh-TW" altLang="en-US" dirty="0"/>
          </a:p>
        </p:txBody>
      </p:sp>
      <p:graphicFrame>
        <p:nvGraphicFramePr>
          <p:cNvPr id="6" name="內容版面配置區 3"/>
          <p:cNvGraphicFramePr>
            <a:graphicFrameLocks/>
          </p:cNvGraphicFramePr>
          <p:nvPr>
            <p:extLst>
              <p:ext uri="{D42A27DB-BD31-4B8C-83A1-F6EECF244321}">
                <p14:modId xmlns:p14="http://schemas.microsoft.com/office/powerpoint/2010/main" val="997241976"/>
              </p:ext>
            </p:extLst>
          </p:nvPr>
        </p:nvGraphicFramePr>
        <p:xfrm>
          <a:off x="306111" y="1426424"/>
          <a:ext cx="8496945" cy="3816422"/>
        </p:xfrm>
        <a:graphic>
          <a:graphicData uri="http://schemas.openxmlformats.org/drawingml/2006/table">
            <a:tbl>
              <a:tblPr/>
              <a:tblGrid>
                <a:gridCol w="1961633"/>
                <a:gridCol w="1296144"/>
                <a:gridCol w="3672408"/>
                <a:gridCol w="1566760"/>
              </a:tblGrid>
              <a:tr h="1090406">
                <a:tc>
                  <a:txBody>
                    <a:bodyPr/>
                    <a:lstStyle/>
                    <a:p>
                      <a:pPr algn="ctr"/>
                      <a:r>
                        <a:rPr lang="zh-TW" altLang="en-US" sz="2400" b="1" dirty="0">
                          <a:solidFill>
                            <a:schemeClr val="bg2"/>
                          </a:solidFill>
                          <a:effectLst/>
                        </a:rPr>
                        <a:t/>
                      </a:r>
                      <a:br>
                        <a:rPr lang="zh-TW" altLang="en-US" sz="2400" b="1" dirty="0">
                          <a:solidFill>
                            <a:schemeClr val="bg2"/>
                          </a:solidFill>
                          <a:effectLst/>
                        </a:rPr>
                      </a:br>
                      <a:endParaRPr lang="zh-TW" altLang="en-US" sz="2400" dirty="0">
                        <a:solidFill>
                          <a:schemeClr val="bg2"/>
                        </a:solidFill>
                        <a:effectLst/>
                      </a:endParaRPr>
                    </a:p>
                  </a:txBody>
                  <a:tcPr marL="0" marR="0" marT="0" marB="0" anchor="ctr">
                    <a:lnL w="9525" cap="flat" cmpd="sng" algn="ctr">
                      <a:solidFill>
                        <a:srgbClr val="6D9521"/>
                      </a:solidFill>
                      <a:prstDash val="solid"/>
                      <a:round/>
                      <a:headEnd type="none" w="med" len="med"/>
                      <a:tailEnd type="none" w="med" len="med"/>
                    </a:lnL>
                    <a:lnR w="9525" cap="flat" cmpd="sng" algn="ctr">
                      <a:solidFill>
                        <a:srgbClr val="6D9521"/>
                      </a:solidFill>
                      <a:prstDash val="solid"/>
                      <a:round/>
                      <a:headEnd type="none" w="med" len="med"/>
                      <a:tailEnd type="none" w="med" len="med"/>
                    </a:lnR>
                    <a:lnT w="9525" cap="flat" cmpd="sng" algn="ctr">
                      <a:solidFill>
                        <a:srgbClr val="6D9521"/>
                      </a:solidFill>
                      <a:prstDash val="solid"/>
                      <a:round/>
                      <a:headEnd type="none" w="med" len="med"/>
                      <a:tailEnd type="none" w="med" len="med"/>
                    </a:lnT>
                    <a:lnB w="9525" cap="flat" cmpd="sng" algn="ctr">
                      <a:solidFill>
                        <a:srgbClr val="6D9521"/>
                      </a:solidFill>
                      <a:prstDash val="solid"/>
                      <a:round/>
                      <a:headEnd type="none" w="med" len="med"/>
                      <a:tailEnd type="none" w="med" len="med"/>
                    </a:lnB>
                    <a:solidFill>
                      <a:schemeClr val="tx1">
                        <a:lumMod val="95000"/>
                      </a:schemeClr>
                    </a:solidFill>
                  </a:tcPr>
                </a:tc>
                <a:tc>
                  <a:txBody>
                    <a:bodyPr/>
                    <a:lstStyle/>
                    <a:p>
                      <a:pPr algn="ctr"/>
                      <a:r>
                        <a:rPr lang="zh-TW" altLang="en-US" sz="2400" b="1" dirty="0" smtClean="0">
                          <a:solidFill>
                            <a:schemeClr val="bg2"/>
                          </a:solidFill>
                          <a:effectLst/>
                        </a:rPr>
                        <a:t>題型</a:t>
                      </a:r>
                      <a:endParaRPr lang="zh-TW" altLang="en-US" sz="2400" dirty="0">
                        <a:solidFill>
                          <a:schemeClr val="bg2"/>
                        </a:solidFill>
                        <a:effectLst/>
                      </a:endParaRPr>
                    </a:p>
                  </a:txBody>
                  <a:tcPr marL="0" marR="0" marT="0" marB="0" anchor="ctr">
                    <a:lnL w="9525" cap="flat" cmpd="sng" algn="ctr">
                      <a:solidFill>
                        <a:srgbClr val="6D9521"/>
                      </a:solidFill>
                      <a:prstDash val="solid"/>
                      <a:round/>
                      <a:headEnd type="none" w="med" len="med"/>
                      <a:tailEnd type="none" w="med" len="med"/>
                    </a:lnL>
                    <a:lnR w="9525" cap="flat" cmpd="sng" algn="ctr">
                      <a:solidFill>
                        <a:srgbClr val="6D9521"/>
                      </a:solidFill>
                      <a:prstDash val="solid"/>
                      <a:round/>
                      <a:headEnd type="none" w="med" len="med"/>
                      <a:tailEnd type="none" w="med" len="med"/>
                    </a:lnR>
                    <a:lnT w="9525" cap="flat" cmpd="sng" algn="ctr">
                      <a:solidFill>
                        <a:srgbClr val="6D9521"/>
                      </a:solidFill>
                      <a:prstDash val="solid"/>
                      <a:round/>
                      <a:headEnd type="none" w="med" len="med"/>
                      <a:tailEnd type="none" w="med" len="med"/>
                    </a:lnT>
                    <a:lnB w="9525" cap="flat" cmpd="sng" algn="ctr">
                      <a:solidFill>
                        <a:srgbClr val="6D9521"/>
                      </a:solidFill>
                      <a:prstDash val="solid"/>
                      <a:round/>
                      <a:headEnd type="none" w="med" len="med"/>
                      <a:tailEnd type="none" w="med" len="med"/>
                    </a:lnB>
                    <a:solidFill>
                      <a:srgbClr val="E1F2C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chemeClr val="bg2"/>
                          </a:solidFill>
                          <a:effectLst/>
                        </a:rPr>
                        <a:t>測驗內容（評量目標）</a:t>
                      </a:r>
                      <a:endParaRPr lang="zh-TW" altLang="en-US" sz="2400" dirty="0" smtClean="0">
                        <a:solidFill>
                          <a:schemeClr val="bg2"/>
                        </a:solidFill>
                        <a:effectLst/>
                      </a:endParaRPr>
                    </a:p>
                  </a:txBody>
                  <a:tcPr marL="0" marR="0" marT="0" marB="0" anchor="ctr">
                    <a:lnL w="9525" cap="flat" cmpd="sng" algn="ctr">
                      <a:solidFill>
                        <a:srgbClr val="6D9521"/>
                      </a:solidFill>
                      <a:prstDash val="solid"/>
                      <a:round/>
                      <a:headEnd type="none" w="med" len="med"/>
                      <a:tailEnd type="none" w="med" len="med"/>
                    </a:lnL>
                    <a:lnR w="9525" cap="flat" cmpd="sng" algn="ctr">
                      <a:solidFill>
                        <a:srgbClr val="6D9521"/>
                      </a:solidFill>
                      <a:prstDash val="solid"/>
                      <a:round/>
                      <a:headEnd type="none" w="med" len="med"/>
                      <a:tailEnd type="none" w="med" len="med"/>
                    </a:lnR>
                    <a:lnT w="9525" cap="flat" cmpd="sng" algn="ctr">
                      <a:solidFill>
                        <a:srgbClr val="6D9521"/>
                      </a:solidFill>
                      <a:prstDash val="solid"/>
                      <a:round/>
                      <a:headEnd type="none" w="med" len="med"/>
                      <a:tailEnd type="none" w="med" len="med"/>
                    </a:lnT>
                    <a:lnB w="9525" cap="flat" cmpd="sng" algn="ctr">
                      <a:solidFill>
                        <a:srgbClr val="6D9521"/>
                      </a:solidFill>
                      <a:prstDash val="solid"/>
                      <a:round/>
                      <a:headEnd type="none" w="med" len="med"/>
                      <a:tailEnd type="none" w="med" len="med"/>
                    </a:lnB>
                    <a:solidFill>
                      <a:srgbClr val="E1F2C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chemeClr val="bg2"/>
                          </a:solidFill>
                          <a:effectLst/>
                        </a:rPr>
                        <a:t>題數分配</a:t>
                      </a:r>
                      <a:endParaRPr lang="zh-TW" altLang="en-US" sz="2400" dirty="0" smtClean="0">
                        <a:solidFill>
                          <a:schemeClr val="bg2"/>
                        </a:solidFill>
                        <a:effectLst/>
                      </a:endParaRPr>
                    </a:p>
                  </a:txBody>
                  <a:tcPr anchor="ctr">
                    <a:lnL w="9525" cap="flat" cmpd="sng" algn="ctr">
                      <a:solidFill>
                        <a:srgbClr val="6D9521"/>
                      </a:solidFill>
                      <a:prstDash val="solid"/>
                      <a:round/>
                      <a:headEnd type="none" w="med" len="med"/>
                      <a:tailEnd type="none" w="med" len="med"/>
                    </a:lnL>
                    <a:lnB w="9525" cap="flat" cmpd="sng" algn="ctr">
                      <a:solidFill>
                        <a:srgbClr val="6D9521"/>
                      </a:solidFill>
                      <a:prstDash val="solid"/>
                      <a:round/>
                      <a:headEnd type="none" w="med" len="med"/>
                      <a:tailEnd type="none" w="med" len="med"/>
                    </a:lnB>
                    <a:solidFill>
                      <a:srgbClr val="E1F2CE"/>
                    </a:solidFill>
                  </a:tcPr>
                </a:tc>
              </a:tr>
              <a:tr h="1090406">
                <a:tc rowSpan="2">
                  <a:txBody>
                    <a:bodyPr/>
                    <a:lstStyle/>
                    <a:p>
                      <a:pPr marL="95250" indent="0" algn="ctr"/>
                      <a:r>
                        <a:rPr lang="zh-TW" altLang="en-US" sz="2400" dirty="0">
                          <a:solidFill>
                            <a:schemeClr val="bg2"/>
                          </a:solidFill>
                          <a:effectLst/>
                        </a:rPr>
                        <a:t>閱讀題本 </a:t>
                      </a:r>
                      <a:br>
                        <a:rPr lang="zh-TW" altLang="en-US" sz="2400" dirty="0">
                          <a:solidFill>
                            <a:schemeClr val="bg2"/>
                          </a:solidFill>
                          <a:effectLst/>
                        </a:rPr>
                      </a:br>
                      <a:r>
                        <a:rPr lang="en-US" altLang="zh-TW" sz="2400" dirty="0" smtClean="0">
                          <a:solidFill>
                            <a:schemeClr val="bg2"/>
                          </a:solidFill>
                          <a:effectLst/>
                        </a:rPr>
                        <a:t>(40-45</a:t>
                      </a:r>
                      <a:r>
                        <a:rPr lang="zh-TW" altLang="en-US" sz="2400" dirty="0" smtClean="0">
                          <a:solidFill>
                            <a:schemeClr val="bg2"/>
                          </a:solidFill>
                          <a:effectLst/>
                        </a:rPr>
                        <a:t>題</a:t>
                      </a:r>
                      <a:r>
                        <a:rPr lang="en-US" altLang="zh-TW" sz="2400" dirty="0" smtClean="0">
                          <a:solidFill>
                            <a:schemeClr val="bg2"/>
                          </a:solidFill>
                          <a:effectLst/>
                        </a:rPr>
                        <a:t>)</a:t>
                      </a:r>
                      <a:br>
                        <a:rPr lang="en-US" altLang="zh-TW" sz="2400" dirty="0" smtClean="0">
                          <a:solidFill>
                            <a:schemeClr val="bg2"/>
                          </a:solidFill>
                          <a:effectLst/>
                        </a:rPr>
                      </a:br>
                      <a:r>
                        <a:rPr lang="en-US" altLang="zh-TW" sz="2400" dirty="0" smtClean="0">
                          <a:solidFill>
                            <a:schemeClr val="bg2"/>
                          </a:solidFill>
                          <a:effectLst/>
                        </a:rPr>
                        <a:t>(</a:t>
                      </a:r>
                      <a:r>
                        <a:rPr lang="zh-TW" altLang="en-US" sz="2400" dirty="0" smtClean="0">
                          <a:solidFill>
                            <a:schemeClr val="bg2"/>
                          </a:solidFill>
                          <a:effectLst/>
                        </a:rPr>
                        <a:t>四</a:t>
                      </a:r>
                      <a:r>
                        <a:rPr lang="zh-TW" altLang="en-US" sz="2400" dirty="0">
                          <a:solidFill>
                            <a:schemeClr val="bg2"/>
                          </a:solidFill>
                          <a:effectLst/>
                        </a:rPr>
                        <a:t>選</a:t>
                      </a:r>
                      <a:r>
                        <a:rPr lang="zh-TW" altLang="en-US" sz="2400" dirty="0" smtClean="0">
                          <a:solidFill>
                            <a:schemeClr val="bg2"/>
                          </a:solidFill>
                          <a:effectLst/>
                        </a:rPr>
                        <a:t>一</a:t>
                      </a:r>
                      <a:r>
                        <a:rPr lang="en-US" altLang="zh-TW" sz="2400" dirty="0" smtClean="0">
                          <a:solidFill>
                            <a:schemeClr val="bg2"/>
                          </a:solidFill>
                          <a:effectLst/>
                        </a:rPr>
                        <a:t>)</a:t>
                      </a:r>
                      <a:endParaRPr lang="zh-TW" altLang="en-US" sz="2400" dirty="0">
                        <a:solidFill>
                          <a:schemeClr val="bg2"/>
                        </a:solidFill>
                        <a:effectLst/>
                      </a:endParaRPr>
                    </a:p>
                  </a:txBody>
                  <a:tcPr marL="0" marR="0" marT="0" marB="0" anchor="ctr">
                    <a:lnL w="9525" cap="flat" cmpd="sng" algn="ctr">
                      <a:solidFill>
                        <a:srgbClr val="6D9521"/>
                      </a:solidFill>
                      <a:prstDash val="solid"/>
                      <a:round/>
                      <a:headEnd type="none" w="med" len="med"/>
                      <a:tailEnd type="none" w="med" len="med"/>
                    </a:lnL>
                    <a:lnR w="9525" cap="flat" cmpd="sng" algn="ctr">
                      <a:solidFill>
                        <a:srgbClr val="6D9521"/>
                      </a:solidFill>
                      <a:prstDash val="solid"/>
                      <a:round/>
                      <a:headEnd type="none" w="med" len="med"/>
                      <a:tailEnd type="none" w="med" len="med"/>
                    </a:lnR>
                    <a:lnT w="9525" cap="flat" cmpd="sng" algn="ctr">
                      <a:solidFill>
                        <a:srgbClr val="6D9521"/>
                      </a:solidFill>
                      <a:prstDash val="solid"/>
                      <a:round/>
                      <a:headEnd type="none" w="med" len="med"/>
                      <a:tailEnd type="none" w="med" len="med"/>
                    </a:lnT>
                    <a:lnB w="9525" cap="flat" cmpd="sng" algn="ctr">
                      <a:solidFill>
                        <a:srgbClr val="6D9521"/>
                      </a:solidFill>
                      <a:prstDash val="solid"/>
                      <a:round/>
                      <a:headEnd type="none" w="med" len="med"/>
                      <a:tailEnd type="none" w="med" len="med"/>
                    </a:lnB>
                    <a:solidFill>
                      <a:srgbClr val="FEF3E8"/>
                    </a:solidFill>
                  </a:tcPr>
                </a:tc>
                <a:tc>
                  <a:txBody>
                    <a:bodyPr/>
                    <a:lstStyle/>
                    <a:p>
                      <a:pPr algn="ctr"/>
                      <a:r>
                        <a:rPr lang="zh-TW" altLang="en-US" sz="2400" dirty="0">
                          <a:solidFill>
                            <a:schemeClr val="bg2"/>
                          </a:solidFill>
                          <a:effectLst/>
                        </a:rPr>
                        <a:t>單題</a:t>
                      </a:r>
                    </a:p>
                  </a:txBody>
                  <a:tcPr marL="0" marR="0" marT="0" marB="0" anchor="ctr">
                    <a:lnL w="9525" cap="flat" cmpd="sng" algn="ctr">
                      <a:solidFill>
                        <a:srgbClr val="6D9521"/>
                      </a:solidFill>
                      <a:prstDash val="solid"/>
                      <a:round/>
                      <a:headEnd type="none" w="med" len="med"/>
                      <a:tailEnd type="none" w="med" len="med"/>
                    </a:lnL>
                    <a:lnR w="9525" cap="flat" cmpd="sng" algn="ctr">
                      <a:solidFill>
                        <a:srgbClr val="6D9521"/>
                      </a:solidFill>
                      <a:prstDash val="solid"/>
                      <a:round/>
                      <a:headEnd type="none" w="med" len="med"/>
                      <a:tailEnd type="none" w="med" len="med"/>
                    </a:lnR>
                    <a:lnT w="9525" cap="flat" cmpd="sng" algn="ctr">
                      <a:solidFill>
                        <a:srgbClr val="6D9521"/>
                      </a:solidFill>
                      <a:prstDash val="solid"/>
                      <a:round/>
                      <a:headEnd type="none" w="med" len="med"/>
                      <a:tailEnd type="none" w="med" len="med"/>
                    </a:lnT>
                    <a:lnB w="9525" cap="flat" cmpd="sng" algn="ctr">
                      <a:solidFill>
                        <a:srgbClr val="6D9521"/>
                      </a:solidFill>
                      <a:prstDash val="solid"/>
                      <a:round/>
                      <a:headEnd type="none" w="med" len="med"/>
                      <a:tailEnd type="none" w="med" len="med"/>
                    </a:lnB>
                    <a:solidFill>
                      <a:srgbClr val="FEF3E8"/>
                    </a:solidFill>
                  </a:tcPr>
                </a:tc>
                <a:tc>
                  <a:txBody>
                    <a:bodyPr/>
                    <a:lstStyle/>
                    <a:p>
                      <a:pPr marL="273050" indent="0"/>
                      <a:r>
                        <a:rPr lang="zh-TW" altLang="en-US" sz="2400" dirty="0">
                          <a:solidFill>
                            <a:schemeClr val="bg2"/>
                          </a:solidFill>
                          <a:effectLst/>
                        </a:rPr>
                        <a:t>語言基礎成分 </a:t>
                      </a:r>
                      <a:r>
                        <a:rPr lang="en-US" altLang="zh-TW" sz="2400" dirty="0" smtClean="0">
                          <a:solidFill>
                            <a:schemeClr val="bg2"/>
                          </a:solidFill>
                          <a:effectLst/>
                        </a:rPr>
                        <a:t/>
                      </a:r>
                      <a:br>
                        <a:rPr lang="en-US" altLang="zh-TW" sz="2400" dirty="0" smtClean="0">
                          <a:solidFill>
                            <a:schemeClr val="bg2"/>
                          </a:solidFill>
                          <a:effectLst/>
                        </a:rPr>
                      </a:br>
                      <a:r>
                        <a:rPr lang="en-US" altLang="zh-TW" sz="2400" dirty="0" smtClean="0">
                          <a:solidFill>
                            <a:schemeClr val="bg2"/>
                          </a:solidFill>
                          <a:effectLst/>
                        </a:rPr>
                        <a:t>(</a:t>
                      </a:r>
                      <a:r>
                        <a:rPr lang="zh-TW" altLang="en-US" sz="2400" dirty="0" smtClean="0">
                          <a:solidFill>
                            <a:schemeClr val="bg2"/>
                          </a:solidFill>
                          <a:effectLst/>
                        </a:rPr>
                        <a:t>字彙</a:t>
                      </a:r>
                      <a:r>
                        <a:rPr lang="zh-TW" altLang="en-US" sz="2400" dirty="0">
                          <a:solidFill>
                            <a:schemeClr val="bg2"/>
                          </a:solidFill>
                          <a:effectLst/>
                        </a:rPr>
                        <a:t>／語意＋</a:t>
                      </a:r>
                      <a:r>
                        <a:rPr lang="zh-TW" altLang="en-US" sz="2400" dirty="0" smtClean="0">
                          <a:solidFill>
                            <a:schemeClr val="bg2"/>
                          </a:solidFill>
                          <a:effectLst/>
                        </a:rPr>
                        <a:t>語法</a:t>
                      </a:r>
                      <a:r>
                        <a:rPr lang="en-US" altLang="zh-TW" sz="2400" dirty="0" smtClean="0">
                          <a:solidFill>
                            <a:schemeClr val="bg2"/>
                          </a:solidFill>
                          <a:effectLst/>
                        </a:rPr>
                        <a:t>)</a:t>
                      </a:r>
                      <a:endParaRPr lang="zh-TW" altLang="en-US" sz="2400" dirty="0">
                        <a:solidFill>
                          <a:schemeClr val="bg2"/>
                        </a:solidFill>
                        <a:effectLst/>
                      </a:endParaRPr>
                    </a:p>
                  </a:txBody>
                  <a:tcPr marL="0" marR="0" marT="0" marB="0" anchor="ctr">
                    <a:lnL w="9525" cap="flat" cmpd="sng" algn="ctr">
                      <a:solidFill>
                        <a:srgbClr val="6D9521"/>
                      </a:solidFill>
                      <a:prstDash val="solid"/>
                      <a:round/>
                      <a:headEnd type="none" w="med" len="med"/>
                      <a:tailEnd type="none" w="med" len="med"/>
                    </a:lnL>
                    <a:lnR w="9525" cap="flat" cmpd="sng" algn="ctr">
                      <a:solidFill>
                        <a:srgbClr val="6D9521"/>
                      </a:solidFill>
                      <a:prstDash val="solid"/>
                      <a:round/>
                      <a:headEnd type="none" w="med" len="med"/>
                      <a:tailEnd type="none" w="med" len="med"/>
                    </a:lnR>
                    <a:lnT w="9525" cap="flat" cmpd="sng" algn="ctr">
                      <a:solidFill>
                        <a:srgbClr val="6D9521"/>
                      </a:solidFill>
                      <a:prstDash val="solid"/>
                      <a:round/>
                      <a:headEnd type="none" w="med" len="med"/>
                      <a:tailEnd type="none" w="med" len="med"/>
                    </a:lnT>
                    <a:lnB w="9525" cap="flat" cmpd="sng" algn="ctr">
                      <a:solidFill>
                        <a:srgbClr val="6D9521"/>
                      </a:solidFill>
                      <a:prstDash val="solid"/>
                      <a:round/>
                      <a:headEnd type="none" w="med" len="med"/>
                      <a:tailEnd type="none" w="med" len="med"/>
                    </a:lnB>
                    <a:solidFill>
                      <a:srgbClr val="D9F2A8"/>
                    </a:solidFill>
                  </a:tcPr>
                </a:tc>
                <a:tc>
                  <a:txBody>
                    <a:bodyPr/>
                    <a:lstStyle/>
                    <a:p>
                      <a:pPr marL="95250" indent="0" algn="ctr"/>
                      <a:r>
                        <a:rPr lang="en-US" altLang="zh-TW" sz="2400" dirty="0" smtClean="0">
                          <a:solidFill>
                            <a:schemeClr val="bg2"/>
                          </a:solidFill>
                          <a:effectLst/>
                          <a:latin typeface="Times New Roman" panose="02020603050405020304" pitchFamily="18" charset="0"/>
                          <a:cs typeface="Times New Roman" panose="02020603050405020304" pitchFamily="18" charset="0"/>
                        </a:rPr>
                        <a:t>12-20</a:t>
                      </a:r>
                      <a:endParaRPr lang="en-US" altLang="zh-TW" sz="2400" dirty="0">
                        <a:solidFill>
                          <a:schemeClr val="bg2"/>
                        </a:solidFill>
                        <a:effectLst/>
                        <a:latin typeface="Times New Roman" panose="02020603050405020304" pitchFamily="18" charset="0"/>
                        <a:cs typeface="Times New Roman" panose="02020603050405020304" pitchFamily="18" charset="0"/>
                      </a:endParaRPr>
                    </a:p>
                  </a:txBody>
                  <a:tcPr marL="0" marR="0" marT="0" marB="0" anchor="ctr">
                    <a:lnL w="9525" cap="flat" cmpd="sng" algn="ctr">
                      <a:solidFill>
                        <a:srgbClr val="6D9521"/>
                      </a:solidFill>
                      <a:prstDash val="solid"/>
                      <a:round/>
                      <a:headEnd type="none" w="med" len="med"/>
                      <a:tailEnd type="none" w="med" len="med"/>
                    </a:lnL>
                    <a:lnR w="9525" cap="flat" cmpd="sng" algn="ctr">
                      <a:solidFill>
                        <a:srgbClr val="6D9521"/>
                      </a:solidFill>
                      <a:prstDash val="solid"/>
                      <a:round/>
                      <a:headEnd type="none" w="med" len="med"/>
                      <a:tailEnd type="none" w="med" len="med"/>
                    </a:lnR>
                    <a:lnT w="9525" cap="flat" cmpd="sng" algn="ctr">
                      <a:solidFill>
                        <a:srgbClr val="6D9521"/>
                      </a:solidFill>
                      <a:prstDash val="solid"/>
                      <a:round/>
                      <a:headEnd type="none" w="med" len="med"/>
                      <a:tailEnd type="none" w="med" len="med"/>
                    </a:lnT>
                    <a:lnB w="9525" cap="flat" cmpd="sng" algn="ctr">
                      <a:solidFill>
                        <a:srgbClr val="6D9521"/>
                      </a:solidFill>
                      <a:prstDash val="solid"/>
                      <a:round/>
                      <a:headEnd type="none" w="med" len="med"/>
                      <a:tailEnd type="none" w="med" len="med"/>
                    </a:lnB>
                    <a:solidFill>
                      <a:srgbClr val="D9F2A8"/>
                    </a:solidFill>
                  </a:tcPr>
                </a:tc>
              </a:tr>
              <a:tr h="1635610">
                <a:tc vMerge="1">
                  <a:txBody>
                    <a:bodyPr/>
                    <a:lstStyle/>
                    <a:p>
                      <a:endParaRPr lang="zh-TW" altLang="en-US"/>
                    </a:p>
                  </a:txBody>
                  <a:tcPr/>
                </a:tc>
                <a:tc>
                  <a:txBody>
                    <a:bodyPr/>
                    <a:lstStyle/>
                    <a:p>
                      <a:pPr algn="ctr"/>
                      <a:r>
                        <a:rPr lang="zh-TW" altLang="en-US" sz="2400" dirty="0">
                          <a:solidFill>
                            <a:schemeClr val="bg2"/>
                          </a:solidFill>
                          <a:effectLst/>
                        </a:rPr>
                        <a:t>題組</a:t>
                      </a:r>
                    </a:p>
                  </a:txBody>
                  <a:tcPr marL="0" marR="0" marT="0" marB="0" anchor="ctr">
                    <a:lnL w="9525" cap="flat" cmpd="sng" algn="ctr">
                      <a:solidFill>
                        <a:srgbClr val="6D9521"/>
                      </a:solidFill>
                      <a:prstDash val="solid"/>
                      <a:round/>
                      <a:headEnd type="none" w="med" len="med"/>
                      <a:tailEnd type="none" w="med" len="med"/>
                    </a:lnL>
                    <a:lnR w="9525" cap="flat" cmpd="sng" algn="ctr">
                      <a:solidFill>
                        <a:srgbClr val="6D9521"/>
                      </a:solidFill>
                      <a:prstDash val="solid"/>
                      <a:round/>
                      <a:headEnd type="none" w="med" len="med"/>
                      <a:tailEnd type="none" w="med" len="med"/>
                    </a:lnR>
                    <a:lnT w="9525" cap="flat" cmpd="sng" algn="ctr">
                      <a:solidFill>
                        <a:srgbClr val="6D9521"/>
                      </a:solidFill>
                      <a:prstDash val="solid"/>
                      <a:round/>
                      <a:headEnd type="none" w="med" len="med"/>
                      <a:tailEnd type="none" w="med" len="med"/>
                    </a:lnT>
                    <a:lnB w="9525" cap="flat" cmpd="sng" algn="ctr">
                      <a:solidFill>
                        <a:srgbClr val="6D9521"/>
                      </a:solidFill>
                      <a:prstDash val="solid"/>
                      <a:round/>
                      <a:headEnd type="none" w="med" len="med"/>
                      <a:tailEnd type="none" w="med" len="med"/>
                    </a:lnB>
                    <a:solidFill>
                      <a:srgbClr val="FEF3E8"/>
                    </a:solidFill>
                  </a:tcPr>
                </a:tc>
                <a:tc>
                  <a:txBody>
                    <a:bodyPr/>
                    <a:lstStyle/>
                    <a:p>
                      <a:pPr marL="273050" indent="0"/>
                      <a:r>
                        <a:rPr lang="zh-TW" altLang="en-US" sz="2400" dirty="0">
                          <a:solidFill>
                            <a:schemeClr val="bg2"/>
                          </a:solidFill>
                          <a:effectLst/>
                        </a:rPr>
                        <a:t>篇章理解 </a:t>
                      </a:r>
                      <a:r>
                        <a:rPr lang="en-US" altLang="zh-TW" sz="2400" dirty="0" smtClean="0">
                          <a:solidFill>
                            <a:schemeClr val="bg2"/>
                          </a:solidFill>
                          <a:effectLst/>
                        </a:rPr>
                        <a:t/>
                      </a:r>
                      <a:br>
                        <a:rPr lang="en-US" altLang="zh-TW" sz="2400" dirty="0" smtClean="0">
                          <a:solidFill>
                            <a:schemeClr val="bg2"/>
                          </a:solidFill>
                          <a:effectLst/>
                        </a:rPr>
                      </a:br>
                      <a:r>
                        <a:rPr lang="en-US" altLang="zh-TW" sz="2400" dirty="0" smtClean="0">
                          <a:solidFill>
                            <a:schemeClr val="bg2"/>
                          </a:solidFill>
                          <a:effectLst/>
                        </a:rPr>
                        <a:t>(</a:t>
                      </a:r>
                      <a:r>
                        <a:rPr lang="zh-TW" altLang="en-US" sz="2400" dirty="0" smtClean="0">
                          <a:solidFill>
                            <a:schemeClr val="bg2"/>
                          </a:solidFill>
                          <a:effectLst/>
                        </a:rPr>
                        <a:t>克</a:t>
                      </a:r>
                      <a:r>
                        <a:rPr lang="zh-TW" altLang="en-US" sz="2400" dirty="0">
                          <a:solidFill>
                            <a:schemeClr val="bg2"/>
                          </a:solidFill>
                          <a:effectLst/>
                        </a:rPr>
                        <a:t>漏字＋整段</a:t>
                      </a:r>
                      <a:r>
                        <a:rPr lang="zh-TW" altLang="en-US" sz="2400" dirty="0" smtClean="0">
                          <a:solidFill>
                            <a:schemeClr val="bg2"/>
                          </a:solidFill>
                          <a:effectLst/>
                        </a:rPr>
                        <a:t>式</a:t>
                      </a:r>
                      <a:r>
                        <a:rPr lang="en-US" altLang="zh-TW" sz="2400" dirty="0" smtClean="0">
                          <a:solidFill>
                            <a:schemeClr val="bg2"/>
                          </a:solidFill>
                          <a:effectLst/>
                        </a:rPr>
                        <a:t>)</a:t>
                      </a:r>
                      <a:endParaRPr lang="zh-TW" altLang="en-US" sz="2400" dirty="0">
                        <a:solidFill>
                          <a:schemeClr val="bg2"/>
                        </a:solidFill>
                        <a:effectLst/>
                      </a:endParaRPr>
                    </a:p>
                  </a:txBody>
                  <a:tcPr marL="0" marR="0" marT="0" marB="0" anchor="ctr">
                    <a:lnL w="9525" cap="flat" cmpd="sng" algn="ctr">
                      <a:solidFill>
                        <a:srgbClr val="6D9521"/>
                      </a:solidFill>
                      <a:prstDash val="solid"/>
                      <a:round/>
                      <a:headEnd type="none" w="med" len="med"/>
                      <a:tailEnd type="none" w="med" len="med"/>
                    </a:lnL>
                    <a:lnR w="9525" cap="flat" cmpd="sng" algn="ctr">
                      <a:solidFill>
                        <a:srgbClr val="6D9521"/>
                      </a:solidFill>
                      <a:prstDash val="solid"/>
                      <a:round/>
                      <a:headEnd type="none" w="med" len="med"/>
                      <a:tailEnd type="none" w="med" len="med"/>
                    </a:lnR>
                    <a:lnT w="9525" cap="flat" cmpd="sng" algn="ctr">
                      <a:solidFill>
                        <a:srgbClr val="6D9521"/>
                      </a:solidFill>
                      <a:prstDash val="solid"/>
                      <a:round/>
                      <a:headEnd type="none" w="med" len="med"/>
                      <a:tailEnd type="none" w="med" len="med"/>
                    </a:lnT>
                    <a:lnB w="9525" cap="flat" cmpd="sng" algn="ctr">
                      <a:solidFill>
                        <a:srgbClr val="6D9521"/>
                      </a:solidFill>
                      <a:prstDash val="solid"/>
                      <a:round/>
                      <a:headEnd type="none" w="med" len="med"/>
                      <a:tailEnd type="none" w="med" len="med"/>
                    </a:lnB>
                    <a:solidFill>
                      <a:srgbClr val="D9F2A8"/>
                    </a:solidFill>
                  </a:tcPr>
                </a:tc>
                <a:tc>
                  <a:txBody>
                    <a:bodyPr/>
                    <a:lstStyle/>
                    <a:p>
                      <a:pPr marL="95250" indent="0" algn="ctr"/>
                      <a:r>
                        <a:rPr lang="en-US" altLang="zh-TW" sz="2400" dirty="0" smtClean="0">
                          <a:solidFill>
                            <a:schemeClr val="bg2"/>
                          </a:solidFill>
                          <a:effectLst/>
                          <a:latin typeface="Times New Roman" panose="02020603050405020304" pitchFamily="18" charset="0"/>
                          <a:cs typeface="Times New Roman" panose="02020603050405020304" pitchFamily="18" charset="0"/>
                        </a:rPr>
                        <a:t>25-35</a:t>
                      </a:r>
                      <a:endParaRPr lang="en-US" altLang="zh-TW" sz="2400" dirty="0">
                        <a:solidFill>
                          <a:schemeClr val="bg2"/>
                        </a:solidFill>
                        <a:effectLst/>
                        <a:latin typeface="Times New Roman" panose="02020603050405020304" pitchFamily="18" charset="0"/>
                        <a:cs typeface="Times New Roman" panose="02020603050405020304" pitchFamily="18" charset="0"/>
                      </a:endParaRPr>
                    </a:p>
                  </a:txBody>
                  <a:tcPr marL="0" marR="0" marT="0" marB="0" anchor="ctr">
                    <a:lnL w="9525" cap="flat" cmpd="sng" algn="ctr">
                      <a:solidFill>
                        <a:srgbClr val="6D9521"/>
                      </a:solidFill>
                      <a:prstDash val="solid"/>
                      <a:round/>
                      <a:headEnd type="none" w="med" len="med"/>
                      <a:tailEnd type="none" w="med" len="med"/>
                    </a:lnL>
                    <a:lnR w="9525" cap="flat" cmpd="sng" algn="ctr">
                      <a:solidFill>
                        <a:srgbClr val="6D9521"/>
                      </a:solidFill>
                      <a:prstDash val="solid"/>
                      <a:round/>
                      <a:headEnd type="none" w="med" len="med"/>
                      <a:tailEnd type="none" w="med" len="med"/>
                    </a:lnR>
                    <a:lnT w="9525" cap="flat" cmpd="sng" algn="ctr">
                      <a:solidFill>
                        <a:srgbClr val="6D9521"/>
                      </a:solidFill>
                      <a:prstDash val="solid"/>
                      <a:round/>
                      <a:headEnd type="none" w="med" len="med"/>
                      <a:tailEnd type="none" w="med" len="med"/>
                    </a:lnT>
                    <a:lnB w="9525" cap="flat" cmpd="sng" algn="ctr">
                      <a:solidFill>
                        <a:srgbClr val="6D9521"/>
                      </a:solidFill>
                      <a:prstDash val="solid"/>
                      <a:round/>
                      <a:headEnd type="none" w="med" len="med"/>
                      <a:tailEnd type="none" w="med" len="med"/>
                    </a:lnB>
                    <a:solidFill>
                      <a:srgbClr val="D9F2A8"/>
                    </a:solidFill>
                  </a:tcPr>
                </a:tc>
              </a:tr>
            </a:tbl>
          </a:graphicData>
        </a:graphic>
      </p:graphicFrame>
    </p:spTree>
    <p:extLst>
      <p:ext uri="{BB962C8B-B14F-4D97-AF65-F5344CB8AC3E}">
        <p14:creationId xmlns:p14="http://schemas.microsoft.com/office/powerpoint/2010/main" val="83819893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idx="1"/>
          </p:nvPr>
        </p:nvSpPr>
        <p:spPr>
          <a:xfrm>
            <a:off x="4197836" y="2276872"/>
            <a:ext cx="4560972" cy="3851920"/>
          </a:xfrm>
        </p:spPr>
        <p:txBody>
          <a:bodyPr>
            <a:normAutofit/>
          </a:bodyPr>
          <a:lstStyle/>
          <a:p>
            <a:r>
              <a:rPr lang="zh-TW" altLang="en-US" sz="4000" dirty="0"/>
              <a:t>是否需要提出判斷依據，需視文本與題目內容而</a:t>
            </a:r>
            <a:r>
              <a:rPr lang="zh-TW" altLang="en-US" sz="4000" dirty="0" smtClean="0"/>
              <a:t>定</a:t>
            </a:r>
            <a:endParaRPr lang="zh-TW" altLang="en-US" sz="4000" dirty="0"/>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3" y="1124744"/>
            <a:ext cx="4770069" cy="4547860"/>
          </a:xfrm>
          <a:prstGeom prst="rect">
            <a:avLst/>
          </a:prstGeom>
        </p:spPr>
      </p:pic>
    </p:spTree>
    <p:extLst>
      <p:ext uri="{BB962C8B-B14F-4D97-AF65-F5344CB8AC3E}">
        <p14:creationId xmlns:p14="http://schemas.microsoft.com/office/powerpoint/2010/main" val="128186279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r>
              <a:rPr lang="zh-TW" altLang="zh-TW" dirty="0"/>
              <a:t>文本內容訊息夠</a:t>
            </a:r>
            <a:r>
              <a:rPr lang="zh-TW" altLang="zh-TW" sz="3200" dirty="0">
                <a:solidFill>
                  <a:srgbClr val="FFFF00"/>
                </a:solidFill>
              </a:rPr>
              <a:t>隱晦</a:t>
            </a:r>
            <a:r>
              <a:rPr lang="zh-TW" altLang="zh-TW" dirty="0"/>
              <a:t>、</a:t>
            </a:r>
            <a:r>
              <a:rPr lang="zh-TW" altLang="zh-TW" sz="3200" dirty="0">
                <a:solidFill>
                  <a:srgbClr val="FFFF00"/>
                </a:solidFill>
              </a:rPr>
              <a:t>繁複</a:t>
            </a:r>
            <a:r>
              <a:rPr lang="zh-TW" altLang="zh-TW" dirty="0"/>
              <a:t>，且問題的答案需要透過</a:t>
            </a:r>
            <a:r>
              <a:rPr lang="zh-TW" altLang="zh-TW" sz="3200" dirty="0" smtClean="0">
                <a:solidFill>
                  <a:srgbClr val="FFC000"/>
                </a:solidFill>
              </a:rPr>
              <a:t>整合</a:t>
            </a:r>
            <a:r>
              <a:rPr lang="zh-TW" altLang="en-US" sz="3200" dirty="0" smtClean="0">
                <a:solidFill>
                  <a:srgbClr val="FFFF00"/>
                </a:solidFill>
              </a:rPr>
              <a:t>前述或整體訊息</a:t>
            </a:r>
            <a:r>
              <a:rPr lang="zh-TW" altLang="zh-TW" dirty="0" smtClean="0"/>
              <a:t>才能獲得</a:t>
            </a:r>
            <a:r>
              <a:rPr lang="zh-TW" altLang="en-US" dirty="0" smtClean="0"/>
              <a:t>。</a:t>
            </a:r>
            <a:endParaRPr lang="zh-TW" altLang="en-US" dirty="0"/>
          </a:p>
        </p:txBody>
      </p:sp>
      <p:sp>
        <p:nvSpPr>
          <p:cNvPr id="2" name="標題 1"/>
          <p:cNvSpPr>
            <a:spLocks noGrp="1"/>
          </p:cNvSpPr>
          <p:nvPr>
            <p:ph type="title"/>
          </p:nvPr>
        </p:nvSpPr>
        <p:spPr/>
        <p:txBody>
          <a:bodyPr>
            <a:normAutofit/>
          </a:bodyPr>
          <a:lstStyle/>
          <a:p>
            <a:r>
              <a:rPr lang="zh-TW" altLang="en-US" dirty="0" smtClean="0"/>
              <a:t>如何才能測出學生的</a:t>
            </a:r>
            <a:r>
              <a:rPr lang="en-US" altLang="zh-TW" dirty="0" smtClean="0"/>
              <a:t>A</a:t>
            </a:r>
            <a:r>
              <a:rPr lang="zh-TW" altLang="en-US" dirty="0" smtClean="0"/>
              <a:t>級能力呢</a:t>
            </a:r>
            <a:r>
              <a:rPr lang="ja-JP" altLang="en-US" dirty="0" smtClean="0"/>
              <a:t>？</a:t>
            </a:r>
            <a:endParaRPr lang="zh-TW" altLang="en-US" dirty="0"/>
          </a:p>
        </p:txBody>
      </p:sp>
      <p:sp>
        <p:nvSpPr>
          <p:cNvPr id="5" name="橢圓形圖說文字 4"/>
          <p:cNvSpPr/>
          <p:nvPr/>
        </p:nvSpPr>
        <p:spPr>
          <a:xfrm>
            <a:off x="395536" y="2780928"/>
            <a:ext cx="2736304" cy="1440160"/>
          </a:xfrm>
          <a:prstGeom prst="wedgeEllipseCallout">
            <a:avLst>
              <a:gd name="adj1" fmla="val 80225"/>
              <a:gd name="adj2" fmla="val 5586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3200" b="1" dirty="0" smtClean="0">
                <a:solidFill>
                  <a:srgbClr val="C00000"/>
                </a:solidFill>
                <a:latin typeface="微軟正黑體" pitchFamily="34" charset="-120"/>
                <a:ea typeface="微軟正黑體" pitchFamily="34" charset="-120"/>
              </a:rPr>
              <a:t>嗯目出過</a:t>
            </a:r>
            <a:r>
              <a:rPr lang="zh-TW" altLang="en-US" sz="3200" b="1" dirty="0">
                <a:solidFill>
                  <a:srgbClr val="C00000"/>
                </a:solidFill>
                <a:latin typeface="微軟正黑體" pitchFamily="34" charset="-120"/>
                <a:ea typeface="微軟正黑體" pitchFamily="34" charset="-120"/>
              </a:rPr>
              <a:t>！</a:t>
            </a:r>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2636912"/>
            <a:ext cx="5208187" cy="4293578"/>
          </a:xfrm>
          <a:prstGeom prst="rect">
            <a:avLst/>
          </a:prstGeom>
        </p:spPr>
      </p:pic>
    </p:spTree>
    <p:extLst>
      <p:ext uri="{BB962C8B-B14F-4D97-AF65-F5344CB8AC3E}">
        <p14:creationId xmlns:p14="http://schemas.microsoft.com/office/powerpoint/2010/main" val="179811839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zh-TW" altLang="en-US" dirty="0" smtClean="0"/>
              <a:t>閱讀能力評量，</a:t>
            </a:r>
            <a:r>
              <a:rPr lang="zh-TW" altLang="en-US" dirty="0" smtClean="0">
                <a:solidFill>
                  <a:srgbClr val="FFFF66"/>
                </a:solidFill>
              </a:rPr>
              <a:t>最主要目的是知道學生是否真正了解文本的內容</a:t>
            </a:r>
            <a:r>
              <a:rPr lang="zh-TW" altLang="en-US" dirty="0" smtClean="0"/>
              <a:t>。為了不要讓學生因為看不懂題幹內容，而導致無法</a:t>
            </a:r>
            <a:r>
              <a:rPr lang="en-US" altLang="zh-TW" dirty="0" smtClean="0"/>
              <a:t>/</a:t>
            </a:r>
            <a:r>
              <a:rPr lang="zh-TW" altLang="en-US" dirty="0" smtClean="0"/>
              <a:t>錯誤作答，題幹</a:t>
            </a:r>
            <a:r>
              <a:rPr lang="zh-TW" altLang="en-US" dirty="0" smtClean="0">
                <a:solidFill>
                  <a:srgbClr val="FFC000"/>
                </a:solidFill>
              </a:rPr>
              <a:t>可以考慮用中文寫</a:t>
            </a:r>
            <a:r>
              <a:rPr lang="zh-TW" altLang="en-US" dirty="0" smtClean="0"/>
              <a:t>。</a:t>
            </a:r>
            <a:endParaRPr lang="en-US" altLang="zh-TW" dirty="0" smtClean="0"/>
          </a:p>
          <a:p>
            <a:endParaRPr lang="en-US" altLang="zh-TW" dirty="0"/>
          </a:p>
          <a:p>
            <a:r>
              <a:rPr lang="zh-TW" altLang="en-US" dirty="0" smtClean="0"/>
              <a:t>因</a:t>
            </a:r>
            <a:r>
              <a:rPr lang="zh-TW" altLang="en-US" dirty="0">
                <a:solidFill>
                  <a:srgbClr val="FFFF66"/>
                </a:solidFill>
              </a:rPr>
              <a:t>最主要目的是知道學生是否真正了解文本的內容</a:t>
            </a:r>
            <a:r>
              <a:rPr lang="zh-TW" altLang="en-US" dirty="0" smtClean="0"/>
              <a:t>，故學生亦可用中文回答。</a:t>
            </a:r>
            <a:endParaRPr lang="zh-TW" altLang="en-US" dirty="0"/>
          </a:p>
        </p:txBody>
      </p:sp>
      <p:sp>
        <p:nvSpPr>
          <p:cNvPr id="2" name="標題 1"/>
          <p:cNvSpPr>
            <a:spLocks noGrp="1"/>
          </p:cNvSpPr>
          <p:nvPr>
            <p:ph type="title"/>
          </p:nvPr>
        </p:nvSpPr>
        <p:spPr/>
        <p:txBody>
          <a:bodyPr>
            <a:normAutofit fontScale="90000"/>
          </a:bodyPr>
          <a:lstStyle/>
          <a:p>
            <a:r>
              <a:rPr lang="zh-TW" altLang="en-US" dirty="0" smtClean="0"/>
              <a:t>開放性試題題幹和作答需要全英文嗎</a:t>
            </a:r>
            <a:r>
              <a:rPr lang="zh-TW" altLang="en-US" dirty="0"/>
              <a:t>？</a:t>
            </a:r>
          </a:p>
        </p:txBody>
      </p:sp>
    </p:spTree>
    <p:extLst>
      <p:ext uri="{BB962C8B-B14F-4D97-AF65-F5344CB8AC3E}">
        <p14:creationId xmlns:p14="http://schemas.microsoft.com/office/powerpoint/2010/main" val="275887101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zh-TW" altLang="en-US" dirty="0" smtClean="0"/>
              <a:t>各版本教科書、習作</a:t>
            </a:r>
            <a:endParaRPr lang="en-US" altLang="zh-TW" dirty="0" smtClean="0"/>
          </a:p>
          <a:p>
            <a:r>
              <a:rPr lang="zh-TW" altLang="en-US" dirty="0" smtClean="0"/>
              <a:t>各年度基測、會考試題</a:t>
            </a:r>
            <a:endParaRPr lang="en-US" altLang="zh-TW" dirty="0" smtClean="0"/>
          </a:p>
          <a:p>
            <a:r>
              <a:rPr lang="zh-TW" altLang="en-US" dirty="0" smtClean="0"/>
              <a:t>網路、平面文本篇章的收集</a:t>
            </a:r>
            <a:endParaRPr lang="en-US" altLang="zh-TW" dirty="0" smtClean="0"/>
          </a:p>
          <a:p>
            <a:endParaRPr lang="en-US" altLang="zh-TW" dirty="0"/>
          </a:p>
        </p:txBody>
      </p:sp>
      <p:sp>
        <p:nvSpPr>
          <p:cNvPr id="2" name="標題 1"/>
          <p:cNvSpPr>
            <a:spLocks noGrp="1"/>
          </p:cNvSpPr>
          <p:nvPr>
            <p:ph type="title"/>
          </p:nvPr>
        </p:nvSpPr>
        <p:spPr/>
        <p:txBody>
          <a:bodyPr/>
          <a:lstStyle/>
          <a:p>
            <a:r>
              <a:rPr lang="zh-TW" altLang="en-US" dirty="0" smtClean="0"/>
              <a:t>文本的取材與創改</a:t>
            </a:r>
            <a:endParaRPr lang="zh-TW" altLang="en-US"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17971"/>
            <a:ext cx="4191955" cy="4293578"/>
          </a:xfrm>
          <a:prstGeom prst="rect">
            <a:avLst/>
          </a:prstGeom>
        </p:spPr>
      </p:pic>
    </p:spTree>
    <p:extLst>
      <p:ext uri="{BB962C8B-B14F-4D97-AF65-F5344CB8AC3E}">
        <p14:creationId xmlns:p14="http://schemas.microsoft.com/office/powerpoint/2010/main" val="198199954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211960" y="1524000"/>
            <a:ext cx="4464496" cy="4572000"/>
          </a:xfrm>
        </p:spPr>
        <p:txBody>
          <a:bodyPr/>
          <a:lstStyle/>
          <a:p>
            <a:pPr marL="457200" indent="-457200"/>
            <a:r>
              <a:rPr lang="zh-TW" altLang="en-US" dirty="0" smtClean="0"/>
              <a:t>標記</a:t>
            </a:r>
            <a:r>
              <a:rPr lang="zh-TW" altLang="en-US" dirty="0"/>
              <a:t>可評量的能力</a:t>
            </a:r>
            <a:r>
              <a:rPr lang="zh-TW" altLang="en-US" dirty="0" smtClean="0"/>
              <a:t>項目</a:t>
            </a:r>
            <a:endParaRPr lang="en-US" altLang="zh-TW" dirty="0" smtClean="0"/>
          </a:p>
          <a:p>
            <a:pPr marL="457200" indent="-457200"/>
            <a:r>
              <a:rPr lang="zh-TW" altLang="en-US" dirty="0" smtClean="0"/>
              <a:t>依適用年級進行初步修改</a:t>
            </a:r>
            <a:endParaRPr lang="en-US" altLang="zh-TW" dirty="0"/>
          </a:p>
          <a:p>
            <a:pPr marL="457200" indent="-457200"/>
            <a:r>
              <a:rPr lang="zh-TW" altLang="en-US" dirty="0"/>
              <a:t>建電子</a:t>
            </a:r>
            <a:r>
              <a:rPr lang="zh-TW" altLang="en-US" dirty="0" smtClean="0"/>
              <a:t>資料檔</a:t>
            </a:r>
            <a:endParaRPr lang="en-US" altLang="zh-TW" dirty="0"/>
          </a:p>
          <a:p>
            <a:pPr marL="457200" indent="-457200"/>
            <a:r>
              <a:rPr lang="zh-TW" altLang="en-US" dirty="0"/>
              <a:t>分年級、分類儲存，以備隨時取</a:t>
            </a:r>
            <a:r>
              <a:rPr lang="zh-TW" altLang="en-US" dirty="0" smtClean="0"/>
              <a:t>用</a:t>
            </a:r>
            <a:endParaRPr lang="en-US" altLang="zh-TW" dirty="0" smtClean="0"/>
          </a:p>
          <a:p>
            <a:pPr marL="457200" indent="-457200"/>
            <a:r>
              <a:rPr lang="zh-TW" altLang="en-US" dirty="0" smtClean="0"/>
              <a:t>施測後</a:t>
            </a:r>
            <a:r>
              <a:rPr lang="zh-TW" altLang="en-US" u="sng" dirty="0" smtClean="0"/>
              <a:t>必須馬上檢討修改</a:t>
            </a:r>
            <a:r>
              <a:rPr lang="en-US" altLang="zh-TW" dirty="0" smtClean="0"/>
              <a:t>(</a:t>
            </a:r>
            <a:r>
              <a:rPr lang="zh-TW" altLang="en-US" dirty="0" smtClean="0"/>
              <a:t>文本、試題或評分指引</a:t>
            </a:r>
            <a:r>
              <a:rPr lang="en-US" altLang="zh-TW" dirty="0" smtClean="0"/>
              <a:t>)</a:t>
            </a:r>
            <a:r>
              <a:rPr lang="zh-TW" altLang="en-US" dirty="0" smtClean="0"/>
              <a:t>，以備後用</a:t>
            </a:r>
            <a:endParaRPr lang="en-US" altLang="zh-TW" dirty="0"/>
          </a:p>
          <a:p>
            <a:endParaRPr lang="zh-TW" altLang="en-US" dirty="0"/>
          </a:p>
        </p:txBody>
      </p:sp>
      <p:sp>
        <p:nvSpPr>
          <p:cNvPr id="2" name="標題 1"/>
          <p:cNvSpPr>
            <a:spLocks noGrp="1"/>
          </p:cNvSpPr>
          <p:nvPr>
            <p:ph type="title"/>
          </p:nvPr>
        </p:nvSpPr>
        <p:spPr/>
        <p:txBody>
          <a:bodyPr/>
          <a:lstStyle/>
          <a:p>
            <a:r>
              <a:rPr lang="zh-TW" altLang="en-US" dirty="0"/>
              <a:t>收集文本後必須</a:t>
            </a:r>
            <a:r>
              <a:rPr lang="zh-TW" altLang="en-US" dirty="0" smtClean="0"/>
              <a:t>：</a:t>
            </a:r>
            <a:endParaRPr lang="zh-TW" altLang="en-US"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412776"/>
            <a:ext cx="3582216" cy="3607622"/>
          </a:xfrm>
          <a:prstGeom prst="rect">
            <a:avLst/>
          </a:prstGeom>
        </p:spPr>
      </p:pic>
    </p:spTree>
    <p:extLst>
      <p:ext uri="{BB962C8B-B14F-4D97-AF65-F5344CB8AC3E}">
        <p14:creationId xmlns:p14="http://schemas.microsoft.com/office/powerpoint/2010/main" val="222675167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endParaRPr lang="zh-TW" altLang="en-US"/>
          </a:p>
        </p:txBody>
      </p:sp>
      <p:sp>
        <p:nvSpPr>
          <p:cNvPr id="4" name="圓角矩形 3"/>
          <p:cNvSpPr/>
          <p:nvPr/>
        </p:nvSpPr>
        <p:spPr>
          <a:xfrm>
            <a:off x="5436096" y="1772816"/>
            <a:ext cx="1728192" cy="432048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en-US" sz="4000" dirty="0"/>
              <a:t>文本內容難易度</a:t>
            </a:r>
            <a:r>
              <a:rPr lang="zh-TW" altLang="en-US" sz="4000" dirty="0" smtClean="0"/>
              <a:t>與能力等級定位</a:t>
            </a:r>
            <a:endParaRPr lang="zh-TW" altLang="en-US" sz="4000" dirty="0"/>
          </a:p>
        </p:txBody>
      </p:sp>
      <p:sp>
        <p:nvSpPr>
          <p:cNvPr id="2" name="內容版面配置區 1"/>
          <p:cNvSpPr>
            <a:spLocks noGrp="1"/>
          </p:cNvSpPr>
          <p:nvPr>
            <p:ph idx="1"/>
          </p:nvPr>
        </p:nvSpPr>
        <p:spPr/>
        <p:txBody>
          <a:bodyPr/>
          <a:lstStyle/>
          <a:p>
            <a:endParaRPr lang="zh-TW" altLang="en-US"/>
          </a:p>
        </p:txBody>
      </p:sp>
      <p:pic>
        <p:nvPicPr>
          <p:cNvPr id="6" name="內容版面配置區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1844824"/>
            <a:ext cx="2985180" cy="3899788"/>
          </a:xfrm>
          <a:prstGeom prst="rect">
            <a:avLst/>
          </a:prstGeom>
        </p:spPr>
      </p:pic>
    </p:spTree>
    <p:extLst>
      <p:ext uri="{BB962C8B-B14F-4D97-AF65-F5344CB8AC3E}">
        <p14:creationId xmlns:p14="http://schemas.microsoft.com/office/powerpoint/2010/main" val="13153716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2111555"/>
            <a:ext cx="8568952" cy="3701249"/>
          </a:xfrm>
        </p:spPr>
      </p:pic>
      <p:sp>
        <p:nvSpPr>
          <p:cNvPr id="2" name="標題 1"/>
          <p:cNvSpPr>
            <a:spLocks noGrp="1"/>
          </p:cNvSpPr>
          <p:nvPr>
            <p:ph type="title"/>
          </p:nvPr>
        </p:nvSpPr>
        <p:spPr>
          <a:xfrm>
            <a:off x="467544" y="764704"/>
            <a:ext cx="8229600" cy="1224136"/>
          </a:xfrm>
        </p:spPr>
        <p:txBody>
          <a:bodyPr>
            <a:normAutofit/>
          </a:bodyPr>
          <a:lstStyle/>
          <a:p>
            <a:r>
              <a:rPr lang="zh-TW" altLang="en-US" sz="3600" dirty="0" smtClean="0">
                <a:solidFill>
                  <a:schemeClr val="tx1"/>
                </a:solidFill>
              </a:rPr>
              <a:t>從一則七年級閱讀評量說起：</a:t>
            </a:r>
            <a:r>
              <a:rPr lang="en-US" altLang="zh-TW" sz="3600" dirty="0" smtClean="0">
                <a:solidFill>
                  <a:schemeClr val="tx1"/>
                </a:solidFill>
              </a:rPr>
              <a:t>email 1 </a:t>
            </a:r>
            <a:br>
              <a:rPr lang="en-US" altLang="zh-TW" sz="3600" dirty="0" smtClean="0">
                <a:solidFill>
                  <a:schemeClr val="tx1"/>
                </a:solidFill>
              </a:rPr>
            </a:br>
            <a:r>
              <a:rPr lang="en-US" altLang="zh-TW" sz="3600" dirty="0"/>
              <a:t>(</a:t>
            </a:r>
            <a:r>
              <a:rPr lang="zh-TW" altLang="zh-TW" sz="3600" dirty="0"/>
              <a:t>改寫自佳音翰林版</a:t>
            </a:r>
            <a:r>
              <a:rPr lang="en-US" altLang="zh-TW" sz="3600" dirty="0"/>
              <a:t>2</a:t>
            </a:r>
            <a:r>
              <a:rPr lang="zh-TW" altLang="zh-TW" sz="3600" dirty="0" smtClean="0"/>
              <a:t>上第三冊</a:t>
            </a:r>
            <a:r>
              <a:rPr lang="en-US" altLang="zh-TW" sz="3600" dirty="0" smtClean="0"/>
              <a:t> </a:t>
            </a:r>
            <a:r>
              <a:rPr lang="en-US" altLang="zh-TW" sz="3600" dirty="0"/>
              <a:t>Unit </a:t>
            </a:r>
            <a:r>
              <a:rPr lang="en-US" altLang="zh-TW" sz="3600" dirty="0" smtClean="0"/>
              <a:t>6)</a:t>
            </a:r>
            <a:endParaRPr lang="zh-TW" altLang="en-US" sz="3600" dirty="0">
              <a:solidFill>
                <a:schemeClr val="tx1"/>
              </a:solidFill>
            </a:endParaRPr>
          </a:p>
        </p:txBody>
      </p:sp>
    </p:spTree>
    <p:extLst>
      <p:ext uri="{BB962C8B-B14F-4D97-AF65-F5344CB8AC3E}">
        <p14:creationId xmlns:p14="http://schemas.microsoft.com/office/powerpoint/2010/main" val="31080157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504" y="1268760"/>
            <a:ext cx="8887855" cy="5193295"/>
          </a:xfrm>
        </p:spPr>
      </p:pic>
      <p:sp>
        <p:nvSpPr>
          <p:cNvPr id="2" name="標題 1"/>
          <p:cNvSpPr>
            <a:spLocks noGrp="1"/>
          </p:cNvSpPr>
          <p:nvPr>
            <p:ph type="title"/>
          </p:nvPr>
        </p:nvSpPr>
        <p:spPr>
          <a:xfrm>
            <a:off x="467544" y="404664"/>
            <a:ext cx="8229600" cy="792088"/>
          </a:xfrm>
        </p:spPr>
        <p:txBody>
          <a:bodyPr>
            <a:normAutofit fontScale="90000"/>
          </a:bodyPr>
          <a:lstStyle/>
          <a:p>
            <a:r>
              <a:rPr lang="zh-TW" altLang="en-US" dirty="0">
                <a:solidFill>
                  <a:schemeClr val="tx1"/>
                </a:solidFill>
              </a:rPr>
              <a:t>從一</a:t>
            </a:r>
            <a:r>
              <a:rPr lang="zh-TW" altLang="en-US" dirty="0" smtClean="0">
                <a:solidFill>
                  <a:schemeClr val="tx1"/>
                </a:solidFill>
              </a:rPr>
              <a:t>則七年級</a:t>
            </a:r>
            <a:r>
              <a:rPr lang="zh-TW" altLang="en-US" dirty="0">
                <a:solidFill>
                  <a:schemeClr val="tx1"/>
                </a:solidFill>
              </a:rPr>
              <a:t>閱讀評量說起：</a:t>
            </a:r>
            <a:r>
              <a:rPr lang="en-US" altLang="zh-TW" dirty="0" smtClean="0">
                <a:solidFill>
                  <a:schemeClr val="tx1"/>
                </a:solidFill>
              </a:rPr>
              <a:t>email 2</a:t>
            </a:r>
            <a:endParaRPr lang="zh-TW" altLang="en-US" dirty="0">
              <a:solidFill>
                <a:schemeClr val="tx1"/>
              </a:solidFill>
            </a:endParaRPr>
          </a:p>
        </p:txBody>
      </p:sp>
    </p:spTree>
    <p:extLst>
      <p:ext uri="{BB962C8B-B14F-4D97-AF65-F5344CB8AC3E}">
        <p14:creationId xmlns:p14="http://schemas.microsoft.com/office/powerpoint/2010/main" val="398057893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a:buClr>
                <a:schemeClr val="tx1"/>
              </a:buClr>
            </a:pPr>
            <a:r>
              <a:rPr lang="zh-TW" altLang="en-US" b="1" dirty="0"/>
              <a:t>評量</a:t>
            </a:r>
            <a:r>
              <a:rPr lang="zh-TW" altLang="en-US" b="1" dirty="0" smtClean="0"/>
              <a:t>目標</a:t>
            </a:r>
            <a:r>
              <a:rPr lang="zh-TW" altLang="en-US" dirty="0" smtClean="0"/>
              <a:t>：</a:t>
            </a:r>
            <a:r>
              <a:rPr lang="zh-TW" altLang="zh-TW" dirty="0" smtClean="0"/>
              <a:t>針對</a:t>
            </a:r>
            <a:r>
              <a:rPr lang="zh-TW" altLang="en-US" dirty="0" smtClean="0"/>
              <a:t>八</a:t>
            </a:r>
            <a:r>
              <a:rPr lang="zh-TW" altLang="zh-TW" dirty="0" smtClean="0"/>
              <a:t>年級</a:t>
            </a:r>
            <a:r>
              <a:rPr lang="zh-TW" altLang="zh-TW" dirty="0"/>
              <a:t>學生設計，評量學生是否能作簡易</a:t>
            </a:r>
            <a:r>
              <a:rPr lang="zh-TW" altLang="zh-TW" dirty="0" smtClean="0"/>
              <a:t>推論。</a:t>
            </a:r>
            <a:endParaRPr lang="en-US" altLang="zh-TW" dirty="0" smtClean="0"/>
          </a:p>
          <a:p>
            <a:pPr>
              <a:buClr>
                <a:schemeClr val="tx1"/>
              </a:buClr>
            </a:pPr>
            <a:endParaRPr lang="en-US" altLang="zh-TW" dirty="0"/>
          </a:p>
          <a:p>
            <a:pPr>
              <a:buClr>
                <a:schemeClr val="tx1"/>
              </a:buClr>
            </a:pPr>
            <a:r>
              <a:rPr lang="zh-TW" altLang="en-US" b="1" dirty="0"/>
              <a:t>對應表現</a:t>
            </a:r>
            <a:r>
              <a:rPr lang="zh-TW" altLang="en-US" b="1" dirty="0" smtClean="0"/>
              <a:t>標準</a:t>
            </a:r>
            <a:r>
              <a:rPr lang="zh-TW" altLang="en-US" dirty="0" smtClean="0"/>
              <a:t>：「閱讀能力」→「文意理解」</a:t>
            </a:r>
            <a:r>
              <a:rPr lang="en-US" altLang="zh-TW" dirty="0" smtClean="0"/>
              <a:t/>
            </a:r>
            <a:br>
              <a:rPr lang="en-US" altLang="zh-TW" dirty="0" smtClean="0"/>
            </a:br>
            <a:r>
              <a:rPr lang="zh-TW" altLang="zh-TW" dirty="0"/>
              <a:t>能整合明顯、簡易或局部訊息指出主旨大意與隱含文意</a:t>
            </a:r>
            <a:r>
              <a:rPr lang="zh-TW" altLang="zh-TW" dirty="0" smtClean="0"/>
              <a:t>。</a:t>
            </a:r>
            <a:endParaRPr lang="zh-TW" altLang="en-US" dirty="0"/>
          </a:p>
        </p:txBody>
      </p:sp>
      <p:sp>
        <p:nvSpPr>
          <p:cNvPr id="2" name="標題 1"/>
          <p:cNvSpPr>
            <a:spLocks noGrp="1"/>
          </p:cNvSpPr>
          <p:nvPr>
            <p:ph type="title"/>
          </p:nvPr>
        </p:nvSpPr>
        <p:spPr/>
        <p:txBody>
          <a:bodyPr/>
          <a:lstStyle/>
          <a:p>
            <a:r>
              <a:rPr lang="zh-TW" altLang="en-US" dirty="0" smtClean="0">
                <a:solidFill>
                  <a:schemeClr val="tx1"/>
                </a:solidFill>
              </a:rPr>
              <a:t>評量目標與對應表現標準</a:t>
            </a:r>
            <a:endParaRPr lang="zh-TW" altLang="en-US" dirty="0">
              <a:solidFill>
                <a:schemeClr val="tx1"/>
              </a:solidFill>
            </a:endParaRPr>
          </a:p>
        </p:txBody>
      </p:sp>
    </p:spTree>
    <p:extLst>
      <p:ext uri="{BB962C8B-B14F-4D97-AF65-F5344CB8AC3E}">
        <p14:creationId xmlns:p14="http://schemas.microsoft.com/office/powerpoint/2010/main" val="190869944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endParaRPr lang="zh-TW" altLang="en-US" dirty="0"/>
          </a:p>
        </p:txBody>
      </p:sp>
      <p:sp>
        <p:nvSpPr>
          <p:cNvPr id="2" name="標題 1"/>
          <p:cNvSpPr>
            <a:spLocks noGrp="1"/>
          </p:cNvSpPr>
          <p:nvPr>
            <p:ph type="title"/>
          </p:nvPr>
        </p:nvSpPr>
        <p:spPr/>
        <p:txBody>
          <a:bodyPr>
            <a:normAutofit/>
          </a:bodyPr>
          <a:lstStyle/>
          <a:p>
            <a:r>
              <a:rPr lang="zh-TW" altLang="en-US" dirty="0" smtClean="0">
                <a:solidFill>
                  <a:schemeClr val="tx1"/>
                </a:solidFill>
              </a:rPr>
              <a:t>試題</a:t>
            </a:r>
            <a:endParaRPr lang="zh-TW" altLang="en-US" sz="2200" dirty="0">
              <a:solidFill>
                <a:schemeClr val="tx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320" y="1484784"/>
            <a:ext cx="8807562" cy="4083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08409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r>
              <a:rPr lang="zh-TW" altLang="zh-TW" dirty="0"/>
              <a:t>九年級「閱讀能力」</a:t>
            </a:r>
            <a:r>
              <a:rPr lang="zh-TW" altLang="zh-TW" dirty="0" smtClean="0"/>
              <a:t>「</a:t>
            </a:r>
            <a:r>
              <a:rPr lang="zh-TW" altLang="en-US" dirty="0" smtClean="0"/>
              <a:t>句構字詞</a:t>
            </a:r>
            <a:r>
              <a:rPr lang="zh-TW" altLang="zh-TW" dirty="0" smtClean="0"/>
              <a:t>」</a:t>
            </a:r>
            <a:r>
              <a:rPr lang="en-US" altLang="zh-TW" dirty="0"/>
              <a:t/>
            </a:r>
            <a:br>
              <a:rPr lang="en-US" altLang="zh-TW" dirty="0"/>
            </a:br>
            <a:r>
              <a:rPr lang="en-US" altLang="zh-TW" dirty="0">
                <a:solidFill>
                  <a:srgbClr val="FFFF66"/>
                </a:solidFill>
              </a:rPr>
              <a:t>A</a:t>
            </a:r>
            <a:r>
              <a:rPr lang="zh-TW" altLang="zh-TW" dirty="0">
                <a:solidFill>
                  <a:srgbClr val="FFFF66"/>
                </a:solidFill>
              </a:rPr>
              <a:t>等級</a:t>
            </a:r>
            <a:r>
              <a:rPr lang="zh-TW" altLang="zh-TW" dirty="0"/>
              <a:t>■能指出句中關鍵字詞片語</a:t>
            </a:r>
            <a:r>
              <a:rPr lang="zh-TW" altLang="zh-TW" dirty="0" smtClean="0"/>
              <a:t>的</a:t>
            </a:r>
            <a:r>
              <a:rPr lang="zh-TW" altLang="zh-TW" dirty="0">
                <a:solidFill>
                  <a:srgbClr val="FFC000"/>
                </a:solidFill>
              </a:rPr>
              <a:t>語意</a:t>
            </a:r>
            <a:r>
              <a:rPr lang="zh-TW" altLang="zh-TW" dirty="0"/>
              <a:t>。</a:t>
            </a:r>
            <a:r>
              <a:rPr lang="en-US" altLang="zh-TW" dirty="0"/>
              <a:t/>
            </a:r>
            <a:br>
              <a:rPr lang="en-US" altLang="zh-TW" dirty="0"/>
            </a:br>
            <a:r>
              <a:rPr lang="en-US" altLang="zh-TW" dirty="0">
                <a:solidFill>
                  <a:srgbClr val="FFFF66"/>
                </a:solidFill>
              </a:rPr>
              <a:t>B</a:t>
            </a:r>
            <a:r>
              <a:rPr lang="zh-TW" altLang="zh-TW" dirty="0">
                <a:solidFill>
                  <a:srgbClr val="FFFF66"/>
                </a:solidFill>
              </a:rPr>
              <a:t>等級</a:t>
            </a:r>
            <a:r>
              <a:rPr lang="zh-TW" altLang="zh-TW" dirty="0" smtClean="0"/>
              <a:t>■</a:t>
            </a:r>
            <a:r>
              <a:rPr lang="zh-TW" altLang="zh-TW" dirty="0"/>
              <a:t>能指出句中關鍵字詞片語的</a:t>
            </a:r>
            <a:r>
              <a:rPr lang="zh-TW" altLang="zh-TW" dirty="0">
                <a:solidFill>
                  <a:srgbClr val="FFC000"/>
                </a:solidFill>
              </a:rPr>
              <a:t>基本語意</a:t>
            </a:r>
            <a:r>
              <a:rPr lang="zh-TW" altLang="zh-TW" dirty="0" smtClean="0"/>
              <a:t>。</a:t>
            </a:r>
            <a:endParaRPr lang="zh-TW" altLang="zh-TW" dirty="0"/>
          </a:p>
          <a:p>
            <a:endParaRPr lang="en-US" altLang="zh-TW" dirty="0" smtClean="0"/>
          </a:p>
          <a:p>
            <a:r>
              <a:rPr lang="zh-TW" altLang="zh-TW" dirty="0" smtClean="0"/>
              <a:t>九</a:t>
            </a:r>
            <a:r>
              <a:rPr lang="zh-TW" altLang="zh-TW" dirty="0"/>
              <a:t>年級「閱讀能力」</a:t>
            </a:r>
            <a:r>
              <a:rPr lang="zh-TW" altLang="zh-TW" dirty="0" smtClean="0"/>
              <a:t>「</a:t>
            </a:r>
            <a:r>
              <a:rPr lang="zh-TW" altLang="en-US" dirty="0" smtClean="0"/>
              <a:t>文意理解</a:t>
            </a:r>
            <a:r>
              <a:rPr lang="zh-TW" altLang="zh-TW" dirty="0" smtClean="0"/>
              <a:t>」</a:t>
            </a:r>
            <a:r>
              <a:rPr lang="en-US" altLang="zh-TW" dirty="0"/>
              <a:t/>
            </a:r>
            <a:br>
              <a:rPr lang="en-US" altLang="zh-TW" dirty="0"/>
            </a:br>
            <a:r>
              <a:rPr lang="en-US" altLang="zh-TW" dirty="0">
                <a:solidFill>
                  <a:srgbClr val="FFFF66"/>
                </a:solidFill>
              </a:rPr>
              <a:t>C</a:t>
            </a:r>
            <a:r>
              <a:rPr lang="zh-TW" altLang="zh-TW" dirty="0" smtClean="0">
                <a:solidFill>
                  <a:srgbClr val="FFFF66"/>
                </a:solidFill>
              </a:rPr>
              <a:t>等級</a:t>
            </a:r>
            <a:r>
              <a:rPr lang="zh-TW" altLang="zh-TW" dirty="0" smtClean="0"/>
              <a:t>■</a:t>
            </a:r>
            <a:r>
              <a:rPr lang="zh-TW" altLang="zh-TW" dirty="0"/>
              <a:t>能從句中明顯語境指出適切</a:t>
            </a:r>
            <a:r>
              <a:rPr lang="zh-TW" altLang="zh-TW" dirty="0">
                <a:solidFill>
                  <a:srgbClr val="FFC000"/>
                </a:solidFill>
              </a:rPr>
              <a:t>時態</a:t>
            </a:r>
            <a:r>
              <a:rPr lang="zh-TW" altLang="zh-TW" dirty="0" smtClean="0"/>
              <a:t>。</a:t>
            </a:r>
            <a:endParaRPr lang="zh-TW" altLang="en-US" dirty="0"/>
          </a:p>
        </p:txBody>
      </p:sp>
      <p:sp>
        <p:nvSpPr>
          <p:cNvPr id="2" name="標題 1"/>
          <p:cNvSpPr>
            <a:spLocks noGrp="1"/>
          </p:cNvSpPr>
          <p:nvPr>
            <p:ph type="title"/>
          </p:nvPr>
        </p:nvSpPr>
        <p:spPr/>
        <p:txBody>
          <a:bodyPr/>
          <a:lstStyle/>
          <a:p>
            <a:r>
              <a:rPr lang="zh-TW" altLang="en-US" dirty="0" smtClean="0"/>
              <a:t>會考閱讀單題對應</a:t>
            </a:r>
            <a:r>
              <a:rPr lang="zh-TW" altLang="en-US" dirty="0"/>
              <a:t>的表現標準</a:t>
            </a:r>
            <a:r>
              <a:rPr lang="en-US" altLang="zh-TW" dirty="0" smtClean="0"/>
              <a:t>-103</a:t>
            </a:r>
            <a:endParaRPr lang="zh-TW" altLang="en-US" dirty="0"/>
          </a:p>
        </p:txBody>
      </p:sp>
    </p:spTree>
    <p:extLst>
      <p:ext uri="{BB962C8B-B14F-4D97-AF65-F5344CB8AC3E}">
        <p14:creationId xmlns:p14="http://schemas.microsoft.com/office/powerpoint/2010/main" val="369995440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idx="1"/>
          </p:nvPr>
        </p:nvSpPr>
        <p:spPr>
          <a:xfrm>
            <a:off x="457200" y="1412776"/>
            <a:ext cx="8229600" cy="5161760"/>
          </a:xfrm>
        </p:spPr>
        <p:txBody>
          <a:bodyPr>
            <a:normAutofit/>
          </a:bodyPr>
          <a:lstStyle/>
          <a:p>
            <a:pPr>
              <a:buClr>
                <a:schemeClr val="tx1"/>
              </a:buClr>
            </a:pPr>
            <a:r>
              <a:rPr lang="en-US" altLang="zh-TW" b="1" dirty="0">
                <a:solidFill>
                  <a:schemeClr val="accent4">
                    <a:lumMod val="40000"/>
                    <a:lumOff val="60000"/>
                  </a:schemeClr>
                </a:solidFill>
              </a:rPr>
              <a:t>B</a:t>
            </a:r>
            <a:r>
              <a:rPr lang="zh-TW" altLang="zh-TW" b="1" dirty="0">
                <a:solidFill>
                  <a:schemeClr val="accent4">
                    <a:lumMod val="40000"/>
                    <a:lumOff val="60000"/>
                  </a:schemeClr>
                </a:solidFill>
              </a:rPr>
              <a:t>等級</a:t>
            </a:r>
            <a:r>
              <a:rPr lang="zh-TW" altLang="zh-TW" dirty="0"/>
              <a:t>：</a:t>
            </a:r>
            <a:r>
              <a:rPr lang="en-US" altLang="zh-TW" dirty="0"/>
              <a:t>Q1</a:t>
            </a:r>
            <a:r>
              <a:rPr lang="zh-TW" altLang="zh-TW" dirty="0"/>
              <a:t>選</a:t>
            </a:r>
            <a:r>
              <a:rPr lang="en-US" altLang="zh-TW" dirty="0"/>
              <a:t>C</a:t>
            </a:r>
            <a:r>
              <a:rPr lang="zh-TW" altLang="zh-TW" dirty="0"/>
              <a:t>，且</a:t>
            </a:r>
            <a:r>
              <a:rPr lang="en-US" altLang="zh-TW" dirty="0"/>
              <a:t>Q2</a:t>
            </a:r>
            <a:r>
              <a:rPr lang="zh-TW" altLang="zh-TW" dirty="0"/>
              <a:t>利用至少兩項文中</a:t>
            </a:r>
            <a:r>
              <a:rPr lang="en-US" altLang="zh-TW" dirty="0"/>
              <a:t> (Alice</a:t>
            </a:r>
            <a:r>
              <a:rPr lang="zh-TW" altLang="zh-TW" dirty="0"/>
              <a:t>信件</a:t>
            </a:r>
            <a:r>
              <a:rPr lang="en-US" altLang="zh-TW" dirty="0"/>
              <a:t>) </a:t>
            </a:r>
            <a:r>
              <a:rPr lang="zh-TW" altLang="zh-TW" dirty="0"/>
              <a:t>關鍵訊息說明，同時不含和文本內容不符的訊息。</a:t>
            </a:r>
            <a:endParaRPr lang="en-US" altLang="zh-TW" b="1" dirty="0" smtClean="0">
              <a:solidFill>
                <a:schemeClr val="accent4">
                  <a:lumMod val="40000"/>
                  <a:lumOff val="60000"/>
                </a:schemeClr>
              </a:solidFill>
            </a:endParaRPr>
          </a:p>
          <a:p>
            <a:pPr>
              <a:spcBef>
                <a:spcPts val="1200"/>
              </a:spcBef>
              <a:buClr>
                <a:schemeClr val="tx1"/>
              </a:buClr>
            </a:pPr>
            <a:r>
              <a:rPr lang="en-US" altLang="zh-TW" b="1" dirty="0" smtClean="0">
                <a:solidFill>
                  <a:schemeClr val="accent4">
                    <a:lumMod val="40000"/>
                    <a:lumOff val="60000"/>
                  </a:schemeClr>
                </a:solidFill>
              </a:rPr>
              <a:t>C</a:t>
            </a:r>
            <a:r>
              <a:rPr lang="zh-TW" altLang="zh-TW" b="1" dirty="0">
                <a:solidFill>
                  <a:schemeClr val="accent4">
                    <a:lumMod val="40000"/>
                    <a:lumOff val="60000"/>
                  </a:schemeClr>
                </a:solidFill>
              </a:rPr>
              <a:t>等級</a:t>
            </a:r>
            <a:r>
              <a:rPr lang="zh-TW" altLang="zh-TW" dirty="0"/>
              <a:t>：</a:t>
            </a:r>
            <a:r>
              <a:rPr lang="en-US" altLang="zh-TW" dirty="0"/>
              <a:t>Q1</a:t>
            </a:r>
            <a:r>
              <a:rPr lang="zh-TW" altLang="zh-TW" dirty="0"/>
              <a:t>選</a:t>
            </a:r>
            <a:r>
              <a:rPr lang="en-US" altLang="zh-TW" dirty="0"/>
              <a:t>C</a:t>
            </a:r>
            <a:r>
              <a:rPr lang="zh-TW" altLang="zh-TW" dirty="0"/>
              <a:t>，且</a:t>
            </a:r>
            <a:r>
              <a:rPr lang="en-US" altLang="zh-TW" dirty="0" smtClean="0"/>
              <a:t>Q2</a:t>
            </a:r>
            <a:r>
              <a:rPr lang="zh-TW" altLang="zh-TW" dirty="0"/>
              <a:t>所提出的文中訊息</a:t>
            </a:r>
            <a:r>
              <a:rPr lang="en-US" altLang="zh-TW" dirty="0"/>
              <a:t>(Alice</a:t>
            </a:r>
            <a:r>
              <a:rPr lang="zh-TW" altLang="zh-TW" dirty="0"/>
              <a:t>信件</a:t>
            </a:r>
            <a:r>
              <a:rPr lang="en-US" altLang="zh-TW" dirty="0"/>
              <a:t>)</a:t>
            </a:r>
            <a:r>
              <a:rPr lang="zh-TW" altLang="zh-TW" dirty="0"/>
              <a:t>與第</a:t>
            </a:r>
            <a:r>
              <a:rPr lang="en-US" altLang="zh-TW" dirty="0">
                <a:latin typeface="Times New Roman" pitchFamily="18" charset="0"/>
                <a:cs typeface="Times New Roman" pitchFamily="18" charset="0"/>
              </a:rPr>
              <a:t>1</a:t>
            </a:r>
            <a:r>
              <a:rPr lang="zh-TW" altLang="zh-TW" dirty="0"/>
              <a:t>題的答案相關，同時不含和文本內容不符的訊息</a:t>
            </a:r>
            <a:r>
              <a:rPr lang="zh-TW" altLang="zh-TW" dirty="0" smtClean="0"/>
              <a:t>。</a:t>
            </a:r>
            <a:endParaRPr lang="en-US" altLang="zh-TW" dirty="0" smtClean="0"/>
          </a:p>
          <a:p>
            <a:pPr>
              <a:spcBef>
                <a:spcPts val="2000"/>
              </a:spcBef>
              <a:buClr>
                <a:schemeClr val="tx1"/>
              </a:buClr>
            </a:pPr>
            <a:r>
              <a:rPr lang="en-US" altLang="zh-TW" b="1" dirty="0">
                <a:solidFill>
                  <a:schemeClr val="accent4">
                    <a:lumMod val="40000"/>
                    <a:lumOff val="60000"/>
                  </a:schemeClr>
                </a:solidFill>
              </a:rPr>
              <a:t>D</a:t>
            </a:r>
            <a:r>
              <a:rPr lang="zh-TW" altLang="zh-TW" b="1" dirty="0">
                <a:solidFill>
                  <a:schemeClr val="accent4">
                    <a:lumMod val="40000"/>
                    <a:lumOff val="60000"/>
                  </a:schemeClr>
                </a:solidFill>
              </a:rPr>
              <a:t>等級</a:t>
            </a:r>
            <a:r>
              <a:rPr lang="zh-TW" altLang="zh-TW" dirty="0"/>
              <a:t>：</a:t>
            </a:r>
            <a:r>
              <a:rPr lang="en-US" altLang="zh-TW" dirty="0"/>
              <a:t>Q1</a:t>
            </a:r>
            <a:r>
              <a:rPr lang="zh-TW" altLang="zh-TW" dirty="0"/>
              <a:t>選</a:t>
            </a:r>
            <a:r>
              <a:rPr lang="en-US" altLang="zh-TW" dirty="0"/>
              <a:t>A</a:t>
            </a:r>
            <a:r>
              <a:rPr lang="zh-TW" altLang="zh-TW" dirty="0"/>
              <a:t>或</a:t>
            </a:r>
            <a:r>
              <a:rPr lang="en-US" altLang="zh-TW" dirty="0"/>
              <a:t>B</a:t>
            </a:r>
            <a:r>
              <a:rPr lang="zh-TW" altLang="zh-TW" dirty="0"/>
              <a:t>，但</a:t>
            </a:r>
            <a:r>
              <a:rPr lang="en-US" altLang="zh-TW" dirty="0"/>
              <a:t>Q2</a:t>
            </a:r>
            <a:r>
              <a:rPr lang="zh-TW" altLang="zh-TW" dirty="0"/>
              <a:t>仍有寫出部分與</a:t>
            </a:r>
            <a:r>
              <a:rPr lang="en-US" altLang="zh-TW" dirty="0"/>
              <a:t>Alice</a:t>
            </a:r>
            <a:r>
              <a:rPr lang="zh-TW" altLang="zh-TW" dirty="0"/>
              <a:t>信件內容相關的訊息</a:t>
            </a:r>
            <a:r>
              <a:rPr lang="zh-TW" altLang="zh-TW" dirty="0" smtClean="0"/>
              <a:t>。</a:t>
            </a:r>
            <a:endParaRPr lang="en-US" altLang="zh-TW" dirty="0" smtClean="0"/>
          </a:p>
          <a:p>
            <a:pPr marL="273050" indent="1160463">
              <a:spcBef>
                <a:spcPts val="700"/>
              </a:spcBef>
              <a:spcAft>
                <a:spcPts val="2000"/>
              </a:spcAft>
              <a:buClr>
                <a:schemeClr val="tx1"/>
              </a:buClr>
              <a:buNone/>
            </a:pPr>
            <a:r>
              <a:rPr lang="en-US" altLang="zh-TW" dirty="0"/>
              <a:t>Q1</a:t>
            </a:r>
            <a:r>
              <a:rPr lang="zh-TW" altLang="zh-TW" dirty="0"/>
              <a:t>選</a:t>
            </a:r>
            <a:r>
              <a:rPr lang="en-US" altLang="zh-TW" dirty="0"/>
              <a:t>C</a:t>
            </a:r>
            <a:r>
              <a:rPr lang="zh-TW" altLang="zh-TW" dirty="0"/>
              <a:t>，且</a:t>
            </a:r>
            <a:r>
              <a:rPr lang="en-US" altLang="zh-TW" dirty="0"/>
              <a:t>Q2</a:t>
            </a:r>
            <a:r>
              <a:rPr lang="zh-TW" altLang="zh-TW" dirty="0"/>
              <a:t>未寫任何理由，或所寫理由與</a:t>
            </a:r>
            <a:r>
              <a:rPr lang="en-US" altLang="zh-TW" dirty="0"/>
              <a:t>Alice</a:t>
            </a:r>
            <a:r>
              <a:rPr lang="zh-TW" altLang="zh-TW" dirty="0"/>
              <a:t>信件內容毫無關連</a:t>
            </a:r>
          </a:p>
          <a:p>
            <a:pPr>
              <a:buClr>
                <a:schemeClr val="tx1"/>
              </a:buClr>
            </a:pPr>
            <a:r>
              <a:rPr lang="en-US" altLang="zh-TW" b="1" dirty="0">
                <a:solidFill>
                  <a:schemeClr val="accent4">
                    <a:lumMod val="40000"/>
                    <a:lumOff val="60000"/>
                  </a:schemeClr>
                </a:solidFill>
              </a:rPr>
              <a:t>E</a:t>
            </a:r>
            <a:r>
              <a:rPr lang="zh-TW" altLang="zh-TW" b="1" dirty="0">
                <a:solidFill>
                  <a:schemeClr val="accent4">
                    <a:lumMod val="40000"/>
                    <a:lumOff val="60000"/>
                  </a:schemeClr>
                </a:solidFill>
              </a:rPr>
              <a:t>等級</a:t>
            </a:r>
            <a:r>
              <a:rPr lang="zh-TW" altLang="zh-TW" dirty="0" smtClean="0"/>
              <a:t>：</a:t>
            </a:r>
            <a:r>
              <a:rPr lang="en-US" altLang="zh-TW" dirty="0" smtClean="0"/>
              <a:t>Q1</a:t>
            </a:r>
            <a:r>
              <a:rPr lang="zh-TW" altLang="zh-TW" dirty="0"/>
              <a:t>選</a:t>
            </a:r>
            <a:r>
              <a:rPr lang="en-US" altLang="zh-TW" dirty="0"/>
              <a:t>A</a:t>
            </a:r>
            <a:r>
              <a:rPr lang="zh-TW" altLang="zh-TW" dirty="0"/>
              <a:t>或</a:t>
            </a:r>
            <a:r>
              <a:rPr lang="en-US" altLang="zh-TW" dirty="0"/>
              <a:t>B</a:t>
            </a:r>
            <a:r>
              <a:rPr lang="zh-TW" altLang="zh-TW" dirty="0" smtClean="0"/>
              <a:t>，</a:t>
            </a:r>
            <a:r>
              <a:rPr lang="zh-TW" altLang="zh-TW" dirty="0"/>
              <a:t>且</a:t>
            </a:r>
            <a:r>
              <a:rPr lang="en-US" altLang="zh-TW" dirty="0"/>
              <a:t>Q2</a:t>
            </a:r>
            <a:r>
              <a:rPr lang="zh-TW" altLang="zh-TW" dirty="0"/>
              <a:t>未寫任何訊息或所提出的訊息與</a:t>
            </a:r>
            <a:r>
              <a:rPr lang="en-US" altLang="zh-TW" dirty="0"/>
              <a:t>Alice</a:t>
            </a:r>
            <a:r>
              <a:rPr lang="zh-TW" altLang="zh-TW" dirty="0"/>
              <a:t>信件內容無關；作答內容無法辨識或未作答</a:t>
            </a:r>
            <a:r>
              <a:rPr lang="zh-TW" altLang="zh-TW" dirty="0" smtClean="0"/>
              <a:t>。</a:t>
            </a:r>
            <a:endParaRPr lang="zh-TW" altLang="en-US" dirty="0"/>
          </a:p>
        </p:txBody>
      </p:sp>
      <p:sp>
        <p:nvSpPr>
          <p:cNvPr id="2" name="標題 1"/>
          <p:cNvSpPr>
            <a:spLocks noGrp="1"/>
          </p:cNvSpPr>
          <p:nvPr>
            <p:ph type="title"/>
          </p:nvPr>
        </p:nvSpPr>
        <p:spPr>
          <a:xfrm>
            <a:off x="539552" y="332656"/>
            <a:ext cx="8229600" cy="864096"/>
          </a:xfrm>
        </p:spPr>
        <p:txBody>
          <a:bodyPr>
            <a:normAutofit/>
          </a:bodyPr>
          <a:lstStyle/>
          <a:p>
            <a:r>
              <a:rPr lang="zh-TW" altLang="en-US" dirty="0" smtClean="0">
                <a:solidFill>
                  <a:schemeClr val="tx1"/>
                </a:solidFill>
              </a:rPr>
              <a:t>評分指引</a:t>
            </a:r>
            <a:endParaRPr lang="zh-TW" altLang="en-US" dirty="0">
              <a:solidFill>
                <a:schemeClr val="tx1"/>
              </a:solidFill>
            </a:endParaRPr>
          </a:p>
        </p:txBody>
      </p:sp>
    </p:spTree>
    <p:extLst>
      <p:ext uri="{BB962C8B-B14F-4D97-AF65-F5344CB8AC3E}">
        <p14:creationId xmlns:p14="http://schemas.microsoft.com/office/powerpoint/2010/main" val="210095385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idx="1"/>
            <p:extLst>
              <p:ext uri="{D42A27DB-BD31-4B8C-83A1-F6EECF244321}">
                <p14:modId xmlns:p14="http://schemas.microsoft.com/office/powerpoint/2010/main" val="2177237105"/>
              </p:ext>
            </p:extLst>
          </p:nvPr>
        </p:nvGraphicFramePr>
        <p:xfrm>
          <a:off x="323528" y="1700808"/>
          <a:ext cx="8517632" cy="4391392"/>
        </p:xfrm>
        <a:graphic>
          <a:graphicData uri="http://schemas.openxmlformats.org/drawingml/2006/table">
            <a:tbl>
              <a:tblPr firstRow="1" bandRow="1">
                <a:tableStyleId>{5C22544A-7EE6-4342-B048-85BDC9FD1C3A}</a:tableStyleId>
              </a:tblPr>
              <a:tblGrid>
                <a:gridCol w="2014939"/>
                <a:gridCol w="2014939"/>
                <a:gridCol w="2014939"/>
                <a:gridCol w="2014939"/>
                <a:gridCol w="457876"/>
              </a:tblGrid>
              <a:tr h="525032">
                <a:tc>
                  <a:txBody>
                    <a:bodyPr/>
                    <a:lstStyle/>
                    <a:p>
                      <a:pPr algn="ctr"/>
                      <a:r>
                        <a:rPr lang="en-US" altLang="zh-TW" sz="2400" dirty="0" smtClean="0"/>
                        <a:t>A</a:t>
                      </a:r>
                      <a:endParaRPr lang="zh-TW" altLang="en-US" sz="2400" dirty="0"/>
                    </a:p>
                  </a:txBody>
                  <a:tcPr/>
                </a:tc>
                <a:tc>
                  <a:txBody>
                    <a:bodyPr/>
                    <a:lstStyle/>
                    <a:p>
                      <a:pPr algn="ctr"/>
                      <a:r>
                        <a:rPr lang="en-US" altLang="zh-TW" sz="2400" dirty="0" smtClean="0"/>
                        <a:t>B</a:t>
                      </a:r>
                      <a:endParaRPr lang="zh-TW" altLang="en-US" sz="2400" dirty="0"/>
                    </a:p>
                  </a:txBody>
                  <a:tcPr/>
                </a:tc>
                <a:tc>
                  <a:txBody>
                    <a:bodyPr/>
                    <a:lstStyle/>
                    <a:p>
                      <a:pPr algn="ctr"/>
                      <a:r>
                        <a:rPr lang="en-US" altLang="zh-TW" sz="2400" dirty="0" smtClean="0"/>
                        <a:t>C</a:t>
                      </a:r>
                      <a:endParaRPr lang="zh-TW" altLang="en-US" sz="2400" dirty="0"/>
                    </a:p>
                  </a:txBody>
                  <a:tcPr/>
                </a:tc>
                <a:tc>
                  <a:txBody>
                    <a:bodyPr/>
                    <a:lstStyle/>
                    <a:p>
                      <a:pPr algn="ctr"/>
                      <a:r>
                        <a:rPr lang="en-US" altLang="zh-TW" sz="2400" dirty="0" smtClean="0"/>
                        <a:t>D</a:t>
                      </a:r>
                      <a:endParaRPr lang="zh-TW" altLang="en-US" sz="2400" dirty="0"/>
                    </a:p>
                  </a:txBody>
                  <a:tcPr/>
                </a:tc>
                <a:tc>
                  <a:txBody>
                    <a:bodyPr/>
                    <a:lstStyle/>
                    <a:p>
                      <a:pPr algn="ctr"/>
                      <a:r>
                        <a:rPr lang="en-US" altLang="zh-TW" sz="2400" dirty="0" smtClean="0"/>
                        <a:t>E</a:t>
                      </a:r>
                      <a:endParaRPr lang="zh-TW" altLang="en-US" sz="2400" dirty="0"/>
                    </a:p>
                  </a:txBody>
                  <a:tcPr/>
                </a:tc>
              </a:tr>
              <a:tr h="38663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zh-TW" sz="2400" kern="1200" dirty="0" smtClean="0">
                          <a:solidFill>
                            <a:schemeClr val="dk1"/>
                          </a:solidFill>
                          <a:effectLst/>
                          <a:latin typeface="+mn-lt"/>
                          <a:ea typeface="+mn-ea"/>
                          <a:cs typeface="+mn-cs"/>
                        </a:rPr>
                        <a:t>能</a:t>
                      </a:r>
                      <a:r>
                        <a:rPr kumimoji="0" lang="zh-TW" altLang="zh-TW" sz="2400" b="0" kern="1200" dirty="0" smtClean="0">
                          <a:solidFill>
                            <a:srgbClr val="FF0000"/>
                          </a:solidFill>
                          <a:effectLst/>
                          <a:latin typeface="+mn-lt"/>
                          <a:ea typeface="+mn-ea"/>
                          <a:cs typeface="+mn-cs"/>
                        </a:rPr>
                        <a:t>整合</a:t>
                      </a:r>
                      <a:r>
                        <a:rPr kumimoji="0" lang="zh-TW" altLang="zh-TW" sz="2400" kern="1200" dirty="0" smtClean="0">
                          <a:solidFill>
                            <a:srgbClr val="7030A0"/>
                          </a:solidFill>
                          <a:effectLst/>
                          <a:latin typeface="+mn-lt"/>
                          <a:ea typeface="+mn-ea"/>
                          <a:cs typeface="+mn-cs"/>
                        </a:rPr>
                        <a:t>隱晦、繁複或整體</a:t>
                      </a:r>
                      <a:r>
                        <a:rPr kumimoji="0" lang="zh-TW" altLang="zh-TW" sz="2400" kern="1200" dirty="0" smtClean="0">
                          <a:solidFill>
                            <a:schemeClr val="dk1"/>
                          </a:solidFill>
                          <a:effectLst/>
                          <a:latin typeface="+mn-lt"/>
                          <a:ea typeface="+mn-ea"/>
                          <a:cs typeface="+mn-cs"/>
                        </a:rPr>
                        <a:t>訊息</a:t>
                      </a:r>
                      <a:r>
                        <a:rPr kumimoji="0" lang="zh-TW" altLang="en-US" sz="2400" kern="1200" dirty="0" smtClean="0">
                          <a:solidFill>
                            <a:schemeClr val="dk1"/>
                          </a:solidFill>
                          <a:effectLst/>
                          <a:latin typeface="+mn-lt"/>
                          <a:ea typeface="+mn-ea"/>
                          <a:cs typeface="+mn-cs"/>
                        </a:rPr>
                        <a:t>，</a:t>
                      </a:r>
                      <a:r>
                        <a:rPr kumimoji="0" lang="zh-TW" altLang="zh-TW" sz="2400" kern="1200" dirty="0" smtClean="0">
                          <a:solidFill>
                            <a:schemeClr val="dk1"/>
                          </a:solidFill>
                          <a:effectLst/>
                          <a:latin typeface="+mn-lt"/>
                          <a:ea typeface="+mn-ea"/>
                          <a:cs typeface="+mn-cs"/>
                        </a:rPr>
                        <a:t>指出主旨大意與隱含文意</a:t>
                      </a:r>
                      <a:r>
                        <a:rPr lang="zh-TW" altLang="zh-TW" sz="2400" dirty="0" smtClean="0">
                          <a:effectLst/>
                        </a:rPr>
                        <a:t> </a:t>
                      </a:r>
                      <a:r>
                        <a:rPr kumimoji="0" lang="zh-TW" altLang="zh-TW" sz="2400" kern="1200" dirty="0" smtClean="0">
                          <a:solidFill>
                            <a:schemeClr val="dk1"/>
                          </a:solidFill>
                          <a:effectLst/>
                          <a:latin typeface="+mn-lt"/>
                          <a:ea typeface="+mn-ea"/>
                          <a:cs typeface="+mn-cs"/>
                        </a:rPr>
                        <a:t>。</a:t>
                      </a:r>
                      <a:endParaRPr lang="zh-TW" altLang="en-US" sz="2400" dirty="0"/>
                    </a:p>
                  </a:txBody>
                  <a:tcPr/>
                </a:tc>
                <a:tc>
                  <a:txBody>
                    <a:bodyPr/>
                    <a:lstStyle/>
                    <a:p>
                      <a:r>
                        <a:rPr kumimoji="0" lang="zh-TW" altLang="zh-TW" sz="2400" kern="1200" dirty="0" smtClean="0">
                          <a:solidFill>
                            <a:schemeClr val="dk1"/>
                          </a:solidFill>
                          <a:effectLst/>
                          <a:latin typeface="+mn-lt"/>
                          <a:ea typeface="+mn-ea"/>
                          <a:cs typeface="+mn-cs"/>
                        </a:rPr>
                        <a:t>能</a:t>
                      </a:r>
                      <a:r>
                        <a:rPr kumimoji="0" lang="zh-TW" altLang="zh-TW" sz="2400" b="0" kern="1200" dirty="0" smtClean="0">
                          <a:solidFill>
                            <a:srgbClr val="FF0000"/>
                          </a:solidFill>
                          <a:effectLst/>
                          <a:latin typeface="+mn-lt"/>
                          <a:ea typeface="+mn-ea"/>
                          <a:cs typeface="+mn-cs"/>
                        </a:rPr>
                        <a:t>整合</a:t>
                      </a:r>
                      <a:r>
                        <a:rPr kumimoji="0" lang="zh-TW" altLang="zh-TW" sz="2400" kern="1200" dirty="0" smtClean="0">
                          <a:solidFill>
                            <a:srgbClr val="0070C0"/>
                          </a:solidFill>
                          <a:effectLst/>
                          <a:latin typeface="+mn-lt"/>
                          <a:ea typeface="+mn-ea"/>
                          <a:cs typeface="+mn-cs"/>
                        </a:rPr>
                        <a:t>明顯、簡易或局部</a:t>
                      </a:r>
                      <a:r>
                        <a:rPr kumimoji="0" lang="zh-TW" altLang="zh-TW" sz="2400" kern="1200" dirty="0" smtClean="0">
                          <a:solidFill>
                            <a:schemeClr val="dk1"/>
                          </a:solidFill>
                          <a:effectLst/>
                          <a:latin typeface="+mn-lt"/>
                          <a:ea typeface="+mn-ea"/>
                          <a:cs typeface="+mn-cs"/>
                        </a:rPr>
                        <a:t>訊息</a:t>
                      </a:r>
                      <a:r>
                        <a:rPr kumimoji="0" lang="zh-TW" altLang="en-US" sz="2400" kern="1200" dirty="0" smtClean="0">
                          <a:solidFill>
                            <a:schemeClr val="dk1"/>
                          </a:solidFill>
                          <a:effectLst/>
                          <a:latin typeface="+mn-lt"/>
                          <a:ea typeface="+mn-ea"/>
                          <a:cs typeface="+mn-cs"/>
                        </a:rPr>
                        <a:t>，</a:t>
                      </a:r>
                      <a:r>
                        <a:rPr kumimoji="0" lang="zh-TW" altLang="zh-TW" sz="2400" kern="1200" dirty="0" smtClean="0">
                          <a:solidFill>
                            <a:schemeClr val="dk1"/>
                          </a:solidFill>
                          <a:effectLst/>
                          <a:latin typeface="+mn-lt"/>
                          <a:ea typeface="+mn-ea"/>
                          <a:cs typeface="+mn-cs"/>
                        </a:rPr>
                        <a:t>指出主旨大意與隱含文意。</a:t>
                      </a:r>
                      <a:endParaRPr lang="zh-TW" altLang="en-US" sz="2400" dirty="0"/>
                    </a:p>
                  </a:txBody>
                  <a:tcPr/>
                </a:tc>
                <a:tc>
                  <a:txBody>
                    <a:bodyPr/>
                    <a:lstStyle/>
                    <a:p>
                      <a:r>
                        <a:rPr kumimoji="0" lang="zh-TW" altLang="zh-TW" sz="2400" kern="1200" dirty="0" smtClean="0">
                          <a:solidFill>
                            <a:schemeClr val="dk1"/>
                          </a:solidFill>
                          <a:effectLst/>
                          <a:latin typeface="+mn-lt"/>
                          <a:ea typeface="+mn-ea"/>
                          <a:cs typeface="+mn-cs"/>
                        </a:rPr>
                        <a:t>能</a:t>
                      </a:r>
                      <a:r>
                        <a:rPr kumimoji="0" lang="zh-TW" altLang="zh-TW" sz="2400" kern="1200" dirty="0" smtClean="0">
                          <a:solidFill>
                            <a:srgbClr val="FF0000"/>
                          </a:solidFill>
                          <a:effectLst/>
                          <a:latin typeface="+mn-lt"/>
                          <a:ea typeface="+mn-ea"/>
                          <a:cs typeface="+mn-cs"/>
                        </a:rPr>
                        <a:t>擷取</a:t>
                      </a:r>
                      <a:r>
                        <a:rPr kumimoji="0" lang="zh-TW" altLang="zh-TW" sz="2400" kern="1200" dirty="0" smtClean="0">
                          <a:solidFill>
                            <a:srgbClr val="0070C0"/>
                          </a:solidFill>
                          <a:effectLst/>
                          <a:latin typeface="+mn-lt"/>
                          <a:ea typeface="+mn-ea"/>
                          <a:cs typeface="+mn-cs"/>
                        </a:rPr>
                        <a:t>明顯、簡易或局部</a:t>
                      </a:r>
                      <a:r>
                        <a:rPr kumimoji="0" lang="zh-TW" altLang="zh-TW" sz="2400" kern="1200" dirty="0" smtClean="0">
                          <a:solidFill>
                            <a:schemeClr val="dk1"/>
                          </a:solidFill>
                          <a:effectLst/>
                          <a:latin typeface="+mn-lt"/>
                          <a:ea typeface="+mn-ea"/>
                          <a:cs typeface="+mn-cs"/>
                        </a:rPr>
                        <a:t>訊息</a:t>
                      </a:r>
                      <a:r>
                        <a:rPr kumimoji="0" lang="zh-TW" altLang="en-US" sz="2400" kern="1200" dirty="0" smtClean="0">
                          <a:solidFill>
                            <a:schemeClr val="dk1"/>
                          </a:solidFill>
                          <a:effectLst/>
                          <a:latin typeface="+mn-lt"/>
                          <a:ea typeface="+mn-ea"/>
                          <a:cs typeface="+mn-cs"/>
                        </a:rPr>
                        <a:t>，</a:t>
                      </a:r>
                      <a:r>
                        <a:rPr kumimoji="0" lang="zh-TW" altLang="zh-TW" sz="2400" kern="1200" dirty="0" smtClean="0">
                          <a:solidFill>
                            <a:schemeClr val="dk1"/>
                          </a:solidFill>
                          <a:effectLst/>
                          <a:latin typeface="+mn-lt"/>
                          <a:ea typeface="+mn-ea"/>
                          <a:cs typeface="+mn-cs"/>
                        </a:rPr>
                        <a:t>指出主旨大意或隱含文意。</a:t>
                      </a:r>
                      <a:endParaRPr lang="zh-TW" altLang="en-US" sz="2400" dirty="0"/>
                    </a:p>
                  </a:txBody>
                  <a:tcPr/>
                </a:tc>
                <a:tc>
                  <a:txBody>
                    <a:bodyPr/>
                    <a:lstStyle/>
                    <a:p>
                      <a:r>
                        <a:rPr kumimoji="0" lang="zh-TW" altLang="zh-TW" sz="2400" kern="1200" dirty="0" smtClean="0">
                          <a:solidFill>
                            <a:schemeClr val="dk1"/>
                          </a:solidFill>
                          <a:effectLst/>
                          <a:latin typeface="+mn-lt"/>
                          <a:ea typeface="+mn-ea"/>
                          <a:cs typeface="+mn-cs"/>
                        </a:rPr>
                        <a:t>僅能有限地擷取明顯、簡易或局部訊息</a:t>
                      </a:r>
                      <a:r>
                        <a:rPr kumimoji="0" lang="zh-TW" altLang="en-US" sz="2400" kern="1200" dirty="0" smtClean="0">
                          <a:solidFill>
                            <a:schemeClr val="dk1"/>
                          </a:solidFill>
                          <a:effectLst/>
                          <a:latin typeface="+mn-lt"/>
                          <a:ea typeface="+mn-ea"/>
                          <a:cs typeface="+mn-cs"/>
                        </a:rPr>
                        <a:t>，</a:t>
                      </a:r>
                      <a:r>
                        <a:rPr kumimoji="0" lang="zh-TW" altLang="zh-TW" sz="2400" kern="1200" dirty="0" smtClean="0">
                          <a:solidFill>
                            <a:schemeClr val="dk1"/>
                          </a:solidFill>
                          <a:effectLst/>
                          <a:latin typeface="+mn-lt"/>
                          <a:ea typeface="+mn-ea"/>
                          <a:cs typeface="+mn-cs"/>
                        </a:rPr>
                        <a:t>指出主旨大意或隱含文意。</a:t>
                      </a:r>
                      <a:endParaRPr lang="zh-TW" altLang="en-US" sz="2400" dirty="0"/>
                    </a:p>
                  </a:txBody>
                  <a:tcPr/>
                </a:tc>
                <a:tc>
                  <a:txBody>
                    <a:bodyPr/>
                    <a:lstStyle/>
                    <a:p>
                      <a:r>
                        <a:rPr kumimoji="0" lang="zh-TW" altLang="zh-TW" sz="2400" kern="1200" dirty="0" smtClean="0">
                          <a:solidFill>
                            <a:schemeClr val="dk1"/>
                          </a:solidFill>
                          <a:effectLst/>
                          <a:latin typeface="+mn-lt"/>
                          <a:ea typeface="+mn-ea"/>
                          <a:cs typeface="+mn-cs"/>
                        </a:rPr>
                        <a:t>未</a:t>
                      </a:r>
                    </a:p>
                    <a:p>
                      <a:r>
                        <a:rPr kumimoji="0" lang="zh-TW" altLang="zh-TW" sz="2400" kern="1200" dirty="0" smtClean="0">
                          <a:solidFill>
                            <a:schemeClr val="dk1"/>
                          </a:solidFill>
                          <a:effectLst/>
                          <a:latin typeface="+mn-lt"/>
                          <a:ea typeface="+mn-ea"/>
                          <a:cs typeface="+mn-cs"/>
                        </a:rPr>
                        <a:t>達</a:t>
                      </a:r>
                    </a:p>
                    <a:p>
                      <a:r>
                        <a:rPr kumimoji="0" lang="en-US" altLang="zh-TW" sz="2400" kern="1200" dirty="0" smtClean="0">
                          <a:solidFill>
                            <a:schemeClr val="dk1"/>
                          </a:solidFill>
                          <a:effectLst/>
                          <a:latin typeface="+mn-lt"/>
                          <a:ea typeface="+mn-ea"/>
                          <a:cs typeface="+mn-cs"/>
                        </a:rPr>
                        <a:t>D</a:t>
                      </a:r>
                      <a:endParaRPr kumimoji="0" lang="zh-TW" altLang="zh-TW" sz="2400" kern="1200" dirty="0" smtClean="0">
                        <a:solidFill>
                          <a:schemeClr val="dk1"/>
                        </a:solidFill>
                        <a:effectLst/>
                        <a:latin typeface="+mn-lt"/>
                        <a:ea typeface="+mn-ea"/>
                        <a:cs typeface="+mn-cs"/>
                      </a:endParaRPr>
                    </a:p>
                    <a:p>
                      <a:r>
                        <a:rPr kumimoji="0" lang="zh-TW" altLang="zh-TW" sz="2400" kern="1200" dirty="0" smtClean="0">
                          <a:solidFill>
                            <a:schemeClr val="dk1"/>
                          </a:solidFill>
                          <a:effectLst/>
                          <a:latin typeface="+mn-lt"/>
                          <a:ea typeface="+mn-ea"/>
                          <a:cs typeface="+mn-cs"/>
                        </a:rPr>
                        <a:t>級</a:t>
                      </a:r>
                      <a:endParaRPr lang="zh-TW" altLang="en-US" sz="2400" dirty="0"/>
                    </a:p>
                  </a:txBody>
                  <a:tcPr/>
                </a:tc>
              </a:tr>
            </a:tbl>
          </a:graphicData>
        </a:graphic>
      </p:graphicFrame>
      <p:sp>
        <p:nvSpPr>
          <p:cNvPr id="2" name="標題 1"/>
          <p:cNvSpPr>
            <a:spLocks noGrp="1"/>
          </p:cNvSpPr>
          <p:nvPr>
            <p:ph type="title"/>
          </p:nvPr>
        </p:nvSpPr>
        <p:spPr/>
        <p:txBody>
          <a:bodyPr>
            <a:noAutofit/>
          </a:bodyPr>
          <a:lstStyle/>
          <a:p>
            <a:r>
              <a:rPr lang="zh-TW" altLang="en-US" sz="3000" dirty="0">
                <a:solidFill>
                  <a:schemeClr val="tx1"/>
                </a:solidFill>
              </a:rPr>
              <a:t>七</a:t>
            </a:r>
            <a:r>
              <a:rPr lang="zh-TW" altLang="en-US" sz="3000" dirty="0" smtClean="0">
                <a:solidFill>
                  <a:schemeClr val="tx1"/>
                </a:solidFill>
              </a:rPr>
              <a:t>年級</a:t>
            </a:r>
            <a:r>
              <a:rPr lang="zh-TW" altLang="zh-TW" sz="3000" dirty="0" smtClean="0">
                <a:solidFill>
                  <a:schemeClr val="tx1"/>
                </a:solidFill>
              </a:rPr>
              <a:t>「</a:t>
            </a:r>
            <a:r>
              <a:rPr lang="zh-TW" altLang="en-US" sz="3000" dirty="0" smtClean="0">
                <a:solidFill>
                  <a:schemeClr val="tx1"/>
                </a:solidFill>
              </a:rPr>
              <a:t>閱讀能力</a:t>
            </a:r>
            <a:r>
              <a:rPr lang="en-US" altLang="zh-TW" sz="3000" dirty="0" smtClean="0">
                <a:solidFill>
                  <a:schemeClr val="tx1"/>
                </a:solidFill>
              </a:rPr>
              <a:t>→</a:t>
            </a:r>
            <a:r>
              <a:rPr lang="zh-TW" altLang="en-US" sz="3000" dirty="0" smtClean="0">
                <a:solidFill>
                  <a:schemeClr val="tx1"/>
                </a:solidFill>
              </a:rPr>
              <a:t>文意理解</a:t>
            </a:r>
            <a:r>
              <a:rPr lang="zh-TW" altLang="zh-TW" sz="3000" dirty="0" smtClean="0">
                <a:solidFill>
                  <a:schemeClr val="tx1"/>
                </a:solidFill>
              </a:rPr>
              <a:t>」</a:t>
            </a:r>
            <a:r>
              <a:rPr lang="zh-TW" altLang="en-US" sz="3000" b="1" dirty="0" smtClean="0">
                <a:solidFill>
                  <a:srgbClr val="FFC000"/>
                </a:solidFill>
              </a:rPr>
              <a:t>推論</a:t>
            </a:r>
            <a:r>
              <a:rPr lang="zh-TW" altLang="en-US" sz="3000" dirty="0" smtClean="0">
                <a:solidFill>
                  <a:schemeClr val="tx1"/>
                </a:solidFill>
              </a:rPr>
              <a:t>表現標準</a:t>
            </a:r>
            <a:endParaRPr lang="zh-TW" altLang="en-US" sz="3000" dirty="0">
              <a:solidFill>
                <a:schemeClr val="tx1"/>
              </a:solidFill>
            </a:endParaRPr>
          </a:p>
        </p:txBody>
      </p:sp>
    </p:spTree>
    <p:extLst>
      <p:ext uri="{BB962C8B-B14F-4D97-AF65-F5344CB8AC3E}">
        <p14:creationId xmlns:p14="http://schemas.microsoft.com/office/powerpoint/2010/main" val="2989515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zh-TW" altLang="en-US" b="1" dirty="0">
                <a:solidFill>
                  <a:srgbClr val="FFFF66"/>
                </a:solidFill>
              </a:rPr>
              <a:t>「整合</a:t>
            </a:r>
            <a:r>
              <a:rPr lang="zh-TW" altLang="en-US" b="1" dirty="0" smtClean="0">
                <a:solidFill>
                  <a:srgbClr val="FFFF66"/>
                </a:solidFill>
              </a:rPr>
              <a:t>」</a:t>
            </a:r>
            <a:r>
              <a:rPr lang="zh-TW" altLang="en-US" dirty="0" smtClean="0"/>
              <a:t>：</a:t>
            </a:r>
            <a:r>
              <a:rPr lang="en-US" altLang="zh-TW" dirty="0" smtClean="0"/>
              <a:t/>
            </a:r>
            <a:br>
              <a:rPr lang="en-US" altLang="zh-TW" dirty="0" smtClean="0"/>
            </a:br>
            <a:r>
              <a:rPr lang="zh-TW" altLang="zh-TW" dirty="0" smtClean="0"/>
              <a:t>需</a:t>
            </a:r>
            <a:r>
              <a:rPr lang="zh-TW" altLang="zh-TW" dirty="0"/>
              <a:t>多個線索合起來才可得出答案，</a:t>
            </a:r>
            <a:r>
              <a:rPr lang="zh-TW" altLang="zh-TW" dirty="0" smtClean="0"/>
              <a:t>缺一不可</a:t>
            </a:r>
            <a:r>
              <a:rPr lang="zh-TW" altLang="en-US" dirty="0" smtClean="0"/>
              <a:t>。</a:t>
            </a:r>
            <a:r>
              <a:rPr lang="en-US" altLang="zh-TW" dirty="0" smtClean="0"/>
              <a:t/>
            </a:r>
            <a:br>
              <a:rPr lang="en-US" altLang="zh-TW" dirty="0" smtClean="0"/>
            </a:br>
            <a:r>
              <a:rPr lang="zh-TW" altLang="en-US" dirty="0" smtClean="0"/>
              <a:t>整合常不是只有加起來，而是</a:t>
            </a:r>
            <a:r>
              <a:rPr lang="en-US" altLang="zh-TW" dirty="0" smtClean="0">
                <a:solidFill>
                  <a:srgbClr val="FFFF00"/>
                </a:solidFill>
                <a:latin typeface="Times New Roman" panose="02020603050405020304" pitchFamily="18" charset="0"/>
                <a:cs typeface="Times New Roman" panose="02020603050405020304" pitchFamily="18" charset="0"/>
              </a:rPr>
              <a:t>1+1&gt;2</a:t>
            </a:r>
            <a:r>
              <a:rPr lang="zh-TW" altLang="en-US" dirty="0" smtClean="0"/>
              <a:t>。</a:t>
            </a:r>
            <a:endParaRPr lang="en-US" altLang="zh-TW" dirty="0" smtClean="0"/>
          </a:p>
          <a:p>
            <a:pPr marL="711200" indent="-354013">
              <a:buNone/>
            </a:pPr>
            <a:r>
              <a:rPr lang="en-US" altLang="zh-TW" dirty="0" smtClean="0"/>
              <a:t>--</a:t>
            </a:r>
            <a:r>
              <a:rPr lang="zh-TW" altLang="zh-TW" dirty="0"/>
              <a:t>選擇題</a:t>
            </a:r>
            <a:r>
              <a:rPr lang="zh-TW" altLang="en-US" dirty="0"/>
              <a:t>中，</a:t>
            </a:r>
            <a:r>
              <a:rPr lang="zh-TW" altLang="zh-TW" dirty="0" smtClean="0"/>
              <a:t>如果</a:t>
            </a:r>
            <a:r>
              <a:rPr lang="zh-TW" altLang="zh-TW" dirty="0"/>
              <a:t>有選項需多個線索合起來才可知對錯，也許就較偏整合。</a:t>
            </a:r>
            <a:endParaRPr lang="en-US" altLang="zh-TW" dirty="0" smtClean="0"/>
          </a:p>
          <a:p>
            <a:r>
              <a:rPr lang="zh-TW" altLang="en-US" b="1" dirty="0">
                <a:solidFill>
                  <a:srgbClr val="FFFF66"/>
                </a:solidFill>
              </a:rPr>
              <a:t>「擷取</a:t>
            </a:r>
            <a:r>
              <a:rPr lang="zh-TW" altLang="en-US" b="1" dirty="0" smtClean="0">
                <a:solidFill>
                  <a:srgbClr val="FFFF66"/>
                </a:solidFill>
              </a:rPr>
              <a:t>」</a:t>
            </a:r>
            <a:r>
              <a:rPr lang="zh-TW" altLang="en-US" dirty="0" smtClean="0"/>
              <a:t>：在文本中</a:t>
            </a:r>
            <a:r>
              <a:rPr lang="zh-TW" altLang="en-US" dirty="0"/>
              <a:t>，</a:t>
            </a:r>
            <a:r>
              <a:rPr lang="zh-TW" altLang="zh-TW" dirty="0" smtClean="0"/>
              <a:t>可以</a:t>
            </a:r>
            <a:r>
              <a:rPr lang="zh-TW" altLang="zh-TW" dirty="0"/>
              <a:t>得出答案的線索很多，但其實任一個線索就可以答題</a:t>
            </a:r>
            <a:r>
              <a:rPr lang="zh-TW" altLang="zh-TW" dirty="0" smtClean="0"/>
              <a:t>，這</a:t>
            </a:r>
            <a:r>
              <a:rPr lang="zh-TW" altLang="zh-TW" dirty="0"/>
              <a:t>是</a:t>
            </a:r>
            <a:r>
              <a:rPr lang="zh-TW" altLang="zh-TW" dirty="0" smtClean="0"/>
              <a:t>擷取</a:t>
            </a:r>
            <a:r>
              <a:rPr lang="zh-TW" altLang="en-US" dirty="0" smtClean="0"/>
              <a:t>。</a:t>
            </a:r>
            <a:endParaRPr lang="en-US" altLang="zh-TW" dirty="0" smtClean="0"/>
          </a:p>
          <a:p>
            <a:pPr marL="711200" indent="-354013">
              <a:buNone/>
            </a:pPr>
            <a:r>
              <a:rPr lang="en-US" altLang="zh-TW" dirty="0" smtClean="0"/>
              <a:t>--</a:t>
            </a:r>
            <a:r>
              <a:rPr lang="zh-TW" altLang="en-US" dirty="0" smtClean="0"/>
              <a:t>此現象常見於聽力評量中，</a:t>
            </a:r>
            <a:r>
              <a:rPr lang="zh-TW" altLang="zh-TW" dirty="0" smtClean="0"/>
              <a:t>反而容易</a:t>
            </a:r>
            <a:r>
              <a:rPr lang="zh-TW" altLang="en-US" dirty="0" smtClean="0"/>
              <a:t>作答。</a:t>
            </a:r>
            <a:endParaRPr lang="en-US" altLang="zh-TW" dirty="0" smtClean="0"/>
          </a:p>
          <a:p>
            <a:pPr marL="711200" indent="-354013">
              <a:buNone/>
            </a:pPr>
            <a:r>
              <a:rPr lang="en-US" altLang="zh-TW" dirty="0" smtClean="0"/>
              <a:t>--</a:t>
            </a:r>
            <a:r>
              <a:rPr lang="zh-TW" altLang="zh-TW" dirty="0" smtClean="0"/>
              <a:t>選擇題</a:t>
            </a:r>
            <a:r>
              <a:rPr lang="zh-TW" altLang="en-US" dirty="0" smtClean="0"/>
              <a:t>中，</a:t>
            </a:r>
            <a:r>
              <a:rPr lang="zh-TW" altLang="zh-TW" dirty="0" smtClean="0"/>
              <a:t>四</a:t>
            </a:r>
            <a:r>
              <a:rPr lang="zh-TW" altLang="zh-TW" dirty="0"/>
              <a:t>個</a:t>
            </a:r>
            <a:r>
              <a:rPr lang="zh-TW" altLang="zh-TW" dirty="0" smtClean="0"/>
              <a:t>選項</a:t>
            </a:r>
            <a:r>
              <a:rPr lang="zh-TW" altLang="en-US" dirty="0" smtClean="0"/>
              <a:t>個</a:t>
            </a:r>
            <a:r>
              <a:rPr lang="zh-TW" altLang="zh-TW" dirty="0" smtClean="0"/>
              <a:t>別</a:t>
            </a:r>
            <a:r>
              <a:rPr lang="zh-TW" altLang="zh-TW" dirty="0"/>
              <a:t>都只要單一線索，這是擷取，但</a:t>
            </a:r>
            <a:r>
              <a:rPr lang="zh-TW" altLang="zh-TW" u="sng" dirty="0"/>
              <a:t>盡量還是要四個選項有某個共同方向</a:t>
            </a:r>
            <a:r>
              <a:rPr lang="zh-TW" altLang="zh-TW" dirty="0"/>
              <a:t>。</a:t>
            </a:r>
            <a:endParaRPr lang="zh-TW" altLang="en-US" dirty="0"/>
          </a:p>
        </p:txBody>
      </p:sp>
      <p:sp>
        <p:nvSpPr>
          <p:cNvPr id="3" name="標題 2"/>
          <p:cNvSpPr>
            <a:spLocks noGrp="1"/>
          </p:cNvSpPr>
          <p:nvPr>
            <p:ph type="title"/>
          </p:nvPr>
        </p:nvSpPr>
        <p:spPr/>
        <p:txBody>
          <a:bodyPr/>
          <a:lstStyle/>
          <a:p>
            <a:r>
              <a:rPr lang="zh-TW" altLang="en-US" dirty="0" smtClean="0"/>
              <a:t>「整合」與「擷取」的區別</a:t>
            </a:r>
            <a:endParaRPr lang="zh-TW" altLang="en-US" dirty="0"/>
          </a:p>
        </p:txBody>
      </p:sp>
    </p:spTree>
    <p:extLst>
      <p:ext uri="{BB962C8B-B14F-4D97-AF65-F5344CB8AC3E}">
        <p14:creationId xmlns:p14="http://schemas.microsoft.com/office/powerpoint/2010/main" val="115366014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2132856"/>
            <a:ext cx="8229600" cy="3312368"/>
          </a:xfrm>
        </p:spPr>
        <p:txBody>
          <a:bodyPr/>
          <a:lstStyle/>
          <a:p>
            <a:pPr lvl="0"/>
            <a:r>
              <a:rPr lang="en-US" altLang="zh-TW" dirty="0"/>
              <a:t>A</a:t>
            </a:r>
            <a:r>
              <a:rPr lang="zh-TW" altLang="zh-TW" dirty="0"/>
              <a:t>等級表現標準為「能整合隱晦、繁複或整體訊息，指出主旨大意與隱含文意。」 </a:t>
            </a:r>
            <a:r>
              <a:rPr lang="en-US" altLang="zh-TW" dirty="0" smtClean="0"/>
              <a:t/>
            </a:r>
            <a:br>
              <a:rPr lang="en-US" altLang="zh-TW" dirty="0" smtClean="0"/>
            </a:br>
            <a:endParaRPr lang="zh-TW" altLang="zh-TW" dirty="0"/>
          </a:p>
          <a:p>
            <a:r>
              <a:rPr lang="zh-TW" altLang="zh-TW" dirty="0"/>
              <a:t>而本評量</a:t>
            </a:r>
            <a:r>
              <a:rPr lang="zh-TW" altLang="zh-TW" dirty="0">
                <a:solidFill>
                  <a:srgbClr val="FFFF00"/>
                </a:solidFill>
              </a:rPr>
              <a:t>情境單純</a:t>
            </a:r>
            <a:r>
              <a:rPr lang="zh-TW" altLang="zh-TW" dirty="0"/>
              <a:t>，</a:t>
            </a:r>
            <a:r>
              <a:rPr lang="zh-TW" altLang="zh-TW" b="1" dirty="0">
                <a:solidFill>
                  <a:srgbClr val="FFFF00"/>
                </a:solidFill>
              </a:rPr>
              <a:t>且集中在第二則</a:t>
            </a:r>
            <a:r>
              <a:rPr lang="en-US" altLang="zh-TW" b="1" dirty="0">
                <a:solidFill>
                  <a:srgbClr val="FFFF00"/>
                </a:solidFill>
              </a:rPr>
              <a:t>email</a:t>
            </a:r>
            <a:r>
              <a:rPr lang="zh-TW" altLang="zh-TW" b="1" dirty="0">
                <a:solidFill>
                  <a:srgbClr val="FFFF00"/>
                </a:solidFill>
              </a:rPr>
              <a:t>中</a:t>
            </a:r>
            <a:r>
              <a:rPr lang="zh-TW" altLang="zh-TW" dirty="0"/>
              <a:t>，實難符</a:t>
            </a:r>
            <a:r>
              <a:rPr lang="en-US" altLang="zh-TW" dirty="0"/>
              <a:t>A</a:t>
            </a:r>
            <a:r>
              <a:rPr lang="zh-TW" altLang="zh-TW" dirty="0"/>
              <a:t>等級「整合隱晦、繁複或整體訊息」之意。</a:t>
            </a:r>
            <a:endParaRPr lang="en-US" altLang="zh-TW" dirty="0"/>
          </a:p>
        </p:txBody>
      </p:sp>
      <p:sp>
        <p:nvSpPr>
          <p:cNvPr id="2" name="標題 1"/>
          <p:cNvSpPr>
            <a:spLocks noGrp="1"/>
          </p:cNvSpPr>
          <p:nvPr>
            <p:ph type="title"/>
          </p:nvPr>
        </p:nvSpPr>
        <p:spPr>
          <a:xfrm>
            <a:off x="467544" y="476672"/>
            <a:ext cx="8229600" cy="1512168"/>
          </a:xfrm>
        </p:spPr>
        <p:txBody>
          <a:bodyPr>
            <a:normAutofit/>
          </a:bodyPr>
          <a:lstStyle/>
          <a:p>
            <a:r>
              <a:rPr lang="zh-TW" altLang="zh-TW" dirty="0">
                <a:effectLst/>
              </a:rPr>
              <a:t>本題組全對為何至多仍只能定位為表現等級</a:t>
            </a:r>
            <a:r>
              <a:rPr lang="en-US" altLang="zh-TW" dirty="0">
                <a:effectLst/>
              </a:rPr>
              <a:t>B</a:t>
            </a:r>
            <a:endParaRPr lang="zh-TW" altLang="en-US" dirty="0">
              <a:solidFill>
                <a:schemeClr val="tx1"/>
              </a:solidFill>
            </a:endParaRPr>
          </a:p>
        </p:txBody>
      </p:sp>
    </p:spTree>
    <p:extLst>
      <p:ext uri="{BB962C8B-B14F-4D97-AF65-F5344CB8AC3E}">
        <p14:creationId xmlns:p14="http://schemas.microsoft.com/office/powerpoint/2010/main" val="3901524595"/>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79512" y="1916832"/>
            <a:ext cx="8784976" cy="4325112"/>
          </a:xfrm>
        </p:spPr>
        <p:txBody>
          <a:bodyPr>
            <a:normAutofit/>
          </a:bodyPr>
          <a:lstStyle/>
          <a:p>
            <a:pPr>
              <a:buClr>
                <a:schemeClr val="tx1"/>
              </a:buClr>
            </a:pPr>
            <a:r>
              <a:rPr lang="zh-TW" altLang="zh-TW" dirty="0" smtClean="0"/>
              <a:t>改問</a:t>
            </a:r>
            <a:r>
              <a:rPr lang="zh-TW" altLang="zh-TW" dirty="0"/>
              <a:t>「</a:t>
            </a:r>
            <a:r>
              <a:rPr lang="zh-TW" altLang="zh-TW" dirty="0" smtClean="0">
                <a:solidFill>
                  <a:srgbClr val="FFFF00"/>
                </a:solidFill>
              </a:rPr>
              <a:t>主旨</a:t>
            </a:r>
            <a:r>
              <a:rPr lang="zh-TW" altLang="en-US" dirty="0" smtClean="0">
                <a:solidFill>
                  <a:srgbClr val="FFFF00"/>
                </a:solidFill>
              </a:rPr>
              <a:t>大意</a:t>
            </a:r>
            <a:r>
              <a:rPr lang="zh-TW" altLang="zh-TW" dirty="0" smtClean="0"/>
              <a:t>」</a:t>
            </a:r>
            <a:r>
              <a:rPr lang="zh-TW" altLang="en-US" dirty="0" smtClean="0"/>
              <a:t>：</a:t>
            </a:r>
            <a:r>
              <a:rPr lang="zh-TW" altLang="zh-TW" dirty="0" smtClean="0"/>
              <a:t>「</a:t>
            </a:r>
            <a:r>
              <a:rPr lang="zh-TW" altLang="zh-TW" dirty="0" smtClean="0">
                <a:solidFill>
                  <a:srgbClr val="FFC000"/>
                </a:solidFill>
              </a:rPr>
              <a:t>為何</a:t>
            </a:r>
            <a:r>
              <a:rPr lang="en-US" altLang="zh-TW" dirty="0" smtClean="0">
                <a:solidFill>
                  <a:srgbClr val="FFC000"/>
                </a:solidFill>
              </a:rPr>
              <a:t>Alice</a:t>
            </a:r>
            <a:r>
              <a:rPr lang="zh-TW" altLang="en-US" dirty="0" smtClean="0">
                <a:solidFill>
                  <a:srgbClr val="FFC000"/>
                </a:solidFill>
              </a:rPr>
              <a:t>要</a:t>
            </a:r>
            <a:r>
              <a:rPr lang="zh-TW" altLang="zh-TW" dirty="0" smtClean="0">
                <a:solidFill>
                  <a:srgbClr val="FFC000"/>
                </a:solidFill>
              </a:rPr>
              <a:t>寫</a:t>
            </a:r>
            <a:r>
              <a:rPr lang="zh-TW" altLang="zh-TW" dirty="0">
                <a:solidFill>
                  <a:srgbClr val="FFC000"/>
                </a:solidFill>
              </a:rPr>
              <a:t>這封</a:t>
            </a:r>
            <a:r>
              <a:rPr lang="zh-TW" altLang="zh-TW" dirty="0" smtClean="0">
                <a:solidFill>
                  <a:srgbClr val="FFC000"/>
                </a:solidFill>
              </a:rPr>
              <a:t>信</a:t>
            </a:r>
            <a:r>
              <a:rPr lang="zh-TW" altLang="en-US" dirty="0" smtClean="0">
                <a:solidFill>
                  <a:srgbClr val="FFC000"/>
                </a:solidFill>
              </a:rPr>
              <a:t>？</a:t>
            </a:r>
            <a:r>
              <a:rPr lang="zh-TW" altLang="zh-TW" dirty="0">
                <a:solidFill>
                  <a:srgbClr val="FFC000"/>
                </a:solidFill>
              </a:rPr>
              <a:t> </a:t>
            </a:r>
            <a:r>
              <a:rPr lang="zh-TW" altLang="zh-TW" dirty="0"/>
              <a:t>」 </a:t>
            </a:r>
            <a:endParaRPr lang="en-US" altLang="zh-TW" dirty="0" smtClean="0"/>
          </a:p>
          <a:p>
            <a:pPr marL="109728" indent="0">
              <a:buNone/>
            </a:pPr>
            <a:endParaRPr lang="en-US" altLang="zh-TW" b="1" dirty="0"/>
          </a:p>
          <a:p>
            <a:pPr marL="271463" indent="-161925">
              <a:buNone/>
            </a:pPr>
            <a:r>
              <a:rPr lang="zh-TW" altLang="en-US" b="1" dirty="0" smtClean="0"/>
              <a:t>  </a:t>
            </a:r>
            <a:r>
              <a:rPr lang="zh-TW" altLang="zh-TW" b="1" dirty="0" smtClean="0"/>
              <a:t>學生</a:t>
            </a:r>
            <a:r>
              <a:rPr lang="zh-TW" altLang="en-US" b="1" dirty="0" smtClean="0"/>
              <a:t>若</a:t>
            </a:r>
            <a:r>
              <a:rPr lang="zh-TW" altLang="zh-TW" b="1" dirty="0" smtClean="0"/>
              <a:t>要</a:t>
            </a:r>
            <a:r>
              <a:rPr lang="zh-TW" altLang="en-US" b="1" dirty="0" smtClean="0"/>
              <a:t>完整清楚</a:t>
            </a:r>
            <a:r>
              <a:rPr lang="zh-TW" altLang="zh-TW" b="1" dirty="0" smtClean="0"/>
              <a:t>的</a:t>
            </a:r>
            <a:r>
              <a:rPr lang="zh-TW" altLang="en-US" b="1" dirty="0" smtClean="0"/>
              <a:t>說明主旨</a:t>
            </a:r>
            <a:r>
              <a:rPr lang="zh-TW" altLang="zh-TW" b="1" dirty="0" smtClean="0"/>
              <a:t>，</a:t>
            </a:r>
            <a:r>
              <a:rPr lang="zh-TW" altLang="en-US" b="1" dirty="0" smtClean="0"/>
              <a:t>勢必</a:t>
            </a:r>
            <a:r>
              <a:rPr lang="zh-TW" altLang="en-US" b="1" dirty="0"/>
              <a:t>要</a:t>
            </a:r>
            <a:r>
              <a:rPr lang="zh-TW" altLang="zh-TW" b="1" dirty="0" smtClean="0"/>
              <a:t>用到第一封信的訊息，</a:t>
            </a:r>
            <a:r>
              <a:rPr lang="zh-TW" altLang="en-US" b="1" dirty="0" smtClean="0"/>
              <a:t>應</a:t>
            </a:r>
            <a:r>
              <a:rPr lang="zh-TW" altLang="en-US" b="1" dirty="0"/>
              <a:t>可以測出整合訊息的</a:t>
            </a:r>
            <a:r>
              <a:rPr lang="zh-TW" altLang="en-US" b="1" dirty="0" smtClean="0"/>
              <a:t>閱讀能力，</a:t>
            </a:r>
            <a:r>
              <a:rPr lang="zh-TW" altLang="zh-TW" b="1" dirty="0" smtClean="0"/>
              <a:t>且</a:t>
            </a:r>
            <a:r>
              <a:rPr lang="zh-TW" altLang="en-US" b="1" dirty="0" smtClean="0"/>
              <a:t>每個學生能</a:t>
            </a:r>
            <a:r>
              <a:rPr lang="zh-TW" altLang="zh-TW" b="1" dirty="0" smtClean="0"/>
              <a:t>表現</a:t>
            </a:r>
            <a:r>
              <a:rPr lang="en-US" altLang="zh-TW" b="1" dirty="0" smtClean="0"/>
              <a:t>(</a:t>
            </a:r>
            <a:r>
              <a:rPr lang="zh-TW" altLang="en-US" b="1" dirty="0" smtClean="0"/>
              <a:t>說明</a:t>
            </a:r>
            <a:r>
              <a:rPr lang="en-US" altLang="zh-TW" b="1" dirty="0" smtClean="0"/>
              <a:t>)</a:t>
            </a:r>
            <a:r>
              <a:rPr lang="zh-TW" altLang="en-US" b="1" dirty="0" smtClean="0"/>
              <a:t>的方式</a:t>
            </a:r>
            <a:r>
              <a:rPr lang="zh-TW" altLang="zh-TW" b="1" dirty="0" smtClean="0"/>
              <a:t>更多元</a:t>
            </a:r>
            <a:r>
              <a:rPr lang="zh-TW" altLang="en-US" b="1" dirty="0" smtClean="0"/>
              <a:t>。</a:t>
            </a:r>
            <a:r>
              <a:rPr lang="en-US" altLang="zh-TW" dirty="0" smtClean="0"/>
              <a:t/>
            </a:r>
            <a:br>
              <a:rPr lang="en-US" altLang="zh-TW" dirty="0" smtClean="0"/>
            </a:br>
            <a:r>
              <a:rPr lang="en-US" altLang="zh-TW" dirty="0" smtClean="0"/>
              <a:t/>
            </a:r>
            <a:br>
              <a:rPr lang="en-US" altLang="zh-TW" dirty="0" smtClean="0"/>
            </a:br>
            <a:r>
              <a:rPr lang="zh-TW" altLang="en-US" b="1" dirty="0"/>
              <a:t>這樣一來</a:t>
            </a:r>
            <a:r>
              <a:rPr lang="zh-TW" altLang="en-US" b="1" dirty="0" smtClean="0"/>
              <a:t>，</a:t>
            </a:r>
            <a:r>
              <a:rPr lang="zh-TW" altLang="en-US" dirty="0" smtClean="0"/>
              <a:t>評分指引即</a:t>
            </a:r>
            <a:r>
              <a:rPr lang="zh-TW" altLang="zh-TW" dirty="0" smtClean="0"/>
              <a:t>可</a:t>
            </a:r>
            <a:r>
              <a:rPr lang="zh-TW" altLang="zh-TW" dirty="0"/>
              <a:t>從</a:t>
            </a:r>
            <a:r>
              <a:rPr lang="en-US" altLang="zh-TW" dirty="0" smtClean="0"/>
              <a:t>A</a:t>
            </a:r>
            <a:r>
              <a:rPr lang="zh-TW" altLang="zh-TW" dirty="0" smtClean="0"/>
              <a:t>起跳</a:t>
            </a:r>
            <a:r>
              <a:rPr lang="zh-TW" altLang="en-US" dirty="0" smtClean="0"/>
              <a:t>。</a:t>
            </a:r>
            <a:endParaRPr lang="zh-TW" altLang="en-US" dirty="0"/>
          </a:p>
        </p:txBody>
      </p:sp>
      <p:sp>
        <p:nvSpPr>
          <p:cNvPr id="2" name="標題 1"/>
          <p:cNvSpPr>
            <a:spLocks noGrp="1"/>
          </p:cNvSpPr>
          <p:nvPr>
            <p:ph type="title"/>
          </p:nvPr>
        </p:nvSpPr>
        <p:spPr>
          <a:xfrm>
            <a:off x="467544" y="404664"/>
            <a:ext cx="8229600" cy="1143000"/>
          </a:xfrm>
        </p:spPr>
        <p:txBody>
          <a:bodyPr>
            <a:normAutofit/>
          </a:bodyPr>
          <a:lstStyle/>
          <a:p>
            <a:r>
              <a:rPr lang="zh-TW" altLang="en-US" dirty="0" smtClean="0">
                <a:solidFill>
                  <a:schemeClr val="tx1"/>
                </a:solidFill>
              </a:rPr>
              <a:t>本題組若要評</a:t>
            </a:r>
            <a:r>
              <a:rPr lang="zh-TW" altLang="en-US" dirty="0">
                <a:solidFill>
                  <a:schemeClr val="tx1"/>
                </a:solidFill>
              </a:rPr>
              <a:t>出</a:t>
            </a:r>
            <a:r>
              <a:rPr lang="en-US" altLang="zh-TW" dirty="0" smtClean="0">
                <a:solidFill>
                  <a:schemeClr val="tx1"/>
                </a:solidFill>
              </a:rPr>
              <a:t>A</a:t>
            </a:r>
            <a:r>
              <a:rPr lang="zh-TW" altLang="en-US" dirty="0" smtClean="0">
                <a:solidFill>
                  <a:schemeClr val="tx1"/>
                </a:solidFill>
              </a:rPr>
              <a:t>等級的修改建議</a:t>
            </a:r>
            <a:endParaRPr lang="zh-TW" altLang="en-US" dirty="0">
              <a:solidFill>
                <a:schemeClr val="tx1"/>
              </a:solidFill>
            </a:endParaRPr>
          </a:p>
        </p:txBody>
      </p:sp>
    </p:spTree>
    <p:extLst>
      <p:ext uri="{BB962C8B-B14F-4D97-AF65-F5344CB8AC3E}">
        <p14:creationId xmlns:p14="http://schemas.microsoft.com/office/powerpoint/2010/main" val="2791153457"/>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844824"/>
            <a:ext cx="8229600" cy="4896544"/>
          </a:xfrm>
        </p:spPr>
        <p:txBody>
          <a:bodyPr>
            <a:normAutofit/>
          </a:bodyPr>
          <a:lstStyle/>
          <a:p>
            <a:pPr>
              <a:buClr>
                <a:schemeClr val="tx1"/>
              </a:buClr>
            </a:pPr>
            <a:r>
              <a:rPr lang="zh-TW" altLang="en-US" dirty="0" smtClean="0"/>
              <a:t>能力等級</a:t>
            </a:r>
            <a:r>
              <a:rPr lang="zh-TW" altLang="zh-TW" dirty="0" smtClean="0"/>
              <a:t>與</a:t>
            </a:r>
            <a:r>
              <a:rPr lang="zh-TW" altLang="zh-TW" dirty="0"/>
              <a:t>文本內容</a:t>
            </a:r>
            <a:r>
              <a:rPr lang="zh-TW" altLang="zh-TW" dirty="0" smtClean="0"/>
              <a:t>的</a:t>
            </a:r>
            <a:r>
              <a:rPr lang="zh-TW" altLang="en-US" dirty="0"/>
              <a:t>難易度</a:t>
            </a:r>
            <a:r>
              <a:rPr lang="zh-TW" altLang="zh-TW" dirty="0" smtClean="0"/>
              <a:t>無</a:t>
            </a:r>
            <a:r>
              <a:rPr lang="zh-TW" altLang="en-US" dirty="0" smtClean="0"/>
              <a:t>直接關係</a:t>
            </a:r>
            <a:r>
              <a:rPr lang="zh-TW" altLang="zh-TW" dirty="0" smtClean="0"/>
              <a:t>，</a:t>
            </a:r>
            <a:r>
              <a:rPr lang="zh-TW" altLang="zh-TW" b="1" dirty="0">
                <a:solidFill>
                  <a:srgbClr val="FFFF66"/>
                </a:solidFill>
              </a:rPr>
              <a:t>關鍵在於如何</a:t>
            </a:r>
            <a:r>
              <a:rPr lang="zh-TW" altLang="zh-TW" b="1" dirty="0" smtClean="0">
                <a:solidFill>
                  <a:srgbClr val="FFFF66"/>
                </a:solidFill>
              </a:rPr>
              <a:t>問</a:t>
            </a:r>
            <a:r>
              <a:rPr lang="zh-TW" altLang="en-US" b="1" dirty="0" smtClean="0">
                <a:solidFill>
                  <a:srgbClr val="FFFF66"/>
                </a:solidFill>
              </a:rPr>
              <a:t>問題</a:t>
            </a:r>
            <a:r>
              <a:rPr lang="zh-TW" altLang="zh-TW" b="1" dirty="0" smtClean="0">
                <a:solidFill>
                  <a:srgbClr val="FFFF66"/>
                </a:solidFill>
              </a:rPr>
              <a:t>？</a:t>
            </a:r>
            <a:r>
              <a:rPr lang="zh-TW" altLang="en-US" b="1" dirty="0" smtClean="0">
                <a:solidFill>
                  <a:srgbClr val="FFFF66"/>
                </a:solidFill>
              </a:rPr>
              <a:t>問的問題能讓學生表現什麼能力</a:t>
            </a:r>
            <a:r>
              <a:rPr lang="en-US" altLang="zh-TW" b="1" dirty="0" smtClean="0">
                <a:solidFill>
                  <a:srgbClr val="FFFF66"/>
                </a:solidFill>
              </a:rPr>
              <a:t>?</a:t>
            </a:r>
            <a:endParaRPr lang="en-US" altLang="zh-TW" b="1" dirty="0" smtClean="0">
              <a:solidFill>
                <a:srgbClr val="FF0000"/>
              </a:solidFill>
            </a:endParaRPr>
          </a:p>
          <a:p>
            <a:pPr>
              <a:spcBef>
                <a:spcPts val="2000"/>
              </a:spcBef>
              <a:spcAft>
                <a:spcPts val="2000"/>
              </a:spcAft>
              <a:buClr>
                <a:schemeClr val="tx1"/>
              </a:buClr>
            </a:pPr>
            <a:r>
              <a:rPr lang="zh-TW" altLang="zh-TW" dirty="0" smtClean="0"/>
              <a:t>文本越難</a:t>
            </a:r>
            <a:r>
              <a:rPr lang="zh-TW" altLang="zh-TW" dirty="0"/>
              <a:t>，能問</a:t>
            </a:r>
            <a:r>
              <a:rPr lang="zh-TW" altLang="zh-TW" dirty="0" smtClean="0"/>
              <a:t>的</a:t>
            </a:r>
            <a:r>
              <a:rPr lang="zh-TW" altLang="en-US" dirty="0" smtClean="0"/>
              <a:t>問題按理說</a:t>
            </a:r>
            <a:r>
              <a:rPr lang="zh-TW" altLang="zh-TW" dirty="0" smtClean="0"/>
              <a:t>本</a:t>
            </a:r>
            <a:r>
              <a:rPr lang="zh-TW" altLang="zh-TW" dirty="0"/>
              <a:t>就</a:t>
            </a:r>
            <a:r>
              <a:rPr lang="zh-TW" altLang="zh-TW" dirty="0" smtClean="0"/>
              <a:t>應該</a:t>
            </a:r>
            <a:r>
              <a:rPr lang="zh-TW" altLang="en-US" dirty="0" smtClean="0"/>
              <a:t>越</a:t>
            </a:r>
            <a:r>
              <a:rPr lang="zh-TW" altLang="zh-TW" dirty="0" smtClean="0"/>
              <a:t>難。</a:t>
            </a:r>
            <a:endParaRPr lang="zh-TW" altLang="zh-TW" dirty="0"/>
          </a:p>
          <a:p>
            <a:pPr>
              <a:spcBef>
                <a:spcPts val="0"/>
              </a:spcBef>
              <a:buClr>
                <a:schemeClr val="tx1"/>
              </a:buClr>
            </a:pPr>
            <a:r>
              <a:rPr lang="zh-TW" altLang="zh-TW" dirty="0" smtClean="0"/>
              <a:t>有時</a:t>
            </a:r>
            <a:r>
              <a:rPr lang="zh-TW" altLang="zh-TW" dirty="0"/>
              <a:t>文本不難，設計或問法高竿的話，還是</a:t>
            </a:r>
            <a:r>
              <a:rPr lang="zh-TW" altLang="zh-TW" dirty="0" smtClean="0"/>
              <a:t>能</a:t>
            </a:r>
            <a:r>
              <a:rPr lang="zh-TW" altLang="en-US" dirty="0" smtClean="0"/>
              <a:t>讓學生有機會表現出</a:t>
            </a:r>
            <a:r>
              <a:rPr lang="zh-TW" altLang="zh-TW" dirty="0"/>
              <a:t>至少</a:t>
            </a:r>
            <a:r>
              <a:rPr lang="en-US" altLang="zh-TW" dirty="0" smtClean="0"/>
              <a:t>B</a:t>
            </a:r>
            <a:r>
              <a:rPr lang="zh-TW" altLang="en-US" dirty="0" smtClean="0"/>
              <a:t>等級的</a:t>
            </a:r>
            <a:r>
              <a:rPr lang="zh-TW" altLang="zh-TW" dirty="0" smtClean="0"/>
              <a:t>整合</a:t>
            </a:r>
            <a:r>
              <a:rPr lang="zh-TW" altLang="en-US" dirty="0" smtClean="0"/>
              <a:t>能力。</a:t>
            </a:r>
            <a:r>
              <a:rPr lang="zh-TW" altLang="zh-TW" dirty="0" smtClean="0"/>
              <a:t>反之</a:t>
            </a:r>
            <a:r>
              <a:rPr lang="zh-TW" altLang="zh-TW" dirty="0"/>
              <a:t>，文</a:t>
            </a:r>
            <a:r>
              <a:rPr lang="zh-TW" altLang="zh-TW" dirty="0" smtClean="0"/>
              <a:t>本</a:t>
            </a:r>
            <a:r>
              <a:rPr lang="zh-TW" altLang="en-US" dirty="0" smtClean="0"/>
              <a:t>難</a:t>
            </a:r>
            <a:r>
              <a:rPr lang="zh-TW" altLang="zh-TW" dirty="0" smtClean="0"/>
              <a:t>，</a:t>
            </a:r>
            <a:r>
              <a:rPr lang="zh-TW" altLang="en-US" dirty="0" smtClean="0"/>
              <a:t>但</a:t>
            </a:r>
            <a:r>
              <a:rPr lang="zh-TW" altLang="zh-TW" dirty="0" smtClean="0"/>
              <a:t>設計</a:t>
            </a:r>
            <a:r>
              <a:rPr lang="zh-TW" altLang="zh-TW" dirty="0"/>
              <a:t>或</a:t>
            </a:r>
            <a:r>
              <a:rPr lang="zh-TW" altLang="zh-TW" dirty="0" smtClean="0"/>
              <a:t>問</a:t>
            </a:r>
            <a:r>
              <a:rPr lang="zh-TW" altLang="en-US" dirty="0" smtClean="0"/>
              <a:t>題問</a:t>
            </a:r>
            <a:r>
              <a:rPr lang="zh-TW" altLang="zh-TW" dirty="0" smtClean="0"/>
              <a:t>的不好，</a:t>
            </a:r>
            <a:r>
              <a:rPr lang="zh-TW" altLang="en-US" dirty="0" smtClean="0"/>
              <a:t>學生全答對或答的再好，也英雄無用武之地，無法表現出</a:t>
            </a:r>
            <a:r>
              <a:rPr lang="zh-TW" altLang="zh-TW" dirty="0" smtClean="0"/>
              <a:t>整合</a:t>
            </a:r>
            <a:r>
              <a:rPr lang="zh-TW" altLang="en-US" dirty="0" smtClean="0"/>
              <a:t>能力，只能判定達到</a:t>
            </a:r>
            <a:r>
              <a:rPr lang="en-US" altLang="zh-TW" dirty="0" smtClean="0"/>
              <a:t>C</a:t>
            </a:r>
            <a:r>
              <a:rPr lang="zh-TW" altLang="en-US" dirty="0" smtClean="0"/>
              <a:t>等級</a:t>
            </a:r>
            <a:r>
              <a:rPr lang="zh-TW" altLang="zh-TW" dirty="0" smtClean="0"/>
              <a:t>。</a:t>
            </a:r>
            <a:endParaRPr lang="en-US" altLang="zh-TW" dirty="0" smtClean="0"/>
          </a:p>
        </p:txBody>
      </p:sp>
      <p:sp>
        <p:nvSpPr>
          <p:cNvPr id="2" name="標題 1"/>
          <p:cNvSpPr>
            <a:spLocks noGrp="1"/>
          </p:cNvSpPr>
          <p:nvPr>
            <p:ph type="title"/>
          </p:nvPr>
        </p:nvSpPr>
        <p:spPr>
          <a:xfrm>
            <a:off x="467544" y="476672"/>
            <a:ext cx="8229600" cy="936104"/>
          </a:xfrm>
        </p:spPr>
        <p:txBody>
          <a:bodyPr>
            <a:normAutofit/>
          </a:bodyPr>
          <a:lstStyle/>
          <a:p>
            <a:r>
              <a:rPr lang="zh-TW" altLang="zh-TW" sz="3600" dirty="0">
                <a:solidFill>
                  <a:schemeClr val="tx1"/>
                </a:solidFill>
              </a:rPr>
              <a:t>文本</a:t>
            </a:r>
            <a:r>
              <a:rPr lang="zh-TW" altLang="zh-TW" sz="3600" dirty="0" smtClean="0">
                <a:solidFill>
                  <a:schemeClr val="tx1"/>
                </a:solidFill>
              </a:rPr>
              <a:t>內容</a:t>
            </a:r>
            <a:r>
              <a:rPr lang="zh-TW" altLang="en-US" sz="3600" dirty="0">
                <a:solidFill>
                  <a:schemeClr val="tx1"/>
                </a:solidFill>
              </a:rPr>
              <a:t>難易度</a:t>
            </a:r>
            <a:r>
              <a:rPr lang="zh-TW" altLang="en-US" sz="3600" dirty="0" smtClean="0">
                <a:solidFill>
                  <a:schemeClr val="tx1"/>
                </a:solidFill>
              </a:rPr>
              <a:t>與能力等級定位的關係</a:t>
            </a:r>
            <a:r>
              <a:rPr lang="en-US" altLang="zh-TW" sz="3600" dirty="0" smtClean="0">
                <a:solidFill>
                  <a:schemeClr val="tx1"/>
                </a:solidFill>
              </a:rPr>
              <a:t>-</a:t>
            </a:r>
            <a:r>
              <a:rPr lang="en-US" altLang="zh-TW" sz="4400" dirty="0" smtClean="0">
                <a:solidFill>
                  <a:schemeClr val="tx1"/>
                </a:solidFill>
              </a:rPr>
              <a:t>1</a:t>
            </a:r>
            <a:r>
              <a:rPr lang="zh-TW" altLang="en-US" sz="4400" dirty="0" smtClean="0">
                <a:solidFill>
                  <a:schemeClr val="tx1"/>
                </a:solidFill>
              </a:rPr>
              <a:t> </a:t>
            </a:r>
            <a:endParaRPr lang="zh-TW" altLang="en-US" sz="4400" dirty="0">
              <a:solidFill>
                <a:schemeClr val="tx1"/>
              </a:solidFill>
            </a:endParaRPr>
          </a:p>
        </p:txBody>
      </p:sp>
    </p:spTree>
    <p:extLst>
      <p:ext uri="{BB962C8B-B14F-4D97-AF65-F5344CB8AC3E}">
        <p14:creationId xmlns:p14="http://schemas.microsoft.com/office/powerpoint/2010/main" val="2928504382"/>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524000"/>
            <a:ext cx="8229600" cy="5001344"/>
          </a:xfrm>
        </p:spPr>
        <p:txBody>
          <a:bodyPr>
            <a:normAutofit fontScale="62500" lnSpcReduction="20000"/>
          </a:bodyPr>
          <a:lstStyle/>
          <a:p>
            <a:pPr marL="0" indent="0">
              <a:buNone/>
            </a:pPr>
            <a:r>
              <a:rPr lang="en-US" altLang="zh-TW" dirty="0" smtClean="0"/>
              <a:t>Dear </a:t>
            </a:r>
            <a:r>
              <a:rPr lang="en-US" altLang="zh-TW" u="dbl" dirty="0"/>
              <a:t>Helen</a:t>
            </a:r>
            <a:r>
              <a:rPr lang="en-US" altLang="zh-TW" dirty="0"/>
              <a:t>,</a:t>
            </a:r>
            <a:endParaRPr lang="zh-TW" altLang="zh-TW" dirty="0"/>
          </a:p>
          <a:p>
            <a:pPr marL="0" indent="0">
              <a:buNone/>
            </a:pPr>
            <a:r>
              <a:rPr lang="en-US" altLang="zh-TW" dirty="0" smtClean="0"/>
              <a:t>     How </a:t>
            </a:r>
            <a:r>
              <a:rPr lang="en-US" altLang="zh-TW" dirty="0"/>
              <a:t>are you doing? </a:t>
            </a:r>
            <a:r>
              <a:rPr lang="en-US" altLang="zh-TW" dirty="0" smtClean="0"/>
              <a:t> We’re </a:t>
            </a:r>
            <a:r>
              <a:rPr lang="en-US" altLang="zh-TW" dirty="0"/>
              <a:t>at </a:t>
            </a:r>
            <a:r>
              <a:rPr lang="en-US" altLang="zh-TW" dirty="0" err="1"/>
              <a:t>Hehuanshan</a:t>
            </a:r>
            <a:r>
              <a:rPr lang="en-US" altLang="zh-TW" dirty="0"/>
              <a:t> now</a:t>
            </a:r>
            <a:r>
              <a:rPr lang="en-US" altLang="zh-TW" dirty="0" smtClean="0"/>
              <a:t>.  It’s </a:t>
            </a:r>
            <a:r>
              <a:rPr lang="en-US" altLang="zh-TW" dirty="0"/>
              <a:t>a very beautiful place in Taiwan. </a:t>
            </a:r>
            <a:r>
              <a:rPr lang="en-US" altLang="zh-TW" dirty="0" smtClean="0"/>
              <a:t> Now </a:t>
            </a:r>
            <a:r>
              <a:rPr lang="en-US" altLang="zh-TW" dirty="0"/>
              <a:t>I’m writing this email to you under a big tree. </a:t>
            </a:r>
            <a:r>
              <a:rPr lang="en-US" altLang="zh-TW" dirty="0" smtClean="0"/>
              <a:t> </a:t>
            </a:r>
            <a:r>
              <a:rPr lang="en-US" altLang="zh-TW" u="dbl" dirty="0" smtClean="0"/>
              <a:t>Judy</a:t>
            </a:r>
            <a:r>
              <a:rPr lang="en-US" altLang="zh-TW" dirty="0" smtClean="0"/>
              <a:t> </a:t>
            </a:r>
            <a:r>
              <a:rPr lang="en-US" altLang="zh-TW" dirty="0"/>
              <a:t>is not with me. </a:t>
            </a:r>
            <a:r>
              <a:rPr lang="en-US" altLang="zh-TW" dirty="0" smtClean="0"/>
              <a:t> She </a:t>
            </a:r>
            <a:r>
              <a:rPr lang="en-US" altLang="zh-TW" dirty="0"/>
              <a:t>is eating chocolate cookies in a tea shop near here. </a:t>
            </a:r>
            <a:r>
              <a:rPr lang="en-US" altLang="zh-TW" dirty="0" smtClean="0"/>
              <a:t> Is </a:t>
            </a:r>
            <a:r>
              <a:rPr lang="en-US" altLang="zh-TW" dirty="0"/>
              <a:t>Amy OK? </a:t>
            </a:r>
            <a:r>
              <a:rPr lang="en-US" altLang="zh-TW" dirty="0" smtClean="0"/>
              <a:t> I </a:t>
            </a:r>
            <a:r>
              <a:rPr lang="en-US" altLang="zh-TW" dirty="0"/>
              <a:t>hope she can be here. </a:t>
            </a:r>
            <a:r>
              <a:rPr lang="en-US" altLang="zh-TW" dirty="0" smtClean="0"/>
              <a:t> There </a:t>
            </a:r>
            <a:r>
              <a:rPr lang="en-US" altLang="zh-TW" dirty="0"/>
              <a:t>are a lot of people near the big tree here. </a:t>
            </a:r>
            <a:r>
              <a:rPr lang="en-US" altLang="zh-TW" dirty="0" smtClean="0"/>
              <a:t> They </a:t>
            </a:r>
            <a:r>
              <a:rPr lang="en-US" altLang="zh-TW" dirty="0"/>
              <a:t>are talking and watching beautiful flowers on the tree. </a:t>
            </a:r>
            <a:endParaRPr lang="zh-TW" altLang="zh-TW" dirty="0"/>
          </a:p>
          <a:p>
            <a:pPr marL="0" indent="0">
              <a:buNone/>
            </a:pPr>
            <a:r>
              <a:rPr lang="en-US" altLang="zh-TW" dirty="0" smtClean="0"/>
              <a:t>     We </a:t>
            </a:r>
            <a:r>
              <a:rPr lang="en-US" altLang="zh-TW" dirty="0"/>
              <a:t>are having a really good time.</a:t>
            </a:r>
            <a:endParaRPr lang="zh-TW" altLang="zh-TW" dirty="0"/>
          </a:p>
          <a:p>
            <a:pPr marL="0" indent="0">
              <a:buNone/>
            </a:pPr>
            <a:r>
              <a:rPr lang="en-US" altLang="zh-TW" dirty="0"/>
              <a:t> </a:t>
            </a:r>
            <a:endParaRPr lang="zh-TW" altLang="zh-TW" dirty="0"/>
          </a:p>
          <a:p>
            <a:pPr marL="0" indent="0">
              <a:buNone/>
            </a:pPr>
            <a:r>
              <a:rPr lang="en-US" altLang="zh-TW" dirty="0"/>
              <a:t>Yours, </a:t>
            </a:r>
            <a:endParaRPr lang="zh-TW" altLang="zh-TW" dirty="0"/>
          </a:p>
          <a:p>
            <a:pPr marL="0" indent="0">
              <a:buNone/>
            </a:pPr>
            <a:r>
              <a:rPr lang="en-US" altLang="zh-TW" u="dbl" dirty="0"/>
              <a:t>Susan</a:t>
            </a:r>
            <a:r>
              <a:rPr lang="en-US" altLang="zh-TW" dirty="0" smtClean="0"/>
              <a:t>.</a:t>
            </a:r>
            <a:endParaRPr lang="zh-TW" altLang="zh-TW" dirty="0" smtClean="0"/>
          </a:p>
          <a:p>
            <a:pPr marL="0" indent="0">
              <a:buNone/>
            </a:pPr>
            <a:r>
              <a:rPr lang="en-US" altLang="zh-TW" dirty="0" smtClean="0"/>
              <a:t>---------------------------------------------</a:t>
            </a:r>
            <a:endParaRPr lang="zh-TW" altLang="zh-TW" dirty="0" smtClean="0"/>
          </a:p>
          <a:p>
            <a:pPr marL="0" indent="0">
              <a:buNone/>
            </a:pPr>
            <a:r>
              <a:rPr lang="en-US" altLang="zh-TW" dirty="0" smtClean="0"/>
              <a:t>Dear </a:t>
            </a:r>
            <a:r>
              <a:rPr lang="en-US" altLang="zh-TW" dirty="0"/>
              <a:t>Susan,</a:t>
            </a:r>
            <a:endParaRPr lang="zh-TW" altLang="zh-TW" dirty="0"/>
          </a:p>
          <a:p>
            <a:pPr marL="0" indent="0">
              <a:buNone/>
            </a:pPr>
            <a:r>
              <a:rPr lang="en-US" altLang="zh-TW" dirty="0" smtClean="0"/>
              <a:t>     I’m </a:t>
            </a:r>
            <a:r>
              <a:rPr lang="en-US" altLang="zh-TW" dirty="0"/>
              <a:t>happy to get your email. </a:t>
            </a:r>
            <a:r>
              <a:rPr lang="en-US" altLang="zh-TW" dirty="0" smtClean="0"/>
              <a:t> We’re </a:t>
            </a:r>
            <a:r>
              <a:rPr lang="en-US" altLang="zh-TW" dirty="0"/>
              <a:t>doing well here. </a:t>
            </a:r>
            <a:r>
              <a:rPr lang="en-US" altLang="zh-TW" dirty="0" smtClean="0"/>
              <a:t> Taipei </a:t>
            </a:r>
            <a:r>
              <a:rPr lang="en-US" altLang="zh-TW" dirty="0"/>
              <a:t>is a nice place, too. </a:t>
            </a:r>
            <a:r>
              <a:rPr lang="en-US" altLang="zh-TW" dirty="0" smtClean="0"/>
              <a:t> Oh</a:t>
            </a:r>
            <a:r>
              <a:rPr lang="en-US" altLang="zh-TW" dirty="0"/>
              <a:t>, my daughter is too young. </a:t>
            </a:r>
            <a:r>
              <a:rPr lang="en-US" altLang="zh-TW" dirty="0" smtClean="0"/>
              <a:t> Don’t </a:t>
            </a:r>
            <a:r>
              <a:rPr lang="en-US" altLang="zh-TW" dirty="0"/>
              <a:t>let her eat too many snacks. </a:t>
            </a:r>
            <a:r>
              <a:rPr lang="en-US" altLang="zh-TW" dirty="0" smtClean="0"/>
              <a:t> They </a:t>
            </a:r>
            <a:r>
              <a:rPr lang="en-US" altLang="zh-TW" dirty="0"/>
              <a:t>are yummy, but not good for a young girl. </a:t>
            </a:r>
            <a:r>
              <a:rPr lang="en-US" altLang="zh-TW" dirty="0" smtClean="0"/>
              <a:t> Your </a:t>
            </a:r>
            <a:r>
              <a:rPr lang="en-US" altLang="zh-TW" dirty="0"/>
              <a:t>mom and I are drinking tea with Grandma. </a:t>
            </a:r>
            <a:endParaRPr lang="zh-TW" altLang="zh-TW" dirty="0"/>
          </a:p>
          <a:p>
            <a:pPr marL="0" indent="0">
              <a:buNone/>
            </a:pPr>
            <a:r>
              <a:rPr lang="en-US" altLang="zh-TW" dirty="0" smtClean="0"/>
              <a:t>     Don’t </a:t>
            </a:r>
            <a:r>
              <a:rPr lang="en-US" altLang="zh-TW" dirty="0"/>
              <a:t>worry about your sister. </a:t>
            </a:r>
            <a:r>
              <a:rPr lang="en-US" altLang="zh-TW" dirty="0" smtClean="0"/>
              <a:t> She </a:t>
            </a:r>
            <a:r>
              <a:rPr lang="en-US" altLang="zh-TW" dirty="0"/>
              <a:t>is doing homework, but she is happy. </a:t>
            </a:r>
            <a:endParaRPr lang="zh-TW" altLang="zh-TW" dirty="0"/>
          </a:p>
          <a:p>
            <a:pPr marL="0" indent="0">
              <a:buNone/>
            </a:pPr>
            <a:r>
              <a:rPr lang="en-US" altLang="zh-TW" dirty="0" smtClean="0"/>
              <a:t>     We </a:t>
            </a:r>
            <a:r>
              <a:rPr lang="en-US" altLang="zh-TW" dirty="0"/>
              <a:t>are having a good time, too, and we miss you.</a:t>
            </a:r>
            <a:endParaRPr lang="zh-TW" altLang="zh-TW" dirty="0"/>
          </a:p>
          <a:p>
            <a:pPr marL="0" indent="0">
              <a:buNone/>
            </a:pPr>
            <a:endParaRPr lang="zh-TW" altLang="zh-TW" dirty="0"/>
          </a:p>
          <a:p>
            <a:pPr marL="0" indent="0">
              <a:buNone/>
            </a:pPr>
            <a:r>
              <a:rPr lang="en-US" altLang="zh-TW" dirty="0"/>
              <a:t>Love,</a:t>
            </a:r>
            <a:endParaRPr lang="zh-TW" altLang="zh-TW" dirty="0"/>
          </a:p>
          <a:p>
            <a:pPr marL="0" indent="0">
              <a:buNone/>
            </a:pPr>
            <a:r>
              <a:rPr lang="en-US" altLang="zh-TW" dirty="0"/>
              <a:t>Helen.</a:t>
            </a:r>
            <a:endParaRPr lang="zh-TW" altLang="en-US" dirty="0"/>
          </a:p>
        </p:txBody>
      </p:sp>
      <p:sp>
        <p:nvSpPr>
          <p:cNvPr id="3" name="標題 2"/>
          <p:cNvSpPr>
            <a:spLocks noGrp="1"/>
          </p:cNvSpPr>
          <p:nvPr>
            <p:ph type="title"/>
          </p:nvPr>
        </p:nvSpPr>
        <p:spPr/>
        <p:txBody>
          <a:bodyPr>
            <a:noAutofit/>
          </a:bodyPr>
          <a:lstStyle/>
          <a:p>
            <a:r>
              <a:rPr lang="zh-TW" altLang="en-US" sz="3600" dirty="0" smtClean="0">
                <a:solidFill>
                  <a:schemeClr val="tx1"/>
                </a:solidFill>
              </a:rPr>
              <a:t>舉例 說明</a:t>
            </a:r>
            <a:r>
              <a:rPr lang="zh-TW" altLang="en-US" sz="3600" dirty="0">
                <a:solidFill>
                  <a:schemeClr val="tx1"/>
                </a:solidFill>
              </a:rPr>
              <a:t>：</a:t>
            </a:r>
            <a:r>
              <a:rPr lang="zh-TW" altLang="en-US" sz="3600" dirty="0" smtClean="0">
                <a:solidFill>
                  <a:schemeClr val="tx1"/>
                </a:solidFill>
              </a:rPr>
              <a:t>鹿野國中七年級閱讀文本</a:t>
            </a:r>
            <a:r>
              <a:rPr lang="en-US" altLang="zh-TW" sz="3600" dirty="0" smtClean="0">
                <a:solidFill>
                  <a:schemeClr val="tx1"/>
                </a:solidFill>
              </a:rPr>
              <a:t/>
            </a:r>
            <a:br>
              <a:rPr lang="en-US" altLang="zh-TW" sz="3600" dirty="0" smtClean="0">
                <a:solidFill>
                  <a:schemeClr val="tx1"/>
                </a:solidFill>
              </a:rPr>
            </a:br>
            <a:r>
              <a:rPr lang="en-US" altLang="zh-TW" sz="2000" dirty="0"/>
              <a:t>(</a:t>
            </a:r>
            <a:r>
              <a:rPr lang="zh-TW" altLang="zh-TW" sz="2000" dirty="0"/>
              <a:t>試題取材來源：康軒版 第一冊 第</a:t>
            </a:r>
            <a:r>
              <a:rPr lang="en-US" altLang="zh-TW" sz="2000" dirty="0"/>
              <a:t>8</a:t>
            </a:r>
            <a:r>
              <a:rPr lang="zh-TW" altLang="zh-TW" sz="2000" dirty="0"/>
              <a:t>課</a:t>
            </a:r>
            <a:r>
              <a:rPr lang="en-US" altLang="zh-TW" sz="2000" dirty="0"/>
              <a:t>   A Nice Vacation</a:t>
            </a:r>
            <a:r>
              <a:rPr lang="en-US" altLang="zh-TW" sz="2000" dirty="0" smtClean="0"/>
              <a:t>)</a:t>
            </a:r>
            <a:endParaRPr lang="zh-TW" altLang="en-US" sz="2000" dirty="0"/>
          </a:p>
        </p:txBody>
      </p:sp>
    </p:spTree>
    <p:extLst>
      <p:ext uri="{BB962C8B-B14F-4D97-AF65-F5344CB8AC3E}">
        <p14:creationId xmlns:p14="http://schemas.microsoft.com/office/powerpoint/2010/main" val="228935317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pPr lvl="0"/>
            <a:r>
              <a:rPr lang="zh-TW" altLang="zh-TW" dirty="0"/>
              <a:t>請簡單寫出</a:t>
            </a:r>
            <a:r>
              <a:rPr lang="en-US" altLang="zh-TW" dirty="0"/>
              <a:t>Helen / Judy / Susan/ Amy</a:t>
            </a:r>
            <a:r>
              <a:rPr lang="zh-TW" altLang="zh-TW" dirty="0"/>
              <a:t>四人的關係，或是畫出四個人關係圖</a:t>
            </a:r>
            <a:r>
              <a:rPr lang="zh-TW" altLang="zh-TW" dirty="0" smtClean="0"/>
              <a:t>。</a:t>
            </a:r>
            <a:endParaRPr lang="zh-TW" altLang="zh-TW" dirty="0"/>
          </a:p>
          <a:p>
            <a:pPr marL="0" indent="0">
              <a:buNone/>
            </a:pPr>
            <a:endParaRPr lang="en-US" altLang="zh-TW" dirty="0"/>
          </a:p>
          <a:p>
            <a:pPr lvl="0"/>
            <a:r>
              <a:rPr lang="zh-TW" altLang="zh-TW" dirty="0"/>
              <a:t>請利用兩封電子郵件裡面的內容，簡要說明如何得知此四人的關係</a:t>
            </a:r>
            <a:r>
              <a:rPr lang="zh-TW" altLang="zh-TW" dirty="0" smtClean="0"/>
              <a:t>（</a:t>
            </a:r>
            <a:r>
              <a:rPr lang="zh-TW" altLang="zh-TW" dirty="0"/>
              <a:t>中、英文作答皆可）。</a:t>
            </a:r>
          </a:p>
          <a:p>
            <a:endParaRPr lang="zh-TW" altLang="en-US" dirty="0"/>
          </a:p>
        </p:txBody>
      </p:sp>
      <p:sp>
        <p:nvSpPr>
          <p:cNvPr id="3" name="標題 2"/>
          <p:cNvSpPr>
            <a:spLocks noGrp="1"/>
          </p:cNvSpPr>
          <p:nvPr>
            <p:ph type="title"/>
          </p:nvPr>
        </p:nvSpPr>
        <p:spPr/>
        <p:txBody>
          <a:bodyPr>
            <a:normAutofit/>
          </a:bodyPr>
          <a:lstStyle/>
          <a:p>
            <a:r>
              <a:rPr lang="zh-TW" altLang="en-US" sz="3600" dirty="0">
                <a:solidFill>
                  <a:schemeClr val="tx1"/>
                </a:solidFill>
              </a:rPr>
              <a:t>試題</a:t>
            </a:r>
            <a:endParaRPr lang="zh-TW" altLang="en-US" sz="3600" dirty="0"/>
          </a:p>
        </p:txBody>
      </p:sp>
    </p:spTree>
    <p:extLst>
      <p:ext uri="{BB962C8B-B14F-4D97-AF65-F5344CB8AC3E}">
        <p14:creationId xmlns:p14="http://schemas.microsoft.com/office/powerpoint/2010/main" val="128925713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en-US" altLang="zh-TW" dirty="0" smtClean="0"/>
              <a:t>Q1:</a:t>
            </a:r>
            <a:br>
              <a:rPr lang="en-US" altLang="zh-TW" dirty="0" smtClean="0"/>
            </a:br>
            <a:r>
              <a:rPr lang="en-US" altLang="zh-TW" dirty="0"/>
              <a:t>Helen and Judy = mom and </a:t>
            </a:r>
            <a:r>
              <a:rPr lang="en-US" altLang="zh-TW" dirty="0" smtClean="0"/>
              <a:t>daughter</a:t>
            </a:r>
            <a:br>
              <a:rPr lang="en-US" altLang="zh-TW" dirty="0" smtClean="0"/>
            </a:br>
            <a:r>
              <a:rPr lang="en-US" altLang="zh-TW" dirty="0" smtClean="0"/>
              <a:t>Susan </a:t>
            </a:r>
            <a:r>
              <a:rPr lang="en-US" altLang="zh-TW" dirty="0"/>
              <a:t>and Amy = </a:t>
            </a:r>
            <a:r>
              <a:rPr lang="en-US" altLang="zh-TW" dirty="0" smtClean="0"/>
              <a:t>sisters</a:t>
            </a:r>
          </a:p>
          <a:p>
            <a:pPr marL="0" indent="0">
              <a:buNone/>
            </a:pPr>
            <a:endParaRPr lang="en-US" altLang="zh-TW" dirty="0"/>
          </a:p>
        </p:txBody>
      </p:sp>
      <p:sp>
        <p:nvSpPr>
          <p:cNvPr id="3" name="標題 2"/>
          <p:cNvSpPr>
            <a:spLocks noGrp="1"/>
          </p:cNvSpPr>
          <p:nvPr>
            <p:ph type="title"/>
          </p:nvPr>
        </p:nvSpPr>
        <p:spPr>
          <a:xfrm>
            <a:off x="457200" y="152400"/>
            <a:ext cx="8229600" cy="900336"/>
          </a:xfrm>
        </p:spPr>
        <p:txBody>
          <a:bodyPr>
            <a:normAutofit/>
          </a:bodyPr>
          <a:lstStyle/>
          <a:p>
            <a:pPr marL="0" indent="0"/>
            <a:r>
              <a:rPr lang="zh-TW" altLang="zh-TW" sz="3600" dirty="0"/>
              <a:t>參考</a:t>
            </a:r>
            <a:r>
              <a:rPr lang="zh-TW" altLang="zh-TW" sz="3600" dirty="0" smtClean="0"/>
              <a:t>答案</a:t>
            </a:r>
            <a:r>
              <a:rPr lang="en-US" altLang="zh-TW" sz="3600" dirty="0" smtClean="0"/>
              <a:t> </a:t>
            </a:r>
            <a:r>
              <a:rPr lang="en-US" altLang="zh-TW" sz="3600" dirty="0" smtClean="0">
                <a:latin typeface="Times New Roman" panose="02020603050405020304" pitchFamily="18" charset="0"/>
                <a:cs typeface="Times New Roman" panose="02020603050405020304" pitchFamily="18" charset="0"/>
              </a:rPr>
              <a:t>1</a:t>
            </a:r>
            <a:endParaRPr lang="zh-TW" altLang="zh-TW" sz="3600" dirty="0"/>
          </a:p>
        </p:txBody>
      </p:sp>
    </p:spTree>
    <p:extLst>
      <p:ext uri="{BB962C8B-B14F-4D97-AF65-F5344CB8AC3E}">
        <p14:creationId xmlns:p14="http://schemas.microsoft.com/office/powerpoint/2010/main" val="379234684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85000" lnSpcReduction="20000"/>
          </a:bodyPr>
          <a:lstStyle/>
          <a:p>
            <a:pPr marL="0" indent="0">
              <a:buNone/>
            </a:pPr>
            <a:r>
              <a:rPr lang="en-US" altLang="zh-TW" dirty="0" smtClean="0"/>
              <a:t>Q2:</a:t>
            </a:r>
          </a:p>
          <a:p>
            <a:r>
              <a:rPr lang="en-US" altLang="zh-TW" dirty="0" smtClean="0"/>
              <a:t>Helen </a:t>
            </a:r>
            <a:r>
              <a:rPr lang="en-US" altLang="zh-TW" dirty="0"/>
              <a:t>and Judy= mom and daughter</a:t>
            </a:r>
          </a:p>
          <a:p>
            <a:pPr marL="514350" indent="-514350">
              <a:buFont typeface="+mj-lt"/>
              <a:buAutoNum type="arabicPeriod"/>
            </a:pPr>
            <a:r>
              <a:rPr lang="en-US" altLang="zh-TW" u="dbl" dirty="0"/>
              <a:t>Judy</a:t>
            </a:r>
            <a:r>
              <a:rPr lang="en-US" altLang="zh-TW" dirty="0"/>
              <a:t> is not sitting with me. She is eating chocolate cookies in a tea shop near here.</a:t>
            </a:r>
          </a:p>
          <a:p>
            <a:pPr marL="514350" indent="-514350">
              <a:buFont typeface="+mj-lt"/>
              <a:buAutoNum type="arabicPeriod"/>
            </a:pPr>
            <a:r>
              <a:rPr lang="en-US" altLang="zh-TW" dirty="0"/>
              <a:t>Oh, my daughter is too young. Don’t let her eat too many snacks.</a:t>
            </a:r>
          </a:p>
          <a:p>
            <a:pPr marL="514350" indent="-514350">
              <a:buFont typeface="+mj-lt"/>
              <a:buAutoNum type="arabicPeriod"/>
            </a:pPr>
            <a:r>
              <a:rPr lang="zh-TW" altLang="en-US" dirty="0"/>
              <a:t>第二則信署名</a:t>
            </a:r>
            <a:r>
              <a:rPr lang="en-US" altLang="zh-TW" dirty="0"/>
              <a:t>Helen</a:t>
            </a:r>
          </a:p>
          <a:p>
            <a:endParaRPr lang="en-US" altLang="zh-TW" dirty="0" smtClean="0"/>
          </a:p>
          <a:p>
            <a:r>
              <a:rPr lang="en-US" altLang="zh-TW" dirty="0"/>
              <a:t>Susan and Amy = </a:t>
            </a:r>
            <a:r>
              <a:rPr lang="en-US" altLang="zh-TW" dirty="0" smtClean="0"/>
              <a:t>sisters</a:t>
            </a:r>
          </a:p>
          <a:p>
            <a:pPr marL="514350" indent="-514350">
              <a:buFont typeface="+mj-lt"/>
              <a:buAutoNum type="arabicPeriod"/>
            </a:pPr>
            <a:r>
              <a:rPr lang="en-US" altLang="zh-TW" dirty="0"/>
              <a:t>Oh, how is </a:t>
            </a:r>
            <a:r>
              <a:rPr lang="en-US" altLang="zh-TW" u="dbl" dirty="0"/>
              <a:t>Amy</a:t>
            </a:r>
            <a:r>
              <a:rPr lang="en-US" altLang="zh-TW" dirty="0"/>
              <a:t>? Is she OK? Please let me know</a:t>
            </a:r>
            <a:r>
              <a:rPr lang="en-US" altLang="zh-TW" dirty="0" smtClean="0"/>
              <a:t>.</a:t>
            </a:r>
          </a:p>
          <a:p>
            <a:pPr marL="514350" indent="-514350">
              <a:buFont typeface="+mj-lt"/>
              <a:buAutoNum type="arabicPeriod"/>
            </a:pPr>
            <a:r>
              <a:rPr lang="zh-TW" altLang="en-US" dirty="0" smtClean="0"/>
              <a:t>第一則信署名</a:t>
            </a:r>
            <a:r>
              <a:rPr lang="en-US" altLang="zh-TW" dirty="0" smtClean="0"/>
              <a:t>Susan</a:t>
            </a:r>
          </a:p>
          <a:p>
            <a:pPr marL="514350" indent="-514350">
              <a:buFont typeface="+mj-lt"/>
              <a:buAutoNum type="arabicPeriod"/>
            </a:pPr>
            <a:r>
              <a:rPr lang="en-US" altLang="zh-TW" dirty="0"/>
              <a:t>Don’t worry about your sister. She is doing homework, and she is happy</a:t>
            </a:r>
            <a:r>
              <a:rPr lang="en-US" altLang="zh-TW" dirty="0" smtClean="0"/>
              <a:t>.</a:t>
            </a:r>
          </a:p>
        </p:txBody>
      </p:sp>
      <p:sp>
        <p:nvSpPr>
          <p:cNvPr id="3" name="標題 2"/>
          <p:cNvSpPr>
            <a:spLocks noGrp="1"/>
          </p:cNvSpPr>
          <p:nvPr>
            <p:ph type="title"/>
          </p:nvPr>
        </p:nvSpPr>
        <p:spPr/>
        <p:txBody>
          <a:bodyPr/>
          <a:lstStyle/>
          <a:p>
            <a:r>
              <a:rPr lang="zh-TW" altLang="zh-TW" sz="4400" dirty="0"/>
              <a:t>參考答案</a:t>
            </a:r>
            <a:r>
              <a:rPr lang="en-US" altLang="zh-TW" sz="4400" dirty="0"/>
              <a:t> </a:t>
            </a:r>
            <a:r>
              <a:rPr lang="en-US" altLang="zh-TW" sz="4400" dirty="0" smtClean="0">
                <a:latin typeface="Times New Roman" panose="02020603050405020304" pitchFamily="18" charset="0"/>
                <a:cs typeface="Times New Roman" panose="02020603050405020304" pitchFamily="18" charset="0"/>
              </a:rPr>
              <a:t>2</a:t>
            </a:r>
            <a:endParaRPr lang="zh-TW" altLang="en-US" dirty="0"/>
          </a:p>
        </p:txBody>
      </p:sp>
    </p:spTree>
    <p:extLst>
      <p:ext uri="{BB962C8B-B14F-4D97-AF65-F5344CB8AC3E}">
        <p14:creationId xmlns:p14="http://schemas.microsoft.com/office/powerpoint/2010/main" val="3154914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1340768"/>
            <a:ext cx="8568952" cy="5256584"/>
          </a:xfrm>
        </p:spPr>
        <p:txBody>
          <a:bodyPr>
            <a:normAutofit/>
          </a:bodyPr>
          <a:lstStyle/>
          <a:p>
            <a:pPr>
              <a:spcBef>
                <a:spcPts val="2000"/>
              </a:spcBef>
              <a:spcAft>
                <a:spcPts val="2000"/>
              </a:spcAft>
            </a:pPr>
            <a:r>
              <a:rPr lang="zh-TW" altLang="zh-TW" dirty="0"/>
              <a:t>九年級「閱讀能力」</a:t>
            </a:r>
            <a:r>
              <a:rPr lang="zh-TW" altLang="zh-TW" dirty="0" smtClean="0"/>
              <a:t>「</a:t>
            </a:r>
            <a:r>
              <a:rPr lang="zh-TW" altLang="en-US" dirty="0" smtClean="0"/>
              <a:t>字詞句構</a:t>
            </a:r>
            <a:r>
              <a:rPr lang="zh-TW" altLang="zh-TW" dirty="0" smtClean="0"/>
              <a:t>」</a:t>
            </a:r>
            <a:r>
              <a:rPr lang="en-US" altLang="zh-TW" dirty="0"/>
              <a:t/>
            </a:r>
            <a:br>
              <a:rPr lang="en-US" altLang="zh-TW" dirty="0"/>
            </a:br>
            <a:r>
              <a:rPr lang="en-US" altLang="zh-TW" dirty="0">
                <a:solidFill>
                  <a:srgbClr val="FFFF66"/>
                </a:solidFill>
              </a:rPr>
              <a:t>B</a:t>
            </a:r>
            <a:r>
              <a:rPr lang="zh-TW" altLang="zh-TW" dirty="0">
                <a:solidFill>
                  <a:srgbClr val="FFFF66"/>
                </a:solidFill>
              </a:rPr>
              <a:t>等級</a:t>
            </a:r>
            <a:r>
              <a:rPr lang="zh-TW" altLang="zh-TW" dirty="0" smtClean="0"/>
              <a:t>■</a:t>
            </a:r>
            <a:r>
              <a:rPr lang="zh-TW" altLang="zh-TW" dirty="0"/>
              <a:t>能指出句中關鍵字詞片語的</a:t>
            </a:r>
            <a:r>
              <a:rPr lang="zh-TW" altLang="zh-TW" dirty="0">
                <a:solidFill>
                  <a:srgbClr val="FFC000"/>
                </a:solidFill>
              </a:rPr>
              <a:t>基本語意</a:t>
            </a:r>
            <a:r>
              <a:rPr lang="zh-TW" altLang="zh-TW" dirty="0" smtClean="0"/>
              <a:t>。</a:t>
            </a:r>
            <a:endParaRPr lang="en-US" altLang="zh-TW" dirty="0"/>
          </a:p>
          <a:p>
            <a:pPr>
              <a:spcBef>
                <a:spcPts val="0"/>
              </a:spcBef>
            </a:pPr>
            <a:r>
              <a:rPr lang="zh-TW" altLang="zh-TW" dirty="0"/>
              <a:t>九年級「閱讀能力」「</a:t>
            </a:r>
            <a:r>
              <a:rPr lang="zh-TW" altLang="en-US" dirty="0"/>
              <a:t>字詞句構</a:t>
            </a:r>
            <a:r>
              <a:rPr lang="zh-TW" altLang="zh-TW" dirty="0"/>
              <a:t>」</a:t>
            </a:r>
            <a:r>
              <a:rPr lang="en-US" altLang="zh-TW" dirty="0"/>
              <a:t/>
            </a:r>
            <a:br>
              <a:rPr lang="en-US" altLang="zh-TW" dirty="0"/>
            </a:br>
            <a:r>
              <a:rPr lang="en-US" altLang="zh-TW" dirty="0">
                <a:solidFill>
                  <a:srgbClr val="FFFF00"/>
                </a:solidFill>
              </a:rPr>
              <a:t>A</a:t>
            </a:r>
            <a:r>
              <a:rPr lang="zh-TW" altLang="zh-TW" dirty="0">
                <a:solidFill>
                  <a:srgbClr val="FFFF00"/>
                </a:solidFill>
              </a:rPr>
              <a:t>等級</a:t>
            </a:r>
            <a:r>
              <a:rPr lang="zh-TW" altLang="zh-TW" dirty="0"/>
              <a:t>■能指出</a:t>
            </a:r>
            <a:r>
              <a:rPr lang="zh-TW" altLang="zh-TW" dirty="0">
                <a:solidFill>
                  <a:srgbClr val="FFC000"/>
                </a:solidFill>
              </a:rPr>
              <a:t>句子結構</a:t>
            </a:r>
            <a:r>
              <a:rPr lang="zh-TW" altLang="zh-TW" dirty="0"/>
              <a:t>，包含詞序、組成成分、組成成分變化、句構組合及句構變化</a:t>
            </a:r>
            <a:r>
              <a:rPr lang="zh-TW" altLang="zh-TW" dirty="0" smtClean="0"/>
              <a:t>。</a:t>
            </a:r>
            <a:endParaRPr lang="en-US" altLang="zh-TW" dirty="0" smtClean="0"/>
          </a:p>
          <a:p>
            <a:pPr>
              <a:spcBef>
                <a:spcPts val="2000"/>
              </a:spcBef>
              <a:spcAft>
                <a:spcPts val="2000"/>
              </a:spcAft>
            </a:pPr>
            <a:r>
              <a:rPr lang="zh-TW" altLang="zh-TW" dirty="0" smtClean="0"/>
              <a:t>九</a:t>
            </a:r>
            <a:r>
              <a:rPr lang="zh-TW" altLang="zh-TW" dirty="0"/>
              <a:t>年級「閱讀能力」</a:t>
            </a:r>
            <a:r>
              <a:rPr lang="zh-TW" altLang="zh-TW" dirty="0" smtClean="0"/>
              <a:t>「</a:t>
            </a:r>
            <a:r>
              <a:rPr lang="zh-TW" altLang="en-US" dirty="0" smtClean="0"/>
              <a:t>文意理解</a:t>
            </a:r>
            <a:r>
              <a:rPr lang="zh-TW" altLang="zh-TW" dirty="0" smtClean="0"/>
              <a:t>」</a:t>
            </a:r>
            <a:r>
              <a:rPr lang="en-US" altLang="zh-TW" dirty="0"/>
              <a:t/>
            </a:r>
            <a:br>
              <a:rPr lang="en-US" altLang="zh-TW" dirty="0"/>
            </a:br>
            <a:r>
              <a:rPr lang="en-US" altLang="zh-TW" dirty="0">
                <a:solidFill>
                  <a:srgbClr val="FFFF00"/>
                </a:solidFill>
              </a:rPr>
              <a:t>A</a:t>
            </a:r>
            <a:r>
              <a:rPr lang="zh-TW" altLang="zh-TW" dirty="0">
                <a:solidFill>
                  <a:srgbClr val="FFFF00"/>
                </a:solidFill>
              </a:rPr>
              <a:t>等級</a:t>
            </a:r>
            <a:r>
              <a:rPr lang="zh-TW" altLang="zh-TW" dirty="0"/>
              <a:t>■能理解整體上下文或隱含語境中</a:t>
            </a:r>
            <a:r>
              <a:rPr lang="zh-TW" altLang="zh-TW" dirty="0">
                <a:solidFill>
                  <a:srgbClr val="FFC000"/>
                </a:solidFill>
              </a:rPr>
              <a:t>時態</a:t>
            </a:r>
            <a:r>
              <a:rPr lang="zh-TW" altLang="zh-TW" dirty="0"/>
              <a:t>的意涵。</a:t>
            </a:r>
            <a:r>
              <a:rPr lang="en-US" altLang="zh-TW" dirty="0" smtClean="0"/>
              <a:t>(</a:t>
            </a:r>
            <a:r>
              <a:rPr lang="zh-TW" altLang="en-US" dirty="0" smtClean="0"/>
              <a:t>第</a:t>
            </a:r>
            <a:r>
              <a:rPr lang="en-US" altLang="zh-TW" dirty="0" smtClean="0"/>
              <a:t>9-11</a:t>
            </a:r>
            <a:r>
              <a:rPr lang="zh-TW" altLang="en-US" smtClean="0"/>
              <a:t>題</a:t>
            </a:r>
            <a:r>
              <a:rPr lang="en-US" altLang="zh-TW" smtClean="0"/>
              <a:t>)</a:t>
            </a:r>
            <a:r>
              <a:rPr lang="en-US" altLang="zh-TW" dirty="0"/>
              <a:t/>
            </a:r>
            <a:br>
              <a:rPr lang="en-US" altLang="zh-TW" dirty="0"/>
            </a:br>
            <a:r>
              <a:rPr lang="en-US" altLang="zh-TW" dirty="0">
                <a:solidFill>
                  <a:srgbClr val="FFFF00"/>
                </a:solidFill>
              </a:rPr>
              <a:t>B</a:t>
            </a:r>
            <a:r>
              <a:rPr lang="zh-TW" altLang="zh-TW" dirty="0">
                <a:solidFill>
                  <a:srgbClr val="FFFF00"/>
                </a:solidFill>
              </a:rPr>
              <a:t>等級</a:t>
            </a:r>
            <a:r>
              <a:rPr lang="zh-TW" altLang="zh-TW" dirty="0" smtClean="0"/>
              <a:t>■</a:t>
            </a:r>
            <a:r>
              <a:rPr lang="zh-TW" altLang="zh-TW" dirty="0"/>
              <a:t>能從局部上下文明顯語境指出適</a:t>
            </a:r>
            <a:r>
              <a:rPr lang="zh-TW" altLang="zh-TW" dirty="0" smtClean="0"/>
              <a:t>切</a:t>
            </a:r>
            <a:r>
              <a:rPr lang="zh-TW" altLang="zh-TW" dirty="0">
                <a:solidFill>
                  <a:srgbClr val="FFC000"/>
                </a:solidFill>
              </a:rPr>
              <a:t>時態</a:t>
            </a:r>
            <a:r>
              <a:rPr lang="zh-TW" altLang="zh-TW" dirty="0" smtClean="0"/>
              <a:t>。</a:t>
            </a:r>
            <a:endParaRPr lang="zh-TW" altLang="en-US" dirty="0"/>
          </a:p>
        </p:txBody>
      </p:sp>
      <p:sp>
        <p:nvSpPr>
          <p:cNvPr id="2" name="標題 1"/>
          <p:cNvSpPr>
            <a:spLocks noGrp="1"/>
          </p:cNvSpPr>
          <p:nvPr>
            <p:ph type="title"/>
          </p:nvPr>
        </p:nvSpPr>
        <p:spPr/>
        <p:txBody>
          <a:bodyPr/>
          <a:lstStyle/>
          <a:p>
            <a:r>
              <a:rPr lang="zh-TW" altLang="en-US" dirty="0"/>
              <a:t>會考閱讀單題對應的表現標準</a:t>
            </a:r>
            <a:r>
              <a:rPr lang="en-US" altLang="zh-TW" dirty="0"/>
              <a:t>-</a:t>
            </a:r>
            <a:r>
              <a:rPr lang="en-US" altLang="zh-TW" dirty="0" smtClean="0"/>
              <a:t>104</a:t>
            </a:r>
            <a:endParaRPr lang="zh-TW" altLang="en-US" dirty="0"/>
          </a:p>
        </p:txBody>
      </p:sp>
    </p:spTree>
    <p:extLst>
      <p:ext uri="{BB962C8B-B14F-4D97-AF65-F5344CB8AC3E}">
        <p14:creationId xmlns:p14="http://schemas.microsoft.com/office/powerpoint/2010/main" val="310908099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dirty="0"/>
          </a:p>
        </p:txBody>
      </p:sp>
      <p:sp>
        <p:nvSpPr>
          <p:cNvPr id="3" name="標題 2"/>
          <p:cNvSpPr>
            <a:spLocks noGrp="1"/>
          </p:cNvSpPr>
          <p:nvPr>
            <p:ph type="title"/>
          </p:nvPr>
        </p:nvSpPr>
        <p:spPr/>
        <p:txBody>
          <a:bodyPr/>
          <a:lstStyle/>
          <a:p>
            <a:r>
              <a:rPr lang="zh-TW" altLang="en-US" dirty="0" smtClean="0"/>
              <a:t>評分指引</a:t>
            </a:r>
            <a:endParaRPr lang="zh-TW" altLang="en-US" dirty="0"/>
          </a:p>
        </p:txBody>
      </p:sp>
      <p:graphicFrame>
        <p:nvGraphicFramePr>
          <p:cNvPr id="4" name="內容版面配置區 3"/>
          <p:cNvGraphicFramePr>
            <a:graphicFrameLocks/>
          </p:cNvGraphicFramePr>
          <p:nvPr>
            <p:extLst>
              <p:ext uri="{D42A27DB-BD31-4B8C-83A1-F6EECF244321}">
                <p14:modId xmlns:p14="http://schemas.microsoft.com/office/powerpoint/2010/main" val="937153693"/>
              </p:ext>
            </p:extLst>
          </p:nvPr>
        </p:nvGraphicFramePr>
        <p:xfrm>
          <a:off x="323530" y="1412776"/>
          <a:ext cx="8496940" cy="5171813"/>
        </p:xfrm>
        <a:graphic>
          <a:graphicData uri="http://schemas.openxmlformats.org/drawingml/2006/table">
            <a:tbl>
              <a:tblPr firstRow="1" firstCol="1" bandRow="1">
                <a:tableStyleId>{5C22544A-7EE6-4342-B048-85BDC9FD1C3A}</a:tableStyleId>
              </a:tblPr>
              <a:tblGrid>
                <a:gridCol w="1794227"/>
                <a:gridCol w="1794227"/>
                <a:gridCol w="1794227"/>
                <a:gridCol w="1794227"/>
                <a:gridCol w="1320032"/>
              </a:tblGrid>
              <a:tr h="430387">
                <a:tc gridSpan="5">
                  <a:txBody>
                    <a:bodyPr/>
                    <a:lstStyle/>
                    <a:p>
                      <a:pPr algn="ctr">
                        <a:spcAft>
                          <a:spcPts val="0"/>
                        </a:spcAft>
                      </a:pPr>
                      <a:r>
                        <a:rPr lang="en-US" sz="2000" kern="100" dirty="0" smtClean="0">
                          <a:effectLst/>
                        </a:rPr>
                        <a:t>(</a:t>
                      </a:r>
                      <a:r>
                        <a:rPr lang="zh-TW" altLang="en-US" sz="2000" kern="100" dirty="0" smtClean="0">
                          <a:effectLst/>
                        </a:rPr>
                        <a:t>閱讀</a:t>
                      </a:r>
                      <a:r>
                        <a:rPr lang="zh-TW" sz="2000" kern="100" dirty="0" smtClean="0">
                          <a:effectLst/>
                        </a:rPr>
                        <a:t>能力→</a:t>
                      </a:r>
                      <a:r>
                        <a:rPr lang="zh-TW" altLang="en-US" sz="2000" kern="100" dirty="0" smtClean="0">
                          <a:effectLst/>
                        </a:rPr>
                        <a:t>文意理解</a:t>
                      </a:r>
                      <a:r>
                        <a:rPr lang="en-US" sz="2000" kern="100" dirty="0" smtClean="0">
                          <a:effectLst/>
                        </a:rPr>
                        <a:t>) </a:t>
                      </a:r>
                      <a:r>
                        <a:rPr lang="zh-TW" sz="2000" kern="100" dirty="0">
                          <a:effectLst/>
                        </a:rPr>
                        <a:t>表現標準</a:t>
                      </a:r>
                      <a:endParaRPr lang="zh-TW" sz="2000" kern="100" dirty="0">
                        <a:effectLst/>
                        <a:latin typeface="Calibri"/>
                        <a:ea typeface="新細明體"/>
                        <a:cs typeface="Times New Roman"/>
                      </a:endParaRPr>
                    </a:p>
                  </a:txBody>
                  <a:tcPr marL="68580" marR="68580"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30387">
                <a:tc>
                  <a:txBody>
                    <a:bodyPr/>
                    <a:lstStyle/>
                    <a:p>
                      <a:pPr marL="0" algn="ctr" rtl="0" eaLnBrk="1" latinLnBrk="0" hangingPunct="1">
                        <a:spcAft>
                          <a:spcPts val="0"/>
                        </a:spcAft>
                      </a:pPr>
                      <a:r>
                        <a:rPr kumimoji="0" lang="en-US" sz="2000" b="0" kern="100" dirty="0">
                          <a:solidFill>
                            <a:schemeClr val="dk1"/>
                          </a:solidFill>
                          <a:effectLst/>
                          <a:latin typeface="+mn-lt"/>
                          <a:ea typeface="+mn-ea"/>
                          <a:cs typeface="+mn-cs"/>
                        </a:rPr>
                        <a:t>A</a:t>
                      </a:r>
                      <a:endParaRPr kumimoji="0" lang="zh-TW" sz="2000" b="0" kern="100" dirty="0">
                        <a:solidFill>
                          <a:schemeClr val="dk1"/>
                        </a:solidFill>
                        <a:effectLst/>
                        <a:latin typeface="+mn-lt"/>
                        <a:ea typeface="+mn-ea"/>
                        <a:cs typeface="+mn-cs"/>
                      </a:endParaRPr>
                    </a:p>
                  </a:txBody>
                  <a:tcPr marL="68580" marR="68580" marT="0" marB="0" anchor="ctr">
                    <a:solidFill>
                      <a:schemeClr val="accent1">
                        <a:lumMod val="60000"/>
                        <a:lumOff val="40000"/>
                      </a:schemeClr>
                    </a:solidFill>
                  </a:tcPr>
                </a:tc>
                <a:tc>
                  <a:txBody>
                    <a:bodyPr/>
                    <a:lstStyle/>
                    <a:p>
                      <a:pPr algn="ctr">
                        <a:spcAft>
                          <a:spcPts val="0"/>
                        </a:spcAft>
                      </a:pPr>
                      <a:r>
                        <a:rPr lang="en-US" sz="2000" kern="100" dirty="0">
                          <a:effectLst/>
                        </a:rPr>
                        <a:t>B</a:t>
                      </a:r>
                      <a:endParaRPr lang="zh-TW" sz="2000" kern="100" dirty="0">
                        <a:effectLst/>
                        <a:latin typeface="Calibri"/>
                        <a:ea typeface="新細明體"/>
                        <a:cs typeface="Times New Roman"/>
                      </a:endParaRPr>
                    </a:p>
                  </a:txBody>
                  <a:tcPr marL="68580" marR="68580" marT="0" marB="0" anchor="ctr"/>
                </a:tc>
                <a:tc>
                  <a:txBody>
                    <a:bodyPr/>
                    <a:lstStyle/>
                    <a:p>
                      <a:pPr algn="ctr">
                        <a:spcAft>
                          <a:spcPts val="0"/>
                        </a:spcAft>
                      </a:pPr>
                      <a:r>
                        <a:rPr lang="en-US" sz="2000" kern="100" dirty="0">
                          <a:effectLst/>
                        </a:rPr>
                        <a:t>C</a:t>
                      </a:r>
                      <a:endParaRPr lang="zh-TW" sz="2000" kern="100" dirty="0">
                        <a:effectLst/>
                        <a:latin typeface="Calibri"/>
                        <a:ea typeface="新細明體"/>
                        <a:cs typeface="Times New Roman"/>
                      </a:endParaRPr>
                    </a:p>
                  </a:txBody>
                  <a:tcPr marL="68580" marR="68580" marT="0" marB="0" anchor="ctr">
                    <a:solidFill>
                      <a:schemeClr val="accent1">
                        <a:lumMod val="60000"/>
                        <a:lumOff val="40000"/>
                      </a:schemeClr>
                    </a:solidFill>
                  </a:tcPr>
                </a:tc>
                <a:tc>
                  <a:txBody>
                    <a:bodyPr/>
                    <a:lstStyle/>
                    <a:p>
                      <a:pPr algn="ctr">
                        <a:spcAft>
                          <a:spcPts val="0"/>
                        </a:spcAft>
                      </a:pPr>
                      <a:r>
                        <a:rPr lang="en-US" sz="2000" kern="100">
                          <a:effectLst/>
                        </a:rPr>
                        <a:t>D</a:t>
                      </a:r>
                      <a:endParaRPr lang="zh-TW" sz="2000" kern="100">
                        <a:effectLst/>
                        <a:latin typeface="Calibri"/>
                        <a:ea typeface="新細明體"/>
                        <a:cs typeface="Times New Roman"/>
                      </a:endParaRPr>
                    </a:p>
                  </a:txBody>
                  <a:tcPr marL="68580" marR="68580" marT="0" marB="0" anchor="ctr"/>
                </a:tc>
                <a:tc>
                  <a:txBody>
                    <a:bodyPr/>
                    <a:lstStyle/>
                    <a:p>
                      <a:pPr algn="ctr">
                        <a:spcAft>
                          <a:spcPts val="0"/>
                        </a:spcAft>
                      </a:pPr>
                      <a:r>
                        <a:rPr lang="en-US" sz="1200" kern="100" dirty="0">
                          <a:effectLst/>
                        </a:rPr>
                        <a:t>E</a:t>
                      </a:r>
                      <a:endParaRPr lang="zh-TW" sz="1200" kern="100" dirty="0">
                        <a:effectLst/>
                        <a:latin typeface="Calibri"/>
                        <a:ea typeface="新細明體"/>
                        <a:cs typeface="Times New Roman"/>
                      </a:endParaRPr>
                    </a:p>
                  </a:txBody>
                  <a:tcPr marL="68580" marR="68580" marT="0" marB="0" anchor="ctr">
                    <a:solidFill>
                      <a:schemeClr val="accent1">
                        <a:lumMod val="60000"/>
                        <a:lumOff val="40000"/>
                      </a:schemeClr>
                    </a:solidFill>
                  </a:tcPr>
                </a:tc>
              </a:tr>
              <a:tr h="1590431">
                <a:tc>
                  <a:txBody>
                    <a:bodyPr/>
                    <a:lstStyle/>
                    <a:p>
                      <a:pPr marL="0" algn="l" rtl="0" eaLnBrk="1" latinLnBrk="0" hangingPunct="1">
                        <a:lnSpc>
                          <a:spcPts val="1200"/>
                        </a:lnSpc>
                        <a:spcAft>
                          <a:spcPts val="0"/>
                        </a:spcAft>
                      </a:pPr>
                      <a:endParaRPr kumimoji="0" lang="en-US" altLang="zh-TW" sz="2000" b="0" kern="1200" dirty="0" smtClean="0">
                        <a:solidFill>
                          <a:schemeClr val="dk1"/>
                        </a:solidFill>
                        <a:effectLst/>
                        <a:latin typeface="+mn-lt"/>
                        <a:ea typeface="+mn-ea"/>
                        <a:cs typeface="+mn-cs"/>
                      </a:endParaRPr>
                    </a:p>
                    <a:p>
                      <a:pPr marL="0" algn="l" rtl="0" eaLnBrk="1" latinLnBrk="0" hangingPunct="1">
                        <a:lnSpc>
                          <a:spcPct val="100000"/>
                        </a:lnSpc>
                        <a:spcAft>
                          <a:spcPts val="0"/>
                        </a:spcAft>
                      </a:pPr>
                      <a:r>
                        <a:rPr kumimoji="0" lang="zh-TW" altLang="zh-TW" sz="1800" b="0" kern="1200" dirty="0" smtClean="0">
                          <a:solidFill>
                            <a:schemeClr val="dk1"/>
                          </a:solidFill>
                          <a:effectLst/>
                          <a:latin typeface="+mn-lt"/>
                          <a:ea typeface="+mn-ea"/>
                          <a:cs typeface="+mn-cs"/>
                        </a:rPr>
                        <a:t>能整合隱晦、繁複或整體訊息指出主旨大意與隱含文意。</a:t>
                      </a:r>
                      <a:endParaRPr kumimoji="0" lang="zh-TW" sz="1800" b="0" kern="1200" dirty="0">
                        <a:solidFill>
                          <a:schemeClr val="dk1"/>
                        </a:solidFill>
                        <a:effectLst/>
                        <a:latin typeface="+mn-lt"/>
                        <a:ea typeface="+mn-ea"/>
                        <a:cs typeface="+mn-cs"/>
                      </a:endParaRPr>
                    </a:p>
                  </a:txBody>
                  <a:tcPr marL="68580" marR="68580" marT="0" marB="0">
                    <a:solidFill>
                      <a:schemeClr val="accent1">
                        <a:lumMod val="60000"/>
                        <a:lumOff val="40000"/>
                      </a:schemeClr>
                    </a:solidFill>
                  </a:tcPr>
                </a:tc>
                <a:tc>
                  <a:txBody>
                    <a:bodyPr/>
                    <a:lstStyle/>
                    <a:p>
                      <a:pPr marL="0" algn="l" rtl="0" eaLnBrk="1" latinLnBrk="0" hangingPunct="1">
                        <a:lnSpc>
                          <a:spcPts val="1200"/>
                        </a:lnSpc>
                        <a:spcAft>
                          <a:spcPts val="0"/>
                        </a:spcAft>
                      </a:pPr>
                      <a:endParaRPr kumimoji="0" lang="en-US" altLang="zh-TW" sz="2000" kern="0" dirty="0" smtClean="0">
                        <a:solidFill>
                          <a:schemeClr val="dk1"/>
                        </a:solidFill>
                        <a:effectLst/>
                        <a:latin typeface="+mn-lt"/>
                        <a:ea typeface="+mn-ea"/>
                        <a:cs typeface="+mn-cs"/>
                      </a:endParaRPr>
                    </a:p>
                    <a:p>
                      <a:pPr marL="0" algn="l" rtl="0" eaLnBrk="1" latinLnBrk="0" hangingPunct="1">
                        <a:lnSpc>
                          <a:spcPct val="100000"/>
                        </a:lnSpc>
                        <a:spcAft>
                          <a:spcPts val="0"/>
                        </a:spcAft>
                      </a:pPr>
                      <a:r>
                        <a:rPr kumimoji="0" lang="zh-TW" altLang="zh-TW" sz="2000" kern="1200" dirty="0" smtClean="0">
                          <a:solidFill>
                            <a:schemeClr val="dk1"/>
                          </a:solidFill>
                          <a:effectLst/>
                          <a:latin typeface="+mn-lt"/>
                          <a:ea typeface="+mn-ea"/>
                          <a:cs typeface="+mn-cs"/>
                        </a:rPr>
                        <a:t>能整合明顯、簡易或局部訊息指出主旨大意與隱含文意。</a:t>
                      </a:r>
                      <a:endParaRPr kumimoji="0" lang="zh-TW" sz="2000" kern="0" dirty="0">
                        <a:solidFill>
                          <a:schemeClr val="dk1"/>
                        </a:solidFill>
                        <a:effectLst/>
                        <a:latin typeface="+mn-lt"/>
                        <a:ea typeface="+mn-ea"/>
                        <a:cs typeface="+mn-cs"/>
                      </a:endParaRPr>
                    </a:p>
                  </a:txBody>
                  <a:tcPr marL="68580" marR="68580" marT="0" marB="0"/>
                </a:tc>
                <a:tc>
                  <a:txBody>
                    <a:bodyPr/>
                    <a:lstStyle/>
                    <a:p>
                      <a:pPr>
                        <a:spcAft>
                          <a:spcPts val="0"/>
                        </a:spcAft>
                      </a:pPr>
                      <a:r>
                        <a:rPr kumimoji="0" lang="zh-TW" altLang="zh-TW" sz="2000" kern="1200" dirty="0" smtClean="0">
                          <a:solidFill>
                            <a:schemeClr val="dk1"/>
                          </a:solidFill>
                          <a:effectLst/>
                          <a:latin typeface="+mn-lt"/>
                          <a:ea typeface="+mn-ea"/>
                          <a:cs typeface="+mn-cs"/>
                        </a:rPr>
                        <a:t>能擷取明顯、簡易或局部訊息指出主旨大意或隱含文意</a:t>
                      </a:r>
                      <a:r>
                        <a:rPr lang="zh-TW" sz="2000" kern="100" dirty="0" smtClean="0">
                          <a:effectLst/>
                        </a:rPr>
                        <a:t>。</a:t>
                      </a:r>
                      <a:endParaRPr lang="zh-TW" sz="2000" kern="100" dirty="0">
                        <a:effectLst/>
                        <a:latin typeface="Calibri"/>
                        <a:ea typeface="新細明體"/>
                        <a:cs typeface="Times New Roman"/>
                      </a:endParaRPr>
                    </a:p>
                  </a:txBody>
                  <a:tcPr marL="68580" marR="68580" marT="0" marB="0">
                    <a:solidFill>
                      <a:schemeClr val="accent1">
                        <a:lumMod val="60000"/>
                        <a:lumOff val="40000"/>
                      </a:schemeClr>
                    </a:solidFill>
                  </a:tcPr>
                </a:tc>
                <a:tc>
                  <a:txBody>
                    <a:bodyPr/>
                    <a:lstStyle/>
                    <a:p>
                      <a:pPr>
                        <a:spcAft>
                          <a:spcPts val="0"/>
                        </a:spcAft>
                      </a:pPr>
                      <a:r>
                        <a:rPr kumimoji="0" lang="zh-TW" altLang="zh-TW" sz="2000" kern="1200" dirty="0" smtClean="0">
                          <a:solidFill>
                            <a:schemeClr val="dk1"/>
                          </a:solidFill>
                          <a:effectLst/>
                          <a:latin typeface="+mn-lt"/>
                          <a:ea typeface="+mn-ea"/>
                          <a:cs typeface="+mn-cs"/>
                        </a:rPr>
                        <a:t>僅能有限地擷取明顯、簡易或局部訊息指出主旨大意或隱含文意</a:t>
                      </a:r>
                      <a:r>
                        <a:rPr lang="zh-TW" sz="2000" kern="0" dirty="0" smtClean="0">
                          <a:effectLst/>
                        </a:rPr>
                        <a:t>。</a:t>
                      </a:r>
                      <a:endParaRPr lang="zh-TW" sz="2000" kern="100" dirty="0">
                        <a:effectLst/>
                        <a:latin typeface="Calibri"/>
                        <a:ea typeface="新細明體"/>
                        <a:cs typeface="Times New Roman"/>
                      </a:endParaRPr>
                    </a:p>
                  </a:txBody>
                  <a:tcPr marL="68580" marR="68580" marT="0" marB="0"/>
                </a:tc>
                <a:tc>
                  <a:txBody>
                    <a:bodyPr/>
                    <a:lstStyle/>
                    <a:p>
                      <a:pPr>
                        <a:spcAft>
                          <a:spcPts val="0"/>
                        </a:spcAft>
                      </a:pPr>
                      <a:r>
                        <a:rPr lang="zh-TW" sz="2000" kern="100" dirty="0">
                          <a:effectLst/>
                        </a:rPr>
                        <a:t>未達</a:t>
                      </a:r>
                      <a:r>
                        <a:rPr lang="en-US" sz="2000" kern="100" dirty="0">
                          <a:effectLst/>
                        </a:rPr>
                        <a:t>D</a:t>
                      </a:r>
                      <a:r>
                        <a:rPr lang="zh-TW" sz="2000" kern="100" dirty="0">
                          <a:effectLst/>
                        </a:rPr>
                        <a:t>級</a:t>
                      </a:r>
                      <a:endParaRPr lang="zh-TW" sz="2000" kern="100" dirty="0">
                        <a:effectLst/>
                        <a:latin typeface="Calibri"/>
                        <a:ea typeface="新細明體"/>
                        <a:cs typeface="Times New Roman"/>
                      </a:endParaRPr>
                    </a:p>
                  </a:txBody>
                  <a:tcPr marL="68580" marR="68580" marT="0" marB="0">
                    <a:solidFill>
                      <a:schemeClr val="accent1">
                        <a:lumMod val="60000"/>
                        <a:lumOff val="40000"/>
                      </a:schemeClr>
                    </a:solidFill>
                  </a:tcPr>
                </a:tc>
              </a:tr>
              <a:tr h="430387">
                <a:tc gridSpan="5">
                  <a:txBody>
                    <a:bodyPr/>
                    <a:lstStyle/>
                    <a:p>
                      <a:pPr algn="ctr">
                        <a:spcAft>
                          <a:spcPts val="0"/>
                        </a:spcAft>
                      </a:pPr>
                      <a:r>
                        <a:rPr lang="zh-TW" sz="2000" kern="100" dirty="0" smtClean="0">
                          <a:effectLst/>
                        </a:rPr>
                        <a:t>評分</a:t>
                      </a:r>
                      <a:r>
                        <a:rPr lang="zh-TW" altLang="en-US" sz="2000" kern="100" dirty="0" smtClean="0">
                          <a:effectLst/>
                        </a:rPr>
                        <a:t>指引</a:t>
                      </a:r>
                      <a:endParaRPr lang="zh-TW" sz="2000" kern="100" dirty="0">
                        <a:effectLst/>
                        <a:latin typeface="Calibri"/>
                        <a:ea typeface="新細明體"/>
                        <a:cs typeface="Times New Roman"/>
                      </a:endParaRPr>
                    </a:p>
                  </a:txBody>
                  <a:tcPr marL="68580" marR="68580"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290221">
                <a:tc>
                  <a:txBody>
                    <a:bodyPr/>
                    <a:lstStyle/>
                    <a:p>
                      <a:endParaRPr lang="zh-TW" altLang="en-US" dirty="0"/>
                    </a:p>
                  </a:txBody>
                  <a:tcPr marL="68580" marR="68580" marT="0" marB="0">
                    <a:lnTlToBr w="12700" cap="flat" cmpd="sng" algn="ctr">
                      <a:solidFill>
                        <a:schemeClr val="bg1"/>
                      </a:solidFill>
                      <a:prstDash val="solid"/>
                      <a:round/>
                      <a:headEnd type="none" w="med" len="med"/>
                      <a:tailEnd type="none" w="med" len="med"/>
                    </a:lnTlToBr>
                    <a:solidFill>
                      <a:schemeClr val="accent1">
                        <a:lumMod val="60000"/>
                        <a:lumOff val="40000"/>
                      </a:schemeClr>
                    </a:solidFill>
                  </a:tcPr>
                </a:tc>
                <a:tc>
                  <a:txBody>
                    <a:bodyPr/>
                    <a:lstStyle/>
                    <a:p>
                      <a:pPr>
                        <a:spcAft>
                          <a:spcPts val="0"/>
                        </a:spcAft>
                      </a:pPr>
                      <a:r>
                        <a:rPr kumimoji="0" lang="zh-TW" altLang="zh-TW" sz="1800" kern="1200" dirty="0" smtClean="0">
                          <a:solidFill>
                            <a:schemeClr val="dk1"/>
                          </a:solidFill>
                          <a:effectLst/>
                          <a:latin typeface="+mn-lt"/>
                          <a:ea typeface="+mn-ea"/>
                          <a:cs typeface="+mn-cs"/>
                        </a:rPr>
                        <a:t>能指出</a:t>
                      </a:r>
                      <a:r>
                        <a:rPr kumimoji="0" lang="en-US" altLang="zh-TW" sz="1800" kern="1200" dirty="0" smtClean="0">
                          <a:solidFill>
                            <a:schemeClr val="dk1"/>
                          </a:solidFill>
                          <a:effectLst/>
                          <a:latin typeface="+mn-lt"/>
                          <a:ea typeface="+mn-ea"/>
                          <a:cs typeface="+mn-cs"/>
                        </a:rPr>
                        <a:t>Amy</a:t>
                      </a:r>
                      <a:r>
                        <a:rPr kumimoji="0" lang="zh-TW" altLang="zh-TW" sz="1800" kern="1200" dirty="0" smtClean="0">
                          <a:solidFill>
                            <a:schemeClr val="dk1"/>
                          </a:solidFill>
                          <a:effectLst/>
                          <a:latin typeface="+mn-lt"/>
                          <a:ea typeface="+mn-ea"/>
                          <a:cs typeface="+mn-cs"/>
                        </a:rPr>
                        <a:t>跟</a:t>
                      </a:r>
                      <a:r>
                        <a:rPr kumimoji="0" lang="en-US" altLang="zh-TW" sz="1800" kern="1200" dirty="0" smtClean="0">
                          <a:solidFill>
                            <a:schemeClr val="dk1"/>
                          </a:solidFill>
                          <a:effectLst/>
                          <a:latin typeface="+mn-lt"/>
                          <a:ea typeface="+mn-ea"/>
                          <a:cs typeface="+mn-cs"/>
                        </a:rPr>
                        <a:t>Susan</a:t>
                      </a:r>
                      <a:r>
                        <a:rPr kumimoji="0" lang="zh-TW" altLang="zh-TW" sz="1800" kern="1200" dirty="0" smtClean="0">
                          <a:solidFill>
                            <a:schemeClr val="dk1"/>
                          </a:solidFill>
                          <a:effectLst/>
                          <a:latin typeface="+mn-lt"/>
                          <a:ea typeface="+mn-ea"/>
                          <a:cs typeface="+mn-cs"/>
                        </a:rPr>
                        <a:t>是姊妹關係，且能指出</a:t>
                      </a:r>
                      <a:r>
                        <a:rPr kumimoji="0" lang="en-US" altLang="zh-TW" sz="1800" kern="1200" dirty="0" smtClean="0">
                          <a:solidFill>
                            <a:schemeClr val="dk1"/>
                          </a:solidFill>
                          <a:effectLst/>
                          <a:latin typeface="+mn-lt"/>
                          <a:ea typeface="+mn-ea"/>
                          <a:cs typeface="+mn-cs"/>
                        </a:rPr>
                        <a:t>Helen</a:t>
                      </a:r>
                      <a:r>
                        <a:rPr kumimoji="0" lang="zh-TW" altLang="zh-TW" sz="1800" kern="1200" dirty="0" smtClean="0">
                          <a:solidFill>
                            <a:schemeClr val="dk1"/>
                          </a:solidFill>
                          <a:effectLst/>
                          <a:latin typeface="+mn-lt"/>
                          <a:ea typeface="+mn-ea"/>
                          <a:cs typeface="+mn-cs"/>
                        </a:rPr>
                        <a:t>跟</a:t>
                      </a:r>
                      <a:r>
                        <a:rPr kumimoji="0" lang="en-US" altLang="zh-TW" sz="1800" kern="1200" dirty="0" smtClean="0">
                          <a:solidFill>
                            <a:schemeClr val="dk1"/>
                          </a:solidFill>
                          <a:effectLst/>
                          <a:latin typeface="+mn-lt"/>
                          <a:ea typeface="+mn-ea"/>
                          <a:cs typeface="+mn-cs"/>
                        </a:rPr>
                        <a:t>Judy</a:t>
                      </a:r>
                      <a:r>
                        <a:rPr kumimoji="0" lang="zh-TW" altLang="zh-TW" sz="1800" kern="1200" dirty="0" smtClean="0">
                          <a:solidFill>
                            <a:schemeClr val="dk1"/>
                          </a:solidFill>
                          <a:effectLst/>
                          <a:latin typeface="+mn-lt"/>
                          <a:ea typeface="+mn-ea"/>
                          <a:cs typeface="+mn-cs"/>
                        </a:rPr>
                        <a:t>是母女關係，並且利用文本內容簡略提出佐證依據</a:t>
                      </a:r>
                      <a:r>
                        <a:rPr kumimoji="0" lang="en-US" altLang="zh-TW" sz="1800" kern="1200" dirty="0" smtClean="0">
                          <a:solidFill>
                            <a:schemeClr val="dk1"/>
                          </a:solidFill>
                          <a:effectLst/>
                          <a:latin typeface="+mn-lt"/>
                          <a:ea typeface="+mn-ea"/>
                          <a:cs typeface="+mn-cs"/>
                        </a:rPr>
                        <a:t/>
                      </a:r>
                      <a:br>
                        <a:rPr kumimoji="0" lang="en-US" altLang="zh-TW" sz="1800" kern="1200" dirty="0" smtClean="0">
                          <a:solidFill>
                            <a:schemeClr val="dk1"/>
                          </a:solidFill>
                          <a:effectLst/>
                          <a:latin typeface="+mn-lt"/>
                          <a:ea typeface="+mn-ea"/>
                          <a:cs typeface="+mn-cs"/>
                        </a:rPr>
                      </a:br>
                      <a:r>
                        <a:rPr kumimoji="0" lang="zh-TW" altLang="zh-TW" sz="1800" b="0" kern="1200" dirty="0" smtClean="0">
                          <a:solidFill>
                            <a:schemeClr val="bg1"/>
                          </a:solidFill>
                          <a:effectLst/>
                          <a:latin typeface="+mn-lt"/>
                          <a:ea typeface="+mn-ea"/>
                          <a:cs typeface="+mn-cs"/>
                        </a:rPr>
                        <a:t>。</a:t>
                      </a:r>
                      <a:endParaRPr lang="zh-TW" sz="1800" b="0" kern="100" dirty="0">
                        <a:solidFill>
                          <a:schemeClr val="bg1"/>
                        </a:solidFill>
                        <a:effectLst/>
                        <a:latin typeface="Calibri"/>
                        <a:ea typeface="新細明體"/>
                        <a:cs typeface="Times New Roman"/>
                      </a:endParaRPr>
                    </a:p>
                  </a:txBody>
                  <a:tcPr marL="68580" marR="68580" marT="0" marB="0"/>
                </a:tc>
                <a:tc>
                  <a:txBody>
                    <a:bodyPr/>
                    <a:lstStyle/>
                    <a:p>
                      <a:pPr>
                        <a:spcAft>
                          <a:spcPts val="0"/>
                        </a:spcAft>
                      </a:pPr>
                      <a:r>
                        <a:rPr kumimoji="0" lang="zh-TW" altLang="zh-TW" sz="1800" kern="1200" dirty="0" smtClean="0">
                          <a:solidFill>
                            <a:schemeClr val="dk1"/>
                          </a:solidFill>
                          <a:effectLst/>
                          <a:latin typeface="+mn-lt"/>
                          <a:ea typeface="+mn-ea"/>
                          <a:cs typeface="+mn-cs"/>
                        </a:rPr>
                        <a:t>能指出</a:t>
                      </a:r>
                      <a:r>
                        <a:rPr kumimoji="0" lang="en-US" altLang="zh-TW" sz="1800" kern="1200" dirty="0" smtClean="0">
                          <a:solidFill>
                            <a:schemeClr val="dk1"/>
                          </a:solidFill>
                          <a:effectLst/>
                          <a:latin typeface="+mn-lt"/>
                          <a:ea typeface="+mn-ea"/>
                          <a:cs typeface="+mn-cs"/>
                        </a:rPr>
                        <a:t>Amy</a:t>
                      </a:r>
                      <a:r>
                        <a:rPr kumimoji="0" lang="zh-TW" altLang="zh-TW" sz="1800" kern="1200" dirty="0" smtClean="0">
                          <a:solidFill>
                            <a:schemeClr val="dk1"/>
                          </a:solidFill>
                          <a:effectLst/>
                          <a:latin typeface="+mn-lt"/>
                          <a:ea typeface="+mn-ea"/>
                          <a:cs typeface="+mn-cs"/>
                        </a:rPr>
                        <a:t>跟</a:t>
                      </a:r>
                      <a:r>
                        <a:rPr kumimoji="0" lang="en-US" altLang="zh-TW" sz="1800" kern="1200" dirty="0" smtClean="0">
                          <a:solidFill>
                            <a:schemeClr val="dk1"/>
                          </a:solidFill>
                          <a:effectLst/>
                          <a:latin typeface="+mn-lt"/>
                          <a:ea typeface="+mn-ea"/>
                          <a:cs typeface="+mn-cs"/>
                        </a:rPr>
                        <a:t>Susan</a:t>
                      </a:r>
                      <a:r>
                        <a:rPr kumimoji="0" lang="zh-TW" altLang="zh-TW" sz="1800" kern="1200" dirty="0" smtClean="0">
                          <a:solidFill>
                            <a:schemeClr val="dk1"/>
                          </a:solidFill>
                          <a:effectLst/>
                          <a:latin typeface="+mn-lt"/>
                          <a:ea typeface="+mn-ea"/>
                          <a:cs typeface="+mn-cs"/>
                        </a:rPr>
                        <a:t>是姊妹關係或指出</a:t>
                      </a:r>
                      <a:r>
                        <a:rPr kumimoji="0" lang="en-US" altLang="zh-TW" sz="1800" kern="1200" dirty="0" smtClean="0">
                          <a:solidFill>
                            <a:schemeClr val="dk1"/>
                          </a:solidFill>
                          <a:effectLst/>
                          <a:latin typeface="+mn-lt"/>
                          <a:ea typeface="+mn-ea"/>
                          <a:cs typeface="+mn-cs"/>
                        </a:rPr>
                        <a:t>Helen</a:t>
                      </a:r>
                      <a:r>
                        <a:rPr kumimoji="0" lang="zh-TW" altLang="zh-TW" sz="1800" kern="1200" dirty="0" smtClean="0">
                          <a:solidFill>
                            <a:schemeClr val="dk1"/>
                          </a:solidFill>
                          <a:effectLst/>
                          <a:latin typeface="+mn-lt"/>
                          <a:ea typeface="+mn-ea"/>
                          <a:cs typeface="+mn-cs"/>
                        </a:rPr>
                        <a:t>跟</a:t>
                      </a:r>
                      <a:r>
                        <a:rPr kumimoji="0" lang="en-US" altLang="zh-TW" sz="1800" kern="1200" dirty="0" smtClean="0">
                          <a:solidFill>
                            <a:schemeClr val="dk1"/>
                          </a:solidFill>
                          <a:effectLst/>
                          <a:latin typeface="+mn-lt"/>
                          <a:ea typeface="+mn-ea"/>
                          <a:cs typeface="+mn-cs"/>
                        </a:rPr>
                        <a:t>Judy</a:t>
                      </a:r>
                      <a:r>
                        <a:rPr kumimoji="0" lang="zh-TW" altLang="zh-TW" sz="1800" kern="1200" dirty="0" smtClean="0">
                          <a:solidFill>
                            <a:schemeClr val="dk1"/>
                          </a:solidFill>
                          <a:effectLst/>
                          <a:latin typeface="+mn-lt"/>
                          <a:ea typeface="+mn-ea"/>
                          <a:cs typeface="+mn-cs"/>
                        </a:rPr>
                        <a:t>是母女關係。</a:t>
                      </a:r>
                      <a:endParaRPr lang="zh-TW" sz="1800" kern="100" dirty="0">
                        <a:effectLst/>
                        <a:latin typeface="Calibri"/>
                        <a:ea typeface="新細明體"/>
                        <a:cs typeface="Times New Roman"/>
                      </a:endParaRPr>
                    </a:p>
                  </a:txBody>
                  <a:tcPr marL="68580" marR="68580" marT="0" marB="0">
                    <a:solidFill>
                      <a:schemeClr val="accent1">
                        <a:lumMod val="60000"/>
                        <a:lumOff val="40000"/>
                      </a:schemeClr>
                    </a:solidFill>
                  </a:tcPr>
                </a:tc>
                <a:tc>
                  <a:txBody>
                    <a:bodyPr/>
                    <a:lstStyle/>
                    <a:p>
                      <a:pPr>
                        <a:spcAft>
                          <a:spcPts val="0"/>
                        </a:spcAft>
                      </a:pPr>
                      <a:r>
                        <a:rPr kumimoji="0" lang="zh-TW" altLang="zh-TW" sz="1800" kern="1200" dirty="0" smtClean="0">
                          <a:solidFill>
                            <a:schemeClr val="dk1"/>
                          </a:solidFill>
                          <a:effectLst/>
                          <a:latin typeface="+mn-lt"/>
                          <a:ea typeface="+mn-ea"/>
                          <a:cs typeface="+mn-cs"/>
                        </a:rPr>
                        <a:t>無法指出文本中四個人物之間的關係，但有提出與文本內容部份相關的文字描述</a:t>
                      </a:r>
                      <a:r>
                        <a:rPr kumimoji="0" lang="en-US" altLang="zh-TW" sz="1800" kern="1200" dirty="0" smtClean="0">
                          <a:solidFill>
                            <a:schemeClr val="dk1"/>
                          </a:solidFill>
                          <a:effectLst/>
                          <a:latin typeface="+mn-lt"/>
                          <a:ea typeface="+mn-ea"/>
                          <a:cs typeface="+mn-cs"/>
                        </a:rPr>
                        <a:t/>
                      </a:r>
                      <a:br>
                        <a:rPr kumimoji="0" lang="en-US" altLang="zh-TW" sz="1800" kern="1200" dirty="0" smtClean="0">
                          <a:solidFill>
                            <a:schemeClr val="dk1"/>
                          </a:solidFill>
                          <a:effectLst/>
                          <a:latin typeface="+mn-lt"/>
                          <a:ea typeface="+mn-ea"/>
                          <a:cs typeface="+mn-cs"/>
                        </a:rPr>
                      </a:br>
                      <a:r>
                        <a:rPr kumimoji="0" lang="zh-TW" altLang="zh-TW" sz="1800" kern="1200" dirty="0" smtClean="0">
                          <a:solidFill>
                            <a:schemeClr val="dk1"/>
                          </a:solidFill>
                          <a:effectLst/>
                          <a:latin typeface="+mn-lt"/>
                          <a:ea typeface="+mn-ea"/>
                          <a:cs typeface="+mn-cs"/>
                        </a:rPr>
                        <a:t>。</a:t>
                      </a:r>
                      <a:endParaRPr lang="zh-TW" sz="1800" kern="100" dirty="0">
                        <a:effectLst/>
                        <a:latin typeface="Calibri"/>
                        <a:ea typeface="新細明體"/>
                        <a:cs typeface="Times New Roman"/>
                      </a:endParaRPr>
                    </a:p>
                  </a:txBody>
                  <a:tcPr marL="68580" marR="68580" marT="0" marB="0"/>
                </a:tc>
                <a:tc>
                  <a:txBody>
                    <a:bodyPr/>
                    <a:lstStyle/>
                    <a:p>
                      <a:pPr>
                        <a:spcAft>
                          <a:spcPts val="0"/>
                        </a:spcAft>
                      </a:pPr>
                      <a:r>
                        <a:rPr kumimoji="0" lang="zh-TW" altLang="zh-TW" sz="1800" kern="1200" dirty="0" smtClean="0">
                          <a:solidFill>
                            <a:schemeClr val="dk1"/>
                          </a:solidFill>
                          <a:effectLst/>
                          <a:latin typeface="+mn-lt"/>
                          <a:ea typeface="+mn-ea"/>
                          <a:cs typeface="+mn-cs"/>
                        </a:rPr>
                        <a:t>沒有提出任何與文本相關的文字描述。</a:t>
                      </a:r>
                      <a:endParaRPr lang="zh-TW" sz="1800" kern="100" dirty="0">
                        <a:effectLst/>
                        <a:latin typeface="Calibri"/>
                        <a:ea typeface="新細明體"/>
                        <a:cs typeface="Times New Roman"/>
                      </a:endParaRPr>
                    </a:p>
                  </a:txBody>
                  <a:tcPr marL="68580" marR="68580" marT="0" marB="0">
                    <a:solidFill>
                      <a:schemeClr val="accent1">
                        <a:lumMod val="60000"/>
                        <a:lumOff val="40000"/>
                      </a:schemeClr>
                    </a:solidFill>
                  </a:tcPr>
                </a:tc>
              </a:tr>
            </a:tbl>
          </a:graphicData>
        </a:graphic>
      </p:graphicFrame>
    </p:spTree>
    <p:extLst>
      <p:ext uri="{BB962C8B-B14F-4D97-AF65-F5344CB8AC3E}">
        <p14:creationId xmlns:p14="http://schemas.microsoft.com/office/powerpoint/2010/main" val="2844018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1556792"/>
            <a:ext cx="8229600" cy="3555840"/>
          </a:xfrm>
        </p:spPr>
        <p:txBody>
          <a:bodyPr/>
          <a:lstStyle/>
          <a:p>
            <a:pPr>
              <a:buClr>
                <a:schemeClr val="tx1"/>
              </a:buClr>
            </a:pPr>
            <a:r>
              <a:rPr lang="zh-TW" altLang="zh-TW" dirty="0"/>
              <a:t>出題者想要求</a:t>
            </a:r>
            <a:r>
              <a:rPr lang="zh-TW" altLang="en-US" dirty="0"/>
              <a:t>評量</a:t>
            </a:r>
            <a:r>
              <a:rPr lang="zh-TW" altLang="zh-TW" dirty="0"/>
              <a:t>什麼</a:t>
            </a:r>
            <a:r>
              <a:rPr lang="zh-TW" altLang="en-US" dirty="0"/>
              <a:t>層次的能力</a:t>
            </a:r>
            <a:r>
              <a:rPr lang="zh-TW" altLang="zh-TW" dirty="0"/>
              <a:t>，就要提供</a:t>
            </a:r>
            <a:r>
              <a:rPr lang="zh-TW" altLang="en-US" dirty="0"/>
              <a:t>足以</a:t>
            </a:r>
            <a:r>
              <a:rPr lang="zh-TW" altLang="zh-TW" dirty="0"/>
              <a:t>讓受試者表現</a:t>
            </a:r>
            <a:r>
              <a:rPr lang="zh-TW" altLang="en-US" dirty="0"/>
              <a:t>該能力層次的評量工具</a:t>
            </a:r>
            <a:r>
              <a:rPr lang="zh-TW" altLang="zh-TW" dirty="0"/>
              <a:t>。</a:t>
            </a:r>
            <a:endParaRPr lang="en-US" altLang="zh-TW" dirty="0"/>
          </a:p>
          <a:p>
            <a:pPr>
              <a:spcBef>
                <a:spcPts val="2000"/>
              </a:spcBef>
              <a:buClr>
                <a:schemeClr val="tx1"/>
              </a:buClr>
            </a:pPr>
            <a:r>
              <a:rPr lang="zh-TW" altLang="en-US" dirty="0"/>
              <a:t>也可以從</a:t>
            </a:r>
            <a:r>
              <a:rPr lang="zh-TW" altLang="zh-TW" dirty="0"/>
              <a:t>已出</a:t>
            </a:r>
            <a:r>
              <a:rPr lang="zh-TW" altLang="en-US" dirty="0"/>
              <a:t>好</a:t>
            </a:r>
            <a:r>
              <a:rPr lang="zh-TW" altLang="zh-TW" dirty="0"/>
              <a:t>的</a:t>
            </a:r>
            <a:r>
              <a:rPr lang="zh-TW" altLang="zh-TW" dirty="0" smtClean="0"/>
              <a:t>題目</a:t>
            </a:r>
            <a:r>
              <a:rPr lang="zh-TW" altLang="en-US" dirty="0" smtClean="0"/>
              <a:t>，思考</a:t>
            </a:r>
            <a:r>
              <a:rPr lang="zh-TW" altLang="zh-TW" dirty="0"/>
              <a:t>能讓學生表現</a:t>
            </a:r>
            <a:r>
              <a:rPr lang="zh-TW" altLang="en-US" dirty="0"/>
              <a:t>到</a:t>
            </a:r>
            <a:r>
              <a:rPr lang="zh-TW" altLang="zh-TW" dirty="0"/>
              <a:t>什麼</a:t>
            </a:r>
            <a:r>
              <a:rPr lang="zh-TW" altLang="en-US" dirty="0"/>
              <a:t>能力層次</a:t>
            </a:r>
            <a:r>
              <a:rPr lang="zh-TW" altLang="zh-TW" dirty="0"/>
              <a:t>。</a:t>
            </a:r>
          </a:p>
          <a:p>
            <a:endParaRPr lang="zh-TW" altLang="en-US" dirty="0"/>
          </a:p>
        </p:txBody>
      </p:sp>
      <p:sp>
        <p:nvSpPr>
          <p:cNvPr id="2" name="標題 1"/>
          <p:cNvSpPr>
            <a:spLocks noGrp="1"/>
          </p:cNvSpPr>
          <p:nvPr>
            <p:ph type="title"/>
          </p:nvPr>
        </p:nvSpPr>
        <p:spPr/>
        <p:txBody>
          <a:bodyPr>
            <a:normAutofit fontScale="90000"/>
          </a:bodyPr>
          <a:lstStyle/>
          <a:p>
            <a:r>
              <a:rPr lang="zh-TW" altLang="zh-TW" sz="3800" dirty="0">
                <a:solidFill>
                  <a:schemeClr val="tx1"/>
                </a:solidFill>
              </a:rPr>
              <a:t>文本內容</a:t>
            </a:r>
            <a:r>
              <a:rPr lang="zh-TW" altLang="en-US" sz="3800" dirty="0">
                <a:solidFill>
                  <a:schemeClr val="tx1"/>
                </a:solidFill>
              </a:rPr>
              <a:t>難易度與能力等級定位的</a:t>
            </a:r>
            <a:r>
              <a:rPr lang="zh-TW" altLang="en-US" sz="3800" dirty="0" smtClean="0">
                <a:solidFill>
                  <a:schemeClr val="tx1"/>
                </a:solidFill>
              </a:rPr>
              <a:t>關係</a:t>
            </a:r>
            <a:r>
              <a:rPr lang="en-US" altLang="zh-TW" sz="3800" dirty="0" smtClean="0">
                <a:solidFill>
                  <a:schemeClr val="tx1"/>
                </a:solidFill>
              </a:rPr>
              <a:t>-</a:t>
            </a:r>
            <a:r>
              <a:rPr lang="en-US" altLang="zh-TW" sz="4900" dirty="0" smtClean="0">
                <a:solidFill>
                  <a:schemeClr val="tx1"/>
                </a:solidFill>
              </a:rPr>
              <a:t>2</a:t>
            </a:r>
            <a:endParaRPr lang="zh-TW" altLang="en-US" sz="4900" dirty="0">
              <a:solidFill>
                <a:schemeClr val="tx1"/>
              </a:solidFill>
            </a:endParaRPr>
          </a:p>
        </p:txBody>
      </p:sp>
    </p:spTree>
    <p:extLst>
      <p:ext uri="{BB962C8B-B14F-4D97-AF65-F5344CB8AC3E}">
        <p14:creationId xmlns:p14="http://schemas.microsoft.com/office/powerpoint/2010/main" val="2714640486"/>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extLst>
              <p:ext uri="{D42A27DB-BD31-4B8C-83A1-F6EECF244321}">
                <p14:modId xmlns:p14="http://schemas.microsoft.com/office/powerpoint/2010/main" val="1356195668"/>
              </p:ext>
            </p:extLst>
          </p:nvPr>
        </p:nvGraphicFramePr>
        <p:xfrm>
          <a:off x="539552" y="1916832"/>
          <a:ext cx="8229600" cy="4175607"/>
        </p:xfrm>
        <a:graphic>
          <a:graphicData uri="http://schemas.openxmlformats.org/drawingml/2006/table">
            <a:tbl>
              <a:tblPr firstRow="1" bandRow="1">
                <a:tableStyleId>{5C22544A-7EE6-4342-B048-85BDC9FD1C3A}</a:tableStyleId>
              </a:tblPr>
              <a:tblGrid>
                <a:gridCol w="658416"/>
                <a:gridCol w="7571184"/>
              </a:tblGrid>
              <a:tr h="530175">
                <a:tc>
                  <a:txBody>
                    <a:bodyPr/>
                    <a:lstStyle/>
                    <a:p>
                      <a:pPr algn="ctr"/>
                      <a:r>
                        <a:rPr lang="zh-TW" altLang="en-US" dirty="0" smtClean="0">
                          <a:solidFill>
                            <a:schemeClr val="accent2">
                              <a:lumMod val="50000"/>
                            </a:schemeClr>
                          </a:solidFill>
                        </a:rPr>
                        <a:t>年級</a:t>
                      </a:r>
                      <a:endParaRPr lang="zh-TW" altLang="en-US" dirty="0">
                        <a:solidFill>
                          <a:schemeClr val="accent2">
                            <a:lumMod val="50000"/>
                          </a:schemeClr>
                        </a:solidFill>
                      </a:endParaRPr>
                    </a:p>
                  </a:txBody>
                  <a:tcPr anchor="ctr"/>
                </a:tc>
                <a:tc>
                  <a:txBody>
                    <a:bodyPr/>
                    <a:lstStyle/>
                    <a:p>
                      <a:pPr algn="ctr"/>
                      <a:r>
                        <a:rPr lang="zh-TW" altLang="en-US" sz="2200" dirty="0" smtClean="0">
                          <a:solidFill>
                            <a:schemeClr val="accent2">
                              <a:lumMod val="50000"/>
                            </a:schemeClr>
                          </a:solidFill>
                        </a:rPr>
                        <a:t>分年取材的適當性</a:t>
                      </a:r>
                      <a:endParaRPr lang="zh-TW" altLang="en-US" sz="2200" dirty="0">
                        <a:solidFill>
                          <a:schemeClr val="accent2">
                            <a:lumMod val="50000"/>
                          </a:schemeClr>
                        </a:solidFill>
                      </a:endParaRPr>
                    </a:p>
                  </a:txBody>
                  <a:tcPr/>
                </a:tc>
              </a:tr>
              <a:tr h="1176552">
                <a:tc>
                  <a:txBody>
                    <a:bodyPr/>
                    <a:lstStyle/>
                    <a:p>
                      <a:pPr algn="ctr"/>
                      <a:r>
                        <a:rPr lang="zh-TW" altLang="en-US" sz="2200" dirty="0" smtClean="0"/>
                        <a:t>七</a:t>
                      </a:r>
                      <a:endParaRPr lang="zh-TW" altLang="en-US" sz="2200" dirty="0"/>
                    </a:p>
                  </a:txBody>
                  <a:tcPr anchor="ctr"/>
                </a:tc>
                <a:tc>
                  <a:txBody>
                    <a:bodyPr/>
                    <a:lstStyle/>
                    <a:p>
                      <a:r>
                        <a:rPr kumimoji="0" lang="zh-TW" altLang="zh-TW" sz="2500" kern="1200" dirty="0" smtClean="0">
                          <a:solidFill>
                            <a:schemeClr val="dk1"/>
                          </a:solidFill>
                          <a:effectLst/>
                          <a:latin typeface="+mn-lt"/>
                          <a:ea typeface="+mn-ea"/>
                          <a:cs typeface="+mn-cs"/>
                        </a:rPr>
                        <a:t>閱讀</a:t>
                      </a:r>
                      <a:r>
                        <a:rPr kumimoji="0" lang="zh-TW" altLang="zh-TW" sz="2500" kern="1200" dirty="0" smtClean="0">
                          <a:solidFill>
                            <a:srgbClr val="7030A0"/>
                          </a:solidFill>
                          <a:effectLst/>
                          <a:latin typeface="+mn-lt"/>
                          <a:ea typeface="+mn-ea"/>
                          <a:cs typeface="+mn-cs"/>
                        </a:rPr>
                        <a:t>生活化、與個人相關、訊息或情境單純、語句簡短的內容</a:t>
                      </a:r>
                      <a:r>
                        <a:rPr kumimoji="0" lang="zh-TW" altLang="zh-TW" sz="2500" kern="1200" dirty="0" smtClean="0">
                          <a:solidFill>
                            <a:schemeClr val="dk1"/>
                          </a:solidFill>
                          <a:effectLst/>
                          <a:latin typeface="+mn-lt"/>
                          <a:ea typeface="+mn-ea"/>
                          <a:cs typeface="+mn-cs"/>
                        </a:rPr>
                        <a:t>，如對話、短篇故事或敘述、韻文、簡易圖表等。</a:t>
                      </a:r>
                    </a:p>
                  </a:txBody>
                  <a:tcPr/>
                </a:tc>
              </a:tr>
              <a:tr h="1176552">
                <a:tc>
                  <a:txBody>
                    <a:bodyPr/>
                    <a:lstStyle/>
                    <a:p>
                      <a:pPr algn="ctr"/>
                      <a:r>
                        <a:rPr lang="zh-TW" altLang="en-US" sz="2200" dirty="0" smtClean="0"/>
                        <a:t>八</a:t>
                      </a:r>
                      <a:endParaRPr lang="zh-TW" altLang="en-US" sz="2200" dirty="0"/>
                    </a:p>
                  </a:txBody>
                  <a:tcPr anchor="ctr"/>
                </a:tc>
                <a:tc>
                  <a:txBody>
                    <a:bodyPr/>
                    <a:lstStyle/>
                    <a:p>
                      <a:r>
                        <a:rPr kumimoji="0" lang="zh-TW" altLang="zh-TW" sz="2500" kern="1200" dirty="0" smtClean="0">
                          <a:solidFill>
                            <a:schemeClr val="dk1"/>
                          </a:solidFill>
                          <a:effectLst/>
                          <a:latin typeface="+mn-lt"/>
                          <a:ea typeface="+mn-ea"/>
                          <a:cs typeface="+mn-cs"/>
                        </a:rPr>
                        <a:t>閱讀</a:t>
                      </a:r>
                      <a:r>
                        <a:rPr kumimoji="0" lang="zh-TW" altLang="zh-TW" sz="2500" kern="1200" dirty="0" smtClean="0">
                          <a:solidFill>
                            <a:srgbClr val="FF0000"/>
                          </a:solidFill>
                          <a:effectLst/>
                          <a:latin typeface="+mn-lt"/>
                          <a:ea typeface="+mn-ea"/>
                          <a:cs typeface="+mn-cs"/>
                        </a:rPr>
                        <a:t>主題熟悉、訊息或情境略為複雜、語句略長的內容</a:t>
                      </a:r>
                      <a:r>
                        <a:rPr kumimoji="0" lang="zh-TW" altLang="zh-TW" sz="2500" kern="1200" dirty="0" smtClean="0">
                          <a:solidFill>
                            <a:schemeClr val="dk1"/>
                          </a:solidFill>
                          <a:effectLst/>
                          <a:latin typeface="+mn-lt"/>
                          <a:ea typeface="+mn-ea"/>
                          <a:cs typeface="+mn-cs"/>
                        </a:rPr>
                        <a:t>，如對話、記敘文、說明文、韻文、圖表等</a:t>
                      </a:r>
                      <a:r>
                        <a:rPr kumimoji="0" lang="zh-TW" altLang="en-US" sz="2500" kern="1200" dirty="0" smtClean="0">
                          <a:solidFill>
                            <a:schemeClr val="dk1"/>
                          </a:solidFill>
                          <a:effectLst/>
                          <a:latin typeface="+mn-lt"/>
                          <a:ea typeface="+mn-ea"/>
                          <a:cs typeface="+mn-cs"/>
                        </a:rPr>
                        <a:t>。</a:t>
                      </a:r>
                      <a:endParaRPr lang="zh-TW" altLang="en-US" sz="2500" dirty="0"/>
                    </a:p>
                  </a:txBody>
                  <a:tcPr/>
                </a:tc>
              </a:tr>
              <a:tr h="1176552">
                <a:tc>
                  <a:txBody>
                    <a:bodyPr/>
                    <a:lstStyle/>
                    <a:p>
                      <a:pPr algn="ctr"/>
                      <a:r>
                        <a:rPr lang="zh-TW" altLang="en-US" sz="2200" dirty="0" smtClean="0"/>
                        <a:t>九</a:t>
                      </a:r>
                      <a:endParaRPr lang="zh-TW" altLang="en-US" sz="2200" dirty="0"/>
                    </a:p>
                  </a:txBody>
                  <a:tcPr anchor="ctr"/>
                </a:tc>
                <a:tc>
                  <a:txBody>
                    <a:bodyPr/>
                    <a:lstStyle/>
                    <a:p>
                      <a:r>
                        <a:rPr kumimoji="0" lang="zh-TW" altLang="zh-TW" sz="2500" kern="1200" dirty="0" smtClean="0">
                          <a:solidFill>
                            <a:schemeClr val="dk1"/>
                          </a:solidFill>
                          <a:effectLst/>
                          <a:latin typeface="+mn-lt"/>
                          <a:ea typeface="+mn-ea"/>
                          <a:cs typeface="+mn-cs"/>
                        </a:rPr>
                        <a:t>閱讀</a:t>
                      </a:r>
                      <a:r>
                        <a:rPr kumimoji="0" lang="zh-TW" altLang="zh-TW" sz="2500" kern="1200" dirty="0" smtClean="0">
                          <a:solidFill>
                            <a:schemeClr val="tx2">
                              <a:lumMod val="25000"/>
                            </a:schemeClr>
                          </a:solidFill>
                          <a:effectLst/>
                          <a:latin typeface="+mn-lt"/>
                          <a:ea typeface="+mn-ea"/>
                          <a:cs typeface="+mn-cs"/>
                        </a:rPr>
                        <a:t>一般議題、訊息或情境多元、語句略為複雜的內容</a:t>
                      </a:r>
                      <a:r>
                        <a:rPr kumimoji="0" lang="zh-TW" altLang="zh-TW" sz="2500" kern="1200" dirty="0" smtClean="0">
                          <a:solidFill>
                            <a:schemeClr val="dk1"/>
                          </a:solidFill>
                          <a:effectLst/>
                          <a:latin typeface="+mn-lt"/>
                          <a:ea typeface="+mn-ea"/>
                          <a:cs typeface="+mn-cs"/>
                        </a:rPr>
                        <a:t>，如對話、記敘文、說明文、議論文、韻文、圖表等</a:t>
                      </a:r>
                      <a:r>
                        <a:rPr kumimoji="0" lang="zh-TW" altLang="en-US" sz="2500" kern="1200" dirty="0" smtClean="0">
                          <a:solidFill>
                            <a:schemeClr val="dk1"/>
                          </a:solidFill>
                          <a:effectLst/>
                          <a:latin typeface="+mn-lt"/>
                          <a:ea typeface="+mn-ea"/>
                          <a:cs typeface="+mn-cs"/>
                        </a:rPr>
                        <a:t>。</a:t>
                      </a:r>
                      <a:endParaRPr lang="zh-TW" altLang="en-US" sz="2500" dirty="0"/>
                    </a:p>
                  </a:txBody>
                  <a:tcPr/>
                </a:tc>
              </a:tr>
            </a:tbl>
          </a:graphicData>
        </a:graphic>
      </p:graphicFrame>
      <p:sp>
        <p:nvSpPr>
          <p:cNvPr id="2" name="標題 1"/>
          <p:cNvSpPr>
            <a:spLocks noGrp="1"/>
          </p:cNvSpPr>
          <p:nvPr>
            <p:ph type="title"/>
          </p:nvPr>
        </p:nvSpPr>
        <p:spPr>
          <a:xfrm>
            <a:off x="467544" y="476672"/>
            <a:ext cx="8229600" cy="1143000"/>
          </a:xfrm>
        </p:spPr>
        <p:txBody>
          <a:bodyPr>
            <a:normAutofit fontScale="90000"/>
          </a:bodyPr>
          <a:lstStyle/>
          <a:p>
            <a:r>
              <a:rPr lang="zh-TW" altLang="en-US" dirty="0" smtClean="0">
                <a:solidFill>
                  <a:schemeClr val="tx1"/>
                </a:solidFill>
              </a:rPr>
              <a:t>閱讀表現標準中</a:t>
            </a:r>
            <a:r>
              <a:rPr lang="zh-TW" altLang="zh-TW" dirty="0" smtClean="0">
                <a:solidFill>
                  <a:schemeClr val="tx1"/>
                </a:solidFill>
              </a:rPr>
              <a:t>「</a:t>
            </a:r>
            <a:r>
              <a:rPr lang="zh-TW" altLang="zh-TW" dirty="0">
                <a:solidFill>
                  <a:schemeClr val="tx1"/>
                </a:solidFill>
              </a:rPr>
              <a:t>分</a:t>
            </a:r>
            <a:r>
              <a:rPr lang="zh-TW" altLang="zh-TW" dirty="0" smtClean="0">
                <a:solidFill>
                  <a:schemeClr val="tx1"/>
                </a:solidFill>
              </a:rPr>
              <a:t>年取材</a:t>
            </a:r>
            <a:r>
              <a:rPr lang="zh-TW" altLang="zh-TW" dirty="0">
                <a:solidFill>
                  <a:schemeClr val="tx1"/>
                </a:solidFill>
              </a:rPr>
              <a:t>的</a:t>
            </a:r>
            <a:r>
              <a:rPr lang="zh-TW" altLang="zh-TW" dirty="0" smtClean="0">
                <a:solidFill>
                  <a:schemeClr val="tx1"/>
                </a:solidFill>
              </a:rPr>
              <a:t>適當</a:t>
            </a:r>
            <a:r>
              <a:rPr lang="zh-TW" altLang="zh-TW" dirty="0">
                <a:solidFill>
                  <a:schemeClr val="tx1"/>
                </a:solidFill>
              </a:rPr>
              <a:t>性</a:t>
            </a:r>
            <a:r>
              <a:rPr lang="zh-TW" altLang="zh-TW" dirty="0" smtClean="0">
                <a:solidFill>
                  <a:schemeClr val="tx1"/>
                </a:solidFill>
              </a:rPr>
              <a:t>」</a:t>
            </a:r>
            <a:endParaRPr lang="zh-TW" altLang="en-US" dirty="0">
              <a:solidFill>
                <a:schemeClr val="tx1"/>
              </a:solidFill>
            </a:endParaRPr>
          </a:p>
        </p:txBody>
      </p:sp>
    </p:spTree>
    <p:extLst>
      <p:ext uri="{BB962C8B-B14F-4D97-AF65-F5344CB8AC3E}">
        <p14:creationId xmlns:p14="http://schemas.microsoft.com/office/powerpoint/2010/main" val="1394147795"/>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zh-TW" altLang="en-US" dirty="0" smtClean="0"/>
              <a:t>以</a:t>
            </a:r>
            <a:r>
              <a:rPr lang="zh-TW" altLang="zh-TW" u="sng" dirty="0" smtClean="0"/>
              <a:t>佳音</a:t>
            </a:r>
            <a:r>
              <a:rPr lang="zh-TW" altLang="zh-TW" u="sng" dirty="0"/>
              <a:t>版第</a:t>
            </a:r>
            <a:r>
              <a:rPr lang="en-US" altLang="zh-TW" u="sng" dirty="0"/>
              <a:t>2</a:t>
            </a:r>
            <a:r>
              <a:rPr lang="zh-TW" altLang="zh-TW" u="sng" dirty="0"/>
              <a:t>上冊第六</a:t>
            </a:r>
            <a:r>
              <a:rPr lang="zh-TW" altLang="zh-TW" u="sng" dirty="0" smtClean="0"/>
              <a:t>課習作</a:t>
            </a:r>
            <a:r>
              <a:rPr lang="zh-TW" altLang="en-US" dirty="0" smtClean="0"/>
              <a:t>中一篇閱讀測驗當作練習</a:t>
            </a:r>
            <a:endParaRPr lang="zh-TW" altLang="en-US" dirty="0"/>
          </a:p>
        </p:txBody>
      </p:sp>
      <p:sp>
        <p:nvSpPr>
          <p:cNvPr id="2" name="標題 1"/>
          <p:cNvSpPr>
            <a:spLocks noGrp="1"/>
          </p:cNvSpPr>
          <p:nvPr>
            <p:ph type="title"/>
          </p:nvPr>
        </p:nvSpPr>
        <p:spPr/>
        <p:txBody>
          <a:bodyPr/>
          <a:lstStyle/>
          <a:p>
            <a:r>
              <a:rPr lang="zh-TW" altLang="en-US" dirty="0" smtClean="0"/>
              <a:t>大家動動腦創改既有文本</a:t>
            </a:r>
            <a:endParaRPr lang="zh-TW" altLang="en-US" dirty="0"/>
          </a:p>
        </p:txBody>
      </p:sp>
    </p:spTree>
    <p:extLst>
      <p:ext uri="{BB962C8B-B14F-4D97-AF65-F5344CB8AC3E}">
        <p14:creationId xmlns:p14="http://schemas.microsoft.com/office/powerpoint/2010/main" val="368008674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marL="0" indent="0">
              <a:buNone/>
            </a:pPr>
            <a:endParaRPr lang="zh-TW" altLang="en-US" dirty="0"/>
          </a:p>
        </p:txBody>
      </p:sp>
      <p:sp>
        <p:nvSpPr>
          <p:cNvPr id="2" name="標題 1"/>
          <p:cNvSpPr>
            <a:spLocks noGrp="1"/>
          </p:cNvSpPr>
          <p:nvPr>
            <p:ph type="title"/>
          </p:nvPr>
        </p:nvSpPr>
        <p:spPr>
          <a:xfrm>
            <a:off x="457200" y="152400"/>
            <a:ext cx="8229600" cy="972344"/>
          </a:xfrm>
        </p:spPr>
        <p:txBody>
          <a:bodyPr>
            <a:normAutofit/>
          </a:bodyPr>
          <a:lstStyle/>
          <a:p>
            <a:r>
              <a:rPr lang="zh-TW" altLang="zh-TW" sz="3800" dirty="0">
                <a:effectLst/>
              </a:rPr>
              <a:t>宣傳單</a:t>
            </a:r>
            <a:r>
              <a:rPr lang="zh-TW" altLang="en-US" sz="3800" dirty="0">
                <a:effectLst/>
              </a:rPr>
              <a:t>改寫為八年級閱讀文</a:t>
            </a:r>
            <a:r>
              <a:rPr lang="zh-TW" altLang="en-US" sz="3800" dirty="0" smtClean="0">
                <a:effectLst/>
              </a:rPr>
              <a:t>本</a:t>
            </a:r>
            <a:endParaRPr lang="zh-TW" altLang="en-US" sz="3800" dirty="0"/>
          </a:p>
        </p:txBody>
      </p:sp>
      <p:sp>
        <p:nvSpPr>
          <p:cNvPr id="4" name="圓角矩形 3"/>
          <p:cNvSpPr/>
          <p:nvPr/>
        </p:nvSpPr>
        <p:spPr>
          <a:xfrm>
            <a:off x="493832" y="1261904"/>
            <a:ext cx="8496944" cy="554461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TW" sz="3200" b="1" u="sng" dirty="0">
                <a:solidFill>
                  <a:schemeClr val="bg1"/>
                </a:solidFill>
              </a:rPr>
              <a:t>Join Us and You Can Be Healthy</a:t>
            </a:r>
            <a:r>
              <a:rPr lang="en-US" altLang="zh-TW" sz="3200" b="1" u="sng" dirty="0" smtClean="0">
                <a:solidFill>
                  <a:schemeClr val="bg1"/>
                </a:solidFill>
              </a:rPr>
              <a:t>!</a:t>
            </a:r>
          </a:p>
          <a:p>
            <a:endParaRPr lang="zh-TW" altLang="zh-TW" sz="2400" dirty="0">
              <a:solidFill>
                <a:schemeClr val="bg1"/>
              </a:solidFill>
            </a:endParaRPr>
          </a:p>
          <a:p>
            <a:pPr indent="441325"/>
            <a:r>
              <a:rPr lang="en-US" altLang="zh-TW" sz="2500" b="1" dirty="0">
                <a:solidFill>
                  <a:schemeClr val="bg1"/>
                </a:solidFill>
              </a:rPr>
              <a:t>Joy Vitamins</a:t>
            </a:r>
            <a:r>
              <a:rPr lang="en-US" altLang="zh-TW" sz="2500" dirty="0">
                <a:solidFill>
                  <a:schemeClr val="bg1"/>
                </a:solidFill>
              </a:rPr>
              <a:t> are wonderful.  With them, being healthy is never a dream</a:t>
            </a:r>
            <a:r>
              <a:rPr lang="en-US" altLang="zh-TW" sz="2500" dirty="0" smtClean="0">
                <a:solidFill>
                  <a:schemeClr val="bg1"/>
                </a:solidFill>
              </a:rPr>
              <a:t>!</a:t>
            </a:r>
          </a:p>
          <a:p>
            <a:pPr indent="441325"/>
            <a:r>
              <a:rPr lang="en-US" altLang="zh-TW" sz="2500" dirty="0" smtClean="0">
                <a:solidFill>
                  <a:schemeClr val="bg1"/>
                </a:solidFill>
              </a:rPr>
              <a:t> </a:t>
            </a:r>
            <a:endParaRPr lang="zh-TW" altLang="zh-TW" sz="2500" dirty="0">
              <a:solidFill>
                <a:schemeClr val="bg1"/>
              </a:solidFill>
            </a:endParaRPr>
          </a:p>
          <a:p>
            <a:pPr indent="441325"/>
            <a:r>
              <a:rPr lang="en-US" altLang="zh-TW" sz="2500" dirty="0">
                <a:solidFill>
                  <a:schemeClr val="bg1"/>
                </a:solidFill>
              </a:rPr>
              <a:t>In the past, my father was always tired after work, but now he can play sports with me after dinner every day.  My mother was weak before, but now she seldom catches a cold.  I was very fat half a year ago, but now I’m only 45 kg.  Trust me!  Taking </a:t>
            </a:r>
            <a:r>
              <a:rPr lang="en-US" altLang="zh-TW" sz="2500" b="1" dirty="0">
                <a:solidFill>
                  <a:schemeClr val="bg1"/>
                </a:solidFill>
              </a:rPr>
              <a:t>Joy Vitamins</a:t>
            </a:r>
            <a:r>
              <a:rPr lang="en-US" altLang="zh-TW" sz="2500" dirty="0">
                <a:solidFill>
                  <a:schemeClr val="bg1"/>
                </a:solidFill>
              </a:rPr>
              <a:t> is good for you and your family, too</a:t>
            </a:r>
            <a:r>
              <a:rPr lang="en-US" altLang="zh-TW" sz="2500" dirty="0" smtClean="0">
                <a:solidFill>
                  <a:schemeClr val="bg1"/>
                </a:solidFill>
              </a:rPr>
              <a:t>!</a:t>
            </a:r>
          </a:p>
          <a:p>
            <a:pPr indent="441325"/>
            <a:endParaRPr lang="en-US" altLang="zh-TW" sz="2500" dirty="0">
              <a:solidFill>
                <a:schemeClr val="bg1"/>
              </a:solidFill>
            </a:endParaRPr>
          </a:p>
          <a:p>
            <a:pPr indent="441325"/>
            <a:r>
              <a:rPr lang="en-US" altLang="zh-TW" sz="2500" dirty="0" smtClean="0">
                <a:solidFill>
                  <a:schemeClr val="bg1"/>
                </a:solidFill>
              </a:rPr>
              <a:t>						Jeanie</a:t>
            </a:r>
            <a:endParaRPr lang="zh-TW" altLang="zh-TW" sz="2500" dirty="0">
              <a:solidFill>
                <a:schemeClr val="bg1"/>
              </a:solidFill>
            </a:endParaRPr>
          </a:p>
        </p:txBody>
      </p:sp>
    </p:spTree>
    <p:extLst>
      <p:ext uri="{BB962C8B-B14F-4D97-AF65-F5344CB8AC3E}">
        <p14:creationId xmlns:p14="http://schemas.microsoft.com/office/powerpoint/2010/main" val="3504845379"/>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pPr marL="441325" indent="-404813"/>
            <a:r>
              <a:rPr lang="zh-TW" altLang="en-US" sz="3200" dirty="0" smtClean="0"/>
              <a:t>刪去標題，再加些內容，可考：</a:t>
            </a:r>
            <a:endParaRPr lang="en-US" altLang="zh-TW" sz="3200" dirty="0" smtClean="0"/>
          </a:p>
          <a:p>
            <a:pPr marL="955675" indent="-514350">
              <a:buFont typeface="+mj-lt"/>
              <a:buAutoNum type="arabicPeriod"/>
            </a:pPr>
            <a:r>
              <a:rPr lang="zh-TW" altLang="en-US" sz="3200" dirty="0" smtClean="0"/>
              <a:t>下標題</a:t>
            </a:r>
            <a:endParaRPr lang="en-US" altLang="zh-TW" sz="3200" dirty="0" smtClean="0"/>
          </a:p>
          <a:p>
            <a:pPr marL="955675" indent="-514350">
              <a:buFont typeface="+mj-lt"/>
              <a:buAutoNum type="arabicPeriod"/>
            </a:pPr>
            <a:r>
              <a:rPr lang="zh-TW" altLang="en-US" sz="3200" dirty="0" smtClean="0">
                <a:sym typeface="Wingdings 2"/>
              </a:rPr>
              <a:t>寫該篇短文的目的</a:t>
            </a:r>
            <a:endParaRPr lang="en-US" altLang="zh-TW" sz="3200" dirty="0" smtClean="0">
              <a:sym typeface="Wingdings 2"/>
            </a:endParaRPr>
          </a:p>
          <a:p>
            <a:pPr marL="955675" indent="-514350">
              <a:buFont typeface="+mj-lt"/>
              <a:buAutoNum type="arabicPeriod"/>
            </a:pPr>
            <a:r>
              <a:rPr lang="zh-TW" altLang="en-US" sz="3200" dirty="0"/>
              <a:t>依據文本內容，推論</a:t>
            </a:r>
            <a:r>
              <a:rPr lang="en-US" altLang="zh-TW" sz="3200" dirty="0"/>
              <a:t>Jeanie</a:t>
            </a:r>
            <a:r>
              <a:rPr lang="zh-TW" altLang="en-US" sz="3200" dirty="0"/>
              <a:t>的職業</a:t>
            </a:r>
            <a:endParaRPr lang="zh-TW" altLang="zh-TW" sz="3200" dirty="0"/>
          </a:p>
          <a:p>
            <a:pPr marL="955675" indent="-514350">
              <a:buFont typeface="+mj-lt"/>
              <a:buAutoNum type="arabicPeriod"/>
            </a:pPr>
            <a:endParaRPr lang="en-US" altLang="zh-TW" sz="3200" dirty="0" smtClean="0">
              <a:sym typeface="Wingdings 2"/>
            </a:endParaRPr>
          </a:p>
          <a:p>
            <a:pPr marL="441325" indent="0">
              <a:buNone/>
            </a:pPr>
            <a:endParaRPr lang="en-US" altLang="zh-TW" sz="3200" dirty="0" smtClean="0">
              <a:sym typeface="Wingdings 2"/>
            </a:endParaRPr>
          </a:p>
        </p:txBody>
      </p:sp>
      <p:sp>
        <p:nvSpPr>
          <p:cNvPr id="2" name="標題 1"/>
          <p:cNvSpPr>
            <a:spLocks noGrp="1"/>
          </p:cNvSpPr>
          <p:nvPr>
            <p:ph type="title"/>
          </p:nvPr>
        </p:nvSpPr>
        <p:spPr/>
        <p:txBody>
          <a:bodyPr>
            <a:normAutofit/>
          </a:bodyPr>
          <a:lstStyle/>
          <a:p>
            <a:r>
              <a:rPr lang="zh-TW" altLang="en-US" dirty="0" smtClean="0"/>
              <a:t>可</a:t>
            </a:r>
            <a:r>
              <a:rPr lang="zh-TW" altLang="en-US" dirty="0"/>
              <a:t>評量</a:t>
            </a:r>
            <a:r>
              <a:rPr lang="zh-TW" altLang="en-US" dirty="0" smtClean="0"/>
              <a:t>閱讀的哪</a:t>
            </a:r>
            <a:r>
              <a:rPr lang="zh-TW" altLang="en-US" dirty="0"/>
              <a:t>些</a:t>
            </a:r>
            <a:r>
              <a:rPr lang="zh-TW" altLang="en-US" dirty="0" smtClean="0"/>
              <a:t>能力？</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097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zh-TW" altLang="en-US" dirty="0"/>
              <a:t>以</a:t>
            </a:r>
            <a:r>
              <a:rPr lang="zh-TW" altLang="zh-TW" dirty="0" smtClean="0"/>
              <a:t>南</a:t>
            </a:r>
            <a:r>
              <a:rPr lang="zh-TW" altLang="zh-TW" dirty="0"/>
              <a:t>一</a:t>
            </a:r>
            <a:r>
              <a:rPr lang="en-US" altLang="zh-TW" dirty="0"/>
              <a:t>1</a:t>
            </a:r>
            <a:r>
              <a:rPr lang="zh-TW" altLang="zh-TW" dirty="0"/>
              <a:t>下課本</a:t>
            </a:r>
            <a:r>
              <a:rPr lang="en-US" altLang="zh-TW" dirty="0"/>
              <a:t>Review III, p. 114 Comic </a:t>
            </a:r>
            <a:r>
              <a:rPr lang="en-US" altLang="zh-TW" dirty="0" smtClean="0"/>
              <a:t>Time</a:t>
            </a:r>
            <a:r>
              <a:rPr lang="zh-TW" altLang="en-US" dirty="0"/>
              <a:t>當作練習</a:t>
            </a:r>
          </a:p>
          <a:p>
            <a:endParaRPr lang="zh-TW" altLang="en-US" dirty="0"/>
          </a:p>
        </p:txBody>
      </p:sp>
      <p:sp>
        <p:nvSpPr>
          <p:cNvPr id="2" name="標題 1"/>
          <p:cNvSpPr>
            <a:spLocks noGrp="1"/>
          </p:cNvSpPr>
          <p:nvPr>
            <p:ph type="title"/>
          </p:nvPr>
        </p:nvSpPr>
        <p:spPr/>
        <p:txBody>
          <a:bodyPr/>
          <a:lstStyle/>
          <a:p>
            <a:r>
              <a:rPr lang="zh-TW" altLang="en-US" dirty="0"/>
              <a:t>大家動動腦創改既有文本</a:t>
            </a:r>
            <a:r>
              <a:rPr lang="en-US" altLang="zh-TW" dirty="0" smtClean="0"/>
              <a:t>-2</a:t>
            </a:r>
            <a:endParaRPr lang="zh-TW" altLang="en-US" dirty="0"/>
          </a:p>
        </p:txBody>
      </p:sp>
    </p:spTree>
    <p:extLst>
      <p:ext uri="{BB962C8B-B14F-4D97-AF65-F5344CB8AC3E}">
        <p14:creationId xmlns:p14="http://schemas.microsoft.com/office/powerpoint/2010/main" val="268967530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24689" y="260648"/>
            <a:ext cx="5043340" cy="6408712"/>
          </a:xfrm>
        </p:spPr>
      </p:pic>
      <p:sp>
        <p:nvSpPr>
          <p:cNvPr id="2" name="標題 1"/>
          <p:cNvSpPr>
            <a:spLocks noGrp="1"/>
          </p:cNvSpPr>
          <p:nvPr>
            <p:ph type="title"/>
          </p:nvPr>
        </p:nvSpPr>
        <p:spPr>
          <a:xfrm>
            <a:off x="914400" y="512064"/>
            <a:ext cx="2721496" cy="1908824"/>
          </a:xfrm>
        </p:spPr>
        <p:txBody>
          <a:bodyPr>
            <a:normAutofit fontScale="90000"/>
          </a:bodyPr>
          <a:lstStyle/>
          <a:p>
            <a:r>
              <a:rPr lang="zh-TW" altLang="en-US" dirty="0" smtClean="0"/>
              <a:t>四格漫畫改寫為七年級</a:t>
            </a:r>
            <a:r>
              <a:rPr lang="zh-TW" altLang="en-US" dirty="0"/>
              <a:t>閱讀文本</a:t>
            </a:r>
          </a:p>
        </p:txBody>
      </p:sp>
    </p:spTree>
    <p:extLst>
      <p:ext uri="{BB962C8B-B14F-4D97-AF65-F5344CB8AC3E}">
        <p14:creationId xmlns:p14="http://schemas.microsoft.com/office/powerpoint/2010/main" val="183250387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zh-TW" altLang="en-US" dirty="0" smtClean="0"/>
              <a:t>依據</a:t>
            </a:r>
            <a:r>
              <a:rPr lang="zh-TW" altLang="en-US" dirty="0"/>
              <a:t>文本內容，推論 </a:t>
            </a:r>
            <a:r>
              <a:rPr lang="en-US" altLang="zh-TW" dirty="0"/>
              <a:t>I </a:t>
            </a:r>
            <a:r>
              <a:rPr lang="zh-TW" altLang="en-US" dirty="0"/>
              <a:t>是</a:t>
            </a:r>
            <a:r>
              <a:rPr lang="zh-TW" altLang="en-US" dirty="0" smtClean="0"/>
              <a:t>誰？</a:t>
            </a:r>
            <a:r>
              <a:rPr lang="en-US" altLang="zh-TW" dirty="0" smtClean="0"/>
              <a:t/>
            </a:r>
            <a:br>
              <a:rPr lang="en-US" altLang="zh-TW" dirty="0" smtClean="0"/>
            </a:br>
            <a:endParaRPr lang="en-US" altLang="zh-TW" dirty="0" smtClean="0">
              <a:solidFill>
                <a:srgbClr val="FFFF66"/>
              </a:solidFill>
            </a:endParaRPr>
          </a:p>
          <a:p>
            <a:r>
              <a:rPr lang="zh-TW" altLang="en-US" dirty="0" smtClean="0">
                <a:solidFill>
                  <a:srgbClr val="FFFF66"/>
                </a:solidFill>
              </a:rPr>
              <a:t>因內容過少、簡易，故只能達到</a:t>
            </a:r>
            <a:r>
              <a:rPr lang="en-US" altLang="zh-TW" dirty="0" smtClean="0">
                <a:solidFill>
                  <a:srgbClr val="FFFF66"/>
                </a:solidFill>
              </a:rPr>
              <a:t>C</a:t>
            </a:r>
            <a:r>
              <a:rPr lang="zh-TW" altLang="en-US" dirty="0" smtClean="0">
                <a:solidFill>
                  <a:srgbClr val="FFFF66"/>
                </a:solidFill>
              </a:rPr>
              <a:t>級</a:t>
            </a:r>
            <a:endParaRPr lang="zh-TW" altLang="en-US" dirty="0">
              <a:solidFill>
                <a:srgbClr val="FFFF66"/>
              </a:solidFill>
            </a:endParaRPr>
          </a:p>
        </p:txBody>
      </p:sp>
      <p:sp>
        <p:nvSpPr>
          <p:cNvPr id="2" name="標題 1"/>
          <p:cNvSpPr>
            <a:spLocks noGrp="1"/>
          </p:cNvSpPr>
          <p:nvPr>
            <p:ph type="title"/>
          </p:nvPr>
        </p:nvSpPr>
        <p:spPr/>
        <p:txBody>
          <a:bodyPr/>
          <a:lstStyle/>
          <a:p>
            <a:r>
              <a:rPr lang="zh-TW" altLang="en-US" dirty="0"/>
              <a:t>可評量閱讀的哪些能力？</a:t>
            </a:r>
          </a:p>
        </p:txBody>
      </p:sp>
    </p:spTree>
    <p:extLst>
      <p:ext uri="{BB962C8B-B14F-4D97-AF65-F5344CB8AC3E}">
        <p14:creationId xmlns:p14="http://schemas.microsoft.com/office/powerpoint/2010/main" val="238257862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67906" y="1663211"/>
            <a:ext cx="5208187" cy="4293578"/>
          </a:xfrm>
        </p:spPr>
      </p:pic>
    </p:spTree>
    <p:extLst>
      <p:ext uri="{BB962C8B-B14F-4D97-AF65-F5344CB8AC3E}">
        <p14:creationId xmlns:p14="http://schemas.microsoft.com/office/powerpoint/2010/main" val="3098648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pPr marL="68580" indent="0">
              <a:buNone/>
            </a:pPr>
            <a:r>
              <a:rPr lang="en-US" altLang="zh-TW" u="sng" dirty="0" smtClean="0"/>
              <a:t>103</a:t>
            </a:r>
            <a:r>
              <a:rPr lang="zh-TW" altLang="en-US" u="sng" dirty="0" smtClean="0"/>
              <a:t>年</a:t>
            </a:r>
            <a:r>
              <a:rPr lang="en-US" altLang="zh-TW" dirty="0"/>
              <a:t>(</a:t>
            </a:r>
            <a:r>
              <a:rPr lang="zh-TW" altLang="zh-TW" dirty="0"/>
              <a:t>計</a:t>
            </a:r>
            <a:r>
              <a:rPr lang="en-US" altLang="zh-TW" dirty="0"/>
              <a:t>7</a:t>
            </a:r>
            <a:r>
              <a:rPr lang="zh-TW" altLang="zh-TW" dirty="0" smtClean="0"/>
              <a:t>題</a:t>
            </a:r>
            <a:r>
              <a:rPr lang="zh-TW" altLang="zh-TW" u="dbl" dirty="0"/>
              <a:t>，</a:t>
            </a:r>
            <a:r>
              <a:rPr lang="zh-TW" altLang="en-US" u="dbl" dirty="0"/>
              <a:t>佔總題數</a:t>
            </a:r>
            <a:r>
              <a:rPr lang="en-US" altLang="zh-TW" u="dbl" dirty="0"/>
              <a:t>40</a:t>
            </a:r>
            <a:r>
              <a:rPr lang="zh-TW" altLang="en-US" u="dbl" dirty="0"/>
              <a:t>題</a:t>
            </a:r>
            <a:r>
              <a:rPr lang="zh-TW" altLang="en-US" u="dbl" dirty="0" smtClean="0"/>
              <a:t>的</a:t>
            </a:r>
            <a:r>
              <a:rPr lang="en-US" altLang="zh-TW" dirty="0" smtClean="0"/>
              <a:t>17.5</a:t>
            </a:r>
            <a:r>
              <a:rPr lang="en-US" altLang="zh-TW" dirty="0"/>
              <a:t>%)</a:t>
            </a:r>
            <a:endParaRPr lang="en-US" altLang="zh-TW" dirty="0" smtClean="0"/>
          </a:p>
          <a:p>
            <a:r>
              <a:rPr lang="zh-TW" altLang="zh-TW" dirty="0" smtClean="0"/>
              <a:t>辨識</a:t>
            </a:r>
            <a:r>
              <a:rPr lang="zh-TW" altLang="zh-TW" dirty="0"/>
              <a:t>篇章中的</a:t>
            </a:r>
            <a:r>
              <a:rPr lang="zh-TW" altLang="zh-TW" dirty="0">
                <a:solidFill>
                  <a:srgbClr val="FFFF66"/>
                </a:solidFill>
              </a:rPr>
              <a:t>連貫標記</a:t>
            </a:r>
            <a:r>
              <a:rPr lang="en-US" altLang="zh-TW" dirty="0"/>
              <a:t>(</a:t>
            </a:r>
            <a:r>
              <a:rPr lang="zh-TW" altLang="zh-TW" dirty="0"/>
              <a:t>包含指涉代詞、連接詞、轉承詞等</a:t>
            </a:r>
            <a:r>
              <a:rPr lang="en-US" altLang="zh-TW" dirty="0"/>
              <a:t>)</a:t>
            </a:r>
            <a:r>
              <a:rPr lang="zh-TW" altLang="zh-TW" dirty="0"/>
              <a:t>及其意義或</a:t>
            </a:r>
            <a:r>
              <a:rPr lang="zh-TW" altLang="zh-TW" dirty="0" smtClean="0"/>
              <a:t>功能</a:t>
            </a:r>
            <a:endParaRPr lang="en-US" altLang="zh-TW" dirty="0" smtClean="0"/>
          </a:p>
          <a:p>
            <a:r>
              <a:rPr lang="zh-TW" altLang="zh-TW" dirty="0" smtClean="0"/>
              <a:t>理解整體</a:t>
            </a:r>
            <a:r>
              <a:rPr lang="zh-TW" altLang="zh-TW" dirty="0"/>
              <a:t>上下文或隱含語境中</a:t>
            </a:r>
            <a:r>
              <a:rPr lang="zh-TW" altLang="zh-TW" dirty="0">
                <a:solidFill>
                  <a:srgbClr val="FFFF66"/>
                </a:solidFill>
              </a:rPr>
              <a:t>時態</a:t>
            </a:r>
            <a:r>
              <a:rPr lang="zh-TW" altLang="zh-TW" dirty="0"/>
              <a:t>的意</a:t>
            </a:r>
            <a:r>
              <a:rPr lang="zh-TW" altLang="zh-TW" dirty="0" smtClean="0"/>
              <a:t>涵</a:t>
            </a:r>
            <a:endParaRPr lang="en-US" altLang="zh-TW" dirty="0" smtClean="0"/>
          </a:p>
          <a:p>
            <a:pPr marL="68580" indent="0">
              <a:buNone/>
            </a:pPr>
            <a:endParaRPr lang="en-US" altLang="zh-TW" dirty="0" smtClean="0"/>
          </a:p>
          <a:p>
            <a:pPr marL="68580" indent="0">
              <a:buNone/>
            </a:pPr>
            <a:r>
              <a:rPr lang="en-US" altLang="zh-TW" u="sng" dirty="0" smtClean="0"/>
              <a:t>104</a:t>
            </a:r>
            <a:r>
              <a:rPr lang="zh-TW" altLang="en-US" u="sng" dirty="0" smtClean="0"/>
              <a:t>年</a:t>
            </a:r>
            <a:r>
              <a:rPr lang="en-US" altLang="zh-TW" dirty="0"/>
              <a:t>(</a:t>
            </a:r>
            <a:r>
              <a:rPr lang="zh-TW" altLang="zh-TW" dirty="0"/>
              <a:t>計</a:t>
            </a:r>
            <a:r>
              <a:rPr lang="en-US" altLang="zh-TW" dirty="0"/>
              <a:t>6</a:t>
            </a:r>
            <a:r>
              <a:rPr lang="zh-TW" altLang="zh-TW" dirty="0" smtClean="0"/>
              <a:t>題</a:t>
            </a:r>
            <a:r>
              <a:rPr lang="zh-TW" altLang="en-US" dirty="0" smtClean="0"/>
              <a:t>，</a:t>
            </a:r>
            <a:r>
              <a:rPr lang="zh-TW" altLang="en-US" u="dbl" dirty="0"/>
              <a:t>佔總題數</a:t>
            </a:r>
            <a:r>
              <a:rPr lang="en-US" altLang="zh-TW" u="dbl" dirty="0"/>
              <a:t>40</a:t>
            </a:r>
            <a:r>
              <a:rPr lang="zh-TW" altLang="en-US" u="dbl" dirty="0"/>
              <a:t>題的</a:t>
            </a:r>
            <a:r>
              <a:rPr lang="en-US" altLang="zh-TW" dirty="0" smtClean="0"/>
              <a:t>15</a:t>
            </a:r>
            <a:r>
              <a:rPr lang="en-US" altLang="zh-TW" dirty="0"/>
              <a:t>%)</a:t>
            </a:r>
            <a:endParaRPr lang="en-US" altLang="zh-TW" dirty="0" smtClean="0"/>
          </a:p>
          <a:p>
            <a:r>
              <a:rPr lang="zh-TW" altLang="zh-TW" dirty="0"/>
              <a:t>辨識篇章中的</a:t>
            </a:r>
            <a:r>
              <a:rPr lang="zh-TW" altLang="zh-TW" dirty="0">
                <a:solidFill>
                  <a:srgbClr val="FFFF66"/>
                </a:solidFill>
              </a:rPr>
              <a:t>連貫標記</a:t>
            </a:r>
            <a:r>
              <a:rPr lang="en-US" altLang="zh-TW" dirty="0"/>
              <a:t>(</a:t>
            </a:r>
            <a:r>
              <a:rPr lang="zh-TW" altLang="zh-TW" dirty="0"/>
              <a:t>包含指涉代詞、連接詞、轉承詞等</a:t>
            </a:r>
            <a:r>
              <a:rPr lang="en-US" altLang="zh-TW" dirty="0"/>
              <a:t>)</a:t>
            </a:r>
            <a:r>
              <a:rPr lang="zh-TW" altLang="zh-TW" dirty="0"/>
              <a:t>及其意義或</a:t>
            </a:r>
            <a:r>
              <a:rPr lang="zh-TW" altLang="zh-TW" dirty="0" smtClean="0"/>
              <a:t>功能</a:t>
            </a:r>
            <a:endParaRPr lang="en-US" altLang="zh-TW" dirty="0"/>
          </a:p>
        </p:txBody>
      </p:sp>
      <p:sp>
        <p:nvSpPr>
          <p:cNvPr id="2" name="標題 1"/>
          <p:cNvSpPr>
            <a:spLocks noGrp="1"/>
          </p:cNvSpPr>
          <p:nvPr>
            <p:ph type="title"/>
          </p:nvPr>
        </p:nvSpPr>
        <p:spPr/>
        <p:txBody>
          <a:bodyPr/>
          <a:lstStyle/>
          <a:p>
            <a:r>
              <a:rPr lang="zh-TW" altLang="en-US" dirty="0"/>
              <a:t>會考</a:t>
            </a:r>
            <a:r>
              <a:rPr lang="zh-TW" altLang="en-US" dirty="0" smtClean="0"/>
              <a:t>閱讀克漏字</a:t>
            </a:r>
            <a:r>
              <a:rPr lang="zh-TW" altLang="zh-TW" dirty="0"/>
              <a:t>「評」 </a:t>
            </a:r>
            <a:r>
              <a:rPr lang="zh-TW" altLang="en-US" dirty="0" smtClean="0"/>
              <a:t>什麼？</a:t>
            </a:r>
            <a:endParaRPr lang="zh-TW" altLang="en-US" dirty="0"/>
          </a:p>
        </p:txBody>
      </p:sp>
    </p:spTree>
    <p:extLst>
      <p:ext uri="{BB962C8B-B14F-4D97-AF65-F5344CB8AC3E}">
        <p14:creationId xmlns:p14="http://schemas.microsoft.com/office/powerpoint/2010/main" val="41528581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r>
              <a:rPr lang="zh-TW" altLang="zh-TW" dirty="0"/>
              <a:t>九年級「閱讀能力」</a:t>
            </a:r>
            <a:r>
              <a:rPr lang="zh-TW" altLang="zh-TW" dirty="0" smtClean="0"/>
              <a:t>「</a:t>
            </a:r>
            <a:r>
              <a:rPr lang="zh-TW" altLang="en-US" dirty="0" smtClean="0"/>
              <a:t>文意理解</a:t>
            </a:r>
            <a:r>
              <a:rPr lang="zh-TW" altLang="zh-TW" dirty="0" smtClean="0"/>
              <a:t>」</a:t>
            </a:r>
            <a:r>
              <a:rPr lang="en-US" altLang="zh-TW" dirty="0"/>
              <a:t/>
            </a:r>
            <a:br>
              <a:rPr lang="en-US" altLang="zh-TW" dirty="0"/>
            </a:br>
            <a:r>
              <a:rPr lang="en-US" altLang="zh-TW" dirty="0">
                <a:solidFill>
                  <a:srgbClr val="FFFF66"/>
                </a:solidFill>
              </a:rPr>
              <a:t>A</a:t>
            </a:r>
            <a:r>
              <a:rPr lang="zh-TW" altLang="zh-TW" dirty="0">
                <a:solidFill>
                  <a:srgbClr val="FFFF66"/>
                </a:solidFill>
              </a:rPr>
              <a:t>等級</a:t>
            </a:r>
            <a:r>
              <a:rPr lang="zh-TW" altLang="zh-TW" dirty="0" smtClean="0"/>
              <a:t>■</a:t>
            </a:r>
            <a:r>
              <a:rPr lang="zh-TW" altLang="zh-TW" dirty="0"/>
              <a:t>能指出篇章中跨句群的</a:t>
            </a:r>
            <a:r>
              <a:rPr lang="zh-TW" altLang="zh-TW" dirty="0">
                <a:solidFill>
                  <a:srgbClr val="FFC000"/>
                </a:solidFill>
              </a:rPr>
              <a:t>連貫標記及其意義或</a:t>
            </a:r>
            <a:r>
              <a:rPr lang="zh-TW" altLang="zh-TW" dirty="0" smtClean="0">
                <a:solidFill>
                  <a:srgbClr val="FFC000"/>
                </a:solidFill>
              </a:rPr>
              <a:t>功能</a:t>
            </a:r>
            <a:r>
              <a:rPr lang="zh-TW" altLang="zh-TW" dirty="0" smtClean="0"/>
              <a:t>。</a:t>
            </a:r>
            <a:endParaRPr lang="en-US" altLang="zh-TW" dirty="0" smtClean="0"/>
          </a:p>
          <a:p>
            <a:endParaRPr lang="zh-TW" altLang="zh-TW" dirty="0"/>
          </a:p>
          <a:p>
            <a:r>
              <a:rPr lang="zh-TW" altLang="zh-TW" dirty="0"/>
              <a:t>九年級「閱讀能力」</a:t>
            </a:r>
            <a:r>
              <a:rPr lang="zh-TW" altLang="zh-TW" dirty="0" smtClean="0"/>
              <a:t>「</a:t>
            </a:r>
            <a:r>
              <a:rPr lang="zh-TW" altLang="en-US" dirty="0"/>
              <a:t>文意理解</a:t>
            </a:r>
            <a:r>
              <a:rPr lang="zh-TW" altLang="zh-TW" dirty="0" smtClean="0"/>
              <a:t>」</a:t>
            </a:r>
            <a:r>
              <a:rPr lang="en-US" altLang="zh-TW" dirty="0"/>
              <a:t/>
            </a:r>
            <a:br>
              <a:rPr lang="en-US" altLang="zh-TW" dirty="0"/>
            </a:br>
            <a:r>
              <a:rPr lang="en-US" altLang="zh-TW" dirty="0">
                <a:solidFill>
                  <a:srgbClr val="FFFF66"/>
                </a:solidFill>
              </a:rPr>
              <a:t>A</a:t>
            </a:r>
            <a:r>
              <a:rPr lang="zh-TW" altLang="zh-TW" dirty="0">
                <a:solidFill>
                  <a:srgbClr val="FFFF66"/>
                </a:solidFill>
              </a:rPr>
              <a:t>等級</a:t>
            </a:r>
            <a:r>
              <a:rPr lang="zh-TW" altLang="zh-TW" dirty="0" smtClean="0"/>
              <a:t>■</a:t>
            </a:r>
            <a:r>
              <a:rPr lang="zh-TW" altLang="zh-TW" dirty="0"/>
              <a:t>能從隱含或整體上下文語境指出適切</a:t>
            </a:r>
            <a:r>
              <a:rPr lang="zh-TW" altLang="zh-TW" dirty="0">
                <a:solidFill>
                  <a:srgbClr val="FFC000"/>
                </a:solidFill>
              </a:rPr>
              <a:t>時態</a:t>
            </a:r>
            <a:r>
              <a:rPr lang="zh-TW" altLang="zh-TW" dirty="0" smtClean="0"/>
              <a:t>。</a:t>
            </a:r>
            <a:r>
              <a:rPr lang="en-US" altLang="zh-TW" dirty="0"/>
              <a:t/>
            </a:r>
            <a:br>
              <a:rPr lang="en-US" altLang="zh-TW" dirty="0"/>
            </a:br>
            <a:r>
              <a:rPr lang="en-US" altLang="zh-TW" dirty="0">
                <a:solidFill>
                  <a:srgbClr val="FF0000"/>
                </a:solidFill>
                <a:sym typeface="Wingdings 3"/>
              </a:rPr>
              <a:t></a:t>
            </a:r>
            <a:r>
              <a:rPr lang="zh-TW" altLang="zh-TW" dirty="0"/>
              <a:t>部分空格須得通篇理解才能回答</a:t>
            </a:r>
            <a:r>
              <a:rPr lang="en-US" altLang="zh-TW" dirty="0"/>
              <a:t>(</a:t>
            </a:r>
            <a:r>
              <a:rPr lang="zh-TW" altLang="zh-TW" dirty="0"/>
              <a:t>曲折、隱微</a:t>
            </a:r>
            <a:r>
              <a:rPr lang="en-US" altLang="zh-TW" dirty="0"/>
              <a:t>)</a:t>
            </a:r>
            <a:r>
              <a:rPr lang="zh-TW" altLang="zh-TW" dirty="0"/>
              <a:t>。</a:t>
            </a:r>
            <a:endParaRPr lang="zh-TW" altLang="en-US" dirty="0"/>
          </a:p>
        </p:txBody>
      </p:sp>
      <p:sp>
        <p:nvSpPr>
          <p:cNvPr id="2" name="標題 1"/>
          <p:cNvSpPr>
            <a:spLocks noGrp="1"/>
          </p:cNvSpPr>
          <p:nvPr>
            <p:ph type="title"/>
          </p:nvPr>
        </p:nvSpPr>
        <p:spPr/>
        <p:txBody>
          <a:bodyPr/>
          <a:lstStyle/>
          <a:p>
            <a:r>
              <a:rPr lang="zh-TW" altLang="en-US" sz="3800" dirty="0"/>
              <a:t>會考閱讀克漏字對應的表現標準</a:t>
            </a:r>
            <a:r>
              <a:rPr lang="en-US" altLang="zh-TW" sz="3800" dirty="0"/>
              <a:t>-</a:t>
            </a:r>
            <a:r>
              <a:rPr lang="en-US" altLang="zh-TW" sz="3800" dirty="0" smtClean="0"/>
              <a:t>103</a:t>
            </a:r>
            <a:endParaRPr lang="zh-TW" altLang="en-US" sz="3800" dirty="0"/>
          </a:p>
        </p:txBody>
      </p:sp>
    </p:spTree>
    <p:extLst>
      <p:ext uri="{BB962C8B-B14F-4D97-AF65-F5344CB8AC3E}">
        <p14:creationId xmlns:p14="http://schemas.microsoft.com/office/powerpoint/2010/main" val="1615410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zh-TW" altLang="zh-TW" dirty="0"/>
              <a:t>九年級「閱讀能力」</a:t>
            </a:r>
            <a:r>
              <a:rPr lang="zh-TW" altLang="zh-TW" dirty="0" smtClean="0"/>
              <a:t>「</a:t>
            </a:r>
            <a:r>
              <a:rPr lang="zh-TW" altLang="en-US" dirty="0"/>
              <a:t>文意理解</a:t>
            </a:r>
            <a:r>
              <a:rPr lang="zh-TW" altLang="zh-TW" dirty="0" smtClean="0"/>
              <a:t>」</a:t>
            </a:r>
            <a:r>
              <a:rPr lang="en-US" altLang="zh-TW" dirty="0"/>
              <a:t/>
            </a:r>
            <a:br>
              <a:rPr lang="en-US" altLang="zh-TW" dirty="0"/>
            </a:br>
            <a:r>
              <a:rPr lang="en-US" altLang="zh-TW" dirty="0" smtClean="0">
                <a:solidFill>
                  <a:srgbClr val="FFFF66"/>
                </a:solidFill>
              </a:rPr>
              <a:t>A</a:t>
            </a:r>
            <a:r>
              <a:rPr lang="zh-TW" altLang="zh-TW" dirty="0">
                <a:solidFill>
                  <a:srgbClr val="FFFF66"/>
                </a:solidFill>
              </a:rPr>
              <a:t>等級</a:t>
            </a:r>
            <a:r>
              <a:rPr lang="zh-TW" altLang="zh-TW" dirty="0"/>
              <a:t>■能指出篇章中</a:t>
            </a:r>
            <a:r>
              <a:rPr lang="zh-TW" altLang="zh-TW" dirty="0">
                <a:solidFill>
                  <a:srgbClr val="FFC000"/>
                </a:solidFill>
              </a:rPr>
              <a:t>跨句群的連貫標記及其意義或功能</a:t>
            </a:r>
            <a:r>
              <a:rPr lang="zh-TW" altLang="zh-TW" dirty="0"/>
              <a:t>。</a:t>
            </a:r>
            <a:endParaRPr lang="zh-TW" altLang="en-US" dirty="0"/>
          </a:p>
        </p:txBody>
      </p:sp>
      <p:sp>
        <p:nvSpPr>
          <p:cNvPr id="2" name="標題 1"/>
          <p:cNvSpPr>
            <a:spLocks noGrp="1"/>
          </p:cNvSpPr>
          <p:nvPr>
            <p:ph type="title"/>
          </p:nvPr>
        </p:nvSpPr>
        <p:spPr/>
        <p:txBody>
          <a:bodyPr/>
          <a:lstStyle/>
          <a:p>
            <a:r>
              <a:rPr lang="zh-TW" altLang="en-US" sz="3800" dirty="0"/>
              <a:t>會考</a:t>
            </a:r>
            <a:r>
              <a:rPr lang="zh-TW" altLang="en-US" sz="3800" dirty="0" smtClean="0"/>
              <a:t>閱讀克漏字對應</a:t>
            </a:r>
            <a:r>
              <a:rPr lang="zh-TW" altLang="en-US" sz="3800" dirty="0"/>
              <a:t>的表現標準</a:t>
            </a:r>
            <a:r>
              <a:rPr lang="en-US" altLang="zh-TW" sz="3800" dirty="0"/>
              <a:t>-104</a:t>
            </a:r>
            <a:endParaRPr lang="zh-TW" altLang="en-US" sz="3800" dirty="0"/>
          </a:p>
        </p:txBody>
      </p:sp>
    </p:spTree>
    <p:extLst>
      <p:ext uri="{BB962C8B-B14F-4D97-AF65-F5344CB8AC3E}">
        <p14:creationId xmlns:p14="http://schemas.microsoft.com/office/powerpoint/2010/main" val="7158647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zh-TW" altLang="zh-TW" dirty="0"/>
              <a:t>能指出明確敘述的</a:t>
            </a:r>
            <a:r>
              <a:rPr lang="zh-TW" altLang="zh-TW" dirty="0" smtClean="0"/>
              <a:t>訊息</a:t>
            </a:r>
            <a:r>
              <a:rPr lang="zh-TW" altLang="en-US" dirty="0" smtClean="0"/>
              <a:t>。</a:t>
            </a:r>
            <a:endParaRPr lang="en-US" altLang="zh-TW" dirty="0" smtClean="0"/>
          </a:p>
          <a:p>
            <a:r>
              <a:rPr lang="zh-TW" altLang="zh-TW" dirty="0" smtClean="0"/>
              <a:t>能</a:t>
            </a:r>
            <a:r>
              <a:rPr lang="zh-TW" altLang="zh-TW" dirty="0"/>
              <a:t>指出篇章中跨句群的連貫標記及其意義或功能</a:t>
            </a:r>
            <a:r>
              <a:rPr lang="zh-TW" altLang="zh-TW" dirty="0" smtClean="0"/>
              <a:t>。</a:t>
            </a:r>
            <a:r>
              <a:rPr lang="en-US" altLang="zh-TW" dirty="0"/>
              <a:t> (</a:t>
            </a:r>
            <a:r>
              <a:rPr lang="zh-TW" altLang="en-US" dirty="0"/>
              <a:t>猜</a:t>
            </a:r>
            <a:r>
              <a:rPr lang="zh-TW" altLang="en-US" dirty="0" smtClean="0"/>
              <a:t>字義</a:t>
            </a:r>
            <a:r>
              <a:rPr lang="en-US" altLang="zh-TW" dirty="0"/>
              <a:t>/</a:t>
            </a:r>
            <a:r>
              <a:rPr lang="zh-TW" altLang="en-US" dirty="0"/>
              <a:t>代名詞指涉</a:t>
            </a:r>
            <a:r>
              <a:rPr lang="en-US" altLang="zh-TW" dirty="0" smtClean="0"/>
              <a:t>)</a:t>
            </a:r>
            <a:endParaRPr lang="en-US" altLang="zh-TW" dirty="0"/>
          </a:p>
          <a:p>
            <a:r>
              <a:rPr lang="zh-TW" altLang="zh-TW" dirty="0"/>
              <a:t>能從隱含或整體上下文語境指出適切時態。</a:t>
            </a:r>
            <a:endParaRPr lang="en-US" altLang="zh-TW" dirty="0" smtClean="0"/>
          </a:p>
          <a:p>
            <a:r>
              <a:rPr lang="zh-TW" altLang="zh-TW" dirty="0" smtClean="0"/>
              <a:t>能</a:t>
            </a:r>
            <a:r>
              <a:rPr lang="zh-TW" altLang="zh-TW" dirty="0"/>
              <a:t>整合隱晦、繁複或整體訊息指出主旨大意與隱含文意</a:t>
            </a:r>
            <a:r>
              <a:rPr lang="zh-TW" altLang="en-US" dirty="0"/>
              <a:t>。</a:t>
            </a:r>
            <a:endParaRPr lang="en-US" altLang="zh-TW" dirty="0"/>
          </a:p>
          <a:p>
            <a:endParaRPr lang="zh-TW" altLang="en-US" dirty="0"/>
          </a:p>
        </p:txBody>
      </p:sp>
      <p:sp>
        <p:nvSpPr>
          <p:cNvPr id="2" name="標題 1"/>
          <p:cNvSpPr>
            <a:spLocks noGrp="1"/>
          </p:cNvSpPr>
          <p:nvPr>
            <p:ph type="title"/>
          </p:nvPr>
        </p:nvSpPr>
        <p:spPr/>
        <p:txBody>
          <a:bodyPr/>
          <a:lstStyle/>
          <a:p>
            <a:r>
              <a:rPr lang="zh-TW" altLang="en-US" sz="3600" dirty="0"/>
              <a:t>會考</a:t>
            </a:r>
            <a:r>
              <a:rPr lang="zh-TW" altLang="en-US" sz="3600" dirty="0" smtClean="0"/>
              <a:t>閱讀篇章</a:t>
            </a:r>
            <a:r>
              <a:rPr lang="zh-TW" altLang="zh-TW" sz="3600" dirty="0" smtClean="0"/>
              <a:t>「</a:t>
            </a:r>
            <a:r>
              <a:rPr lang="zh-TW" altLang="zh-TW" sz="3600" dirty="0"/>
              <a:t>評」 </a:t>
            </a:r>
            <a:r>
              <a:rPr lang="zh-TW" altLang="en-US" sz="3600" dirty="0"/>
              <a:t>什麼</a:t>
            </a:r>
            <a:r>
              <a:rPr lang="zh-TW" altLang="en-US" sz="3600" dirty="0" smtClean="0"/>
              <a:t>？</a:t>
            </a:r>
            <a:r>
              <a:rPr lang="en-US" altLang="zh-TW" sz="3600" dirty="0" smtClean="0"/>
              <a:t>103</a:t>
            </a:r>
            <a:r>
              <a:rPr lang="zh-TW" altLang="en-US" sz="3600" dirty="0" smtClean="0"/>
              <a:t>、</a:t>
            </a:r>
            <a:r>
              <a:rPr lang="en-US" altLang="zh-TW" sz="3600" dirty="0" smtClean="0"/>
              <a:t>104</a:t>
            </a:r>
            <a:endParaRPr lang="zh-TW" altLang="en-US" sz="3600" dirty="0"/>
          </a:p>
        </p:txBody>
      </p:sp>
    </p:spTree>
    <p:extLst>
      <p:ext uri="{BB962C8B-B14F-4D97-AF65-F5344CB8AC3E}">
        <p14:creationId xmlns:p14="http://schemas.microsoft.com/office/powerpoint/2010/main" val="17355547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en-US" altLang="zh-TW" dirty="0" smtClean="0"/>
              <a:t>local: </a:t>
            </a:r>
            <a:r>
              <a:rPr lang="zh-TW" altLang="en-US" dirty="0" smtClean="0"/>
              <a:t>依據</a:t>
            </a:r>
            <a:r>
              <a:rPr lang="zh-TW" altLang="en-US" dirty="0">
                <a:solidFill>
                  <a:srgbClr val="FFFF66"/>
                </a:solidFill>
              </a:rPr>
              <a:t>局部訊息</a:t>
            </a:r>
            <a:r>
              <a:rPr lang="zh-TW" altLang="en-US" dirty="0" smtClean="0"/>
              <a:t>即可獲得答案</a:t>
            </a:r>
            <a:endParaRPr lang="en-US" altLang="zh-TW" dirty="0" smtClean="0"/>
          </a:p>
          <a:p>
            <a:endParaRPr lang="en-US" altLang="zh-TW" dirty="0"/>
          </a:p>
          <a:p>
            <a:r>
              <a:rPr lang="en-US" altLang="zh-TW" dirty="0" smtClean="0"/>
              <a:t>global: </a:t>
            </a:r>
            <a:r>
              <a:rPr lang="zh-TW" altLang="en-US" dirty="0" smtClean="0"/>
              <a:t>須</a:t>
            </a:r>
            <a:r>
              <a:rPr lang="zh-TW" altLang="en-US" dirty="0" smtClean="0">
                <a:solidFill>
                  <a:srgbClr val="FFFF66"/>
                </a:solidFill>
              </a:rPr>
              <a:t>整合多數訊息</a:t>
            </a:r>
            <a:r>
              <a:rPr lang="en-US" altLang="zh-TW" dirty="0" smtClean="0"/>
              <a:t>(</a:t>
            </a:r>
            <a:r>
              <a:rPr lang="zh-TW" altLang="en-US" dirty="0" smtClean="0"/>
              <a:t>通常須跨段落</a:t>
            </a:r>
            <a:r>
              <a:rPr lang="en-US" altLang="zh-TW" dirty="0" smtClean="0"/>
              <a:t>)</a:t>
            </a:r>
            <a:r>
              <a:rPr lang="zh-TW" altLang="en-US" dirty="0" smtClean="0"/>
              <a:t>，方能獲得答案</a:t>
            </a:r>
            <a:endParaRPr lang="zh-TW" altLang="en-US" dirty="0"/>
          </a:p>
        </p:txBody>
      </p:sp>
      <p:sp>
        <p:nvSpPr>
          <p:cNvPr id="2" name="標題 1"/>
          <p:cNvSpPr>
            <a:spLocks noGrp="1"/>
          </p:cNvSpPr>
          <p:nvPr>
            <p:ph type="title"/>
          </p:nvPr>
        </p:nvSpPr>
        <p:spPr/>
        <p:txBody>
          <a:bodyPr/>
          <a:lstStyle/>
          <a:p>
            <a:r>
              <a:rPr lang="zh-TW" altLang="en-US" dirty="0" smtClean="0"/>
              <a:t>名詞解釋：</a:t>
            </a:r>
            <a:r>
              <a:rPr lang="en-US" altLang="zh-TW" dirty="0" smtClean="0"/>
              <a:t>local &amp; global</a:t>
            </a:r>
            <a:endParaRPr lang="zh-TW" altLang="en-US" dirty="0"/>
          </a:p>
        </p:txBody>
      </p:sp>
    </p:spTree>
    <p:extLst>
      <p:ext uri="{BB962C8B-B14F-4D97-AF65-F5344CB8AC3E}">
        <p14:creationId xmlns:p14="http://schemas.microsoft.com/office/powerpoint/2010/main" val="18482796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73164012"/>
              </p:ext>
            </p:extLst>
          </p:nvPr>
        </p:nvGraphicFramePr>
        <p:xfrm>
          <a:off x="457200" y="1524000"/>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表現標準、會考、段</a:t>
            </a:r>
            <a:r>
              <a:rPr lang="zh-TW" altLang="en-US" dirty="0" smtClean="0">
                <a:latin typeface="標楷體" panose="03000509000000000000" pitchFamily="65" charset="-120"/>
                <a:ea typeface="標楷體" panose="03000509000000000000" pitchFamily="65" charset="-120"/>
              </a:rPr>
              <a:t>考三者關係</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0408177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pPr marL="0" indent="0" algn="ctr">
              <a:buNone/>
            </a:pPr>
            <a:r>
              <a:rPr lang="en-US" altLang="zh-TW" sz="4000" dirty="0" smtClean="0"/>
              <a:t>103</a:t>
            </a:r>
            <a:r>
              <a:rPr lang="zh-TW" altLang="en-US" sz="4000" dirty="0" smtClean="0"/>
              <a:t>年、</a:t>
            </a:r>
            <a:r>
              <a:rPr lang="en-US" altLang="zh-TW" sz="4000" dirty="0" smtClean="0"/>
              <a:t>104</a:t>
            </a:r>
            <a:r>
              <a:rPr lang="zh-TW" altLang="en-US" sz="4000" dirty="0" smtClean="0"/>
              <a:t>年兩次會考中，</a:t>
            </a:r>
            <a:r>
              <a:rPr lang="en-US" altLang="zh-TW" sz="4000" dirty="0" smtClean="0"/>
              <a:t/>
            </a:r>
            <a:br>
              <a:rPr lang="en-US" altLang="zh-TW" sz="4000" dirty="0" smtClean="0"/>
            </a:br>
            <a:r>
              <a:rPr lang="zh-TW" altLang="en-US" sz="4000" dirty="0" smtClean="0"/>
              <a:t>閱讀測驗裡</a:t>
            </a:r>
            <a:r>
              <a:rPr lang="en-US" altLang="zh-TW" sz="4000" dirty="0" smtClean="0"/>
              <a:t>local</a:t>
            </a:r>
            <a:r>
              <a:rPr lang="zh-TW" altLang="en-US" sz="4000" dirty="0" smtClean="0"/>
              <a:t>與</a:t>
            </a:r>
            <a:r>
              <a:rPr lang="en-US" altLang="zh-TW" sz="4000" dirty="0" smtClean="0"/>
              <a:t>global</a:t>
            </a:r>
            <a:r>
              <a:rPr lang="zh-TW" altLang="en-US" sz="4000" dirty="0" smtClean="0"/>
              <a:t>的試題</a:t>
            </a:r>
            <a:r>
              <a:rPr lang="en-US" altLang="zh-TW" sz="4000" dirty="0" smtClean="0"/>
              <a:t/>
            </a:r>
            <a:br>
              <a:rPr lang="en-US" altLang="zh-TW" sz="4000" dirty="0" smtClean="0"/>
            </a:br>
            <a:r>
              <a:rPr lang="zh-TW" altLang="en-US" sz="4000" dirty="0" smtClean="0"/>
              <a:t>各佔比例為何？</a:t>
            </a:r>
            <a:endParaRPr lang="zh-TW" altLang="en-US" sz="4000" dirty="0"/>
          </a:p>
        </p:txBody>
      </p:sp>
      <p:sp>
        <p:nvSpPr>
          <p:cNvPr id="3" name="標題 2"/>
          <p:cNvSpPr>
            <a:spLocks noGrp="1"/>
          </p:cNvSpPr>
          <p:nvPr>
            <p:ph type="title"/>
          </p:nvPr>
        </p:nvSpPr>
        <p:spPr/>
        <p:txBody>
          <a:bodyPr/>
          <a:lstStyle/>
          <a:p>
            <a:endParaRPr lang="zh-TW" altLang="en-US" dirty="0"/>
          </a:p>
        </p:txBody>
      </p:sp>
    </p:spTree>
    <p:extLst>
      <p:ext uri="{BB962C8B-B14F-4D97-AF65-F5344CB8AC3E}">
        <p14:creationId xmlns:p14="http://schemas.microsoft.com/office/powerpoint/2010/main" val="33509019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zh-TW" altLang="en-US" dirty="0" smtClean="0"/>
              <a:t>計</a:t>
            </a:r>
            <a:r>
              <a:rPr lang="en-US" altLang="zh-TW" dirty="0" smtClean="0"/>
              <a:t>21</a:t>
            </a:r>
            <a:r>
              <a:rPr lang="zh-TW" altLang="zh-TW" dirty="0"/>
              <a:t>題</a:t>
            </a:r>
            <a:r>
              <a:rPr lang="zh-TW" altLang="zh-TW" dirty="0" smtClean="0"/>
              <a:t>，</a:t>
            </a:r>
            <a:r>
              <a:rPr lang="zh-TW" altLang="en-US" dirty="0" smtClean="0"/>
              <a:t>佔總題數的</a:t>
            </a:r>
            <a:r>
              <a:rPr lang="en-US" altLang="zh-TW" dirty="0" smtClean="0"/>
              <a:t>52.5</a:t>
            </a:r>
            <a:r>
              <a:rPr lang="en-US" altLang="zh-TW" dirty="0"/>
              <a:t>%</a:t>
            </a:r>
            <a:r>
              <a:rPr lang="zh-TW" altLang="zh-TW" dirty="0" smtClean="0"/>
              <a:t>。</a:t>
            </a:r>
            <a:endParaRPr lang="en-US" altLang="zh-TW" dirty="0" smtClean="0"/>
          </a:p>
          <a:p>
            <a:r>
              <a:rPr lang="zh-TW" altLang="en-US" dirty="0" smtClean="0"/>
              <a:t>其中</a:t>
            </a:r>
            <a:r>
              <a:rPr lang="en-US" altLang="zh-TW" dirty="0" smtClean="0"/>
              <a:t>local </a:t>
            </a:r>
            <a:r>
              <a:rPr lang="en-US" altLang="zh-TW" dirty="0"/>
              <a:t>7</a:t>
            </a:r>
            <a:r>
              <a:rPr lang="zh-TW" altLang="zh-TW" dirty="0"/>
              <a:t>題</a:t>
            </a:r>
            <a:r>
              <a:rPr lang="zh-TW" altLang="zh-TW" dirty="0" smtClean="0"/>
              <a:t>，</a:t>
            </a:r>
            <a:r>
              <a:rPr lang="zh-TW" altLang="en-US" dirty="0" smtClean="0"/>
              <a:t>佔</a:t>
            </a:r>
            <a:r>
              <a:rPr lang="en-US" altLang="zh-TW" dirty="0" smtClean="0"/>
              <a:t>21</a:t>
            </a:r>
            <a:r>
              <a:rPr lang="zh-TW" altLang="en-US" dirty="0" smtClean="0"/>
              <a:t>題的</a:t>
            </a:r>
            <a:r>
              <a:rPr lang="en-US" altLang="zh-TW" dirty="0" smtClean="0"/>
              <a:t>33.3</a:t>
            </a:r>
            <a:r>
              <a:rPr lang="en-US" altLang="zh-TW" dirty="0"/>
              <a:t>%</a:t>
            </a:r>
            <a:r>
              <a:rPr lang="zh-TW" altLang="zh-TW" dirty="0" smtClean="0"/>
              <a:t>。</a:t>
            </a:r>
            <a:r>
              <a:rPr lang="en-US" altLang="zh-TW" dirty="0" smtClean="0"/>
              <a:t>global </a:t>
            </a:r>
            <a:r>
              <a:rPr lang="en-US" altLang="zh-TW" dirty="0"/>
              <a:t>14</a:t>
            </a:r>
            <a:r>
              <a:rPr lang="zh-TW" altLang="zh-TW" dirty="0"/>
              <a:t>題</a:t>
            </a:r>
            <a:r>
              <a:rPr lang="zh-TW" altLang="zh-TW" dirty="0" smtClean="0"/>
              <a:t>，</a:t>
            </a:r>
            <a:r>
              <a:rPr lang="zh-TW" altLang="en-US" dirty="0"/>
              <a:t>佔</a:t>
            </a:r>
            <a:r>
              <a:rPr lang="en-US" altLang="zh-TW" dirty="0"/>
              <a:t>21</a:t>
            </a:r>
            <a:r>
              <a:rPr lang="zh-TW" altLang="en-US" dirty="0"/>
              <a:t>題的</a:t>
            </a:r>
            <a:r>
              <a:rPr lang="en-US" altLang="zh-TW" dirty="0" smtClean="0"/>
              <a:t>66.7%</a:t>
            </a:r>
          </a:p>
          <a:p>
            <a:pPr marL="68580" indent="0">
              <a:buNone/>
            </a:pPr>
            <a:endParaRPr lang="zh-TW" altLang="en-US" dirty="0"/>
          </a:p>
        </p:txBody>
      </p:sp>
      <p:sp>
        <p:nvSpPr>
          <p:cNvPr id="2" name="標題 1"/>
          <p:cNvSpPr>
            <a:spLocks noGrp="1"/>
          </p:cNvSpPr>
          <p:nvPr>
            <p:ph type="title"/>
          </p:nvPr>
        </p:nvSpPr>
        <p:spPr/>
        <p:txBody>
          <a:bodyPr/>
          <a:lstStyle/>
          <a:p>
            <a:r>
              <a:rPr lang="zh-TW" altLang="en-US" sz="3300" dirty="0" smtClean="0"/>
              <a:t>會考閱讀測驗</a:t>
            </a:r>
            <a:r>
              <a:rPr lang="en-US" altLang="zh-TW" sz="3300" dirty="0" smtClean="0"/>
              <a:t>local &amp; global</a:t>
            </a:r>
            <a:r>
              <a:rPr lang="zh-TW" altLang="en-US" sz="3300" dirty="0" smtClean="0"/>
              <a:t>題數比率</a:t>
            </a:r>
            <a:r>
              <a:rPr lang="en-US" altLang="zh-TW" sz="3300" dirty="0" smtClean="0"/>
              <a:t>-103</a:t>
            </a:r>
            <a:endParaRPr lang="zh-TW" altLang="en-US" sz="3300" dirty="0"/>
          </a:p>
        </p:txBody>
      </p:sp>
      <p:graphicFrame>
        <p:nvGraphicFramePr>
          <p:cNvPr id="4" name="圖表 3"/>
          <p:cNvGraphicFramePr/>
          <p:nvPr>
            <p:extLst>
              <p:ext uri="{D42A27DB-BD31-4B8C-83A1-F6EECF244321}">
                <p14:modId xmlns:p14="http://schemas.microsoft.com/office/powerpoint/2010/main" val="2023671375"/>
              </p:ext>
            </p:extLst>
          </p:nvPr>
        </p:nvGraphicFramePr>
        <p:xfrm>
          <a:off x="611560" y="3501008"/>
          <a:ext cx="8208912" cy="30963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837446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zh-TW" altLang="en-US" dirty="0"/>
              <a:t>計</a:t>
            </a:r>
            <a:r>
              <a:rPr lang="en-US" altLang="zh-TW" dirty="0" smtClean="0"/>
              <a:t>22</a:t>
            </a:r>
            <a:r>
              <a:rPr lang="zh-TW" altLang="zh-TW" dirty="0" smtClean="0"/>
              <a:t>題</a:t>
            </a:r>
            <a:r>
              <a:rPr lang="zh-TW" altLang="zh-TW" dirty="0"/>
              <a:t>，</a:t>
            </a:r>
            <a:r>
              <a:rPr lang="zh-TW" altLang="en-US" dirty="0"/>
              <a:t>佔總題數的</a:t>
            </a:r>
            <a:r>
              <a:rPr lang="en-US" altLang="zh-TW" dirty="0" smtClean="0"/>
              <a:t>55</a:t>
            </a:r>
            <a:r>
              <a:rPr lang="en-US" altLang="zh-TW" dirty="0"/>
              <a:t>%</a:t>
            </a:r>
            <a:r>
              <a:rPr lang="zh-TW" altLang="zh-TW" dirty="0"/>
              <a:t>。</a:t>
            </a:r>
            <a:endParaRPr lang="en-US" altLang="zh-TW" dirty="0"/>
          </a:p>
          <a:p>
            <a:r>
              <a:rPr lang="zh-TW" altLang="en-US" dirty="0"/>
              <a:t>其中</a:t>
            </a:r>
            <a:r>
              <a:rPr lang="en-US" altLang="zh-TW" dirty="0"/>
              <a:t>local </a:t>
            </a:r>
            <a:r>
              <a:rPr lang="en-US" altLang="zh-TW" dirty="0" smtClean="0"/>
              <a:t>9</a:t>
            </a:r>
            <a:r>
              <a:rPr lang="zh-TW" altLang="zh-TW" dirty="0" smtClean="0"/>
              <a:t>題</a:t>
            </a:r>
            <a:r>
              <a:rPr lang="zh-TW" altLang="zh-TW" dirty="0"/>
              <a:t>，</a:t>
            </a:r>
            <a:r>
              <a:rPr lang="zh-TW" altLang="en-US" dirty="0"/>
              <a:t>佔</a:t>
            </a:r>
            <a:r>
              <a:rPr lang="en-US" altLang="zh-TW" dirty="0"/>
              <a:t>21</a:t>
            </a:r>
            <a:r>
              <a:rPr lang="zh-TW" altLang="en-US" dirty="0"/>
              <a:t>題</a:t>
            </a:r>
            <a:r>
              <a:rPr lang="zh-TW" altLang="en-US" dirty="0" smtClean="0"/>
              <a:t>的</a:t>
            </a:r>
            <a:r>
              <a:rPr lang="en-US" altLang="zh-TW" dirty="0" smtClean="0"/>
              <a:t>41%</a:t>
            </a:r>
            <a:r>
              <a:rPr lang="zh-TW" altLang="zh-TW" dirty="0"/>
              <a:t>。</a:t>
            </a:r>
            <a:r>
              <a:rPr lang="en-US" altLang="zh-TW" dirty="0"/>
              <a:t>global </a:t>
            </a:r>
            <a:r>
              <a:rPr lang="en-US" altLang="zh-TW" dirty="0" smtClean="0"/>
              <a:t>13</a:t>
            </a:r>
            <a:r>
              <a:rPr lang="zh-TW" altLang="zh-TW" dirty="0" smtClean="0"/>
              <a:t>題</a:t>
            </a:r>
            <a:r>
              <a:rPr lang="zh-TW" altLang="zh-TW" dirty="0"/>
              <a:t>，</a:t>
            </a:r>
            <a:r>
              <a:rPr lang="zh-TW" altLang="en-US" dirty="0"/>
              <a:t>佔</a:t>
            </a:r>
            <a:r>
              <a:rPr lang="en-US" altLang="zh-TW" dirty="0"/>
              <a:t>21</a:t>
            </a:r>
            <a:r>
              <a:rPr lang="zh-TW" altLang="en-US" dirty="0"/>
              <a:t>題</a:t>
            </a:r>
            <a:r>
              <a:rPr lang="zh-TW" altLang="en-US" dirty="0" smtClean="0"/>
              <a:t>的</a:t>
            </a:r>
            <a:r>
              <a:rPr lang="en-US" altLang="zh-TW" dirty="0" smtClean="0"/>
              <a:t>59%</a:t>
            </a:r>
            <a:endParaRPr lang="en-US" altLang="zh-TW" dirty="0"/>
          </a:p>
          <a:p>
            <a:pPr marL="68580" indent="0">
              <a:buNone/>
            </a:pPr>
            <a:endParaRPr lang="zh-TW" altLang="en-US" dirty="0"/>
          </a:p>
        </p:txBody>
      </p:sp>
      <p:sp>
        <p:nvSpPr>
          <p:cNvPr id="2" name="標題 1"/>
          <p:cNvSpPr>
            <a:spLocks noGrp="1"/>
          </p:cNvSpPr>
          <p:nvPr>
            <p:ph type="title"/>
          </p:nvPr>
        </p:nvSpPr>
        <p:spPr/>
        <p:txBody>
          <a:bodyPr/>
          <a:lstStyle/>
          <a:p>
            <a:r>
              <a:rPr lang="zh-TW" altLang="en-US" sz="3300" dirty="0"/>
              <a:t>會考閱讀測驗</a:t>
            </a:r>
            <a:r>
              <a:rPr lang="en-US" altLang="zh-TW" sz="3300" dirty="0"/>
              <a:t>local &amp; global</a:t>
            </a:r>
            <a:r>
              <a:rPr lang="zh-TW" altLang="en-US" sz="3300" dirty="0"/>
              <a:t>題數比率</a:t>
            </a:r>
            <a:r>
              <a:rPr lang="en-US" altLang="zh-TW" sz="3300" dirty="0"/>
              <a:t>-</a:t>
            </a:r>
            <a:r>
              <a:rPr lang="en-US" altLang="zh-TW" sz="3300" dirty="0" smtClean="0"/>
              <a:t>104</a:t>
            </a:r>
            <a:endParaRPr lang="zh-TW" altLang="en-US" sz="3300" dirty="0"/>
          </a:p>
        </p:txBody>
      </p:sp>
      <p:graphicFrame>
        <p:nvGraphicFramePr>
          <p:cNvPr id="4" name="圖表 3"/>
          <p:cNvGraphicFramePr/>
          <p:nvPr>
            <p:extLst>
              <p:ext uri="{D42A27DB-BD31-4B8C-83A1-F6EECF244321}">
                <p14:modId xmlns:p14="http://schemas.microsoft.com/office/powerpoint/2010/main" val="3300845997"/>
              </p:ext>
            </p:extLst>
          </p:nvPr>
        </p:nvGraphicFramePr>
        <p:xfrm>
          <a:off x="539552" y="3429000"/>
          <a:ext cx="8352928" cy="32403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538457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51520" y="1524000"/>
            <a:ext cx="8640960" cy="5073352"/>
          </a:xfrm>
        </p:spPr>
        <p:txBody>
          <a:bodyPr>
            <a:noAutofit/>
          </a:bodyPr>
          <a:lstStyle/>
          <a:p>
            <a:pPr>
              <a:lnSpc>
                <a:spcPct val="90000"/>
              </a:lnSpc>
            </a:pPr>
            <a:r>
              <a:rPr lang="zh-TW" altLang="zh-TW" dirty="0"/>
              <a:t>九年級「閱讀能力」</a:t>
            </a:r>
            <a:r>
              <a:rPr lang="zh-TW" altLang="zh-TW" dirty="0" smtClean="0"/>
              <a:t>「</a:t>
            </a:r>
            <a:r>
              <a:rPr lang="zh-TW" altLang="en-US" dirty="0" smtClean="0"/>
              <a:t>文意理解</a:t>
            </a:r>
            <a:r>
              <a:rPr lang="zh-TW" altLang="zh-TW" dirty="0" smtClean="0"/>
              <a:t>」</a:t>
            </a:r>
            <a:endParaRPr lang="en-US" altLang="zh-TW" dirty="0" smtClean="0"/>
          </a:p>
          <a:p>
            <a:pPr marL="723900" indent="-450850">
              <a:buFont typeface="+mj-lt"/>
              <a:buAutoNum type="arabicPeriod"/>
            </a:pPr>
            <a:r>
              <a:rPr lang="en-US" altLang="zh-TW" dirty="0" smtClean="0">
                <a:solidFill>
                  <a:srgbClr val="FFFF66"/>
                </a:solidFill>
              </a:rPr>
              <a:t>B</a:t>
            </a:r>
            <a:r>
              <a:rPr lang="zh-TW" altLang="zh-TW" dirty="0">
                <a:solidFill>
                  <a:srgbClr val="FFFF66"/>
                </a:solidFill>
              </a:rPr>
              <a:t>等級</a:t>
            </a:r>
            <a:r>
              <a:rPr lang="zh-TW" altLang="zh-TW" dirty="0" smtClean="0"/>
              <a:t>■</a:t>
            </a:r>
            <a:r>
              <a:rPr lang="zh-TW" altLang="zh-TW" dirty="0"/>
              <a:t>能指出明確敘述的訊息</a:t>
            </a:r>
            <a:r>
              <a:rPr lang="zh-TW" altLang="zh-TW" dirty="0" smtClean="0"/>
              <a:t>。</a:t>
            </a:r>
            <a:endParaRPr lang="en-US" altLang="zh-TW" dirty="0" smtClean="0"/>
          </a:p>
          <a:p>
            <a:pPr marL="723900" indent="-450850">
              <a:buFont typeface="+mj-lt"/>
              <a:buAutoNum type="arabicPeriod"/>
            </a:pPr>
            <a:r>
              <a:rPr lang="en-US" altLang="zh-TW" dirty="0" smtClean="0">
                <a:solidFill>
                  <a:srgbClr val="FFFF66"/>
                </a:solidFill>
              </a:rPr>
              <a:t>A</a:t>
            </a:r>
            <a:r>
              <a:rPr lang="zh-TW" altLang="zh-TW" dirty="0">
                <a:solidFill>
                  <a:srgbClr val="FFFF66"/>
                </a:solidFill>
              </a:rPr>
              <a:t>等級</a:t>
            </a:r>
            <a:r>
              <a:rPr lang="zh-TW" altLang="zh-TW" dirty="0"/>
              <a:t>■能指出篇章中跨句群的連貫標記及其意義或</a:t>
            </a:r>
            <a:r>
              <a:rPr lang="zh-TW" altLang="zh-TW" dirty="0" smtClean="0"/>
              <a:t>功能</a:t>
            </a:r>
            <a:r>
              <a:rPr lang="en-US" altLang="zh-TW" dirty="0" smtClean="0"/>
              <a:t> (</a:t>
            </a:r>
            <a:r>
              <a:rPr lang="zh-TW" altLang="en-US" dirty="0" smtClean="0"/>
              <a:t>猜字義</a:t>
            </a:r>
            <a:r>
              <a:rPr lang="en-US" altLang="zh-TW" dirty="0" smtClean="0"/>
              <a:t>/</a:t>
            </a:r>
            <a:r>
              <a:rPr lang="zh-TW" altLang="en-US" dirty="0" smtClean="0"/>
              <a:t>代名詞指涉</a:t>
            </a:r>
            <a:r>
              <a:rPr lang="en-US" altLang="zh-TW" dirty="0" smtClean="0"/>
              <a:t>)</a:t>
            </a:r>
            <a:r>
              <a:rPr lang="zh-TW" altLang="zh-TW" dirty="0" smtClean="0"/>
              <a:t>。</a:t>
            </a:r>
            <a:endParaRPr lang="en-US" altLang="zh-TW" dirty="0" smtClean="0"/>
          </a:p>
          <a:p>
            <a:pPr marL="723900" indent="-450850">
              <a:lnSpc>
                <a:spcPct val="90000"/>
              </a:lnSpc>
              <a:buFont typeface="+mj-lt"/>
              <a:buAutoNum type="arabicPeriod"/>
            </a:pPr>
            <a:r>
              <a:rPr lang="en-US" altLang="zh-TW" dirty="0" smtClean="0">
                <a:solidFill>
                  <a:srgbClr val="FFFF66"/>
                </a:solidFill>
              </a:rPr>
              <a:t>B</a:t>
            </a:r>
            <a:r>
              <a:rPr lang="zh-TW" altLang="zh-TW" dirty="0">
                <a:solidFill>
                  <a:srgbClr val="FFFF66"/>
                </a:solidFill>
              </a:rPr>
              <a:t>等級</a:t>
            </a:r>
            <a:r>
              <a:rPr lang="zh-TW" altLang="zh-TW" dirty="0" smtClean="0"/>
              <a:t>■</a:t>
            </a:r>
            <a:r>
              <a:rPr lang="zh-TW" altLang="zh-TW" dirty="0"/>
              <a:t>能整合明顯、簡易或局部訊息指出主旨大意與隱含文意</a:t>
            </a:r>
            <a:r>
              <a:rPr lang="zh-TW" altLang="zh-TW" dirty="0" smtClean="0"/>
              <a:t>。</a:t>
            </a:r>
            <a:r>
              <a:rPr lang="en-US" altLang="zh-TW" dirty="0" smtClean="0"/>
              <a:t>(</a:t>
            </a:r>
            <a:r>
              <a:rPr lang="zh-TW" altLang="en-US" dirty="0" smtClean="0"/>
              <a:t>推論</a:t>
            </a:r>
            <a:r>
              <a:rPr lang="en-US" altLang="zh-TW" dirty="0" smtClean="0"/>
              <a:t>)</a:t>
            </a:r>
            <a:r>
              <a:rPr lang="en-US" altLang="zh-TW" dirty="0"/>
              <a:t/>
            </a:r>
            <a:br>
              <a:rPr lang="en-US" altLang="zh-TW" dirty="0"/>
            </a:br>
            <a:r>
              <a:rPr lang="en-US" altLang="zh-TW" dirty="0">
                <a:solidFill>
                  <a:srgbClr val="FFFF66"/>
                </a:solidFill>
              </a:rPr>
              <a:t>C</a:t>
            </a:r>
            <a:r>
              <a:rPr lang="zh-TW" altLang="zh-TW" dirty="0">
                <a:solidFill>
                  <a:srgbClr val="FFFF66"/>
                </a:solidFill>
              </a:rPr>
              <a:t>等級</a:t>
            </a:r>
            <a:r>
              <a:rPr lang="zh-TW" altLang="zh-TW" dirty="0" smtClean="0"/>
              <a:t>■能擷取</a:t>
            </a:r>
            <a:r>
              <a:rPr lang="zh-TW" altLang="zh-TW" dirty="0"/>
              <a:t>明顯、簡易或局部訊息指出主旨大意或隱含文意</a:t>
            </a:r>
            <a:r>
              <a:rPr lang="zh-TW" altLang="zh-TW" dirty="0" smtClean="0"/>
              <a:t>。</a:t>
            </a:r>
            <a:r>
              <a:rPr lang="en-US" altLang="zh-TW" dirty="0"/>
              <a:t>(</a:t>
            </a:r>
            <a:r>
              <a:rPr lang="zh-TW" altLang="en-US" dirty="0"/>
              <a:t>推論</a:t>
            </a:r>
            <a:r>
              <a:rPr lang="en-US" altLang="zh-TW" dirty="0" smtClean="0"/>
              <a:t>)</a:t>
            </a:r>
            <a:r>
              <a:rPr lang="en-US" altLang="zh-TW" dirty="0"/>
              <a:t/>
            </a:r>
            <a:br>
              <a:rPr lang="en-US" altLang="zh-TW" dirty="0"/>
            </a:br>
            <a:r>
              <a:rPr lang="en-US" altLang="zh-TW" dirty="0">
                <a:solidFill>
                  <a:srgbClr val="FFFF66"/>
                </a:solidFill>
              </a:rPr>
              <a:t>C</a:t>
            </a:r>
            <a:r>
              <a:rPr lang="zh-TW" altLang="zh-TW" dirty="0">
                <a:solidFill>
                  <a:srgbClr val="FFFF66"/>
                </a:solidFill>
              </a:rPr>
              <a:t>等級</a:t>
            </a:r>
            <a:r>
              <a:rPr lang="zh-TW" altLang="zh-TW" dirty="0" smtClean="0"/>
              <a:t>■</a:t>
            </a:r>
            <a:r>
              <a:rPr lang="zh-TW" altLang="zh-TW" dirty="0"/>
              <a:t>能擷取明顯、簡易或局部訊息指出主旨大意或隱含文意</a:t>
            </a:r>
            <a:r>
              <a:rPr lang="zh-TW" altLang="zh-TW" dirty="0" smtClean="0"/>
              <a:t>。</a:t>
            </a:r>
            <a:r>
              <a:rPr lang="en-US" altLang="zh-TW" dirty="0" smtClean="0"/>
              <a:t>(</a:t>
            </a:r>
            <a:r>
              <a:rPr lang="zh-TW" altLang="en-US" dirty="0" smtClean="0"/>
              <a:t>主旨目的</a:t>
            </a:r>
            <a:r>
              <a:rPr lang="en-US" altLang="zh-TW" dirty="0" smtClean="0"/>
              <a:t>)</a:t>
            </a:r>
            <a:endParaRPr lang="zh-TW" altLang="en-US" dirty="0"/>
          </a:p>
        </p:txBody>
      </p:sp>
      <p:sp>
        <p:nvSpPr>
          <p:cNvPr id="2" name="標題 1"/>
          <p:cNvSpPr>
            <a:spLocks noGrp="1"/>
          </p:cNvSpPr>
          <p:nvPr>
            <p:ph type="title"/>
          </p:nvPr>
        </p:nvSpPr>
        <p:spPr/>
        <p:txBody>
          <a:bodyPr/>
          <a:lstStyle/>
          <a:p>
            <a:r>
              <a:rPr lang="zh-TW" altLang="en-US" dirty="0"/>
              <a:t>會考</a:t>
            </a:r>
            <a:r>
              <a:rPr lang="zh-TW" altLang="en-US" dirty="0" smtClean="0"/>
              <a:t>閱讀篇章對應</a:t>
            </a:r>
            <a:r>
              <a:rPr lang="zh-TW" altLang="en-US" dirty="0"/>
              <a:t>的表現標準</a:t>
            </a:r>
            <a:r>
              <a:rPr lang="en-US" altLang="zh-TW" dirty="0"/>
              <a:t>-103</a:t>
            </a:r>
            <a:endParaRPr lang="zh-TW" altLang="en-US" dirty="0"/>
          </a:p>
        </p:txBody>
      </p:sp>
    </p:spTree>
    <p:extLst>
      <p:ext uri="{BB962C8B-B14F-4D97-AF65-F5344CB8AC3E}">
        <p14:creationId xmlns:p14="http://schemas.microsoft.com/office/powerpoint/2010/main" val="22449652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r>
              <a:rPr lang="zh-TW" altLang="zh-TW" dirty="0"/>
              <a:t>九年級「閱讀能力」</a:t>
            </a:r>
            <a:r>
              <a:rPr lang="zh-TW" altLang="zh-TW" dirty="0" smtClean="0"/>
              <a:t>「</a:t>
            </a:r>
            <a:r>
              <a:rPr lang="zh-TW" altLang="en-US" dirty="0"/>
              <a:t>文意理解</a:t>
            </a:r>
            <a:r>
              <a:rPr lang="zh-TW" altLang="zh-TW" dirty="0" smtClean="0"/>
              <a:t>」</a:t>
            </a:r>
            <a:endParaRPr lang="en-US" altLang="zh-TW" dirty="0" smtClean="0"/>
          </a:p>
          <a:p>
            <a:pPr marL="627063" indent="-354013">
              <a:buFont typeface="+mj-lt"/>
              <a:buAutoNum type="arabicPeriod"/>
            </a:pPr>
            <a:r>
              <a:rPr lang="en-US" altLang="zh-TW" dirty="0" smtClean="0">
                <a:solidFill>
                  <a:srgbClr val="FFFF66"/>
                </a:solidFill>
              </a:rPr>
              <a:t>B</a:t>
            </a:r>
            <a:r>
              <a:rPr lang="zh-TW" altLang="zh-TW" dirty="0">
                <a:solidFill>
                  <a:srgbClr val="FFFF66"/>
                </a:solidFill>
              </a:rPr>
              <a:t>等級</a:t>
            </a:r>
            <a:r>
              <a:rPr lang="zh-TW" altLang="zh-TW" dirty="0" smtClean="0"/>
              <a:t>■</a:t>
            </a:r>
            <a:r>
              <a:rPr lang="zh-TW" altLang="zh-TW" dirty="0"/>
              <a:t>能指出明確敘述的訊息</a:t>
            </a:r>
            <a:r>
              <a:rPr lang="zh-TW" altLang="zh-TW" dirty="0" smtClean="0"/>
              <a:t>。</a:t>
            </a:r>
            <a:endParaRPr lang="en-US" altLang="zh-TW" dirty="0" smtClean="0"/>
          </a:p>
          <a:p>
            <a:pPr marL="627063" indent="-354013">
              <a:buFont typeface="+mj-lt"/>
              <a:buAutoNum type="arabicPeriod"/>
            </a:pPr>
            <a:r>
              <a:rPr lang="en-US" altLang="zh-TW" dirty="0" smtClean="0">
                <a:solidFill>
                  <a:srgbClr val="FFFF66"/>
                </a:solidFill>
              </a:rPr>
              <a:t>C</a:t>
            </a:r>
            <a:r>
              <a:rPr lang="zh-TW" altLang="zh-TW" dirty="0">
                <a:solidFill>
                  <a:srgbClr val="FFFF66"/>
                </a:solidFill>
              </a:rPr>
              <a:t>等級</a:t>
            </a:r>
            <a:r>
              <a:rPr lang="zh-TW" altLang="zh-TW" dirty="0"/>
              <a:t>■能指出篇章中跨句的連貫標記及其意義或</a:t>
            </a:r>
            <a:r>
              <a:rPr lang="zh-TW" altLang="zh-TW" dirty="0" smtClean="0"/>
              <a:t>功能</a:t>
            </a:r>
            <a:r>
              <a:rPr lang="en-US" altLang="zh-TW" dirty="0"/>
              <a:t>(</a:t>
            </a:r>
            <a:r>
              <a:rPr lang="zh-TW" altLang="en-US" dirty="0"/>
              <a:t>猜</a:t>
            </a:r>
            <a:r>
              <a:rPr lang="zh-TW" altLang="en-US" dirty="0" smtClean="0"/>
              <a:t>字義</a:t>
            </a:r>
            <a:r>
              <a:rPr lang="en-US" altLang="zh-TW" dirty="0"/>
              <a:t>/</a:t>
            </a:r>
            <a:r>
              <a:rPr lang="zh-TW" altLang="en-US" dirty="0"/>
              <a:t>代名詞指涉</a:t>
            </a:r>
            <a:r>
              <a:rPr lang="en-US" altLang="zh-TW" dirty="0" smtClean="0"/>
              <a:t>) </a:t>
            </a:r>
            <a:r>
              <a:rPr lang="zh-TW" altLang="zh-TW" dirty="0" smtClean="0"/>
              <a:t>。</a:t>
            </a:r>
            <a:endParaRPr lang="en-US" altLang="zh-TW" dirty="0" smtClean="0"/>
          </a:p>
          <a:p>
            <a:pPr marL="627063" indent="-354013">
              <a:buFont typeface="+mj-lt"/>
              <a:buAutoNum type="arabicPeriod"/>
            </a:pPr>
            <a:r>
              <a:rPr lang="en-US" altLang="zh-TW" dirty="0">
                <a:solidFill>
                  <a:srgbClr val="FFFF66"/>
                </a:solidFill>
              </a:rPr>
              <a:t>A</a:t>
            </a:r>
            <a:r>
              <a:rPr lang="zh-TW" altLang="en-US" dirty="0">
                <a:solidFill>
                  <a:srgbClr val="FFFF66"/>
                </a:solidFill>
              </a:rPr>
              <a:t>等級</a:t>
            </a:r>
            <a:r>
              <a:rPr lang="zh-TW" altLang="zh-TW" dirty="0" smtClean="0"/>
              <a:t>■</a:t>
            </a:r>
            <a:r>
              <a:rPr lang="zh-TW" altLang="zh-TW" dirty="0"/>
              <a:t>能從隱含或整體上下文語境指出適切時態</a:t>
            </a:r>
            <a:r>
              <a:rPr lang="zh-TW" altLang="zh-TW" dirty="0" smtClean="0"/>
              <a:t>。</a:t>
            </a:r>
            <a:r>
              <a:rPr lang="en-US" altLang="zh-TW" dirty="0" smtClean="0"/>
              <a:t/>
            </a:r>
            <a:br>
              <a:rPr lang="en-US" altLang="zh-TW" dirty="0" smtClean="0"/>
            </a:br>
            <a:r>
              <a:rPr lang="en-US" altLang="zh-TW" dirty="0">
                <a:solidFill>
                  <a:srgbClr val="FFFF66"/>
                </a:solidFill>
              </a:rPr>
              <a:t>B</a:t>
            </a:r>
            <a:r>
              <a:rPr lang="zh-TW" altLang="en-US" dirty="0">
                <a:solidFill>
                  <a:srgbClr val="FFFF66"/>
                </a:solidFill>
              </a:rPr>
              <a:t>等級</a:t>
            </a:r>
            <a:r>
              <a:rPr lang="zh-TW" altLang="zh-TW" dirty="0" smtClean="0"/>
              <a:t>■</a:t>
            </a:r>
            <a:r>
              <a:rPr lang="zh-TW" altLang="zh-TW" dirty="0"/>
              <a:t>能從局部上下文明顯語境指出適切時態。</a:t>
            </a:r>
            <a:endParaRPr lang="en-US" altLang="zh-TW" dirty="0" smtClean="0"/>
          </a:p>
        </p:txBody>
      </p:sp>
      <p:sp>
        <p:nvSpPr>
          <p:cNvPr id="2" name="標題 1"/>
          <p:cNvSpPr>
            <a:spLocks noGrp="1"/>
          </p:cNvSpPr>
          <p:nvPr>
            <p:ph type="title"/>
          </p:nvPr>
        </p:nvSpPr>
        <p:spPr/>
        <p:txBody>
          <a:bodyPr>
            <a:normAutofit fontScale="90000"/>
          </a:bodyPr>
          <a:lstStyle/>
          <a:p>
            <a:r>
              <a:rPr lang="zh-TW" altLang="en-US" dirty="0" smtClean="0"/>
              <a:t>會考閱讀篇章對應的表現標準</a:t>
            </a:r>
            <a:r>
              <a:rPr lang="en-US" altLang="zh-TW" dirty="0" smtClean="0"/>
              <a:t>-104_1</a:t>
            </a:r>
            <a:endParaRPr lang="zh-TW" altLang="en-US" dirty="0"/>
          </a:p>
        </p:txBody>
      </p:sp>
    </p:spTree>
    <p:extLst>
      <p:ext uri="{BB962C8B-B14F-4D97-AF65-F5344CB8AC3E}">
        <p14:creationId xmlns:p14="http://schemas.microsoft.com/office/powerpoint/2010/main" val="5961448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solidFill>
                  <a:srgbClr val="FFFF66"/>
                </a:solidFill>
              </a:rPr>
              <a:t>B</a:t>
            </a:r>
            <a:r>
              <a:rPr lang="zh-TW" altLang="zh-TW" dirty="0">
                <a:solidFill>
                  <a:srgbClr val="FFFF66"/>
                </a:solidFill>
              </a:rPr>
              <a:t>等級</a:t>
            </a:r>
            <a:r>
              <a:rPr lang="zh-TW" altLang="zh-TW" dirty="0"/>
              <a:t>■能整合明顯、簡易或局部訊息指出主旨大意與隱含文意。</a:t>
            </a:r>
            <a:r>
              <a:rPr lang="en-US" altLang="zh-TW" dirty="0"/>
              <a:t>(</a:t>
            </a:r>
            <a:r>
              <a:rPr lang="zh-TW" altLang="en-US" dirty="0"/>
              <a:t>推論</a:t>
            </a:r>
            <a:r>
              <a:rPr lang="en-US" altLang="zh-TW" dirty="0"/>
              <a:t>)</a:t>
            </a:r>
            <a:br>
              <a:rPr lang="en-US" altLang="zh-TW" dirty="0"/>
            </a:br>
            <a:r>
              <a:rPr lang="en-US" altLang="zh-TW" dirty="0">
                <a:solidFill>
                  <a:srgbClr val="FFFF66"/>
                </a:solidFill>
              </a:rPr>
              <a:t>C</a:t>
            </a:r>
            <a:r>
              <a:rPr lang="zh-TW" altLang="zh-TW" dirty="0">
                <a:solidFill>
                  <a:srgbClr val="FFFF66"/>
                </a:solidFill>
              </a:rPr>
              <a:t>等級</a:t>
            </a:r>
            <a:r>
              <a:rPr lang="zh-TW" altLang="zh-TW" dirty="0"/>
              <a:t>■能擷取明顯、簡易或局部訊息指出主旨大意或隱含文意。</a:t>
            </a:r>
            <a:r>
              <a:rPr lang="en-US" altLang="zh-TW" dirty="0"/>
              <a:t>(</a:t>
            </a:r>
            <a:r>
              <a:rPr lang="zh-TW" altLang="en-US" dirty="0"/>
              <a:t>推論</a:t>
            </a:r>
            <a:r>
              <a:rPr lang="en-US" altLang="zh-TW" dirty="0"/>
              <a:t>) </a:t>
            </a:r>
            <a:br>
              <a:rPr lang="en-US" altLang="zh-TW" dirty="0"/>
            </a:br>
            <a:r>
              <a:rPr lang="en-US" altLang="zh-TW" dirty="0">
                <a:solidFill>
                  <a:srgbClr val="FFFF66"/>
                </a:solidFill>
              </a:rPr>
              <a:t>C</a:t>
            </a:r>
            <a:r>
              <a:rPr lang="zh-TW" altLang="zh-TW" dirty="0">
                <a:solidFill>
                  <a:srgbClr val="FFFF66"/>
                </a:solidFill>
              </a:rPr>
              <a:t>等級</a:t>
            </a:r>
            <a:r>
              <a:rPr lang="zh-TW" altLang="zh-TW" dirty="0"/>
              <a:t>■能擷取明顯、簡易或局部訊息指出主旨大意或隱含文意。</a:t>
            </a:r>
            <a:r>
              <a:rPr lang="en-US" altLang="zh-TW" dirty="0"/>
              <a:t>(</a:t>
            </a:r>
            <a:r>
              <a:rPr lang="zh-TW" altLang="en-US" dirty="0"/>
              <a:t>主旨目的</a:t>
            </a:r>
            <a:r>
              <a:rPr lang="en-US" altLang="zh-TW" dirty="0"/>
              <a:t>)</a:t>
            </a:r>
            <a:endParaRPr lang="zh-TW" altLang="en-US" dirty="0"/>
          </a:p>
          <a:p>
            <a:endParaRPr lang="zh-TW" altLang="en-US" dirty="0"/>
          </a:p>
        </p:txBody>
      </p:sp>
      <p:sp>
        <p:nvSpPr>
          <p:cNvPr id="3" name="標題 2"/>
          <p:cNvSpPr>
            <a:spLocks noGrp="1"/>
          </p:cNvSpPr>
          <p:nvPr>
            <p:ph type="title"/>
          </p:nvPr>
        </p:nvSpPr>
        <p:spPr/>
        <p:txBody>
          <a:bodyPr>
            <a:normAutofit fontScale="90000"/>
          </a:bodyPr>
          <a:lstStyle/>
          <a:p>
            <a:r>
              <a:rPr lang="zh-TW" altLang="en-US" dirty="0"/>
              <a:t>會考閱讀篇章對應的表現標準</a:t>
            </a:r>
            <a:r>
              <a:rPr lang="en-US" altLang="zh-TW" dirty="0"/>
              <a:t>-</a:t>
            </a:r>
            <a:r>
              <a:rPr lang="en-US" altLang="zh-TW" dirty="0" smtClean="0"/>
              <a:t>104_2</a:t>
            </a:r>
            <a:endParaRPr lang="zh-TW" altLang="en-US" dirty="0"/>
          </a:p>
        </p:txBody>
      </p:sp>
    </p:spTree>
    <p:extLst>
      <p:ext uri="{BB962C8B-B14F-4D97-AF65-F5344CB8AC3E}">
        <p14:creationId xmlns:p14="http://schemas.microsoft.com/office/powerpoint/2010/main" val="39564543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Autofit/>
          </a:bodyPr>
          <a:lstStyle/>
          <a:p>
            <a:r>
              <a:rPr lang="zh-TW" altLang="zh-TW" dirty="0" smtClean="0"/>
              <a:t>「</a:t>
            </a:r>
            <a:r>
              <a:rPr lang="zh-TW" altLang="en-US" dirty="0" smtClean="0"/>
              <a:t>字詞句構</a:t>
            </a:r>
            <a:r>
              <a:rPr lang="zh-TW" altLang="zh-TW" dirty="0" smtClean="0"/>
              <a:t>」</a:t>
            </a:r>
            <a:endParaRPr lang="en-US" altLang="zh-TW" dirty="0" smtClean="0"/>
          </a:p>
          <a:p>
            <a:r>
              <a:rPr lang="zh-TW" altLang="zh-TW" dirty="0" smtClean="0"/>
              <a:t>「</a:t>
            </a:r>
            <a:r>
              <a:rPr lang="zh-TW" altLang="en-US" dirty="0" smtClean="0"/>
              <a:t>文意理解</a:t>
            </a:r>
            <a:r>
              <a:rPr lang="zh-TW" altLang="zh-TW" dirty="0" smtClean="0"/>
              <a:t>」</a:t>
            </a:r>
            <a:endParaRPr lang="en-US" altLang="zh-TW" dirty="0" smtClean="0"/>
          </a:p>
          <a:p>
            <a:pPr marL="723900" indent="-368300">
              <a:buFont typeface="+mj-lt"/>
              <a:buAutoNum type="arabicPeriod"/>
            </a:pPr>
            <a:r>
              <a:rPr lang="zh-TW" altLang="en-US" dirty="0" smtClean="0"/>
              <a:t>指出訊息</a:t>
            </a:r>
            <a:endParaRPr lang="en-US" altLang="zh-TW" dirty="0" smtClean="0"/>
          </a:p>
          <a:p>
            <a:pPr marL="723900" indent="-368300">
              <a:buFont typeface="+mj-lt"/>
              <a:buAutoNum type="arabicPeriod"/>
            </a:pPr>
            <a:r>
              <a:rPr lang="zh-TW" altLang="en-US" dirty="0" smtClean="0"/>
              <a:t>連貫標記</a:t>
            </a:r>
            <a:r>
              <a:rPr lang="en-US" altLang="zh-TW" dirty="0"/>
              <a:t>(</a:t>
            </a:r>
            <a:r>
              <a:rPr lang="zh-TW" altLang="en-US" dirty="0"/>
              <a:t>猜字義</a:t>
            </a:r>
            <a:r>
              <a:rPr lang="en-US" altLang="zh-TW" dirty="0"/>
              <a:t>/</a:t>
            </a:r>
            <a:r>
              <a:rPr lang="zh-TW" altLang="en-US" dirty="0"/>
              <a:t>代名詞指涉</a:t>
            </a:r>
            <a:r>
              <a:rPr lang="en-US" altLang="zh-TW" dirty="0"/>
              <a:t>) </a:t>
            </a:r>
            <a:endParaRPr lang="en-US" altLang="zh-TW" dirty="0" smtClean="0"/>
          </a:p>
          <a:p>
            <a:pPr marL="723900" indent="-368300">
              <a:buFont typeface="+mj-lt"/>
              <a:buAutoNum type="arabicPeriod"/>
            </a:pPr>
            <a:r>
              <a:rPr lang="zh-TW" altLang="en-US" dirty="0" smtClean="0"/>
              <a:t>動詞時態</a:t>
            </a:r>
            <a:endParaRPr lang="en-US" altLang="zh-TW" dirty="0" smtClean="0"/>
          </a:p>
          <a:p>
            <a:pPr marL="723900" indent="-368300">
              <a:buFont typeface="+mj-lt"/>
              <a:buAutoNum type="arabicPeriod"/>
            </a:pPr>
            <a:r>
              <a:rPr lang="zh-TW" altLang="en-US" dirty="0" smtClean="0"/>
              <a:t>隱含文意</a:t>
            </a:r>
            <a:endParaRPr lang="en-US" altLang="zh-TW" dirty="0" smtClean="0"/>
          </a:p>
          <a:p>
            <a:pPr marL="723900" indent="0">
              <a:buNone/>
            </a:pPr>
            <a:r>
              <a:rPr lang="en-US" altLang="zh-TW" dirty="0" smtClean="0"/>
              <a:t>(</a:t>
            </a:r>
            <a:r>
              <a:rPr lang="en-US" altLang="zh-TW" dirty="0" smtClean="0">
                <a:sym typeface="Wingdings"/>
              </a:rPr>
              <a:t></a:t>
            </a:r>
            <a:r>
              <a:rPr lang="zh-TW" altLang="en-US" dirty="0" smtClean="0">
                <a:sym typeface="Wingdings"/>
              </a:rPr>
              <a:t>註：「隱含文意」</a:t>
            </a:r>
            <a:r>
              <a:rPr lang="zh-TW" altLang="zh-TW" dirty="0"/>
              <a:t>包含主題、目的、作者立場態度、字義、推論、預測等</a:t>
            </a:r>
            <a:r>
              <a:rPr lang="zh-TW" altLang="zh-TW" dirty="0" smtClean="0"/>
              <a:t>。</a:t>
            </a:r>
            <a:r>
              <a:rPr lang="en-US" altLang="zh-TW" dirty="0" smtClean="0"/>
              <a:t>)</a:t>
            </a:r>
          </a:p>
          <a:p>
            <a:pPr marL="365125" indent="-296863">
              <a:buNone/>
            </a:pPr>
            <a:r>
              <a:rPr lang="zh-TW" altLang="zh-TW" dirty="0" smtClean="0">
                <a:solidFill>
                  <a:srgbClr val="FF0000"/>
                </a:solidFill>
                <a:sym typeface="Wingdings 3"/>
              </a:rPr>
              <a:t></a:t>
            </a:r>
            <a:r>
              <a:rPr lang="zh-TW" altLang="en-US" dirty="0">
                <a:sym typeface="Wingdings 3"/>
              </a:rPr>
              <a:t>閱讀</a:t>
            </a:r>
            <a:r>
              <a:rPr lang="zh-TW" altLang="en-US" dirty="0" smtClean="0">
                <a:sym typeface="Wingdings 3"/>
              </a:rPr>
              <a:t>能力</a:t>
            </a:r>
            <a:r>
              <a:rPr lang="zh-TW" altLang="en-US" dirty="0">
                <a:sym typeface="Wingdings 3"/>
              </a:rPr>
              <a:t>中的</a:t>
            </a:r>
            <a:r>
              <a:rPr lang="zh-TW" altLang="zh-TW" dirty="0" smtClean="0"/>
              <a:t>「</a:t>
            </a:r>
            <a:r>
              <a:rPr lang="zh-TW" altLang="en-US" dirty="0"/>
              <a:t>字詞句構</a:t>
            </a:r>
            <a:r>
              <a:rPr lang="zh-TW" altLang="zh-TW" dirty="0" smtClean="0"/>
              <a:t>」</a:t>
            </a:r>
            <a:r>
              <a:rPr lang="zh-TW" altLang="en-US" dirty="0"/>
              <a:t>、</a:t>
            </a:r>
            <a:r>
              <a:rPr lang="zh-TW" altLang="zh-TW" dirty="0" smtClean="0"/>
              <a:t>「</a:t>
            </a:r>
            <a:r>
              <a:rPr lang="zh-TW" altLang="en-US" dirty="0"/>
              <a:t>文意理解</a:t>
            </a:r>
            <a:r>
              <a:rPr lang="zh-TW" altLang="zh-TW" dirty="0" smtClean="0"/>
              <a:t>」</a:t>
            </a:r>
            <a:r>
              <a:rPr lang="zh-TW" altLang="en-US" dirty="0">
                <a:solidFill>
                  <a:srgbClr val="FFFF66"/>
                </a:solidFill>
              </a:rPr>
              <a:t>兩</a:t>
            </a:r>
            <a:r>
              <a:rPr lang="zh-TW" altLang="en-US" dirty="0" smtClean="0">
                <a:solidFill>
                  <a:srgbClr val="FFFF66"/>
                </a:solidFill>
              </a:rPr>
              <a:t>個</a:t>
            </a:r>
            <a:r>
              <a:rPr lang="zh-TW" altLang="en-US" b="1" dirty="0">
                <a:solidFill>
                  <a:srgbClr val="FFFF66"/>
                </a:solidFill>
              </a:rPr>
              <a:t>內容標準</a:t>
            </a:r>
            <a:r>
              <a:rPr lang="zh-TW" altLang="en-US" dirty="0">
                <a:solidFill>
                  <a:srgbClr val="FFFF66"/>
                </a:solidFill>
              </a:rPr>
              <a:t>都有評量到</a:t>
            </a:r>
            <a:r>
              <a:rPr lang="zh-TW" altLang="en-US" dirty="0" smtClean="0"/>
              <a:t>。</a:t>
            </a:r>
            <a:endParaRPr lang="zh-TW" altLang="en-US" dirty="0"/>
          </a:p>
        </p:txBody>
      </p:sp>
      <p:sp>
        <p:nvSpPr>
          <p:cNvPr id="2" name="標題 1"/>
          <p:cNvSpPr>
            <a:spLocks noGrp="1"/>
          </p:cNvSpPr>
          <p:nvPr>
            <p:ph type="title"/>
          </p:nvPr>
        </p:nvSpPr>
        <p:spPr/>
        <p:txBody>
          <a:bodyPr/>
          <a:lstStyle/>
          <a:p>
            <a:r>
              <a:rPr lang="zh-TW" altLang="en-US" sz="3600" dirty="0" smtClean="0"/>
              <a:t>會考閱讀評量</a:t>
            </a:r>
            <a:r>
              <a:rPr lang="zh-TW" altLang="en-US" sz="3600" dirty="0"/>
              <a:t>到了哪些內容標準？</a:t>
            </a:r>
            <a:endParaRPr lang="zh-TW" altLang="en-US" sz="3800" dirty="0"/>
          </a:p>
        </p:txBody>
      </p:sp>
    </p:spTree>
    <p:extLst>
      <p:ext uri="{BB962C8B-B14F-4D97-AF65-F5344CB8AC3E}">
        <p14:creationId xmlns:p14="http://schemas.microsoft.com/office/powerpoint/2010/main" val="37712300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endParaRPr lang="en-US" altLang="zh-TW" dirty="0" smtClean="0"/>
          </a:p>
          <a:p>
            <a:endParaRPr lang="en-US" altLang="zh-TW" dirty="0"/>
          </a:p>
        </p:txBody>
      </p:sp>
      <p:sp>
        <p:nvSpPr>
          <p:cNvPr id="2" name="標題 1"/>
          <p:cNvSpPr>
            <a:spLocks noGrp="1"/>
          </p:cNvSpPr>
          <p:nvPr>
            <p:ph type="title"/>
          </p:nvPr>
        </p:nvSpPr>
        <p:spPr/>
        <p:txBody>
          <a:bodyPr/>
          <a:lstStyle/>
          <a:p>
            <a:endParaRPr lang="zh-TW" altLang="en-US"/>
          </a:p>
        </p:txBody>
      </p:sp>
      <p:sp>
        <p:nvSpPr>
          <p:cNvPr id="4" name="矩形 3"/>
          <p:cNvSpPr/>
          <p:nvPr/>
        </p:nvSpPr>
        <p:spPr>
          <a:xfrm>
            <a:off x="2024707" y="2420888"/>
            <a:ext cx="5109091" cy="1569660"/>
          </a:xfrm>
          <a:prstGeom prst="rect">
            <a:avLst/>
          </a:prstGeom>
          <a:noFill/>
        </p:spPr>
        <p:txBody>
          <a:bodyPr wrap="none" lIns="91440" tIns="45720" rIns="91440" bIns="45720">
            <a:spAutoFit/>
            <a:scene3d>
              <a:camera prst="orthographicFront"/>
              <a:lightRig rig="threePt" dir="t"/>
            </a:scene3d>
            <a:sp3d extrusionH="57150">
              <a:bevelT w="50800" h="38100" prst="riblet"/>
            </a:sp3d>
          </a:bodyPr>
          <a:lstStyle/>
          <a:p>
            <a:pPr algn="ctr"/>
            <a:r>
              <a:rPr lang="zh-TW" altLang="en-US" sz="48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會考聽力與閱讀的</a:t>
            </a:r>
            <a:endParaRPr lang="en-US" altLang="zh-TW" sz="48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lgn="ctr"/>
            <a:r>
              <a:rPr lang="zh-TW" altLang="en-US" sz="48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文本內容為何？</a:t>
            </a:r>
            <a:endParaRPr lang="zh-TW" altLang="en-US" sz="48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28790509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zh-TW" altLang="en-US" dirty="0" smtClean="0"/>
              <a:t>第一部分：</a:t>
            </a:r>
            <a:r>
              <a:rPr lang="zh-TW" altLang="zh-TW" dirty="0"/>
              <a:t>辨識句意（第</a:t>
            </a:r>
            <a:r>
              <a:rPr lang="en-US" altLang="zh-TW" dirty="0"/>
              <a:t>1-3</a:t>
            </a:r>
            <a:r>
              <a:rPr lang="zh-TW" altLang="zh-TW" dirty="0"/>
              <a:t>題）</a:t>
            </a:r>
            <a:r>
              <a:rPr lang="zh-TW" altLang="zh-TW" dirty="0" smtClean="0"/>
              <a:t>。</a:t>
            </a:r>
            <a:endParaRPr lang="en-US" altLang="zh-TW" dirty="0" smtClean="0"/>
          </a:p>
          <a:p>
            <a:pPr marL="949325" lvl="0" indent="-514350">
              <a:buFont typeface="+mj-lt"/>
              <a:buAutoNum type="arabicPeriod"/>
            </a:pPr>
            <a:r>
              <a:rPr lang="zh-TW" altLang="zh-TW" dirty="0"/>
              <a:t>所學字詞語句。</a:t>
            </a:r>
            <a:endParaRPr lang="en-US" altLang="zh-TW" dirty="0" smtClean="0"/>
          </a:p>
          <a:p>
            <a:pPr marL="949325" lvl="0" indent="-514350">
              <a:buFont typeface="+mj-lt"/>
              <a:buAutoNum type="arabicPeriod"/>
            </a:pPr>
            <a:r>
              <a:rPr lang="zh-TW" altLang="zh-TW" dirty="0"/>
              <a:t>生活經驗、課本所學為主。</a:t>
            </a:r>
            <a:endParaRPr lang="en-US" altLang="zh-TW" dirty="0" smtClean="0"/>
          </a:p>
          <a:p>
            <a:pPr marL="949325" lvl="0" indent="-514350">
              <a:buFont typeface="+mj-lt"/>
              <a:buAutoNum type="arabicPeriod"/>
            </a:pPr>
            <a:r>
              <a:rPr lang="zh-TW" altLang="zh-TW" dirty="0"/>
              <a:t>所用句型、句子的長度，</a:t>
            </a:r>
            <a:r>
              <a:rPr lang="en-US" altLang="zh-TW" dirty="0"/>
              <a:t>104</a:t>
            </a:r>
            <a:r>
              <a:rPr lang="zh-TW" altLang="zh-TW" dirty="0"/>
              <a:t>年比</a:t>
            </a:r>
            <a:r>
              <a:rPr lang="en-US" altLang="zh-TW" dirty="0"/>
              <a:t>103</a:t>
            </a:r>
            <a:r>
              <a:rPr lang="zh-TW" altLang="zh-TW" dirty="0"/>
              <a:t>年較長、較繁複。</a:t>
            </a:r>
            <a:endParaRPr lang="en-US" altLang="zh-TW" dirty="0"/>
          </a:p>
        </p:txBody>
      </p:sp>
      <p:sp>
        <p:nvSpPr>
          <p:cNvPr id="2" name="標題 1"/>
          <p:cNvSpPr>
            <a:spLocks noGrp="1"/>
          </p:cNvSpPr>
          <p:nvPr>
            <p:ph type="title"/>
          </p:nvPr>
        </p:nvSpPr>
        <p:spPr/>
        <p:txBody>
          <a:bodyPr/>
          <a:lstStyle/>
          <a:p>
            <a:r>
              <a:rPr lang="zh-TW" altLang="en-US" dirty="0" smtClean="0"/>
              <a:t>會考聽力試題文本內容</a:t>
            </a:r>
            <a:r>
              <a:rPr lang="en-US" altLang="zh-TW" dirty="0" smtClean="0"/>
              <a:t>-1</a:t>
            </a:r>
            <a:endParaRPr lang="zh-TW" altLang="en-US" dirty="0"/>
          </a:p>
        </p:txBody>
      </p:sp>
    </p:spTree>
    <p:extLst>
      <p:ext uri="{BB962C8B-B14F-4D97-AF65-F5344CB8AC3E}">
        <p14:creationId xmlns:p14="http://schemas.microsoft.com/office/powerpoint/2010/main" val="23385772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zh-TW" altLang="zh-TW" dirty="0"/>
              <a:t>第二部分：基本問答（第</a:t>
            </a:r>
            <a:r>
              <a:rPr lang="en-US" altLang="zh-TW" dirty="0"/>
              <a:t>4-10</a:t>
            </a:r>
            <a:r>
              <a:rPr lang="zh-TW" altLang="zh-TW" dirty="0"/>
              <a:t>題）</a:t>
            </a:r>
            <a:r>
              <a:rPr lang="zh-TW" altLang="zh-TW" dirty="0" smtClean="0"/>
              <a:t>。</a:t>
            </a:r>
            <a:endParaRPr lang="en-US" altLang="zh-TW" dirty="0" smtClean="0"/>
          </a:p>
          <a:p>
            <a:pPr marL="873125" indent="-514350">
              <a:buFont typeface="+mj-lt"/>
              <a:buAutoNum type="arabicPeriod"/>
            </a:pPr>
            <a:r>
              <a:rPr lang="zh-TW" altLang="zh-TW" dirty="0" smtClean="0"/>
              <a:t>教室</a:t>
            </a:r>
            <a:r>
              <a:rPr lang="zh-TW" altLang="zh-TW" dirty="0"/>
              <a:t>用語、活動步驟或各式詢問</a:t>
            </a:r>
            <a:r>
              <a:rPr lang="zh-TW" altLang="zh-TW" dirty="0" smtClean="0"/>
              <a:t>等。</a:t>
            </a:r>
            <a:endParaRPr lang="en-US" altLang="zh-TW" dirty="0" smtClean="0"/>
          </a:p>
          <a:p>
            <a:pPr marL="873125" indent="-514350">
              <a:buFont typeface="+mj-lt"/>
              <a:buAutoNum type="arabicPeriod"/>
            </a:pPr>
            <a:r>
              <a:rPr lang="zh-TW" altLang="zh-TW" dirty="0"/>
              <a:t>生活經驗、課本所學為主。</a:t>
            </a:r>
            <a:endParaRPr lang="zh-TW" altLang="en-US" dirty="0"/>
          </a:p>
        </p:txBody>
      </p:sp>
      <p:sp>
        <p:nvSpPr>
          <p:cNvPr id="2" name="標題 1"/>
          <p:cNvSpPr>
            <a:spLocks noGrp="1"/>
          </p:cNvSpPr>
          <p:nvPr>
            <p:ph type="title"/>
          </p:nvPr>
        </p:nvSpPr>
        <p:spPr/>
        <p:txBody>
          <a:bodyPr/>
          <a:lstStyle/>
          <a:p>
            <a:r>
              <a:rPr lang="zh-TW" altLang="en-US" dirty="0"/>
              <a:t>會考聽力試題文本內容</a:t>
            </a:r>
            <a:r>
              <a:rPr lang="en-US" altLang="zh-TW" dirty="0" smtClean="0"/>
              <a:t>-2</a:t>
            </a:r>
            <a:endParaRPr lang="zh-TW" altLang="en-US" dirty="0"/>
          </a:p>
        </p:txBody>
      </p:sp>
    </p:spTree>
    <p:extLst>
      <p:ext uri="{BB962C8B-B14F-4D97-AF65-F5344CB8AC3E}">
        <p14:creationId xmlns:p14="http://schemas.microsoft.com/office/powerpoint/2010/main" val="39892222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zh-TW" altLang="en-US" dirty="0" smtClean="0"/>
              <a:t>會考的試題內容探究</a:t>
            </a:r>
            <a:endParaRPr lang="en-US" altLang="zh-TW" dirty="0" smtClean="0"/>
          </a:p>
          <a:p>
            <a:r>
              <a:rPr lang="zh-TW" altLang="en-US" dirty="0" smtClean="0"/>
              <a:t>認識 </a:t>
            </a:r>
            <a:r>
              <a:rPr lang="en-US" altLang="zh-TW" dirty="0" smtClean="0"/>
              <a:t>four skills </a:t>
            </a:r>
            <a:r>
              <a:rPr lang="zh-TW" altLang="en-US" dirty="0" smtClean="0"/>
              <a:t>表現標準</a:t>
            </a:r>
            <a:endParaRPr lang="en-US" altLang="zh-TW" dirty="0"/>
          </a:p>
          <a:p>
            <a:r>
              <a:rPr lang="zh-TW" altLang="en-US" dirty="0"/>
              <a:t>表現</a:t>
            </a:r>
            <a:r>
              <a:rPr lang="zh-TW" altLang="en-US" dirty="0" smtClean="0"/>
              <a:t>標準內名詞解釋</a:t>
            </a:r>
            <a:endParaRPr lang="en-US" altLang="zh-TW" dirty="0" smtClean="0"/>
          </a:p>
          <a:p>
            <a:r>
              <a:rPr lang="zh-TW" altLang="zh-TW" dirty="0" smtClean="0"/>
              <a:t>段</a:t>
            </a:r>
            <a:r>
              <a:rPr lang="zh-TW" altLang="zh-TW" dirty="0"/>
              <a:t>考試題編製</a:t>
            </a:r>
            <a:r>
              <a:rPr lang="zh-TW" altLang="zh-TW" dirty="0" smtClean="0"/>
              <a:t>建議</a:t>
            </a:r>
            <a:endParaRPr lang="en-US" altLang="zh-TW" dirty="0" smtClean="0"/>
          </a:p>
          <a:p>
            <a:r>
              <a:rPr lang="zh-TW" altLang="en-US" dirty="0" smtClean="0"/>
              <a:t>表現標準融入段考</a:t>
            </a:r>
            <a:endParaRPr lang="en-US" altLang="zh-TW" dirty="0" smtClean="0"/>
          </a:p>
          <a:p>
            <a:r>
              <a:rPr lang="zh-TW" altLang="en-US" dirty="0" smtClean="0"/>
              <a:t>評分指引的撰寫</a:t>
            </a:r>
            <a:endParaRPr lang="en-US" altLang="zh-TW" dirty="0" smtClean="0"/>
          </a:p>
          <a:p>
            <a:r>
              <a:rPr lang="zh-TW" altLang="en-US" dirty="0"/>
              <a:t>文本的取材與創改</a:t>
            </a:r>
          </a:p>
        </p:txBody>
      </p:sp>
      <p:sp>
        <p:nvSpPr>
          <p:cNvPr id="2" name="標題 1"/>
          <p:cNvSpPr>
            <a:spLocks noGrp="1"/>
          </p:cNvSpPr>
          <p:nvPr>
            <p:ph type="title"/>
          </p:nvPr>
        </p:nvSpPr>
        <p:spPr/>
        <p:txBody>
          <a:bodyPr/>
          <a:lstStyle/>
          <a:p>
            <a:r>
              <a:rPr lang="zh-TW" altLang="en-US" dirty="0" smtClean="0"/>
              <a:t>今天的主題</a:t>
            </a:r>
            <a:endParaRPr lang="zh-TW" altLang="en-US" dirty="0"/>
          </a:p>
        </p:txBody>
      </p:sp>
    </p:spTree>
    <p:extLst>
      <p:ext uri="{BB962C8B-B14F-4D97-AF65-F5344CB8AC3E}">
        <p14:creationId xmlns:p14="http://schemas.microsoft.com/office/powerpoint/2010/main" val="2122585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r>
              <a:rPr lang="zh-TW" altLang="zh-TW" dirty="0"/>
              <a:t>第三部分：言談理解（第</a:t>
            </a:r>
            <a:r>
              <a:rPr lang="en-US" altLang="zh-TW" dirty="0" smtClean="0"/>
              <a:t>11-20/21</a:t>
            </a:r>
            <a:r>
              <a:rPr lang="zh-TW" altLang="zh-TW" dirty="0"/>
              <a:t>題）</a:t>
            </a:r>
            <a:r>
              <a:rPr lang="zh-TW" altLang="zh-TW" dirty="0" smtClean="0"/>
              <a:t>。</a:t>
            </a:r>
            <a:endParaRPr lang="en-US" altLang="zh-TW" dirty="0" smtClean="0"/>
          </a:p>
          <a:p>
            <a:pPr marL="949325" indent="-514350">
              <a:buFont typeface="+mj-lt"/>
              <a:buAutoNum type="arabicPeriod"/>
            </a:pPr>
            <a:r>
              <a:rPr lang="zh-TW" altLang="zh-TW" dirty="0" smtClean="0"/>
              <a:t>一般</a:t>
            </a:r>
            <a:r>
              <a:rPr lang="zh-TW" altLang="zh-TW" dirty="0"/>
              <a:t>議題、訊息或情境略為複雜、語句略長的內容，如對話、中長篇故事或敘述、說明文或議論文、短片或廣播等</a:t>
            </a:r>
            <a:r>
              <a:rPr lang="zh-TW" altLang="zh-TW" dirty="0" smtClean="0"/>
              <a:t>。</a:t>
            </a:r>
            <a:endParaRPr lang="en-US" altLang="zh-TW" dirty="0" smtClean="0"/>
          </a:p>
          <a:p>
            <a:pPr marL="949325" indent="-514350">
              <a:buFont typeface="+mj-lt"/>
              <a:buAutoNum type="arabicPeriod"/>
            </a:pPr>
            <a:r>
              <a:rPr lang="zh-TW" altLang="zh-TW" dirty="0" smtClean="0"/>
              <a:t>以</a:t>
            </a:r>
            <a:r>
              <a:rPr lang="zh-TW" altLang="zh-TW" dirty="0"/>
              <a:t>擷取</a:t>
            </a:r>
            <a:r>
              <a:rPr lang="zh-TW" altLang="zh-TW" dirty="0" smtClean="0"/>
              <a:t>訊息</a:t>
            </a:r>
            <a:r>
              <a:rPr lang="zh-TW" altLang="en-US" dirty="0" smtClean="0"/>
              <a:t>或</a:t>
            </a:r>
            <a:r>
              <a:rPr lang="zh-TW" altLang="zh-TW" dirty="0" smtClean="0"/>
              <a:t>整合訊息</a:t>
            </a:r>
            <a:r>
              <a:rPr lang="zh-TW" altLang="en-US" dirty="0" smtClean="0"/>
              <a:t>，</a:t>
            </a:r>
            <a:r>
              <a:rPr lang="zh-TW" altLang="zh-TW" dirty="0" smtClean="0"/>
              <a:t>做</a:t>
            </a:r>
            <a:r>
              <a:rPr lang="zh-TW" altLang="zh-TW" dirty="0"/>
              <a:t>推論或預測可能的發展、指出說話者態度</a:t>
            </a:r>
            <a:r>
              <a:rPr lang="en-US" altLang="zh-TW" dirty="0"/>
              <a:t>/</a:t>
            </a:r>
            <a:r>
              <a:rPr lang="zh-TW" altLang="zh-TW" dirty="0"/>
              <a:t>立場為主</a:t>
            </a:r>
            <a:r>
              <a:rPr lang="zh-TW" altLang="zh-TW" dirty="0" smtClean="0"/>
              <a:t>。</a:t>
            </a:r>
            <a:endParaRPr lang="en-US" altLang="zh-TW" dirty="0" smtClean="0"/>
          </a:p>
        </p:txBody>
      </p:sp>
      <p:sp>
        <p:nvSpPr>
          <p:cNvPr id="2" name="標題 1"/>
          <p:cNvSpPr>
            <a:spLocks noGrp="1"/>
          </p:cNvSpPr>
          <p:nvPr>
            <p:ph type="title"/>
          </p:nvPr>
        </p:nvSpPr>
        <p:spPr/>
        <p:txBody>
          <a:bodyPr/>
          <a:lstStyle/>
          <a:p>
            <a:r>
              <a:rPr lang="zh-TW" altLang="en-US" dirty="0"/>
              <a:t>會考聽力試題文本內容</a:t>
            </a:r>
            <a:r>
              <a:rPr lang="en-US" altLang="zh-TW" dirty="0" smtClean="0"/>
              <a:t>-3</a:t>
            </a:r>
            <a:endParaRPr lang="zh-TW" altLang="en-US" dirty="0"/>
          </a:p>
        </p:txBody>
      </p:sp>
    </p:spTree>
    <p:extLst>
      <p:ext uri="{BB962C8B-B14F-4D97-AF65-F5344CB8AC3E}">
        <p14:creationId xmlns:p14="http://schemas.microsoft.com/office/powerpoint/2010/main" val="32186933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r>
              <a:rPr lang="zh-TW" altLang="zh-TW" dirty="0"/>
              <a:t>第三部分：言談理解（第</a:t>
            </a:r>
            <a:r>
              <a:rPr lang="en-US" altLang="zh-TW" dirty="0"/>
              <a:t>11-20/21</a:t>
            </a:r>
            <a:r>
              <a:rPr lang="zh-TW" altLang="zh-TW" dirty="0"/>
              <a:t>題）。</a:t>
            </a:r>
            <a:endParaRPr lang="en-US" altLang="zh-TW" dirty="0"/>
          </a:p>
          <a:p>
            <a:pPr marL="949325" indent="-514350">
              <a:buFont typeface="+mj-lt"/>
              <a:buAutoNum type="arabicPeriod"/>
            </a:pPr>
            <a:r>
              <a:rPr lang="en-US" altLang="zh-TW" u="sng" dirty="0"/>
              <a:t>103</a:t>
            </a:r>
            <a:r>
              <a:rPr lang="zh-TW" altLang="zh-TW" u="sng" dirty="0"/>
              <a:t>年會考</a:t>
            </a:r>
            <a:r>
              <a:rPr lang="zh-TW" altLang="zh-TW" dirty="0"/>
              <a:t>：對話</a:t>
            </a:r>
            <a:r>
              <a:rPr lang="zh-TW" altLang="zh-TW" dirty="0" smtClean="0"/>
              <a:t>。</a:t>
            </a:r>
            <a:endParaRPr lang="en-US" altLang="zh-TW" dirty="0" smtClean="0"/>
          </a:p>
          <a:p>
            <a:pPr marL="949325" indent="-514350">
              <a:buFont typeface="+mj-lt"/>
              <a:buAutoNum type="arabicPeriod"/>
            </a:pPr>
            <a:r>
              <a:rPr lang="en-US" altLang="zh-TW" u="sng" dirty="0" smtClean="0"/>
              <a:t>104</a:t>
            </a:r>
            <a:r>
              <a:rPr lang="zh-TW" altLang="zh-TW" u="sng" dirty="0"/>
              <a:t>年會考</a:t>
            </a:r>
            <a:r>
              <a:rPr lang="zh-TW" altLang="zh-TW" dirty="0" smtClean="0"/>
              <a:t>：</a:t>
            </a:r>
            <a:r>
              <a:rPr lang="zh-TW" altLang="zh-TW" dirty="0"/>
              <a:t>內容較</a:t>
            </a:r>
            <a:r>
              <a:rPr lang="zh-TW" altLang="zh-TW" dirty="0" smtClean="0"/>
              <a:t>長</a:t>
            </a:r>
            <a:r>
              <a:rPr lang="zh-TW" altLang="en-US" dirty="0" smtClean="0"/>
              <a:t>，且</a:t>
            </a:r>
            <a:r>
              <a:rPr lang="zh-TW" altLang="zh-TW" dirty="0" smtClean="0"/>
              <a:t>較為</a:t>
            </a:r>
            <a:r>
              <a:rPr lang="zh-TW" altLang="zh-TW" dirty="0">
                <a:solidFill>
                  <a:srgbClr val="FFFF00"/>
                </a:solidFill>
              </a:rPr>
              <a:t>曲折</a:t>
            </a:r>
            <a:r>
              <a:rPr lang="zh-TW" altLang="en-US" dirty="0">
                <a:solidFill>
                  <a:srgbClr val="FFFF00"/>
                </a:solidFill>
              </a:rPr>
              <a:t>或</a:t>
            </a:r>
            <a:r>
              <a:rPr lang="zh-TW" altLang="zh-TW" dirty="0">
                <a:solidFill>
                  <a:srgbClr val="FFFF00"/>
                </a:solidFill>
              </a:rPr>
              <a:t>隱微</a:t>
            </a:r>
            <a:r>
              <a:rPr lang="zh-TW" altLang="zh-TW" dirty="0" smtClean="0"/>
              <a:t>。</a:t>
            </a:r>
            <a:endParaRPr lang="en-US" altLang="zh-TW" dirty="0" smtClean="0"/>
          </a:p>
          <a:p>
            <a:pPr marL="1349375" indent="-457200">
              <a:buFont typeface="Wingdings" panose="05000000000000000000" pitchFamily="2" charset="2"/>
              <a:buChar char="Ø"/>
            </a:pPr>
            <a:r>
              <a:rPr lang="zh-TW" altLang="zh-TW" dirty="0" smtClean="0"/>
              <a:t>對話</a:t>
            </a:r>
            <a:r>
              <a:rPr lang="zh-TW" altLang="en-US" dirty="0"/>
              <a:t>：第</a:t>
            </a:r>
            <a:r>
              <a:rPr lang="en-US" altLang="zh-TW" dirty="0" smtClean="0"/>
              <a:t>17</a:t>
            </a:r>
            <a:r>
              <a:rPr lang="zh-TW" altLang="en-US" dirty="0" smtClean="0"/>
              <a:t>題對於新開幕購物中心的抱怨</a:t>
            </a:r>
            <a:endParaRPr lang="en-US" altLang="zh-TW" dirty="0" smtClean="0"/>
          </a:p>
          <a:p>
            <a:pPr marL="1349375" indent="-457200">
              <a:buFont typeface="Wingdings" panose="05000000000000000000" pitchFamily="2" charset="2"/>
              <a:buChar char="Ø"/>
            </a:pPr>
            <a:r>
              <a:rPr lang="zh-TW" altLang="zh-TW" dirty="0" smtClean="0"/>
              <a:t>中</a:t>
            </a:r>
            <a:r>
              <a:rPr lang="zh-TW" altLang="zh-TW" dirty="0"/>
              <a:t>長篇敘述、說明或</a:t>
            </a:r>
            <a:r>
              <a:rPr lang="zh-TW" altLang="zh-TW" dirty="0" smtClean="0"/>
              <a:t>議論</a:t>
            </a:r>
            <a:r>
              <a:rPr lang="zh-TW" altLang="en-US" dirty="0"/>
              <a:t>：第</a:t>
            </a:r>
            <a:r>
              <a:rPr lang="en-US" altLang="zh-TW" dirty="0" smtClean="0"/>
              <a:t>16</a:t>
            </a:r>
            <a:r>
              <a:rPr lang="zh-TW" altLang="en-US" dirty="0"/>
              <a:t>題廣告</a:t>
            </a:r>
            <a:r>
              <a:rPr lang="zh-TW" altLang="en-US" dirty="0" smtClean="0"/>
              <a:t>推銷</a:t>
            </a:r>
            <a:r>
              <a:rPr lang="zh-TW" altLang="en-US" dirty="0"/>
              <a:t>、第</a:t>
            </a:r>
            <a:r>
              <a:rPr lang="en-US" altLang="zh-TW" dirty="0" smtClean="0"/>
              <a:t>20</a:t>
            </a:r>
            <a:r>
              <a:rPr lang="zh-TW" altLang="en-US" dirty="0"/>
              <a:t>題語音</a:t>
            </a:r>
            <a:r>
              <a:rPr lang="zh-TW" altLang="en-US" dirty="0" smtClean="0"/>
              <a:t>留言</a:t>
            </a:r>
            <a:r>
              <a:rPr lang="zh-TW" altLang="en-US" dirty="0"/>
              <a:t>、第</a:t>
            </a:r>
            <a:r>
              <a:rPr lang="en-US" altLang="zh-TW" dirty="0" smtClean="0"/>
              <a:t>21</a:t>
            </a:r>
            <a:r>
              <a:rPr lang="zh-TW" altLang="en-US" dirty="0"/>
              <a:t>題歌曲</a:t>
            </a:r>
            <a:r>
              <a:rPr lang="zh-TW" altLang="en-US" dirty="0" smtClean="0"/>
              <a:t>排行報導</a:t>
            </a:r>
            <a:endParaRPr lang="en-US" altLang="zh-TW" dirty="0" smtClean="0"/>
          </a:p>
          <a:p>
            <a:pPr marL="949325" indent="-514350">
              <a:buFont typeface="+mj-lt"/>
              <a:buAutoNum type="arabicPeriod"/>
            </a:pPr>
            <a:endParaRPr lang="zh-TW" altLang="en-US" dirty="0"/>
          </a:p>
        </p:txBody>
      </p:sp>
      <p:sp>
        <p:nvSpPr>
          <p:cNvPr id="2" name="標題 1"/>
          <p:cNvSpPr>
            <a:spLocks noGrp="1"/>
          </p:cNvSpPr>
          <p:nvPr>
            <p:ph type="title"/>
          </p:nvPr>
        </p:nvSpPr>
        <p:spPr/>
        <p:txBody>
          <a:bodyPr/>
          <a:lstStyle/>
          <a:p>
            <a:r>
              <a:rPr lang="zh-TW" altLang="en-US" dirty="0"/>
              <a:t>會考聽力試題文本內容</a:t>
            </a:r>
            <a:r>
              <a:rPr lang="en-US" altLang="zh-TW" dirty="0" smtClean="0"/>
              <a:t>-4</a:t>
            </a:r>
            <a:endParaRPr lang="zh-TW" altLang="en-US" dirty="0"/>
          </a:p>
        </p:txBody>
      </p:sp>
    </p:spTree>
    <p:extLst>
      <p:ext uri="{BB962C8B-B14F-4D97-AF65-F5344CB8AC3E}">
        <p14:creationId xmlns:p14="http://schemas.microsoft.com/office/powerpoint/2010/main" val="9990795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zh-TW" altLang="zh-TW" dirty="0"/>
              <a:t>字詞語意</a:t>
            </a:r>
            <a:r>
              <a:rPr lang="en-US" altLang="zh-TW" dirty="0"/>
              <a:t>(</a:t>
            </a:r>
            <a:r>
              <a:rPr lang="zh-TW" altLang="zh-TW" dirty="0"/>
              <a:t>單字、片語</a:t>
            </a:r>
            <a:r>
              <a:rPr lang="en-US" altLang="zh-TW" dirty="0" smtClean="0"/>
              <a:t>)</a:t>
            </a:r>
          </a:p>
          <a:p>
            <a:r>
              <a:rPr lang="zh-TW" altLang="zh-TW" dirty="0" smtClean="0"/>
              <a:t>句型</a:t>
            </a:r>
            <a:r>
              <a:rPr lang="zh-TW" altLang="zh-TW" dirty="0"/>
              <a:t>用法、</a:t>
            </a:r>
            <a:r>
              <a:rPr lang="zh-TW" altLang="zh-TW" dirty="0" smtClean="0"/>
              <a:t>時態</a:t>
            </a:r>
            <a:endParaRPr lang="en-US" altLang="zh-TW" dirty="0" smtClean="0"/>
          </a:p>
          <a:p>
            <a:r>
              <a:rPr lang="zh-TW" altLang="zh-TW" dirty="0" smtClean="0"/>
              <a:t>句子結構</a:t>
            </a:r>
            <a:r>
              <a:rPr lang="en-US" altLang="zh-TW" dirty="0" smtClean="0"/>
              <a:t> (104  </a:t>
            </a:r>
            <a:r>
              <a:rPr lang="zh-TW" altLang="en-US" dirty="0" smtClean="0"/>
              <a:t>第</a:t>
            </a:r>
            <a:r>
              <a:rPr lang="en-US" altLang="zh-TW" dirty="0" smtClean="0"/>
              <a:t>12</a:t>
            </a:r>
            <a:r>
              <a:rPr lang="zh-TW" altLang="en-US" dirty="0"/>
              <a:t>題</a:t>
            </a:r>
            <a:r>
              <a:rPr lang="en-US" altLang="zh-TW" dirty="0" smtClean="0"/>
              <a:t>)</a:t>
            </a:r>
          </a:p>
          <a:p>
            <a:endParaRPr lang="en-US" altLang="zh-TW" dirty="0"/>
          </a:p>
          <a:p>
            <a:pPr marL="434975" indent="0">
              <a:buNone/>
            </a:pPr>
            <a:r>
              <a:rPr lang="zh-TW" altLang="zh-TW" dirty="0" smtClean="0">
                <a:solidFill>
                  <a:srgbClr val="FF0000"/>
                </a:solidFill>
                <a:sym typeface="Wingdings 3"/>
              </a:rPr>
              <a:t></a:t>
            </a:r>
            <a:r>
              <a:rPr lang="zh-TW" altLang="en-US" dirty="0">
                <a:solidFill>
                  <a:srgbClr val="FFFF66"/>
                </a:solidFill>
                <a:sym typeface="Wingdings 3"/>
              </a:rPr>
              <a:t>均屬</a:t>
            </a:r>
            <a:r>
              <a:rPr lang="zh-TW" altLang="zh-TW" dirty="0" smtClean="0">
                <a:solidFill>
                  <a:srgbClr val="FFFF66"/>
                </a:solidFill>
              </a:rPr>
              <a:t>「</a:t>
            </a:r>
            <a:r>
              <a:rPr lang="zh-TW" altLang="en-US" dirty="0" smtClean="0">
                <a:solidFill>
                  <a:srgbClr val="FFFF66"/>
                </a:solidFill>
              </a:rPr>
              <a:t>字詞句構</a:t>
            </a:r>
            <a:r>
              <a:rPr lang="zh-TW" altLang="zh-TW" dirty="0" smtClean="0">
                <a:solidFill>
                  <a:srgbClr val="FFFF66"/>
                </a:solidFill>
              </a:rPr>
              <a:t>」</a:t>
            </a:r>
            <a:endParaRPr lang="zh-TW" altLang="en-US" dirty="0">
              <a:solidFill>
                <a:srgbClr val="FFFF66"/>
              </a:solidFill>
            </a:endParaRPr>
          </a:p>
        </p:txBody>
      </p:sp>
      <p:sp>
        <p:nvSpPr>
          <p:cNvPr id="2" name="標題 1"/>
          <p:cNvSpPr>
            <a:spLocks noGrp="1"/>
          </p:cNvSpPr>
          <p:nvPr>
            <p:ph type="title"/>
          </p:nvPr>
        </p:nvSpPr>
        <p:spPr/>
        <p:txBody>
          <a:bodyPr/>
          <a:lstStyle/>
          <a:p>
            <a:r>
              <a:rPr lang="zh-TW" altLang="en-US" dirty="0" smtClean="0"/>
              <a:t>會考閱讀單題試題</a:t>
            </a:r>
            <a:r>
              <a:rPr lang="zh-TW" altLang="en-US" dirty="0"/>
              <a:t>文本</a:t>
            </a:r>
            <a:r>
              <a:rPr lang="zh-TW" altLang="en-US" dirty="0" smtClean="0"/>
              <a:t>內容</a:t>
            </a:r>
            <a:endParaRPr lang="zh-TW" altLang="en-US" dirty="0"/>
          </a:p>
        </p:txBody>
      </p:sp>
    </p:spTree>
    <p:extLst>
      <p:ext uri="{BB962C8B-B14F-4D97-AF65-F5344CB8AC3E}">
        <p14:creationId xmlns:p14="http://schemas.microsoft.com/office/powerpoint/2010/main" val="25292249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zh-TW" altLang="zh-TW" dirty="0"/>
              <a:t>一般議題、訊息或情境多元、語句略為複雜的內容，如對話、記敘文、說明文、議論文、韻文、圖表等</a:t>
            </a:r>
            <a:r>
              <a:rPr lang="zh-TW" altLang="zh-TW" dirty="0" smtClean="0"/>
              <a:t>。</a:t>
            </a:r>
            <a:endParaRPr lang="en-US" altLang="zh-TW" dirty="0" smtClean="0"/>
          </a:p>
          <a:p>
            <a:r>
              <a:rPr lang="en-US" altLang="zh-TW" u="sng" dirty="0"/>
              <a:t>103 </a:t>
            </a:r>
            <a:r>
              <a:rPr lang="zh-TW" altLang="en-US" u="sng" dirty="0" smtClean="0"/>
              <a:t>年</a:t>
            </a:r>
            <a:r>
              <a:rPr lang="en-US" altLang="zh-TW" u="sng" dirty="0" smtClean="0"/>
              <a:t>(</a:t>
            </a:r>
            <a:r>
              <a:rPr lang="zh-TW" altLang="zh-TW" u="sng" dirty="0"/>
              <a:t>計</a:t>
            </a:r>
            <a:r>
              <a:rPr lang="en-US" altLang="zh-TW" u="sng" dirty="0"/>
              <a:t>7</a:t>
            </a:r>
            <a:r>
              <a:rPr lang="zh-TW" altLang="zh-TW" u="sng" dirty="0"/>
              <a:t>題</a:t>
            </a:r>
            <a:r>
              <a:rPr lang="en-US" altLang="zh-TW" u="sng" dirty="0"/>
              <a:t>)</a:t>
            </a:r>
            <a:r>
              <a:rPr lang="zh-TW" altLang="zh-TW" dirty="0"/>
              <a:t>：</a:t>
            </a:r>
            <a:r>
              <a:rPr lang="zh-TW" altLang="zh-TW" dirty="0">
                <a:solidFill>
                  <a:srgbClr val="FFFF66"/>
                </a:solidFill>
              </a:rPr>
              <a:t>報導</a:t>
            </a:r>
            <a:r>
              <a:rPr lang="en-US" altLang="zh-TW" dirty="0"/>
              <a:t>(</a:t>
            </a:r>
            <a:r>
              <a:rPr lang="zh-TW" altLang="zh-TW" dirty="0"/>
              <a:t>肉類的消耗量、</a:t>
            </a:r>
            <a:r>
              <a:rPr lang="zh-TW" altLang="zh-TW" dirty="0" smtClean="0"/>
              <a:t>網球</a:t>
            </a:r>
            <a:r>
              <a:rPr lang="zh-TW" altLang="en-US" dirty="0"/>
              <a:t>明</a:t>
            </a:r>
            <a:r>
              <a:rPr lang="zh-TW" altLang="zh-TW" dirty="0" smtClean="0"/>
              <a:t>星</a:t>
            </a:r>
            <a:r>
              <a:rPr lang="zh-TW" altLang="zh-TW" dirty="0"/>
              <a:t>的成長過程</a:t>
            </a:r>
            <a:r>
              <a:rPr lang="en-US" altLang="zh-TW" dirty="0"/>
              <a:t>)</a:t>
            </a:r>
            <a:endParaRPr lang="zh-TW" altLang="zh-TW" dirty="0"/>
          </a:p>
          <a:p>
            <a:r>
              <a:rPr lang="en-US" altLang="zh-TW" u="sng" dirty="0" smtClean="0"/>
              <a:t>104</a:t>
            </a:r>
            <a:r>
              <a:rPr lang="zh-TW" altLang="en-US" u="sng" dirty="0"/>
              <a:t>年</a:t>
            </a:r>
            <a:r>
              <a:rPr lang="en-US" altLang="zh-TW" u="sng" dirty="0" smtClean="0"/>
              <a:t>(</a:t>
            </a:r>
            <a:r>
              <a:rPr lang="zh-TW" altLang="zh-TW" u="sng" dirty="0"/>
              <a:t>計</a:t>
            </a:r>
            <a:r>
              <a:rPr lang="en-US" altLang="zh-TW" u="sng" dirty="0"/>
              <a:t>6</a:t>
            </a:r>
            <a:r>
              <a:rPr lang="zh-TW" altLang="zh-TW" u="sng" dirty="0"/>
              <a:t>題</a:t>
            </a:r>
            <a:r>
              <a:rPr lang="en-US" altLang="zh-TW" u="sng" dirty="0"/>
              <a:t>)</a:t>
            </a:r>
            <a:r>
              <a:rPr lang="zh-TW" altLang="zh-TW" dirty="0"/>
              <a:t>：</a:t>
            </a:r>
            <a:r>
              <a:rPr lang="zh-TW" altLang="zh-TW" dirty="0">
                <a:solidFill>
                  <a:srgbClr val="FFFF66"/>
                </a:solidFill>
              </a:rPr>
              <a:t>電子郵件</a:t>
            </a:r>
            <a:r>
              <a:rPr lang="en-US" altLang="zh-TW" dirty="0"/>
              <a:t>(Uncle Billy</a:t>
            </a:r>
            <a:r>
              <a:rPr lang="zh-TW" altLang="zh-TW" dirty="0"/>
              <a:t>來訪</a:t>
            </a:r>
            <a:r>
              <a:rPr lang="en-US" altLang="zh-TW" dirty="0"/>
              <a:t>)</a:t>
            </a:r>
            <a:r>
              <a:rPr lang="zh-TW" altLang="zh-TW" dirty="0"/>
              <a:t>、</a:t>
            </a:r>
            <a:r>
              <a:rPr lang="zh-TW" altLang="zh-TW" dirty="0">
                <a:solidFill>
                  <a:srgbClr val="FFFF66"/>
                </a:solidFill>
              </a:rPr>
              <a:t>報導</a:t>
            </a:r>
            <a:r>
              <a:rPr lang="en-US" altLang="zh-TW" dirty="0"/>
              <a:t>(</a:t>
            </a:r>
            <a:r>
              <a:rPr lang="zh-TW" altLang="zh-TW" dirty="0"/>
              <a:t>外星球</a:t>
            </a:r>
            <a:r>
              <a:rPr lang="en-US" altLang="zh-TW" dirty="0"/>
              <a:t>)</a:t>
            </a:r>
            <a:endParaRPr lang="zh-TW" altLang="zh-TW" dirty="0"/>
          </a:p>
          <a:p>
            <a:endParaRPr lang="zh-TW" altLang="en-US" dirty="0"/>
          </a:p>
        </p:txBody>
      </p:sp>
      <p:sp>
        <p:nvSpPr>
          <p:cNvPr id="2" name="標題 1"/>
          <p:cNvSpPr>
            <a:spLocks noGrp="1"/>
          </p:cNvSpPr>
          <p:nvPr>
            <p:ph type="title"/>
          </p:nvPr>
        </p:nvSpPr>
        <p:spPr/>
        <p:txBody>
          <a:bodyPr/>
          <a:lstStyle/>
          <a:p>
            <a:r>
              <a:rPr lang="zh-TW" altLang="en-US" dirty="0"/>
              <a:t>會考</a:t>
            </a:r>
            <a:r>
              <a:rPr lang="zh-TW" altLang="en-US" dirty="0" smtClean="0"/>
              <a:t>閱讀題組克漏字試題</a:t>
            </a:r>
            <a:r>
              <a:rPr lang="zh-TW" altLang="en-US" dirty="0"/>
              <a:t>文本內容</a:t>
            </a:r>
          </a:p>
        </p:txBody>
      </p:sp>
    </p:spTree>
    <p:extLst>
      <p:ext uri="{BB962C8B-B14F-4D97-AF65-F5344CB8AC3E}">
        <p14:creationId xmlns:p14="http://schemas.microsoft.com/office/powerpoint/2010/main" val="36420411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zh-TW" altLang="zh-TW" dirty="0"/>
              <a:t>一般議題、訊息或情境多元、語句略為複雜的內容，如韻文、對話、敘事性文章、知識性文章、說明性文章、論理性文章及圖表等多樣體裁</a:t>
            </a:r>
            <a:r>
              <a:rPr lang="zh-TW" altLang="zh-TW" dirty="0" smtClean="0"/>
              <a:t>。</a:t>
            </a:r>
            <a:endParaRPr lang="en-US" altLang="zh-TW" dirty="0" smtClean="0"/>
          </a:p>
        </p:txBody>
      </p:sp>
      <p:sp>
        <p:nvSpPr>
          <p:cNvPr id="2" name="標題 1"/>
          <p:cNvSpPr>
            <a:spLocks noGrp="1"/>
          </p:cNvSpPr>
          <p:nvPr>
            <p:ph type="title"/>
          </p:nvPr>
        </p:nvSpPr>
        <p:spPr/>
        <p:txBody>
          <a:bodyPr/>
          <a:lstStyle/>
          <a:p>
            <a:r>
              <a:rPr lang="zh-TW" altLang="en-US" dirty="0"/>
              <a:t>會考閱讀題</a:t>
            </a:r>
            <a:r>
              <a:rPr lang="zh-TW" altLang="en-US" dirty="0" smtClean="0"/>
              <a:t>組篇章試題</a:t>
            </a:r>
            <a:r>
              <a:rPr lang="zh-TW" altLang="en-US" dirty="0"/>
              <a:t>文本</a:t>
            </a:r>
            <a:r>
              <a:rPr lang="zh-TW" altLang="en-US" dirty="0" smtClean="0"/>
              <a:t>內容</a:t>
            </a:r>
            <a:r>
              <a:rPr lang="en-US" altLang="zh-TW" dirty="0" smtClean="0"/>
              <a:t>-1</a:t>
            </a:r>
            <a:endParaRPr lang="zh-TW" altLang="en-US" dirty="0"/>
          </a:p>
        </p:txBody>
      </p:sp>
    </p:spTree>
    <p:extLst>
      <p:ext uri="{BB962C8B-B14F-4D97-AF65-F5344CB8AC3E}">
        <p14:creationId xmlns:p14="http://schemas.microsoft.com/office/powerpoint/2010/main" val="29434375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lvl="0"/>
            <a:r>
              <a:rPr lang="zh-TW" altLang="zh-TW" dirty="0">
                <a:solidFill>
                  <a:srgbClr val="FFFF66"/>
                </a:solidFill>
              </a:rPr>
              <a:t>含圖表題</a:t>
            </a:r>
            <a:r>
              <a:rPr lang="zh-TW" altLang="zh-TW" dirty="0"/>
              <a:t>：</a:t>
            </a:r>
            <a:r>
              <a:rPr lang="en-US" altLang="zh-TW" dirty="0"/>
              <a:t>103</a:t>
            </a:r>
            <a:r>
              <a:rPr lang="zh-TW" altLang="zh-TW" dirty="0"/>
              <a:t>一篇</a:t>
            </a:r>
            <a:r>
              <a:rPr lang="en-US" altLang="zh-TW" dirty="0"/>
              <a:t>(</a:t>
            </a:r>
            <a:r>
              <a:rPr lang="zh-TW" altLang="zh-TW" dirty="0"/>
              <a:t>新家</a:t>
            </a:r>
            <a:r>
              <a:rPr lang="en-US" altLang="zh-TW" dirty="0" smtClean="0"/>
              <a:t>party</a:t>
            </a:r>
            <a:r>
              <a:rPr lang="zh-TW" altLang="en-US" dirty="0" smtClean="0"/>
              <a:t>：第</a:t>
            </a:r>
            <a:r>
              <a:rPr lang="en-US" altLang="zh-TW" dirty="0" smtClean="0"/>
              <a:t>36-37</a:t>
            </a:r>
            <a:r>
              <a:rPr lang="zh-TW" altLang="en-US" dirty="0" smtClean="0"/>
              <a:t>題</a:t>
            </a:r>
            <a:r>
              <a:rPr lang="en-US" altLang="zh-TW" dirty="0" smtClean="0"/>
              <a:t>)</a:t>
            </a:r>
            <a:r>
              <a:rPr lang="zh-TW" altLang="zh-TW" dirty="0"/>
              <a:t>。</a:t>
            </a:r>
            <a:r>
              <a:rPr lang="en-US" altLang="zh-TW" dirty="0"/>
              <a:t>104</a:t>
            </a:r>
            <a:r>
              <a:rPr lang="zh-TW" altLang="zh-TW" dirty="0"/>
              <a:t>兩篇</a:t>
            </a:r>
            <a:r>
              <a:rPr lang="en-US" altLang="zh-TW" dirty="0"/>
              <a:t>(</a:t>
            </a:r>
            <a:r>
              <a:rPr lang="zh-TW" altLang="zh-TW" dirty="0"/>
              <a:t>餐廳</a:t>
            </a:r>
            <a:r>
              <a:rPr lang="zh-TW" altLang="zh-TW" dirty="0" smtClean="0"/>
              <a:t>吃飯</a:t>
            </a:r>
            <a:r>
              <a:rPr lang="zh-TW" altLang="en-US" dirty="0"/>
              <a:t>：</a:t>
            </a:r>
            <a:r>
              <a:rPr lang="zh-TW" altLang="en-US" dirty="0" smtClean="0"/>
              <a:t>第</a:t>
            </a:r>
            <a:r>
              <a:rPr lang="en-US" altLang="zh-TW" dirty="0" smtClean="0"/>
              <a:t>19-20</a:t>
            </a:r>
            <a:r>
              <a:rPr lang="zh-TW" altLang="en-US" dirty="0"/>
              <a:t>題</a:t>
            </a:r>
            <a:r>
              <a:rPr lang="zh-TW" altLang="zh-TW" dirty="0" smtClean="0"/>
              <a:t>、</a:t>
            </a:r>
            <a:r>
              <a:rPr lang="zh-TW" altLang="zh-TW" dirty="0"/>
              <a:t>桌</a:t>
            </a:r>
            <a:r>
              <a:rPr lang="zh-TW" altLang="zh-TW" dirty="0" smtClean="0"/>
              <a:t>遊</a:t>
            </a:r>
            <a:r>
              <a:rPr lang="zh-TW" altLang="en-US" dirty="0"/>
              <a:t>：</a:t>
            </a:r>
            <a:r>
              <a:rPr lang="zh-TW" altLang="en-US" dirty="0" smtClean="0"/>
              <a:t>第</a:t>
            </a:r>
            <a:r>
              <a:rPr lang="en-US" altLang="zh-TW" dirty="0" smtClean="0"/>
              <a:t>26-27</a:t>
            </a:r>
            <a:r>
              <a:rPr lang="zh-TW" altLang="en-US" dirty="0"/>
              <a:t>題</a:t>
            </a:r>
            <a:r>
              <a:rPr lang="en-US" altLang="zh-TW" dirty="0" smtClean="0"/>
              <a:t>)</a:t>
            </a:r>
            <a:endParaRPr lang="zh-TW" altLang="zh-TW" dirty="0"/>
          </a:p>
          <a:p>
            <a:pPr lvl="0"/>
            <a:r>
              <a:rPr lang="zh-TW" altLang="zh-TW" dirty="0">
                <a:solidFill>
                  <a:srgbClr val="FFFF66"/>
                </a:solidFill>
              </a:rPr>
              <a:t>評論</a:t>
            </a:r>
            <a:r>
              <a:rPr lang="zh-TW" altLang="zh-TW" dirty="0"/>
              <a:t>：</a:t>
            </a:r>
            <a:r>
              <a:rPr lang="en-US" altLang="zh-TW" dirty="0"/>
              <a:t>103(</a:t>
            </a:r>
            <a:r>
              <a:rPr lang="zh-TW" altLang="zh-TW" dirty="0"/>
              <a:t>書籍</a:t>
            </a:r>
            <a:r>
              <a:rPr lang="en-US" altLang="zh-TW" dirty="0"/>
              <a:t>The Way Out</a:t>
            </a:r>
            <a:r>
              <a:rPr lang="zh-TW" altLang="zh-TW" dirty="0"/>
              <a:t>閱後</a:t>
            </a:r>
            <a:r>
              <a:rPr lang="zh-TW" altLang="zh-TW" dirty="0" smtClean="0"/>
              <a:t>評論</a:t>
            </a:r>
            <a:r>
              <a:rPr lang="zh-TW" altLang="en-US" dirty="0"/>
              <a:t>：</a:t>
            </a:r>
            <a:r>
              <a:rPr lang="zh-TW" altLang="en-US" dirty="0" smtClean="0"/>
              <a:t>第</a:t>
            </a:r>
            <a:r>
              <a:rPr lang="en-US" altLang="zh-TW" dirty="0" smtClean="0"/>
              <a:t>38-39</a:t>
            </a:r>
            <a:r>
              <a:rPr lang="zh-TW" altLang="en-US" dirty="0"/>
              <a:t>題</a:t>
            </a:r>
            <a:r>
              <a:rPr lang="en-US" altLang="zh-TW" dirty="0" smtClean="0"/>
              <a:t>)</a:t>
            </a:r>
            <a:endParaRPr lang="zh-TW" altLang="zh-TW" dirty="0"/>
          </a:p>
          <a:p>
            <a:pPr lvl="0"/>
            <a:r>
              <a:rPr lang="zh-TW" altLang="zh-TW" dirty="0">
                <a:solidFill>
                  <a:srgbClr val="FFFF66"/>
                </a:solidFill>
              </a:rPr>
              <a:t>網頁</a:t>
            </a:r>
            <a:r>
              <a:rPr lang="zh-TW" altLang="zh-TW" dirty="0"/>
              <a:t>：</a:t>
            </a:r>
            <a:r>
              <a:rPr lang="en-US" altLang="zh-TW" dirty="0"/>
              <a:t>103(</a:t>
            </a:r>
            <a:r>
              <a:rPr lang="zh-TW" altLang="zh-TW" dirty="0"/>
              <a:t>賽車</a:t>
            </a:r>
            <a:r>
              <a:rPr lang="zh-TW" altLang="zh-TW" dirty="0" smtClean="0"/>
              <a:t>訊息</a:t>
            </a:r>
            <a:r>
              <a:rPr lang="zh-TW" altLang="en-US" dirty="0"/>
              <a:t>：</a:t>
            </a:r>
            <a:r>
              <a:rPr lang="zh-TW" altLang="en-US" dirty="0" smtClean="0"/>
              <a:t>第</a:t>
            </a:r>
            <a:r>
              <a:rPr lang="en-US" altLang="zh-TW" dirty="0" smtClean="0"/>
              <a:t>40-41</a:t>
            </a:r>
            <a:r>
              <a:rPr lang="en-US" altLang="zh-TW" dirty="0"/>
              <a:t>)</a:t>
            </a:r>
            <a:endParaRPr lang="zh-TW" altLang="zh-TW" dirty="0"/>
          </a:p>
          <a:p>
            <a:pPr lvl="0"/>
            <a:r>
              <a:rPr lang="zh-TW" altLang="zh-TW" dirty="0">
                <a:solidFill>
                  <a:srgbClr val="FFFF66"/>
                </a:solidFill>
              </a:rPr>
              <a:t>對話</a:t>
            </a:r>
            <a:r>
              <a:rPr lang="zh-TW" altLang="zh-TW" dirty="0"/>
              <a:t>：</a:t>
            </a:r>
            <a:r>
              <a:rPr lang="en-US" altLang="zh-TW" dirty="0"/>
              <a:t>103(</a:t>
            </a:r>
            <a:r>
              <a:rPr lang="zh-TW" altLang="zh-TW" dirty="0"/>
              <a:t>試吃</a:t>
            </a:r>
            <a:r>
              <a:rPr lang="en-US" altLang="zh-TW" dirty="0" smtClean="0"/>
              <a:t>party</a:t>
            </a:r>
            <a:r>
              <a:rPr lang="zh-TW" altLang="en-US" dirty="0"/>
              <a:t> ：</a:t>
            </a:r>
            <a:r>
              <a:rPr lang="zh-TW" altLang="en-US" dirty="0" smtClean="0"/>
              <a:t>第</a:t>
            </a:r>
            <a:r>
              <a:rPr lang="en-US" altLang="zh-TW" dirty="0" smtClean="0"/>
              <a:t>42-44</a:t>
            </a:r>
            <a:r>
              <a:rPr lang="zh-TW" altLang="en-US" dirty="0"/>
              <a:t>題</a:t>
            </a:r>
            <a:r>
              <a:rPr lang="en-US" altLang="zh-TW" dirty="0" smtClean="0"/>
              <a:t>)</a:t>
            </a:r>
            <a:r>
              <a:rPr lang="zh-TW" altLang="zh-TW" dirty="0"/>
              <a:t>、</a:t>
            </a:r>
            <a:r>
              <a:rPr lang="en-US" altLang="zh-TW" dirty="0"/>
              <a:t>104(Liz</a:t>
            </a:r>
            <a:r>
              <a:rPr lang="zh-TW" altLang="zh-TW" dirty="0"/>
              <a:t>生日</a:t>
            </a:r>
            <a:r>
              <a:rPr lang="en-US" altLang="zh-TW" dirty="0"/>
              <a:t>party</a:t>
            </a:r>
            <a:r>
              <a:rPr lang="zh-TW" altLang="zh-TW" dirty="0"/>
              <a:t>送蛋糕</a:t>
            </a:r>
            <a:r>
              <a:rPr lang="zh-TW" altLang="zh-TW" dirty="0" smtClean="0"/>
              <a:t>事</a:t>
            </a:r>
            <a:r>
              <a:rPr lang="zh-TW" altLang="en-US" dirty="0"/>
              <a:t>：</a:t>
            </a:r>
            <a:r>
              <a:rPr lang="zh-TW" altLang="en-US" dirty="0" smtClean="0"/>
              <a:t>第</a:t>
            </a:r>
            <a:r>
              <a:rPr lang="en-US" altLang="zh-TW" dirty="0" smtClean="0"/>
              <a:t>32-34</a:t>
            </a:r>
            <a:r>
              <a:rPr lang="zh-TW" altLang="en-US" dirty="0"/>
              <a:t>題</a:t>
            </a:r>
            <a:r>
              <a:rPr lang="en-US" altLang="zh-TW" dirty="0" smtClean="0"/>
              <a:t>)</a:t>
            </a:r>
            <a:endParaRPr lang="zh-TW" altLang="zh-TW" dirty="0"/>
          </a:p>
          <a:p>
            <a:r>
              <a:rPr lang="zh-TW" altLang="zh-TW" dirty="0">
                <a:solidFill>
                  <a:srgbClr val="FFFF66"/>
                </a:solidFill>
              </a:rPr>
              <a:t>日記</a:t>
            </a:r>
            <a:r>
              <a:rPr lang="zh-TW" altLang="zh-TW" dirty="0"/>
              <a:t>：</a:t>
            </a:r>
            <a:r>
              <a:rPr lang="en-US" altLang="zh-TW" dirty="0"/>
              <a:t>103(</a:t>
            </a:r>
            <a:r>
              <a:rPr lang="zh-TW" altLang="zh-TW" dirty="0"/>
              <a:t>護士</a:t>
            </a:r>
            <a:r>
              <a:rPr lang="zh-TW" altLang="zh-TW" dirty="0" smtClean="0"/>
              <a:t>日記</a:t>
            </a:r>
            <a:r>
              <a:rPr lang="zh-TW" altLang="en-US" dirty="0"/>
              <a:t>：</a:t>
            </a:r>
            <a:r>
              <a:rPr lang="zh-TW" altLang="en-US" dirty="0" smtClean="0"/>
              <a:t>第</a:t>
            </a:r>
            <a:r>
              <a:rPr lang="en-US" altLang="zh-TW" dirty="0" smtClean="0"/>
              <a:t>45-47</a:t>
            </a:r>
            <a:r>
              <a:rPr lang="zh-TW" altLang="en-US" dirty="0"/>
              <a:t>題</a:t>
            </a:r>
            <a:r>
              <a:rPr lang="en-US" altLang="zh-TW" dirty="0" smtClean="0"/>
              <a:t>)</a:t>
            </a:r>
            <a:endParaRPr lang="zh-TW" altLang="en-US" dirty="0"/>
          </a:p>
        </p:txBody>
      </p:sp>
      <p:sp>
        <p:nvSpPr>
          <p:cNvPr id="2" name="標題 1"/>
          <p:cNvSpPr>
            <a:spLocks noGrp="1"/>
          </p:cNvSpPr>
          <p:nvPr>
            <p:ph type="title"/>
          </p:nvPr>
        </p:nvSpPr>
        <p:spPr/>
        <p:txBody>
          <a:bodyPr/>
          <a:lstStyle/>
          <a:p>
            <a:r>
              <a:rPr lang="zh-TW" altLang="en-US" dirty="0"/>
              <a:t>會考閱讀題組篇章試題文本內容</a:t>
            </a:r>
            <a:r>
              <a:rPr lang="en-US" altLang="zh-TW" dirty="0" smtClean="0"/>
              <a:t>-2</a:t>
            </a:r>
            <a:endParaRPr lang="zh-TW" altLang="en-US" dirty="0"/>
          </a:p>
        </p:txBody>
      </p:sp>
    </p:spTree>
    <p:extLst>
      <p:ext uri="{BB962C8B-B14F-4D97-AF65-F5344CB8AC3E}">
        <p14:creationId xmlns:p14="http://schemas.microsoft.com/office/powerpoint/2010/main" val="20503850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lvl="0"/>
            <a:r>
              <a:rPr lang="zh-TW" altLang="zh-TW" dirty="0" smtClean="0">
                <a:solidFill>
                  <a:srgbClr val="FFFF66"/>
                </a:solidFill>
              </a:rPr>
              <a:t>報導</a:t>
            </a:r>
            <a:r>
              <a:rPr lang="zh-TW" altLang="zh-TW" dirty="0"/>
              <a:t>：</a:t>
            </a:r>
            <a:r>
              <a:rPr lang="en-US" altLang="zh-TW" dirty="0"/>
              <a:t>103(</a:t>
            </a:r>
            <a:r>
              <a:rPr lang="zh-TW" altLang="zh-TW" dirty="0"/>
              <a:t>影星</a:t>
            </a:r>
            <a:r>
              <a:rPr lang="en-US" altLang="zh-TW" dirty="0"/>
              <a:t>Nathan Lang</a:t>
            </a:r>
            <a:r>
              <a:rPr lang="zh-TW" altLang="zh-TW" dirty="0"/>
              <a:t>影業生涯回顧 </a:t>
            </a:r>
            <a:r>
              <a:rPr lang="zh-TW" altLang="en-US" dirty="0"/>
              <a:t>： </a:t>
            </a:r>
            <a:r>
              <a:rPr lang="zh-TW" altLang="en-US" dirty="0" smtClean="0"/>
              <a:t>第</a:t>
            </a:r>
            <a:r>
              <a:rPr lang="en-US" altLang="zh-TW" dirty="0" smtClean="0"/>
              <a:t>48-50</a:t>
            </a:r>
            <a:r>
              <a:rPr lang="zh-TW" altLang="en-US" dirty="0" smtClean="0"/>
              <a:t>題</a:t>
            </a:r>
            <a:r>
              <a:rPr lang="zh-TW" altLang="zh-TW" dirty="0" smtClean="0"/>
              <a:t>、</a:t>
            </a:r>
            <a:r>
              <a:rPr lang="zh-TW" altLang="zh-TW" dirty="0"/>
              <a:t>十個城市</a:t>
            </a:r>
            <a:r>
              <a:rPr lang="zh-TW" altLang="zh-TW" dirty="0" smtClean="0"/>
              <a:t>排行</a:t>
            </a:r>
            <a:r>
              <a:rPr lang="zh-TW" altLang="en-US" dirty="0"/>
              <a:t>： 第</a:t>
            </a:r>
            <a:r>
              <a:rPr lang="en-US" altLang="zh-TW" dirty="0" smtClean="0"/>
              <a:t>51-53</a:t>
            </a:r>
            <a:r>
              <a:rPr lang="zh-TW" altLang="en-US" dirty="0" smtClean="0"/>
              <a:t>題</a:t>
            </a:r>
            <a:r>
              <a:rPr lang="en-US" altLang="zh-TW" dirty="0" smtClean="0"/>
              <a:t>)</a:t>
            </a:r>
            <a:r>
              <a:rPr lang="zh-TW" altLang="zh-TW" dirty="0"/>
              <a:t>、</a:t>
            </a:r>
            <a:r>
              <a:rPr lang="en-US" altLang="zh-TW" dirty="0"/>
              <a:t>104(Tanzania </a:t>
            </a:r>
            <a:r>
              <a:rPr lang="zh-TW" altLang="zh-TW" dirty="0"/>
              <a:t>取水與女子受</a:t>
            </a:r>
            <a:r>
              <a:rPr lang="zh-TW" altLang="zh-TW" dirty="0" smtClean="0"/>
              <a:t>教育</a:t>
            </a:r>
            <a:r>
              <a:rPr lang="zh-TW" altLang="en-US" dirty="0"/>
              <a:t>關係： 第</a:t>
            </a:r>
            <a:r>
              <a:rPr lang="en-US" altLang="zh-TW" dirty="0" smtClean="0"/>
              <a:t>28-31</a:t>
            </a:r>
            <a:r>
              <a:rPr lang="zh-TW" altLang="en-US" dirty="0" smtClean="0"/>
              <a:t>題</a:t>
            </a:r>
            <a:r>
              <a:rPr lang="zh-TW" altLang="zh-TW" dirty="0" smtClean="0"/>
              <a:t>、</a:t>
            </a:r>
            <a:r>
              <a:rPr lang="zh-TW" altLang="zh-TW" dirty="0"/>
              <a:t>教堂的</a:t>
            </a:r>
            <a:r>
              <a:rPr lang="zh-TW" altLang="zh-TW" dirty="0" smtClean="0"/>
              <a:t>沒落</a:t>
            </a:r>
            <a:r>
              <a:rPr lang="zh-TW" altLang="en-US" dirty="0"/>
              <a:t>： 第</a:t>
            </a:r>
            <a:r>
              <a:rPr lang="en-US" altLang="zh-TW" dirty="0" smtClean="0"/>
              <a:t>37-40</a:t>
            </a:r>
            <a:r>
              <a:rPr lang="zh-TW" altLang="en-US" dirty="0" smtClean="0"/>
              <a:t>題</a:t>
            </a:r>
            <a:r>
              <a:rPr lang="en-US" altLang="zh-TW" dirty="0" smtClean="0"/>
              <a:t>)</a:t>
            </a:r>
            <a:endParaRPr lang="zh-TW" altLang="zh-TW" dirty="0"/>
          </a:p>
          <a:p>
            <a:pPr lvl="0"/>
            <a:r>
              <a:rPr lang="zh-TW" altLang="zh-TW" dirty="0">
                <a:solidFill>
                  <a:srgbClr val="FFFF66"/>
                </a:solidFill>
              </a:rPr>
              <a:t>訪問</a:t>
            </a:r>
            <a:r>
              <a:rPr lang="zh-TW" altLang="zh-TW" dirty="0"/>
              <a:t>：</a:t>
            </a:r>
            <a:r>
              <a:rPr lang="en-US" altLang="zh-TW" dirty="0"/>
              <a:t>103(</a:t>
            </a:r>
            <a:r>
              <a:rPr lang="zh-TW" altLang="zh-TW" dirty="0"/>
              <a:t>大樓空中花園的</a:t>
            </a:r>
            <a:r>
              <a:rPr lang="zh-TW" altLang="zh-TW" dirty="0" smtClean="0"/>
              <a:t>看法</a:t>
            </a:r>
            <a:r>
              <a:rPr lang="zh-TW" altLang="en-US" dirty="0"/>
              <a:t>： 第</a:t>
            </a:r>
            <a:r>
              <a:rPr lang="en-US" altLang="zh-TW" dirty="0" smtClean="0"/>
              <a:t>54-56</a:t>
            </a:r>
            <a:r>
              <a:rPr lang="zh-TW" altLang="en-US" dirty="0" smtClean="0"/>
              <a:t>題</a:t>
            </a:r>
            <a:r>
              <a:rPr lang="en-US" altLang="zh-TW" dirty="0" smtClean="0"/>
              <a:t>)</a:t>
            </a:r>
            <a:r>
              <a:rPr lang="zh-TW" altLang="zh-TW" dirty="0"/>
              <a:t>、</a:t>
            </a:r>
            <a:r>
              <a:rPr lang="en-US" altLang="zh-TW" dirty="0"/>
              <a:t>104(</a:t>
            </a:r>
            <a:r>
              <a:rPr lang="zh-TW" altLang="zh-TW" dirty="0"/>
              <a:t>學生自我陳述興趣與</a:t>
            </a:r>
            <a:r>
              <a:rPr lang="zh-TW" altLang="zh-TW" dirty="0" smtClean="0"/>
              <a:t>志向</a:t>
            </a:r>
            <a:r>
              <a:rPr lang="zh-TW" altLang="en-US" dirty="0"/>
              <a:t>： 第</a:t>
            </a:r>
            <a:r>
              <a:rPr lang="en-US" altLang="zh-TW" dirty="0" smtClean="0"/>
              <a:t>21-23</a:t>
            </a:r>
            <a:r>
              <a:rPr lang="zh-TW" altLang="en-US" dirty="0" smtClean="0"/>
              <a:t>題</a:t>
            </a:r>
            <a:r>
              <a:rPr lang="en-US" altLang="zh-TW" dirty="0" smtClean="0"/>
              <a:t>)</a:t>
            </a:r>
            <a:endParaRPr lang="zh-TW" altLang="zh-TW" dirty="0"/>
          </a:p>
          <a:p>
            <a:pPr lvl="0"/>
            <a:r>
              <a:rPr lang="zh-TW" altLang="zh-TW" dirty="0">
                <a:solidFill>
                  <a:srgbClr val="FFFF66"/>
                </a:solidFill>
              </a:rPr>
              <a:t>書籍前言</a:t>
            </a:r>
            <a:r>
              <a:rPr lang="zh-TW" altLang="zh-TW" dirty="0"/>
              <a:t>：</a:t>
            </a:r>
            <a:r>
              <a:rPr lang="en-US" altLang="zh-TW" dirty="0"/>
              <a:t>104(</a:t>
            </a:r>
            <a:r>
              <a:rPr lang="zh-TW" altLang="zh-TW" dirty="0"/>
              <a:t>廚師新書</a:t>
            </a:r>
            <a:r>
              <a:rPr lang="en-US" altLang="zh-TW" i="1" dirty="0"/>
              <a:t>Married to Food</a:t>
            </a:r>
            <a:r>
              <a:rPr lang="zh-TW" altLang="zh-TW" dirty="0" smtClean="0"/>
              <a:t>前言</a:t>
            </a:r>
            <a:r>
              <a:rPr lang="zh-TW" altLang="en-US" dirty="0"/>
              <a:t>： 第</a:t>
            </a:r>
            <a:r>
              <a:rPr lang="en-US" altLang="zh-TW" dirty="0" smtClean="0"/>
              <a:t>24-25</a:t>
            </a:r>
            <a:r>
              <a:rPr lang="zh-TW" altLang="en-US" dirty="0" smtClean="0"/>
              <a:t>題</a:t>
            </a:r>
            <a:r>
              <a:rPr lang="en-US" altLang="zh-TW" dirty="0" smtClean="0"/>
              <a:t>)</a:t>
            </a:r>
            <a:endParaRPr lang="zh-TW" altLang="zh-TW" dirty="0"/>
          </a:p>
          <a:p>
            <a:pPr lvl="0"/>
            <a:r>
              <a:rPr lang="zh-TW" altLang="zh-TW" dirty="0">
                <a:solidFill>
                  <a:srgbClr val="FFFF66"/>
                </a:solidFill>
              </a:rPr>
              <a:t>簡易故事</a:t>
            </a:r>
            <a:r>
              <a:rPr lang="zh-TW" altLang="zh-TW" dirty="0"/>
              <a:t>：</a:t>
            </a:r>
            <a:r>
              <a:rPr lang="en-US" altLang="zh-TW" dirty="0"/>
              <a:t>104(</a:t>
            </a:r>
            <a:r>
              <a:rPr lang="zh-TW" altLang="zh-TW" dirty="0"/>
              <a:t>溫水煮</a:t>
            </a:r>
            <a:r>
              <a:rPr lang="zh-TW" altLang="zh-TW" dirty="0" smtClean="0"/>
              <a:t>青蛙</a:t>
            </a:r>
            <a:r>
              <a:rPr lang="zh-TW" altLang="en-US" dirty="0"/>
              <a:t>： 第</a:t>
            </a:r>
            <a:r>
              <a:rPr lang="en-US" altLang="zh-TW" dirty="0" smtClean="0"/>
              <a:t>35-36</a:t>
            </a:r>
            <a:r>
              <a:rPr lang="zh-TW" altLang="en-US" dirty="0" smtClean="0"/>
              <a:t>題</a:t>
            </a:r>
            <a:r>
              <a:rPr lang="en-US" altLang="zh-TW" dirty="0" smtClean="0"/>
              <a:t>)</a:t>
            </a:r>
            <a:endParaRPr lang="zh-TW" altLang="zh-TW" dirty="0"/>
          </a:p>
          <a:p>
            <a:endParaRPr lang="zh-TW" altLang="en-US" dirty="0"/>
          </a:p>
        </p:txBody>
      </p:sp>
      <p:sp>
        <p:nvSpPr>
          <p:cNvPr id="2" name="標題 1"/>
          <p:cNvSpPr>
            <a:spLocks noGrp="1"/>
          </p:cNvSpPr>
          <p:nvPr>
            <p:ph type="title"/>
          </p:nvPr>
        </p:nvSpPr>
        <p:spPr/>
        <p:txBody>
          <a:bodyPr/>
          <a:lstStyle/>
          <a:p>
            <a:r>
              <a:rPr lang="zh-TW" altLang="en-US" dirty="0"/>
              <a:t>會考閱讀題組篇章試題文本內容</a:t>
            </a:r>
            <a:r>
              <a:rPr lang="en-US" altLang="zh-TW" dirty="0" smtClean="0"/>
              <a:t>-3</a:t>
            </a:r>
            <a:endParaRPr lang="zh-TW" altLang="en-US" dirty="0"/>
          </a:p>
        </p:txBody>
      </p:sp>
    </p:spTree>
    <p:extLst>
      <p:ext uri="{BB962C8B-B14F-4D97-AF65-F5344CB8AC3E}">
        <p14:creationId xmlns:p14="http://schemas.microsoft.com/office/powerpoint/2010/main" val="19552835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
          </p:nvPr>
        </p:nvSpPr>
        <p:spPr>
          <a:xfrm>
            <a:off x="457200" y="1700808"/>
            <a:ext cx="8229600" cy="4395192"/>
          </a:xfrm>
        </p:spPr>
        <p:txBody>
          <a:bodyPr>
            <a:normAutofit/>
          </a:bodyPr>
          <a:lstStyle/>
          <a:p>
            <a:pPr marL="450850" indent="-382588"/>
            <a:r>
              <a:rPr lang="zh-TW" altLang="en-US" sz="3200" dirty="0"/>
              <a:t>試題評量內容皆為基本、核心、重要的概念，試題編寫嘗試多種體裁及主題，且其語言使用重視整體自然情境，而非繁瑣、片斷的記憶</a:t>
            </a:r>
            <a:r>
              <a:rPr lang="zh-TW" altLang="en-US" sz="3200" dirty="0" smtClean="0"/>
              <a:t>。</a:t>
            </a:r>
            <a:endParaRPr lang="en-US" altLang="zh-TW" sz="3200" dirty="0" smtClean="0"/>
          </a:p>
          <a:p>
            <a:pPr marL="450850" indent="-382588"/>
            <a:endParaRPr lang="en-US" altLang="zh-TW" sz="3200" dirty="0"/>
          </a:p>
          <a:p>
            <a:pPr marL="68262" indent="0">
              <a:buNone/>
            </a:pPr>
            <a:r>
              <a:rPr lang="en-US" altLang="zh-TW" sz="2800" dirty="0" smtClean="0"/>
              <a:t>(</a:t>
            </a:r>
            <a:r>
              <a:rPr lang="zh-TW" altLang="en-US" sz="2800" dirty="0" smtClean="0"/>
              <a:t>資料來源：</a:t>
            </a:r>
            <a:r>
              <a:rPr lang="en-US" altLang="zh-TW" sz="2800" dirty="0">
                <a:hlinkClick r:id="rId2"/>
              </a:rPr>
              <a:t>http://</a:t>
            </a:r>
            <a:r>
              <a:rPr lang="en-US" altLang="zh-TW" sz="2800" dirty="0" smtClean="0">
                <a:hlinkClick r:id="rId2"/>
              </a:rPr>
              <a:t>cap.ntnu.edu.tw/test_4_3.html</a:t>
            </a:r>
            <a:r>
              <a:rPr lang="en-US" altLang="zh-TW" sz="2800" dirty="0" smtClean="0"/>
              <a:t>)</a:t>
            </a:r>
          </a:p>
        </p:txBody>
      </p:sp>
      <p:sp>
        <p:nvSpPr>
          <p:cNvPr id="5" name="標題 4"/>
          <p:cNvSpPr>
            <a:spLocks noGrp="1"/>
          </p:cNvSpPr>
          <p:nvPr>
            <p:ph type="title"/>
          </p:nvPr>
        </p:nvSpPr>
        <p:spPr/>
        <p:txBody>
          <a:bodyPr>
            <a:normAutofit/>
          </a:bodyPr>
          <a:lstStyle/>
          <a:p>
            <a:r>
              <a:rPr lang="zh-TW" altLang="en-US" sz="4400" dirty="0"/>
              <a:t>會考文本內容取材</a:t>
            </a:r>
            <a:r>
              <a:rPr lang="zh-TW" altLang="en-US" sz="4400" dirty="0" smtClean="0"/>
              <a:t>範圍</a:t>
            </a:r>
            <a:r>
              <a:rPr lang="zh-TW" altLang="en-US" sz="4400" dirty="0">
                <a:solidFill>
                  <a:srgbClr val="FFFF66"/>
                </a:solidFill>
                <a:sym typeface="Wingdings 3"/>
              </a:rPr>
              <a:t>非常</a:t>
            </a:r>
            <a:r>
              <a:rPr lang="zh-TW" altLang="en-US" sz="4400" dirty="0" smtClean="0">
                <a:solidFill>
                  <a:srgbClr val="FFFF66"/>
                </a:solidFill>
                <a:sym typeface="Wingdings 3"/>
              </a:rPr>
              <a:t>多元</a:t>
            </a:r>
            <a:endParaRPr lang="zh-TW" altLang="en-US" dirty="0"/>
          </a:p>
        </p:txBody>
      </p:sp>
    </p:spTree>
    <p:extLst>
      <p:ext uri="{BB962C8B-B14F-4D97-AF65-F5344CB8AC3E}">
        <p14:creationId xmlns:p14="http://schemas.microsoft.com/office/powerpoint/2010/main" val="29009837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1700808"/>
            <a:ext cx="8352928" cy="4654752"/>
          </a:xfrm>
        </p:spPr>
        <p:txBody>
          <a:bodyPr>
            <a:normAutofit/>
          </a:bodyPr>
          <a:lstStyle/>
          <a:p>
            <a:pPr marL="68580" indent="0" algn="ctr">
              <a:buNone/>
            </a:pPr>
            <a:endParaRPr lang="en-US" altLang="zh-TW" sz="3600" dirty="0" smtClean="0"/>
          </a:p>
          <a:p>
            <a:pPr marL="68580" indent="0" algn="ctr">
              <a:buNone/>
            </a:pPr>
            <a:r>
              <a:rPr lang="zh-TW" altLang="en-US" sz="4000" dirty="0" smtClean="0">
                <a:solidFill>
                  <a:srgbClr val="FFFF66"/>
                </a:solidFill>
              </a:rPr>
              <a:t>認識 </a:t>
            </a:r>
            <a:r>
              <a:rPr lang="en-US" altLang="zh-TW" sz="4000" dirty="0" smtClean="0">
                <a:solidFill>
                  <a:srgbClr val="FFFF66"/>
                </a:solidFill>
              </a:rPr>
              <a:t>four skills </a:t>
            </a:r>
            <a:r>
              <a:rPr lang="zh-TW" altLang="en-US" sz="4000" dirty="0" smtClean="0">
                <a:solidFill>
                  <a:srgbClr val="FFFF66"/>
                </a:solidFill>
              </a:rPr>
              <a:t>的</a:t>
            </a:r>
            <a:r>
              <a:rPr lang="en-US" altLang="zh-TW" sz="4000" dirty="0" smtClean="0">
                <a:solidFill>
                  <a:srgbClr val="FFFF66"/>
                </a:solidFill>
              </a:rPr>
              <a:t/>
            </a:r>
            <a:br>
              <a:rPr lang="en-US" altLang="zh-TW" sz="4000" dirty="0" smtClean="0">
                <a:solidFill>
                  <a:srgbClr val="FFFF66"/>
                </a:solidFill>
              </a:rPr>
            </a:br>
            <a:r>
              <a:rPr lang="en-US" altLang="zh-TW" sz="4000" dirty="0" smtClean="0">
                <a:solidFill>
                  <a:srgbClr val="FFFF66"/>
                </a:solidFill>
              </a:rPr>
              <a:t/>
            </a:r>
            <a:br>
              <a:rPr lang="en-US" altLang="zh-TW" sz="4000" dirty="0" smtClean="0">
                <a:solidFill>
                  <a:srgbClr val="FFFF66"/>
                </a:solidFill>
              </a:rPr>
            </a:br>
            <a:r>
              <a:rPr lang="zh-TW" altLang="en-US" sz="4000" dirty="0" smtClean="0">
                <a:solidFill>
                  <a:srgbClr val="FFFF66"/>
                </a:solidFill>
              </a:rPr>
              <a:t>國民中學</a:t>
            </a:r>
            <a:endParaRPr lang="en-US" altLang="zh-TW" sz="4000" dirty="0" smtClean="0">
              <a:solidFill>
                <a:srgbClr val="FFFF66"/>
              </a:solidFill>
            </a:endParaRPr>
          </a:p>
          <a:p>
            <a:pPr marL="68580" indent="0" algn="ctr">
              <a:buNone/>
            </a:pPr>
            <a:r>
              <a:rPr lang="zh-TW" altLang="en-US" sz="4000" dirty="0" smtClean="0">
                <a:solidFill>
                  <a:srgbClr val="FFFF66"/>
                </a:solidFill>
              </a:rPr>
              <a:t>學生學習成就標準本位評量</a:t>
            </a:r>
            <a:endParaRPr lang="zh-TW" altLang="en-US" sz="4000" dirty="0">
              <a:solidFill>
                <a:srgbClr val="FFFF66"/>
              </a:solidFill>
            </a:endParaRPr>
          </a:p>
        </p:txBody>
      </p:sp>
      <p:sp>
        <p:nvSpPr>
          <p:cNvPr id="2" name="標題 1"/>
          <p:cNvSpPr>
            <a:spLocks noGrp="1"/>
          </p:cNvSpPr>
          <p:nvPr>
            <p:ph type="title"/>
          </p:nvPr>
        </p:nvSpPr>
        <p:spPr/>
        <p:txBody>
          <a:bodyPr/>
          <a:lstStyle/>
          <a:p>
            <a:endParaRPr lang="zh-TW" altLang="en-US" dirty="0"/>
          </a:p>
        </p:txBody>
      </p:sp>
    </p:spTree>
    <p:extLst>
      <p:ext uri="{BB962C8B-B14F-4D97-AF65-F5344CB8AC3E}">
        <p14:creationId xmlns:p14="http://schemas.microsoft.com/office/powerpoint/2010/main" val="13559847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pPr marL="0" lvl="1" indent="0">
              <a:spcBef>
                <a:spcPts val="1200"/>
              </a:spcBef>
              <a:buNone/>
              <a:defRPr/>
            </a:pPr>
            <a:r>
              <a:rPr lang="zh-TW" altLang="en-US" sz="3200" b="1" dirty="0">
                <a:solidFill>
                  <a:schemeClr val="accent2">
                    <a:lumMod val="60000"/>
                    <a:lumOff val="40000"/>
                  </a:schemeClr>
                </a:solidFill>
                <a:latin typeface="標楷體" panose="03000509000000000000" pitchFamily="65" charset="-120"/>
                <a:ea typeface="標楷體" panose="03000509000000000000" pitchFamily="65" charset="-120"/>
              </a:rPr>
              <a:t>完整</a:t>
            </a:r>
            <a:r>
              <a:rPr lang="zh-TW" altLang="en-US" sz="3200" dirty="0">
                <a:latin typeface="標楷體" panose="03000509000000000000" pitchFamily="65" charset="-120"/>
                <a:ea typeface="標楷體" panose="03000509000000000000" pitchFamily="65" charset="-120"/>
              </a:rPr>
              <a:t>的評量工具包含</a:t>
            </a:r>
            <a:r>
              <a:rPr lang="zh-TW" altLang="en-US" sz="3200" dirty="0">
                <a:latin typeface="新細明體" panose="02020500000000000000" pitchFamily="18" charset="-120"/>
                <a:ea typeface="新細明體" panose="02020500000000000000" pitchFamily="18" charset="-120"/>
              </a:rPr>
              <a:t>：</a:t>
            </a:r>
            <a:endParaRPr lang="en-US" altLang="zh-TW" sz="3200" dirty="0">
              <a:latin typeface="標楷體" panose="03000509000000000000" pitchFamily="65" charset="-120"/>
              <a:ea typeface="標楷體" panose="03000509000000000000" pitchFamily="65" charset="-120"/>
            </a:endParaRPr>
          </a:p>
          <a:p>
            <a:pPr marL="358775" lvl="1" indent="-87313">
              <a:spcBef>
                <a:spcPts val="1200"/>
              </a:spcBef>
              <a:buFont typeface="Wingdings" panose="05000000000000000000" pitchFamily="2" charset="2"/>
              <a:buChar char="u"/>
              <a:defRPr/>
            </a:pPr>
            <a:r>
              <a:rPr lang="zh-TW" altLang="en-US" sz="3200" dirty="0">
                <a:latin typeface="標楷體" panose="03000509000000000000" pitchFamily="65" charset="-120"/>
                <a:ea typeface="標楷體" panose="03000509000000000000" pitchFamily="65" charset="-120"/>
              </a:rPr>
              <a:t>所對應的</a:t>
            </a:r>
            <a:r>
              <a:rPr lang="zh-TW" altLang="en-US" sz="3200" b="1" dirty="0">
                <a:solidFill>
                  <a:srgbClr val="FFCCFF"/>
                </a:solidFill>
                <a:latin typeface="標楷體" panose="03000509000000000000" pitchFamily="65" charset="-120"/>
                <a:ea typeface="標楷體" panose="03000509000000000000" pitchFamily="65" charset="-120"/>
              </a:rPr>
              <a:t>內容標準</a:t>
            </a:r>
            <a:r>
              <a:rPr lang="en-US" altLang="zh-TW" b="1" dirty="0">
                <a:solidFill>
                  <a:srgbClr val="FFCCFF"/>
                </a:solidFill>
                <a:latin typeface="Times New Roman" panose="02020603050405020304" pitchFamily="18" charset="0"/>
                <a:ea typeface="標楷體" panose="03000509000000000000" pitchFamily="65" charset="-120"/>
                <a:cs typeface="Times New Roman" panose="02020603050405020304" pitchFamily="18" charset="0"/>
              </a:rPr>
              <a:t>(content standards)</a:t>
            </a:r>
          </a:p>
          <a:p>
            <a:pPr marL="358775" lvl="1" indent="-87313">
              <a:spcBef>
                <a:spcPts val="1200"/>
              </a:spcBef>
              <a:buFont typeface="Wingdings" panose="05000000000000000000" pitchFamily="2" charset="2"/>
              <a:buChar char="u"/>
              <a:defRPr/>
            </a:pPr>
            <a:r>
              <a:rPr lang="zh-TW" altLang="en-US" sz="3200" dirty="0">
                <a:latin typeface="標楷體" panose="03000509000000000000" pitchFamily="65" charset="-120"/>
                <a:ea typeface="標楷體" panose="03000509000000000000" pitchFamily="65" charset="-120"/>
              </a:rPr>
              <a:t>所對應的</a:t>
            </a:r>
            <a:r>
              <a:rPr lang="zh-TW" altLang="en-US" sz="3200" b="1" dirty="0">
                <a:solidFill>
                  <a:srgbClr val="FFCCFF"/>
                </a:solidFill>
                <a:latin typeface="標楷體" panose="03000509000000000000" pitchFamily="65" charset="-120"/>
                <a:ea typeface="標楷體" panose="03000509000000000000" pitchFamily="65" charset="-120"/>
              </a:rPr>
              <a:t>表現標準</a:t>
            </a:r>
            <a:r>
              <a:rPr lang="en-US" altLang="zh-TW" b="1" dirty="0">
                <a:solidFill>
                  <a:srgbClr val="FFCCFF"/>
                </a:solidFill>
                <a:latin typeface="Times New Roman" panose="02020603050405020304" pitchFamily="18" charset="0"/>
                <a:ea typeface="標楷體" panose="03000509000000000000" pitchFamily="65" charset="-120"/>
                <a:cs typeface="Times New Roman" panose="02020603050405020304" pitchFamily="18" charset="0"/>
              </a:rPr>
              <a:t>(performance standards)</a:t>
            </a:r>
          </a:p>
          <a:p>
            <a:pPr marL="358775" lvl="1" indent="-87313">
              <a:spcBef>
                <a:spcPts val="1200"/>
              </a:spcBef>
              <a:buFont typeface="Wingdings" panose="05000000000000000000" pitchFamily="2" charset="2"/>
              <a:buChar char="u"/>
              <a:defRPr/>
            </a:pPr>
            <a:r>
              <a:rPr lang="zh-TW" altLang="en-US" sz="3200" dirty="0">
                <a:latin typeface="標楷體" panose="03000509000000000000" pitchFamily="65" charset="-120"/>
                <a:ea typeface="標楷體" panose="03000509000000000000" pitchFamily="65" charset="-120"/>
              </a:rPr>
              <a:t>所評量的</a:t>
            </a:r>
            <a:r>
              <a:rPr lang="zh-TW" altLang="en-US" sz="3200" b="1" dirty="0">
                <a:solidFill>
                  <a:srgbClr val="FFCCFF"/>
                </a:solidFill>
                <a:latin typeface="標楷體" panose="03000509000000000000" pitchFamily="65" charset="-120"/>
                <a:ea typeface="標楷體" panose="03000509000000000000" pitchFamily="65" charset="-120"/>
              </a:rPr>
              <a:t>表現</a:t>
            </a:r>
            <a:r>
              <a:rPr lang="en-US" altLang="zh-TW" sz="3200" b="1" dirty="0">
                <a:solidFill>
                  <a:srgbClr val="FFCCFF"/>
                </a:solidFill>
                <a:latin typeface="標楷體" panose="03000509000000000000" pitchFamily="65" charset="-120"/>
                <a:ea typeface="標楷體" panose="03000509000000000000" pitchFamily="65" charset="-120"/>
              </a:rPr>
              <a:t>(</a:t>
            </a:r>
            <a:r>
              <a:rPr lang="zh-TW" altLang="en-US" sz="3200" b="1" dirty="0">
                <a:solidFill>
                  <a:srgbClr val="FFCCFF"/>
                </a:solidFill>
                <a:latin typeface="標楷體" panose="03000509000000000000" pitchFamily="65" charset="-120"/>
                <a:ea typeface="標楷體" panose="03000509000000000000" pitchFamily="65" charset="-120"/>
              </a:rPr>
              <a:t>能力</a:t>
            </a:r>
            <a:r>
              <a:rPr lang="en-US" altLang="zh-TW" sz="3200" b="1" dirty="0">
                <a:solidFill>
                  <a:srgbClr val="FFCCFF"/>
                </a:solidFill>
                <a:latin typeface="標楷體" panose="03000509000000000000" pitchFamily="65" charset="-120"/>
                <a:ea typeface="標楷體" panose="03000509000000000000" pitchFamily="65" charset="-120"/>
              </a:rPr>
              <a:t>)</a:t>
            </a:r>
            <a:r>
              <a:rPr lang="zh-TW" altLang="en-US" sz="3200" b="1" dirty="0">
                <a:solidFill>
                  <a:srgbClr val="FFCCFF"/>
                </a:solidFill>
                <a:latin typeface="標楷體" panose="03000509000000000000" pitchFamily="65" charset="-120"/>
                <a:ea typeface="標楷體" panose="03000509000000000000" pitchFamily="65" charset="-120"/>
              </a:rPr>
              <a:t>等級</a:t>
            </a:r>
            <a:r>
              <a:rPr lang="zh-TW" altLang="en-US" sz="3200" b="1" dirty="0" smtClean="0">
                <a:solidFill>
                  <a:srgbClr val="FFCCFF"/>
                </a:solidFill>
                <a:latin typeface="標楷體" panose="03000509000000000000" pitchFamily="65" charset="-120"/>
                <a:ea typeface="標楷體" panose="03000509000000000000" pitchFamily="65" charset="-120"/>
              </a:rPr>
              <a:t>描述</a:t>
            </a:r>
            <a:r>
              <a:rPr lang="en-US" altLang="zh-TW" sz="3200" b="1" dirty="0" smtClean="0">
                <a:solidFill>
                  <a:srgbClr val="FFCCFF"/>
                </a:solidFill>
                <a:latin typeface="標楷體" panose="03000509000000000000" pitchFamily="65" charset="-120"/>
                <a:ea typeface="標楷體" panose="03000509000000000000" pitchFamily="65" charset="-120"/>
              </a:rPr>
              <a:t/>
            </a:r>
            <a:br>
              <a:rPr lang="en-US" altLang="zh-TW" sz="3200" b="1" dirty="0" smtClean="0">
                <a:solidFill>
                  <a:srgbClr val="FFCCFF"/>
                </a:solidFill>
                <a:latin typeface="標楷體" panose="03000509000000000000" pitchFamily="65" charset="-120"/>
                <a:ea typeface="標楷體" panose="03000509000000000000" pitchFamily="65" charset="-120"/>
              </a:rPr>
            </a:br>
            <a:r>
              <a:rPr lang="en-US" altLang="zh-TW" b="1" dirty="0" smtClean="0">
                <a:latin typeface="標楷體" panose="03000509000000000000" pitchFamily="65" charset="-120"/>
                <a:ea typeface="標楷體" panose="03000509000000000000" pitchFamily="65" charset="-120"/>
              </a:rPr>
              <a:t>          </a:t>
            </a:r>
            <a:r>
              <a:rPr lang="zh-TW" altLang="en-US" b="1" dirty="0" smtClean="0">
                <a:latin typeface="標楷體" panose="03000509000000000000" pitchFamily="65" charset="-120"/>
                <a:ea typeface="標楷體" panose="03000509000000000000" pitchFamily="65" charset="-120"/>
              </a:rPr>
              <a:t> </a:t>
            </a:r>
            <a:r>
              <a:rPr lang="en-US" altLang="zh-TW" b="1" dirty="0">
                <a:solidFill>
                  <a:srgbClr val="FFCCFF"/>
                </a:solidFill>
                <a:latin typeface="Times New Roman" panose="02020603050405020304" pitchFamily="18" charset="0"/>
                <a:ea typeface="標楷體" panose="03000509000000000000" pitchFamily="65" charset="-120"/>
                <a:cs typeface="Times New Roman" panose="02020603050405020304" pitchFamily="18" charset="0"/>
              </a:rPr>
              <a:t>(performance level </a:t>
            </a:r>
            <a:r>
              <a:rPr lang="en-US" altLang="zh-TW" b="1" dirty="0" smtClean="0">
                <a:solidFill>
                  <a:srgbClr val="FFCCFF"/>
                </a:solidFill>
                <a:latin typeface="Times New Roman" panose="02020603050405020304" pitchFamily="18" charset="0"/>
                <a:ea typeface="標楷體" panose="03000509000000000000" pitchFamily="65" charset="-120"/>
                <a:cs typeface="Times New Roman" panose="02020603050405020304" pitchFamily="18" charset="0"/>
              </a:rPr>
              <a:t>descriptions, PLD)</a:t>
            </a:r>
            <a:endParaRPr lang="en-US" altLang="zh-TW" b="1" dirty="0">
              <a:solidFill>
                <a:srgbClr val="FFCCFF"/>
              </a:solidFill>
              <a:latin typeface="Times New Roman" panose="02020603050405020304" pitchFamily="18" charset="0"/>
              <a:ea typeface="標楷體" panose="03000509000000000000" pitchFamily="65" charset="-120"/>
              <a:cs typeface="Times New Roman" panose="02020603050405020304" pitchFamily="18" charset="0"/>
            </a:endParaRPr>
          </a:p>
          <a:p>
            <a:pPr marL="358775" lvl="1" indent="-87313">
              <a:spcBef>
                <a:spcPts val="1200"/>
              </a:spcBef>
              <a:buFont typeface="Wingdings" panose="05000000000000000000" pitchFamily="2" charset="2"/>
              <a:buChar char="u"/>
              <a:defRPr/>
            </a:pPr>
            <a:r>
              <a:rPr lang="zh-TW" altLang="en-US" sz="3200" b="1" dirty="0">
                <a:latin typeface="標楷體" panose="03000509000000000000" pitchFamily="65" charset="-120"/>
                <a:ea typeface="標楷體" panose="03000509000000000000" pitchFamily="65" charset="-120"/>
              </a:rPr>
              <a:t>施測評量工具，</a:t>
            </a:r>
            <a:r>
              <a:rPr lang="zh-TW" altLang="en-US" sz="3200" b="1" dirty="0">
                <a:solidFill>
                  <a:srgbClr val="FFCCFF"/>
                </a:solidFill>
                <a:latin typeface="標楷體" panose="03000509000000000000" pitchFamily="65" charset="-120"/>
                <a:ea typeface="標楷體" panose="03000509000000000000" pitchFamily="65" charset="-120"/>
              </a:rPr>
              <a:t>作業</a:t>
            </a:r>
            <a:r>
              <a:rPr lang="en-US" altLang="zh-TW" sz="3200" b="1" dirty="0">
                <a:solidFill>
                  <a:srgbClr val="FFCCFF"/>
                </a:solidFill>
                <a:latin typeface="標楷體" panose="03000509000000000000" pitchFamily="65" charset="-120"/>
                <a:ea typeface="標楷體" panose="03000509000000000000" pitchFamily="65" charset="-120"/>
              </a:rPr>
              <a:t>/</a:t>
            </a:r>
            <a:r>
              <a:rPr lang="zh-TW" altLang="en-US" sz="3200" b="1" dirty="0">
                <a:solidFill>
                  <a:srgbClr val="FFCCFF"/>
                </a:solidFill>
                <a:latin typeface="標楷體" panose="03000509000000000000" pitchFamily="65" charset="-120"/>
                <a:ea typeface="標楷體" panose="03000509000000000000" pitchFamily="65" charset="-120"/>
              </a:rPr>
              <a:t>活動</a:t>
            </a:r>
            <a:r>
              <a:rPr lang="en-US" altLang="zh-TW" sz="3200" b="1" dirty="0">
                <a:solidFill>
                  <a:srgbClr val="FFCCFF"/>
                </a:solidFill>
                <a:latin typeface="標楷體" panose="03000509000000000000" pitchFamily="65" charset="-120"/>
                <a:ea typeface="標楷體" panose="03000509000000000000" pitchFamily="65" charset="-120"/>
              </a:rPr>
              <a:t>/</a:t>
            </a:r>
            <a:r>
              <a:rPr lang="zh-TW" altLang="en-US" sz="3200" b="1" dirty="0">
                <a:solidFill>
                  <a:srgbClr val="FFCCFF"/>
                </a:solidFill>
                <a:latin typeface="標楷體" panose="03000509000000000000" pitchFamily="65" charset="-120"/>
                <a:ea typeface="標楷體" panose="03000509000000000000" pitchFamily="65" charset="-120"/>
              </a:rPr>
              <a:t>試卷</a:t>
            </a:r>
            <a:r>
              <a:rPr lang="en-US" altLang="zh-TW" sz="3200" b="1" dirty="0">
                <a:solidFill>
                  <a:srgbClr val="FFCCFF"/>
                </a:solidFill>
                <a:latin typeface="標楷體" panose="03000509000000000000" pitchFamily="65" charset="-120"/>
                <a:ea typeface="標楷體" panose="03000509000000000000" pitchFamily="65" charset="-120"/>
              </a:rPr>
              <a:t>……</a:t>
            </a:r>
          </a:p>
          <a:p>
            <a:pPr marL="358775" lvl="1" indent="-87313">
              <a:spcBef>
                <a:spcPts val="1200"/>
              </a:spcBef>
              <a:buFont typeface="Wingdings" panose="05000000000000000000" pitchFamily="2" charset="2"/>
              <a:buChar char="u"/>
              <a:defRPr/>
            </a:pPr>
            <a:r>
              <a:rPr lang="zh-TW" altLang="en-US" sz="3200" b="1" dirty="0">
                <a:latin typeface="標楷體" panose="03000509000000000000" pitchFamily="65" charset="-120"/>
                <a:ea typeface="標楷體" panose="03000509000000000000" pitchFamily="65" charset="-120"/>
              </a:rPr>
              <a:t>對應上述各項</a:t>
            </a:r>
            <a:r>
              <a:rPr lang="zh-TW" altLang="en-US" sz="3200" b="1" dirty="0" smtClean="0">
                <a:latin typeface="標楷體" panose="03000509000000000000" pitchFamily="65" charset="-120"/>
                <a:ea typeface="標楷體" panose="03000509000000000000" pitchFamily="65" charset="-120"/>
              </a:rPr>
              <a:t>的</a:t>
            </a:r>
            <a:r>
              <a:rPr lang="zh-TW" altLang="en-US" sz="3200" b="1" dirty="0" smtClean="0">
                <a:solidFill>
                  <a:srgbClr val="FFCCFF"/>
                </a:solidFill>
                <a:latin typeface="標楷體" panose="03000509000000000000" pitchFamily="65" charset="-120"/>
                <a:ea typeface="標楷體" panose="03000509000000000000" pitchFamily="65" charset="-120"/>
              </a:rPr>
              <a:t>評分指引</a:t>
            </a:r>
            <a:r>
              <a:rPr lang="en-US" altLang="zh-TW" b="1" dirty="0" smtClean="0">
                <a:solidFill>
                  <a:srgbClr val="FFCCFF"/>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b="1" dirty="0">
                <a:solidFill>
                  <a:srgbClr val="FFCCFF"/>
                </a:solidFill>
                <a:latin typeface="Times New Roman" panose="02020603050405020304" pitchFamily="18" charset="0"/>
                <a:ea typeface="標楷體" panose="03000509000000000000" pitchFamily="65" charset="-120"/>
                <a:cs typeface="Times New Roman" panose="02020603050405020304" pitchFamily="18" charset="0"/>
              </a:rPr>
              <a:t>rubrics)</a:t>
            </a:r>
          </a:p>
          <a:p>
            <a:endParaRPr lang="zh-TW" altLang="en-US" dirty="0"/>
          </a:p>
        </p:txBody>
      </p:sp>
      <p:sp>
        <p:nvSpPr>
          <p:cNvPr id="2" name="標題 1"/>
          <p:cNvSpPr>
            <a:spLocks noGrp="1"/>
          </p:cNvSpPr>
          <p:nvPr>
            <p:ph type="title"/>
          </p:nvPr>
        </p:nvSpPr>
        <p:spPr/>
        <p:txBody>
          <a:bodyPr>
            <a:noAutofit/>
          </a:bodyPr>
          <a:lstStyle/>
          <a:p>
            <a:r>
              <a:rPr lang="zh-TW" altLang="en-US" sz="3600" dirty="0" smtClean="0"/>
              <a:t>「學生學習</a:t>
            </a:r>
            <a:r>
              <a:rPr lang="zh-TW" altLang="en-US" sz="3600" dirty="0"/>
              <a:t>成就</a:t>
            </a:r>
            <a:r>
              <a:rPr lang="zh-TW" altLang="en-US" sz="3600" dirty="0" smtClean="0"/>
              <a:t>標準本位評量</a:t>
            </a:r>
            <a:r>
              <a:rPr lang="zh-TW" altLang="en-US" sz="3600" dirty="0" smtClean="0">
                <a:latin typeface="標楷體"/>
                <a:ea typeface="標楷體"/>
              </a:rPr>
              <a:t>」</a:t>
            </a:r>
            <a:r>
              <a:rPr lang="zh-TW" altLang="en-US" sz="3600" dirty="0" smtClean="0"/>
              <a:t>簡介</a:t>
            </a:r>
            <a:r>
              <a:rPr lang="en-US" altLang="zh-TW" sz="3600" dirty="0" smtClean="0"/>
              <a:t>-1</a:t>
            </a:r>
            <a:endParaRPr lang="zh-TW" altLang="en-US" sz="3600" dirty="0"/>
          </a:p>
        </p:txBody>
      </p:sp>
    </p:spTree>
    <p:extLst>
      <p:ext uri="{BB962C8B-B14F-4D97-AF65-F5344CB8AC3E}">
        <p14:creationId xmlns:p14="http://schemas.microsoft.com/office/powerpoint/2010/main" val="3563345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646236"/>
            <a:ext cx="8229600" cy="4735091"/>
          </a:xfrm>
        </p:spPr>
        <p:txBody>
          <a:bodyPr>
            <a:normAutofit/>
          </a:bodyPr>
          <a:lstStyle/>
          <a:p>
            <a:pPr marL="0" indent="0">
              <a:buNone/>
            </a:pPr>
            <a:r>
              <a:rPr lang="zh-TW" altLang="en-US" sz="3200" dirty="0" smtClean="0">
                <a:solidFill>
                  <a:srgbClr val="FFC000"/>
                </a:solidFill>
              </a:rPr>
              <a:t>基測：常模參照</a:t>
            </a:r>
            <a:endParaRPr lang="en-US" altLang="zh-TW" sz="3200" dirty="0" smtClean="0">
              <a:solidFill>
                <a:srgbClr val="FFC000"/>
              </a:solidFill>
            </a:endParaRPr>
          </a:p>
          <a:p>
            <a:pPr marL="0" indent="0">
              <a:buNone/>
            </a:pPr>
            <a:r>
              <a:rPr lang="en-US" altLang="zh-TW" sz="2000" dirty="0" smtClean="0"/>
              <a:t>(</a:t>
            </a:r>
            <a:r>
              <a:rPr lang="zh-TW" altLang="en-US" sz="2000" dirty="0" smtClean="0"/>
              <a:t>資料來源：</a:t>
            </a:r>
            <a:r>
              <a:rPr lang="en-US" altLang="zh-TW" sz="2000" dirty="0">
                <a:hlinkClick r:id="rId2"/>
              </a:rPr>
              <a:t>http://</a:t>
            </a:r>
            <a:r>
              <a:rPr lang="en-US" altLang="zh-TW" sz="2000" dirty="0" smtClean="0">
                <a:hlinkClick r:id="rId2"/>
              </a:rPr>
              <a:t>cap.ntnu.edu.tw/qa.html</a:t>
            </a:r>
            <a:r>
              <a:rPr lang="en-US" altLang="zh-TW" sz="2000" dirty="0" smtClean="0"/>
              <a:t>)</a:t>
            </a:r>
          </a:p>
          <a:p>
            <a:pPr marL="0" indent="0">
              <a:buNone/>
            </a:pPr>
            <a:endParaRPr lang="en-US" altLang="zh-TW" sz="2000" dirty="0"/>
          </a:p>
          <a:p>
            <a:r>
              <a:rPr lang="zh-TW" altLang="en-US" dirty="0"/>
              <a:t>注重個人與團體內其他成員的比較，藉由與其他人相比，來瞭解個人表現的優劣程度</a:t>
            </a:r>
            <a:r>
              <a:rPr lang="zh-TW" altLang="en-US" dirty="0" smtClean="0"/>
              <a:t>。</a:t>
            </a:r>
            <a:endParaRPr lang="en-US" altLang="zh-TW" dirty="0" smtClean="0"/>
          </a:p>
          <a:p>
            <a:endParaRPr lang="en-US" altLang="zh-TW" dirty="0"/>
          </a:p>
          <a:p>
            <a:r>
              <a:rPr lang="zh-TW" altLang="en-US" dirty="0"/>
              <a:t>測驗結果是以「量尺分數」表示。量尺分數是透過統計方法，由答對題數轉換而來，其</a:t>
            </a:r>
            <a:r>
              <a:rPr lang="zh-TW" altLang="en-US" b="1" dirty="0">
                <a:solidFill>
                  <a:srgbClr val="00B0F0"/>
                </a:solidFill>
              </a:rPr>
              <a:t>目的</a:t>
            </a:r>
            <a:r>
              <a:rPr lang="zh-TW" altLang="en-US" dirty="0"/>
              <a:t>是要呈現</a:t>
            </a:r>
            <a:r>
              <a:rPr lang="zh-TW" altLang="en-US" u="sng" dirty="0"/>
              <a:t>每一位考生的每一測驗學科在所有考生（約</a:t>
            </a:r>
            <a:r>
              <a:rPr lang="en-US" altLang="zh-TW" u="sng" dirty="0"/>
              <a:t>30</a:t>
            </a:r>
            <a:r>
              <a:rPr lang="zh-TW" altLang="en-US" u="sng" dirty="0"/>
              <a:t>萬）中的相對位置</a:t>
            </a:r>
            <a:r>
              <a:rPr lang="zh-TW" altLang="en-US" dirty="0"/>
              <a:t>。</a:t>
            </a:r>
            <a:endParaRPr lang="en-US" altLang="zh-TW" dirty="0"/>
          </a:p>
        </p:txBody>
      </p:sp>
      <p:sp>
        <p:nvSpPr>
          <p:cNvPr id="2" name="標題 1"/>
          <p:cNvSpPr>
            <a:spLocks noGrp="1"/>
          </p:cNvSpPr>
          <p:nvPr>
            <p:ph type="title"/>
          </p:nvPr>
        </p:nvSpPr>
        <p:spPr/>
        <p:txBody>
          <a:bodyPr/>
          <a:lstStyle/>
          <a:p>
            <a:pPr algn="l"/>
            <a:r>
              <a:rPr lang="zh-TW" altLang="en-US" dirty="0" smtClean="0"/>
              <a:t>會考與基測有何不同？</a:t>
            </a:r>
            <a:endParaRPr lang="zh-TW" altLang="en-US" dirty="0"/>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548680"/>
            <a:ext cx="2892126" cy="2384240"/>
          </a:xfrm>
          <a:prstGeom prst="rect">
            <a:avLst/>
          </a:prstGeom>
        </p:spPr>
      </p:pic>
    </p:spTree>
    <p:extLst>
      <p:ext uri="{BB962C8B-B14F-4D97-AF65-F5344CB8AC3E}">
        <p14:creationId xmlns:p14="http://schemas.microsoft.com/office/powerpoint/2010/main" val="10413229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524000"/>
            <a:ext cx="8229600" cy="4929336"/>
          </a:xfrm>
        </p:spPr>
        <p:txBody>
          <a:bodyPr/>
          <a:lstStyle/>
          <a:p>
            <a:pPr marL="358775" lvl="1" indent="-358775">
              <a:lnSpc>
                <a:spcPts val="2800"/>
              </a:lnSpc>
              <a:spcBef>
                <a:spcPts val="1200"/>
              </a:spcBef>
              <a:buFont typeface="Wingdings" pitchFamily="2" charset="2"/>
              <a:buChar char="u"/>
            </a:pPr>
            <a:r>
              <a:rPr lang="zh-TW" altLang="en-US" sz="2800" b="1" dirty="0">
                <a:solidFill>
                  <a:srgbClr val="FFCCFF"/>
                </a:solidFill>
                <a:latin typeface="標楷體" pitchFamily="65" charset="-120"/>
                <a:ea typeface="標楷體" pitchFamily="65" charset="-120"/>
              </a:rPr>
              <a:t>內容標準</a:t>
            </a:r>
            <a:r>
              <a:rPr lang="zh-TW" altLang="en-US" sz="2800" b="1" dirty="0" smtClean="0">
                <a:latin typeface="標楷體" pitchFamily="65" charset="-120"/>
                <a:ea typeface="標楷體" pitchFamily="65" charset="-120"/>
              </a:rPr>
              <a:t>：</a:t>
            </a:r>
            <a:endParaRPr lang="en-US" altLang="zh-TW" sz="2800" b="1" dirty="0" smtClean="0">
              <a:latin typeface="標楷體" pitchFamily="65" charset="-120"/>
              <a:ea typeface="標楷體" pitchFamily="65" charset="-120"/>
            </a:endParaRPr>
          </a:p>
          <a:p>
            <a:pPr marL="892175" lvl="1" indent="-514350">
              <a:lnSpc>
                <a:spcPts val="2800"/>
              </a:lnSpc>
              <a:spcBef>
                <a:spcPts val="1200"/>
              </a:spcBef>
              <a:buFont typeface="+mj-lt"/>
              <a:buAutoNum type="arabicPeriod"/>
            </a:pPr>
            <a:r>
              <a:rPr lang="zh-TW" altLang="en-US" sz="2800" dirty="0">
                <a:latin typeface="標楷體" pitchFamily="65" charset="-120"/>
                <a:ea typeface="標楷體" pitchFamily="65" charset="-120"/>
              </a:rPr>
              <a:t>分「聆聽、口說、閱讀、寫作」四個能力面向</a:t>
            </a:r>
            <a:endParaRPr lang="en-US" altLang="zh-TW" sz="2800" dirty="0">
              <a:latin typeface="標楷體" pitchFamily="65" charset="-120"/>
              <a:ea typeface="標楷體" pitchFamily="65" charset="-120"/>
            </a:endParaRPr>
          </a:p>
          <a:p>
            <a:pPr marL="892175" lvl="1" indent="-514350">
              <a:lnSpc>
                <a:spcPts val="2800"/>
              </a:lnSpc>
              <a:spcBef>
                <a:spcPts val="1200"/>
              </a:spcBef>
              <a:buFont typeface="+mj-lt"/>
              <a:buAutoNum type="arabicPeriod"/>
            </a:pPr>
            <a:r>
              <a:rPr lang="zh-TW" altLang="zh-TW" sz="2800" dirty="0" smtClean="0">
                <a:latin typeface="標楷體" pitchFamily="65" charset="-120"/>
                <a:ea typeface="標楷體" pitchFamily="65" charset="-120"/>
              </a:rPr>
              <a:t>涉及</a:t>
            </a:r>
            <a:r>
              <a:rPr lang="zh-TW" altLang="zh-TW" sz="2800" dirty="0">
                <a:latin typeface="標楷體" pitchFamily="65" charset="-120"/>
                <a:ea typeface="標楷體" pitchFamily="65" charset="-120"/>
              </a:rPr>
              <a:t>課程內容的</a:t>
            </a:r>
            <a:r>
              <a:rPr lang="zh-TW" altLang="en-US" sz="2800" dirty="0">
                <a:latin typeface="標楷體" pitchFamily="65" charset="-120"/>
                <a:ea typeface="標楷體" pitchFamily="65" charset="-120"/>
              </a:rPr>
              <a:t>難</a:t>
            </a:r>
            <a:r>
              <a:rPr lang="zh-TW" altLang="zh-TW" sz="2800" dirty="0">
                <a:latin typeface="標楷體" pitchFamily="65" charset="-120"/>
                <a:ea typeface="標楷體" pitchFamily="65" charset="-120"/>
              </a:rPr>
              <a:t>度和</a:t>
            </a:r>
            <a:r>
              <a:rPr lang="zh-TW" altLang="zh-TW" sz="2800" dirty="0" smtClean="0">
                <a:latin typeface="標楷體" pitchFamily="65" charset="-120"/>
                <a:ea typeface="標楷體" pitchFamily="65" charset="-120"/>
              </a:rPr>
              <a:t>廣度</a:t>
            </a:r>
            <a:r>
              <a:rPr lang="zh-TW" altLang="en-US" sz="2800" dirty="0" smtClean="0">
                <a:latin typeface="標楷體" pitchFamily="65" charset="-120"/>
                <a:ea typeface="標楷體" pitchFamily="65" charset="-120"/>
              </a:rPr>
              <a:t>：</a:t>
            </a:r>
            <a:r>
              <a:rPr lang="zh-TW" altLang="en-US" sz="2800" b="1" u="sng" dirty="0">
                <a:solidFill>
                  <a:srgbClr val="FFFF00"/>
                </a:solidFill>
                <a:latin typeface="標楷體" pitchFamily="65" charset="-120"/>
                <a:ea typeface="標楷體" pitchFamily="65" charset="-120"/>
              </a:rPr>
              <a:t>預期學生能知道什麼與能做</a:t>
            </a:r>
            <a:r>
              <a:rPr lang="zh-TW" altLang="en-US" sz="2800" b="1" u="sng" dirty="0" smtClean="0">
                <a:solidFill>
                  <a:srgbClr val="FFFF00"/>
                </a:solidFill>
                <a:latin typeface="標楷體" pitchFamily="65" charset="-120"/>
                <a:ea typeface="標楷體" pitchFamily="65" charset="-120"/>
              </a:rPr>
              <a:t>什麼</a:t>
            </a:r>
            <a:r>
              <a:rPr lang="zh-TW" altLang="en-US" sz="2800" dirty="0" smtClean="0">
                <a:latin typeface="+mn-ea"/>
              </a:rPr>
              <a:t>。</a:t>
            </a:r>
            <a:r>
              <a:rPr lang="en-US" altLang="zh-TW" sz="2800" dirty="0" smtClean="0">
                <a:latin typeface="+mn-ea"/>
              </a:rPr>
              <a:t>(</a:t>
            </a:r>
            <a:r>
              <a:rPr lang="zh-TW" altLang="en-US" sz="2800" dirty="0" smtClean="0">
                <a:latin typeface="+mn-ea"/>
              </a:rPr>
              <a:t>採橫向敘述</a:t>
            </a:r>
            <a:r>
              <a:rPr lang="en-US" altLang="zh-TW" sz="2800" dirty="0">
                <a:latin typeface="+mn-ea"/>
              </a:rPr>
              <a:t>)</a:t>
            </a:r>
            <a:endParaRPr lang="en-US" altLang="zh-TW" sz="2800" dirty="0">
              <a:ea typeface="新細明體" charset="-120"/>
            </a:endParaRPr>
          </a:p>
          <a:p>
            <a:pPr marL="358775" lvl="1" indent="-358775">
              <a:lnSpc>
                <a:spcPts val="2800"/>
              </a:lnSpc>
              <a:spcBef>
                <a:spcPts val="1200"/>
              </a:spcBef>
              <a:buFont typeface="Wingdings" pitchFamily="2" charset="2"/>
              <a:buChar char="u"/>
            </a:pPr>
            <a:r>
              <a:rPr lang="zh-TW" altLang="en-US" sz="2800" b="1" dirty="0">
                <a:solidFill>
                  <a:srgbClr val="FFCCFF"/>
                </a:solidFill>
                <a:latin typeface="標楷體" pitchFamily="65" charset="-120"/>
                <a:ea typeface="標楷體" pitchFamily="65" charset="-120"/>
              </a:rPr>
              <a:t>表現標準</a:t>
            </a:r>
            <a:r>
              <a:rPr lang="zh-TW" altLang="en-US" sz="2800" b="1" dirty="0">
                <a:latin typeface="標楷體" pitchFamily="65" charset="-120"/>
                <a:ea typeface="標楷體" pitchFamily="65" charset="-120"/>
              </a:rPr>
              <a:t>：</a:t>
            </a:r>
            <a:r>
              <a:rPr lang="zh-TW" altLang="en-US" sz="2800" b="1" u="sng" dirty="0">
                <a:solidFill>
                  <a:srgbClr val="FFFF00"/>
                </a:solidFill>
                <a:latin typeface="標楷體" pitchFamily="65" charset="-120"/>
                <a:ea typeface="標楷體" pitchFamily="65" charset="-120"/>
              </a:rPr>
              <a:t>敘述做到怎樣才算「好」</a:t>
            </a:r>
            <a:r>
              <a:rPr lang="zh-TW" altLang="en-US" sz="2800" dirty="0">
                <a:ea typeface="新細明體" charset="-120"/>
              </a:rPr>
              <a:t>；</a:t>
            </a:r>
            <a:r>
              <a:rPr lang="zh-TW" altLang="en-US" sz="2800" dirty="0">
                <a:latin typeface="標楷體" pitchFamily="65" charset="-120"/>
                <a:ea typeface="標楷體" pitchFamily="65" charset="-120"/>
              </a:rPr>
              <a:t>學生學習課程後可以達到甚麼樣的程度，並給予相對應</a:t>
            </a:r>
            <a:r>
              <a:rPr lang="zh-TW" altLang="en-US" sz="2800" dirty="0" smtClean="0">
                <a:latin typeface="標楷體" pitchFamily="65" charset="-120"/>
                <a:ea typeface="標楷體" pitchFamily="65" charset="-120"/>
              </a:rPr>
              <a:t>的描述</a:t>
            </a:r>
            <a:r>
              <a:rPr lang="zh-TW" altLang="en-US" sz="2800" dirty="0" smtClean="0">
                <a:ea typeface="新細明體" charset="-120"/>
              </a:rPr>
              <a:t>。</a:t>
            </a:r>
            <a:r>
              <a:rPr lang="en-US" altLang="zh-TW" sz="2800" dirty="0" smtClean="0">
                <a:latin typeface="+mn-ea"/>
              </a:rPr>
              <a:t>(</a:t>
            </a:r>
            <a:r>
              <a:rPr lang="zh-TW" altLang="en-US" sz="2800" dirty="0" smtClean="0">
                <a:latin typeface="+mn-ea"/>
              </a:rPr>
              <a:t>如</a:t>
            </a:r>
            <a:r>
              <a:rPr lang="en-US" altLang="zh-TW" sz="2800" dirty="0" smtClean="0">
                <a:latin typeface="Times New Roman" panose="02020603050405020304" pitchFamily="18" charset="0"/>
                <a:cs typeface="Times New Roman" panose="02020603050405020304" pitchFamily="18" charset="0"/>
              </a:rPr>
              <a:t>A</a:t>
            </a:r>
            <a:r>
              <a:rPr lang="zh-TW" altLang="en-US" sz="2800" dirty="0" smtClean="0">
                <a:latin typeface="+mn-ea"/>
              </a:rPr>
              <a:t>級是</a:t>
            </a:r>
            <a:r>
              <a:rPr lang="en-US" altLang="zh-TW" sz="2800" dirty="0" smtClean="0">
                <a:latin typeface="+mn-ea"/>
              </a:rPr>
              <a:t>…</a:t>
            </a:r>
            <a:r>
              <a:rPr lang="zh-TW" altLang="en-US" sz="2800" dirty="0" smtClean="0">
                <a:latin typeface="+mn-ea"/>
              </a:rPr>
              <a:t>；</a:t>
            </a:r>
            <a:r>
              <a:rPr lang="en-US" altLang="zh-TW" sz="2800" dirty="0">
                <a:latin typeface="Times New Roman" panose="02020603050405020304" pitchFamily="18" charset="0"/>
                <a:cs typeface="Times New Roman" panose="02020603050405020304" pitchFamily="18" charset="0"/>
              </a:rPr>
              <a:t>B</a:t>
            </a:r>
            <a:r>
              <a:rPr lang="zh-TW" altLang="en-US" sz="2800" dirty="0" smtClean="0">
                <a:latin typeface="+mn-ea"/>
              </a:rPr>
              <a:t>級是</a:t>
            </a:r>
            <a:r>
              <a:rPr lang="en-US" altLang="zh-TW" sz="2800" dirty="0" smtClean="0">
                <a:latin typeface="+mn-ea"/>
              </a:rPr>
              <a:t>…</a:t>
            </a:r>
            <a:r>
              <a:rPr lang="zh-TW" altLang="en-US" sz="2800" dirty="0" smtClean="0">
                <a:latin typeface="+mn-ea"/>
              </a:rPr>
              <a:t>；</a:t>
            </a:r>
            <a:r>
              <a:rPr lang="en-US" altLang="zh-TW" sz="2800" dirty="0">
                <a:latin typeface="Times New Roman" panose="02020603050405020304" pitchFamily="18" charset="0"/>
                <a:cs typeface="Times New Roman" panose="02020603050405020304" pitchFamily="18" charset="0"/>
              </a:rPr>
              <a:t>C</a:t>
            </a:r>
            <a:r>
              <a:rPr lang="zh-TW" altLang="en-US" sz="2800" dirty="0" smtClean="0">
                <a:latin typeface="+mn-ea"/>
              </a:rPr>
              <a:t>級是</a:t>
            </a:r>
            <a:r>
              <a:rPr lang="en-US" altLang="zh-TW" sz="2800" dirty="0" smtClean="0">
                <a:latin typeface="+mn-ea"/>
              </a:rPr>
              <a:t>…</a:t>
            </a:r>
            <a:r>
              <a:rPr lang="zh-TW" altLang="en-US" sz="2800" dirty="0" smtClean="0">
                <a:latin typeface="+mn-ea"/>
              </a:rPr>
              <a:t>等。</a:t>
            </a:r>
            <a:r>
              <a:rPr lang="en-US" altLang="zh-TW" sz="2800" dirty="0" smtClean="0">
                <a:latin typeface="+mn-ea"/>
              </a:rPr>
              <a:t>)</a:t>
            </a:r>
            <a:endParaRPr lang="en-US" altLang="zh-TW" sz="2800" dirty="0">
              <a:ea typeface="新細明體" charset="-120"/>
            </a:endParaRPr>
          </a:p>
          <a:p>
            <a:pPr marL="358775" lvl="1" indent="-358775">
              <a:lnSpc>
                <a:spcPts val="2800"/>
              </a:lnSpc>
              <a:spcBef>
                <a:spcPts val="1200"/>
              </a:spcBef>
              <a:buFont typeface="Wingdings" pitchFamily="2" charset="2"/>
              <a:buChar char="u"/>
            </a:pPr>
            <a:r>
              <a:rPr lang="zh-TW" altLang="en-US" sz="2800" b="1" dirty="0">
                <a:solidFill>
                  <a:srgbClr val="FFCCFF"/>
                </a:solidFill>
                <a:latin typeface="標楷體" pitchFamily="65" charset="-120"/>
                <a:ea typeface="標楷體" pitchFamily="65" charset="-120"/>
              </a:rPr>
              <a:t>表現</a:t>
            </a:r>
            <a:r>
              <a:rPr lang="en-US" altLang="zh-TW" sz="2800" b="1" dirty="0">
                <a:solidFill>
                  <a:srgbClr val="FFCCFF"/>
                </a:solidFill>
                <a:latin typeface="標楷體" pitchFamily="65" charset="-120"/>
                <a:ea typeface="標楷體" pitchFamily="65" charset="-120"/>
              </a:rPr>
              <a:t>(</a:t>
            </a:r>
            <a:r>
              <a:rPr lang="zh-TW" altLang="en-US" sz="2800" b="1" dirty="0">
                <a:solidFill>
                  <a:srgbClr val="FFCCFF"/>
                </a:solidFill>
                <a:latin typeface="標楷體" pitchFamily="65" charset="-120"/>
                <a:ea typeface="標楷體" pitchFamily="65" charset="-120"/>
              </a:rPr>
              <a:t>能力</a:t>
            </a:r>
            <a:r>
              <a:rPr lang="en-US" altLang="zh-TW" sz="2800" b="1" dirty="0">
                <a:solidFill>
                  <a:srgbClr val="FFCCFF"/>
                </a:solidFill>
                <a:latin typeface="標楷體" pitchFamily="65" charset="-120"/>
                <a:ea typeface="標楷體" pitchFamily="65" charset="-120"/>
              </a:rPr>
              <a:t>)</a:t>
            </a:r>
            <a:r>
              <a:rPr lang="zh-TW" altLang="en-US" sz="2800" b="1" dirty="0">
                <a:solidFill>
                  <a:srgbClr val="FFCCFF"/>
                </a:solidFill>
                <a:latin typeface="標楷體" pitchFamily="65" charset="-120"/>
                <a:ea typeface="標楷體" pitchFamily="65" charset="-120"/>
              </a:rPr>
              <a:t>等級</a:t>
            </a:r>
            <a:r>
              <a:rPr lang="zh-TW" altLang="en-US" sz="2800" b="1" dirty="0" smtClean="0">
                <a:latin typeface="標楷體" pitchFamily="65" charset="-120"/>
                <a:ea typeface="標楷體" pitchFamily="65" charset="-120"/>
              </a:rPr>
              <a:t>：</a:t>
            </a:r>
            <a:r>
              <a:rPr lang="en-US" altLang="zh-TW" sz="2800" dirty="0" smtClean="0">
                <a:latin typeface="Times New Roman" pitchFamily="18" charset="0"/>
                <a:ea typeface="標楷體" pitchFamily="65" charset="-120"/>
                <a:cs typeface="Times New Roman" pitchFamily="18" charset="0"/>
              </a:rPr>
              <a:t>e.g.</a:t>
            </a:r>
          </a:p>
          <a:p>
            <a:pPr marL="358775" lvl="1" indent="-358775">
              <a:lnSpc>
                <a:spcPts val="2800"/>
              </a:lnSpc>
              <a:spcBef>
                <a:spcPts val="1200"/>
              </a:spcBef>
              <a:buFont typeface="Wingdings" pitchFamily="2" charset="2"/>
              <a:buChar char="u"/>
            </a:pPr>
            <a:endParaRPr lang="en-US" altLang="zh-TW" sz="2400" dirty="0" smtClean="0">
              <a:latin typeface="標楷體" pitchFamily="65" charset="-120"/>
              <a:ea typeface="標楷體" pitchFamily="65" charset="-120"/>
            </a:endParaRPr>
          </a:p>
          <a:p>
            <a:pPr marL="0" indent="0">
              <a:buNone/>
            </a:pPr>
            <a:endParaRPr lang="zh-TW" altLang="en-US" dirty="0"/>
          </a:p>
        </p:txBody>
      </p:sp>
      <p:sp>
        <p:nvSpPr>
          <p:cNvPr id="2" name="標題 1"/>
          <p:cNvSpPr>
            <a:spLocks noGrp="1"/>
          </p:cNvSpPr>
          <p:nvPr>
            <p:ph type="title"/>
          </p:nvPr>
        </p:nvSpPr>
        <p:spPr/>
        <p:txBody>
          <a:bodyPr>
            <a:normAutofit/>
          </a:bodyPr>
          <a:lstStyle/>
          <a:p>
            <a:r>
              <a:rPr lang="zh-TW" altLang="en-US" sz="3600" dirty="0"/>
              <a:t>「學生學習成就標準本位評量</a:t>
            </a:r>
            <a:r>
              <a:rPr lang="zh-TW" altLang="en-US" sz="3600" dirty="0" smtClean="0">
                <a:latin typeface="標楷體"/>
                <a:ea typeface="標楷體"/>
              </a:rPr>
              <a:t>」</a:t>
            </a:r>
            <a:r>
              <a:rPr lang="zh-TW" altLang="en-US" sz="3600" dirty="0" smtClean="0"/>
              <a:t>簡介</a:t>
            </a:r>
            <a:r>
              <a:rPr lang="en-US" altLang="zh-TW" sz="3600" dirty="0" smtClean="0"/>
              <a:t>-2</a:t>
            </a:r>
            <a:endParaRPr lang="zh-TW" altLang="en-US" sz="3600" dirty="0"/>
          </a:p>
        </p:txBody>
      </p:sp>
      <p:graphicFrame>
        <p:nvGraphicFramePr>
          <p:cNvPr id="4" name="表格 3"/>
          <p:cNvGraphicFramePr>
            <a:graphicFrameLocks noGrp="1"/>
          </p:cNvGraphicFramePr>
          <p:nvPr>
            <p:extLst>
              <p:ext uri="{D42A27DB-BD31-4B8C-83A1-F6EECF244321}">
                <p14:modId xmlns:p14="http://schemas.microsoft.com/office/powerpoint/2010/main" val="1230034960"/>
              </p:ext>
            </p:extLst>
          </p:nvPr>
        </p:nvGraphicFramePr>
        <p:xfrm>
          <a:off x="971600" y="5229200"/>
          <a:ext cx="7560840" cy="1080120"/>
        </p:xfrm>
        <a:graphic>
          <a:graphicData uri="http://schemas.openxmlformats.org/drawingml/2006/table">
            <a:tbl>
              <a:tblPr firstRow="1" bandRow="1">
                <a:tableStyleId>{616DA210-FB5B-4158-B5E0-FEB733F419BA}</a:tableStyleId>
              </a:tblPr>
              <a:tblGrid>
                <a:gridCol w="1512168"/>
                <a:gridCol w="1512168"/>
                <a:gridCol w="1512168"/>
                <a:gridCol w="1512168"/>
                <a:gridCol w="1512168"/>
              </a:tblGrid>
              <a:tr h="5222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u="none" strike="noStrike" cap="none" normalizeH="0" baseline="0" dirty="0" smtClean="0">
                          <a:ln>
                            <a:noFill/>
                          </a:ln>
                          <a:effectLst/>
                        </a:rPr>
                        <a:t>A</a:t>
                      </a:r>
                      <a:endParaRPr kumimoji="0" lang="zh-TW" altLang="en-US" sz="2800" b="1" i="0" u="none" strike="noStrike" cap="none" normalizeH="0" baseline="0" dirty="0" smtClean="0">
                        <a:ln>
                          <a:noFill/>
                        </a:ln>
                        <a:solidFill>
                          <a:srgbClr val="FFFFFF"/>
                        </a:solidFill>
                        <a:effectLst/>
                        <a:latin typeface="Calibri" pitchFamily="34" charset="0"/>
                        <a:ea typeface="新細明體" pitchFamily="18" charset="-120"/>
                      </a:endParaRPr>
                    </a:p>
                  </a:txBody>
                  <a:tcPr marL="91445" marR="91445" marT="45674" marB="45674"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u="none" strike="noStrike" cap="none" normalizeH="0" baseline="0" dirty="0" smtClean="0">
                          <a:ln>
                            <a:noFill/>
                          </a:ln>
                          <a:effectLst/>
                        </a:rPr>
                        <a:t>B</a:t>
                      </a:r>
                      <a:endParaRPr kumimoji="0" lang="zh-TW" altLang="en-US" sz="2800" b="1" i="0" u="none" strike="noStrike" cap="none" normalizeH="0" baseline="0" dirty="0" smtClean="0">
                        <a:ln>
                          <a:noFill/>
                        </a:ln>
                        <a:solidFill>
                          <a:srgbClr val="FFFFFF"/>
                        </a:solidFill>
                        <a:effectLst/>
                        <a:latin typeface="Calibri" pitchFamily="34" charset="0"/>
                        <a:ea typeface="新細明體" pitchFamily="18" charset="-120"/>
                      </a:endParaRPr>
                    </a:p>
                  </a:txBody>
                  <a:tcPr marL="91445" marR="91445" marT="45674" marB="45674"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u="none" strike="noStrike" cap="none" normalizeH="0" baseline="0" dirty="0" smtClean="0">
                          <a:ln>
                            <a:noFill/>
                          </a:ln>
                          <a:effectLst/>
                        </a:rPr>
                        <a:t>C</a:t>
                      </a:r>
                      <a:endParaRPr kumimoji="0" lang="zh-TW" altLang="en-US" sz="2800" b="1" i="0" u="none" strike="noStrike" cap="none" normalizeH="0" baseline="0" dirty="0" smtClean="0">
                        <a:ln>
                          <a:noFill/>
                        </a:ln>
                        <a:solidFill>
                          <a:schemeClr val="bg1"/>
                        </a:solidFill>
                        <a:effectLst/>
                        <a:latin typeface="Calibri" pitchFamily="34" charset="0"/>
                        <a:ea typeface="新細明體" pitchFamily="18" charset="-120"/>
                      </a:endParaRPr>
                    </a:p>
                  </a:txBody>
                  <a:tcPr marL="91445" marR="91445" marT="45674" marB="45674"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u="none" strike="noStrike" cap="none" normalizeH="0" baseline="0" dirty="0" smtClean="0">
                          <a:ln>
                            <a:noFill/>
                          </a:ln>
                          <a:effectLst/>
                        </a:rPr>
                        <a:t>D</a:t>
                      </a:r>
                      <a:endParaRPr kumimoji="0" lang="zh-TW" altLang="en-US" sz="2800" b="1" i="0" u="none" strike="noStrike" cap="none" normalizeH="0" baseline="0" dirty="0" smtClean="0">
                        <a:ln>
                          <a:noFill/>
                        </a:ln>
                        <a:solidFill>
                          <a:srgbClr val="FFFFFF"/>
                        </a:solidFill>
                        <a:effectLst/>
                        <a:latin typeface="Calibri" pitchFamily="34" charset="0"/>
                        <a:ea typeface="新細明體" pitchFamily="18" charset="-120"/>
                      </a:endParaRPr>
                    </a:p>
                  </a:txBody>
                  <a:tcPr marL="91445" marR="91445" marT="45674" marB="45674"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u="none" strike="noStrike" cap="none" normalizeH="0" baseline="0" dirty="0" smtClean="0">
                          <a:ln>
                            <a:noFill/>
                          </a:ln>
                          <a:effectLst/>
                        </a:rPr>
                        <a:t>E</a:t>
                      </a:r>
                      <a:endParaRPr kumimoji="0" lang="zh-TW" altLang="en-US" sz="2800" b="1" i="0" u="none" strike="noStrike" cap="none" normalizeH="0" baseline="0" dirty="0" smtClean="0">
                        <a:ln>
                          <a:noFill/>
                        </a:ln>
                        <a:solidFill>
                          <a:srgbClr val="FFFFFF"/>
                        </a:solidFill>
                        <a:effectLst/>
                        <a:latin typeface="Calibri" pitchFamily="34" charset="0"/>
                        <a:ea typeface="新細明體" pitchFamily="18" charset="-120"/>
                      </a:endParaRPr>
                    </a:p>
                  </a:txBody>
                  <a:tcPr marL="91445" marR="91445" marT="45674" marB="45674" horzOverflow="overflow"/>
                </a:tc>
              </a:tr>
              <a:tr h="5578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u="none" strike="noStrike" cap="none" normalizeH="0" baseline="0" dirty="0" smtClean="0">
                          <a:ln>
                            <a:noFill/>
                          </a:ln>
                          <a:effectLst/>
                        </a:rPr>
                        <a:t>優秀</a:t>
                      </a:r>
                      <a:endParaRPr kumimoji="0" lang="zh-TW" altLang="en-US" sz="2800" b="0" i="0" u="none" strike="noStrike" cap="none" normalizeH="0" baseline="0" dirty="0" smtClean="0">
                        <a:ln>
                          <a:noFill/>
                        </a:ln>
                        <a:solidFill>
                          <a:srgbClr val="000000"/>
                        </a:solidFill>
                        <a:effectLst/>
                        <a:latin typeface="標楷體" pitchFamily="65" charset="-120"/>
                        <a:ea typeface="標楷體" pitchFamily="65" charset="-120"/>
                      </a:endParaRPr>
                    </a:p>
                  </a:txBody>
                  <a:tcPr marL="91445" marR="91445" marT="45674" marB="45674"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u="none" strike="noStrike" cap="none" normalizeH="0" baseline="0" dirty="0" smtClean="0">
                          <a:ln>
                            <a:noFill/>
                          </a:ln>
                          <a:effectLst/>
                        </a:rPr>
                        <a:t>良好</a:t>
                      </a:r>
                      <a:endParaRPr kumimoji="0" lang="zh-TW" altLang="en-US" sz="2800" b="0" i="0" u="none" strike="noStrike" cap="none" normalizeH="0" baseline="0" dirty="0" smtClean="0">
                        <a:ln>
                          <a:noFill/>
                        </a:ln>
                        <a:solidFill>
                          <a:srgbClr val="000000"/>
                        </a:solidFill>
                        <a:effectLst/>
                        <a:latin typeface="標楷體" pitchFamily="65" charset="-120"/>
                        <a:ea typeface="標楷體" pitchFamily="65" charset="-120"/>
                      </a:endParaRPr>
                    </a:p>
                  </a:txBody>
                  <a:tcPr marL="91445" marR="91445" marT="45674" marB="45674"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u="none" strike="noStrike" cap="none" normalizeH="0" baseline="0" dirty="0" smtClean="0">
                          <a:ln>
                            <a:noFill/>
                          </a:ln>
                          <a:effectLst/>
                        </a:rPr>
                        <a:t>基礎</a:t>
                      </a:r>
                      <a:endParaRPr kumimoji="0" lang="zh-TW" altLang="en-US" sz="2800" b="0" i="0" u="none" strike="noStrike" cap="none" normalizeH="0" baseline="0" dirty="0" smtClean="0">
                        <a:ln>
                          <a:noFill/>
                        </a:ln>
                        <a:solidFill>
                          <a:schemeClr val="tx1"/>
                        </a:solidFill>
                        <a:effectLst/>
                        <a:latin typeface="標楷體" pitchFamily="65" charset="-120"/>
                        <a:ea typeface="標楷體" pitchFamily="65" charset="-120"/>
                      </a:endParaRPr>
                    </a:p>
                  </a:txBody>
                  <a:tcPr marL="91445" marR="91445" marT="45674" marB="45674"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u="none" strike="noStrike" cap="none" normalizeH="0" baseline="0" dirty="0" smtClean="0">
                          <a:ln>
                            <a:noFill/>
                          </a:ln>
                          <a:effectLst/>
                        </a:rPr>
                        <a:t>不足</a:t>
                      </a:r>
                      <a:endParaRPr kumimoji="0" lang="zh-TW" altLang="en-US" sz="2800" b="0" i="0" u="none" strike="noStrike" cap="none" normalizeH="0" baseline="0" dirty="0" smtClean="0">
                        <a:ln>
                          <a:noFill/>
                        </a:ln>
                        <a:solidFill>
                          <a:srgbClr val="000000"/>
                        </a:solidFill>
                        <a:effectLst/>
                        <a:latin typeface="標楷體" pitchFamily="65" charset="-120"/>
                        <a:ea typeface="標楷體" pitchFamily="65" charset="-120"/>
                      </a:endParaRPr>
                    </a:p>
                  </a:txBody>
                  <a:tcPr marL="91445" marR="91445" marT="45674" marB="45674"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u="none" strike="noStrike" cap="none" normalizeH="0" baseline="0" dirty="0" smtClean="0">
                          <a:ln>
                            <a:noFill/>
                          </a:ln>
                          <a:effectLst/>
                        </a:rPr>
                        <a:t>落後</a:t>
                      </a:r>
                      <a:endParaRPr kumimoji="0" lang="zh-TW" altLang="en-US" sz="2800" b="0" i="0" u="none" strike="noStrike" cap="none" normalizeH="0" baseline="0" dirty="0" smtClean="0">
                        <a:ln>
                          <a:noFill/>
                        </a:ln>
                        <a:solidFill>
                          <a:srgbClr val="000000"/>
                        </a:solidFill>
                        <a:effectLst/>
                        <a:latin typeface="標楷體" pitchFamily="65" charset="-120"/>
                        <a:ea typeface="標楷體" pitchFamily="65" charset="-120"/>
                      </a:endParaRPr>
                    </a:p>
                  </a:txBody>
                  <a:tcPr marL="91445" marR="91445" marT="45674" marB="45674" horzOverflow="overflow"/>
                </a:tc>
              </a:tr>
            </a:tbl>
          </a:graphicData>
        </a:graphic>
      </p:graphicFrame>
    </p:spTree>
    <p:extLst>
      <p:ext uri="{BB962C8B-B14F-4D97-AF65-F5344CB8AC3E}">
        <p14:creationId xmlns:p14="http://schemas.microsoft.com/office/powerpoint/2010/main" val="4993963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投影片編號版面配置區 4"/>
          <p:cNvSpPr>
            <a:spLocks noGrp="1"/>
          </p:cNvSpPr>
          <p:nvPr>
            <p:ph type="sldNum" sz="quarter" idx="15"/>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fld id="{353C1276-60E8-46E3-B394-2A3D0C2EE56C}" type="slidenum">
              <a:rPr lang="es-ES" altLang="zh-TW" sz="1400"/>
              <a:pPr/>
              <a:t>41</a:t>
            </a:fld>
            <a:endParaRPr lang="es-ES" altLang="zh-TW" sz="1400"/>
          </a:p>
        </p:txBody>
      </p:sp>
      <p:sp>
        <p:nvSpPr>
          <p:cNvPr id="2" name="標題 1"/>
          <p:cNvSpPr>
            <a:spLocks noGrp="1"/>
          </p:cNvSpPr>
          <p:nvPr>
            <p:ph type="title"/>
          </p:nvPr>
        </p:nvSpPr>
        <p:spPr/>
        <p:txBody>
          <a:bodyPr/>
          <a:lstStyle/>
          <a:p>
            <a:endParaRPr lang="zh-TW" altLang="en-US" dirty="0"/>
          </a:p>
        </p:txBody>
      </p:sp>
      <p:sp>
        <p:nvSpPr>
          <p:cNvPr id="4" name="標題 1"/>
          <p:cNvSpPr txBox="1">
            <a:spLocks/>
          </p:cNvSpPr>
          <p:nvPr/>
        </p:nvSpPr>
        <p:spPr>
          <a:xfrm>
            <a:off x="620491" y="509858"/>
            <a:ext cx="8147050" cy="922337"/>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zh-TW" altLang="en-US" sz="4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rPr>
              <a:t>評量標準簡介</a:t>
            </a:r>
            <a:r>
              <a:rPr lang="en-US" altLang="zh-TW" sz="4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rPr>
              <a:t>-3</a:t>
            </a:r>
            <a:endParaRPr lang="zh-TW" altLang="en-US" sz="4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endParaRPr>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388" y="2638695"/>
            <a:ext cx="8769411" cy="3298924"/>
          </a:xfrm>
        </p:spPr>
      </p:pic>
      <p:grpSp>
        <p:nvGrpSpPr>
          <p:cNvPr id="6" name="群組 5"/>
          <p:cNvGrpSpPr>
            <a:grpSpLocks/>
          </p:cNvGrpSpPr>
          <p:nvPr/>
        </p:nvGrpSpPr>
        <p:grpSpPr bwMode="auto">
          <a:xfrm>
            <a:off x="1289573" y="1405208"/>
            <a:ext cx="7632848" cy="4532411"/>
            <a:chOff x="1259632" y="912813"/>
            <a:chExt cx="6912818" cy="5378450"/>
          </a:xfrm>
        </p:grpSpPr>
        <p:sp>
          <p:nvSpPr>
            <p:cNvPr id="9" name="矩形 8"/>
            <p:cNvSpPr/>
            <p:nvPr/>
          </p:nvSpPr>
          <p:spPr>
            <a:xfrm>
              <a:off x="5651500" y="912813"/>
              <a:ext cx="1584325" cy="719137"/>
            </a:xfrm>
            <a:prstGeom prst="rect">
              <a:avLst/>
            </a:prstGeom>
            <a:solidFill>
              <a:srgbClr val="FFC000"/>
            </a:solidFill>
            <a:ln w="38100">
              <a:solidFill>
                <a:srgbClr val="C00000"/>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zh-TW" altLang="en-US" sz="2400" b="1" dirty="0">
                  <a:latin typeface="標楷體" pitchFamily="65" charset="-120"/>
                  <a:ea typeface="標楷體" pitchFamily="65" charset="-120"/>
                </a:rPr>
                <a:t>表現標準</a:t>
              </a:r>
            </a:p>
          </p:txBody>
        </p:sp>
        <p:sp>
          <p:nvSpPr>
            <p:cNvPr id="8" name="向下箭號 7"/>
            <p:cNvSpPr/>
            <p:nvPr/>
          </p:nvSpPr>
          <p:spPr>
            <a:xfrm>
              <a:off x="6156326" y="1682750"/>
              <a:ext cx="287336" cy="1105091"/>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zh-TW" altLang="en-US">
                <a:solidFill>
                  <a:srgbClr val="FFFFFF"/>
                </a:solidFill>
                <a:ea typeface="新細明體" pitchFamily="18" charset="-120"/>
              </a:endParaRPr>
            </a:p>
          </p:txBody>
        </p:sp>
        <p:sp>
          <p:nvSpPr>
            <p:cNvPr id="7" name="矩形 6"/>
            <p:cNvSpPr/>
            <p:nvPr/>
          </p:nvSpPr>
          <p:spPr>
            <a:xfrm>
              <a:off x="1259632" y="2787841"/>
              <a:ext cx="6912818" cy="3503422"/>
            </a:xfrm>
            <a:prstGeom prst="rect">
              <a:avLst/>
            </a:prstGeom>
            <a:noFill/>
            <a:ln w="57150">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zh-TW" altLang="en-US">
                <a:solidFill>
                  <a:srgbClr val="000000"/>
                </a:solidFill>
                <a:ea typeface="新細明體" pitchFamily="18" charset="-120"/>
              </a:endParaRPr>
            </a:p>
          </p:txBody>
        </p:sp>
      </p:grpSp>
      <p:cxnSp>
        <p:nvCxnSpPr>
          <p:cNvPr id="10" name="直線接點 31"/>
          <p:cNvCxnSpPr>
            <a:cxnSpLocks noChangeShapeType="1"/>
          </p:cNvCxnSpPr>
          <p:nvPr/>
        </p:nvCxnSpPr>
        <p:spPr bwMode="auto">
          <a:xfrm>
            <a:off x="4530504" y="2638695"/>
            <a:ext cx="0" cy="2159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nvGrpSpPr>
          <p:cNvPr id="11" name="群組 10"/>
          <p:cNvGrpSpPr>
            <a:grpSpLocks/>
          </p:cNvGrpSpPr>
          <p:nvPr/>
        </p:nvGrpSpPr>
        <p:grpSpPr bwMode="auto">
          <a:xfrm>
            <a:off x="52166" y="1332183"/>
            <a:ext cx="7026524" cy="4605436"/>
            <a:chOff x="22225" y="839788"/>
            <a:chExt cx="7026524" cy="4605436"/>
          </a:xfrm>
        </p:grpSpPr>
        <p:sp>
          <p:nvSpPr>
            <p:cNvPr id="12" name="矩形 11"/>
            <p:cNvSpPr/>
            <p:nvPr/>
          </p:nvSpPr>
          <p:spPr>
            <a:xfrm>
              <a:off x="22225" y="839788"/>
              <a:ext cx="1655763" cy="792162"/>
            </a:xfrm>
            <a:prstGeom prst="rect">
              <a:avLst/>
            </a:prstGeom>
            <a:solidFill>
              <a:srgbClr val="FFC000"/>
            </a:solidFill>
            <a:ln w="38100">
              <a:solidFill>
                <a:srgbClr val="C00000"/>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zh-TW" altLang="en-US" sz="2800" b="1" dirty="0">
                  <a:latin typeface="標楷體" pitchFamily="65" charset="-120"/>
                  <a:ea typeface="標楷體" pitchFamily="65" charset="-120"/>
                </a:rPr>
                <a:t>內容標準</a:t>
              </a:r>
            </a:p>
          </p:txBody>
        </p:sp>
        <p:sp>
          <p:nvSpPr>
            <p:cNvPr id="13" name="矩形 12"/>
            <p:cNvSpPr/>
            <p:nvPr/>
          </p:nvSpPr>
          <p:spPr>
            <a:xfrm>
              <a:off x="179388" y="2146300"/>
              <a:ext cx="1007967" cy="3298924"/>
            </a:xfrm>
            <a:prstGeom prst="rect">
              <a:avLst/>
            </a:prstGeom>
            <a:noFill/>
            <a:ln w="57150">
              <a:solidFill>
                <a:schemeClr val="accent2"/>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zh-TW" altLang="en-US">
                <a:solidFill>
                  <a:srgbClr val="000000"/>
                </a:solidFill>
                <a:ea typeface="新細明體" pitchFamily="18" charset="-120"/>
              </a:endParaRPr>
            </a:p>
          </p:txBody>
        </p:sp>
        <p:sp>
          <p:nvSpPr>
            <p:cNvPr id="14" name="向下箭號 13"/>
            <p:cNvSpPr/>
            <p:nvPr/>
          </p:nvSpPr>
          <p:spPr>
            <a:xfrm>
              <a:off x="503238" y="1663700"/>
              <a:ext cx="287337" cy="4826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zh-TW" altLang="en-US">
                <a:solidFill>
                  <a:srgbClr val="FFFFFF"/>
                </a:solidFill>
                <a:ea typeface="新細明體" pitchFamily="18" charset="-120"/>
              </a:endParaRPr>
            </a:p>
          </p:txBody>
        </p:sp>
        <p:sp>
          <p:nvSpPr>
            <p:cNvPr id="15" name="矩形 14"/>
            <p:cNvSpPr/>
            <p:nvPr/>
          </p:nvSpPr>
          <p:spPr>
            <a:xfrm rot="5400000">
              <a:off x="4344145" y="1300461"/>
              <a:ext cx="319684" cy="5089525"/>
            </a:xfrm>
            <a:prstGeom prst="rect">
              <a:avLst/>
            </a:prstGeom>
            <a:noFill/>
            <a:ln w="57150">
              <a:solidFill>
                <a:schemeClr val="accent2"/>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zh-TW" altLang="en-US">
                <a:solidFill>
                  <a:srgbClr val="000000"/>
                </a:solidFill>
                <a:ea typeface="新細明體" pitchFamily="18" charset="-120"/>
              </a:endParaRPr>
            </a:p>
          </p:txBody>
        </p:sp>
        <p:sp>
          <p:nvSpPr>
            <p:cNvPr id="16" name="向下箭號 15"/>
            <p:cNvSpPr/>
            <p:nvPr/>
          </p:nvSpPr>
          <p:spPr>
            <a:xfrm rot="20473935">
              <a:off x="1550682" y="1601964"/>
              <a:ext cx="367971" cy="2073462"/>
            </a:xfrm>
            <a:prstGeom prst="downArrow">
              <a:avLst>
                <a:gd name="adj1" fmla="val 43907"/>
                <a:gd name="adj2" fmla="val 48602"/>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zh-TW" altLang="en-US">
                <a:solidFill>
                  <a:srgbClr val="FFFFFF"/>
                </a:solidFill>
                <a:ea typeface="新細明體" pitchFamily="18" charset="-120"/>
              </a:endParaRPr>
            </a:p>
          </p:txBody>
        </p:sp>
      </p:grpSp>
      <p:grpSp>
        <p:nvGrpSpPr>
          <p:cNvPr id="18" name="群組 17"/>
          <p:cNvGrpSpPr>
            <a:grpSpLocks/>
          </p:cNvGrpSpPr>
          <p:nvPr/>
        </p:nvGrpSpPr>
        <p:grpSpPr bwMode="auto">
          <a:xfrm>
            <a:off x="1958781" y="1583007"/>
            <a:ext cx="7077075" cy="1184275"/>
            <a:chOff x="1619250" y="966788"/>
            <a:chExt cx="7077075" cy="1184275"/>
          </a:xfrm>
        </p:grpSpPr>
        <p:grpSp>
          <p:nvGrpSpPr>
            <p:cNvPr id="19" name="群組 3"/>
            <p:cNvGrpSpPr>
              <a:grpSpLocks/>
            </p:cNvGrpSpPr>
            <p:nvPr/>
          </p:nvGrpSpPr>
          <p:grpSpPr bwMode="auto">
            <a:xfrm>
              <a:off x="1619250" y="1392238"/>
              <a:ext cx="7077075" cy="758825"/>
              <a:chOff x="1619250" y="1392238"/>
              <a:chExt cx="7077075" cy="758825"/>
            </a:xfrm>
          </p:grpSpPr>
          <p:sp>
            <p:nvSpPr>
              <p:cNvPr id="21" name="橢圓 20"/>
              <p:cNvSpPr/>
              <p:nvPr/>
            </p:nvSpPr>
            <p:spPr>
              <a:xfrm>
                <a:off x="1619250" y="1412875"/>
                <a:ext cx="846138" cy="738188"/>
              </a:xfrm>
              <a:prstGeom prst="ellipse">
                <a:avLst/>
              </a:prstGeom>
              <a:solidFill>
                <a:srgbClr val="92D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1600" b="1" dirty="0">
                    <a:solidFill>
                      <a:schemeClr val="bg1"/>
                    </a:solidFill>
                    <a:latin typeface="標楷體" pitchFamily="65" charset="-120"/>
                    <a:ea typeface="標楷體" pitchFamily="65" charset="-120"/>
                  </a:rPr>
                  <a:t>優秀</a:t>
                </a:r>
              </a:p>
            </p:txBody>
          </p:sp>
          <p:sp>
            <p:nvSpPr>
              <p:cNvPr id="22" name="橢圓 21"/>
              <p:cNvSpPr/>
              <p:nvPr/>
            </p:nvSpPr>
            <p:spPr>
              <a:xfrm>
                <a:off x="2987675" y="1408113"/>
                <a:ext cx="846138" cy="738187"/>
              </a:xfrm>
              <a:prstGeom prst="ellipse">
                <a:avLst/>
              </a:prstGeom>
              <a:solidFill>
                <a:srgbClr val="92D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1600" b="1" dirty="0">
                    <a:solidFill>
                      <a:schemeClr val="bg1"/>
                    </a:solidFill>
                    <a:latin typeface="標楷體" pitchFamily="65" charset="-120"/>
                    <a:ea typeface="標楷體" pitchFamily="65" charset="-120"/>
                  </a:rPr>
                  <a:t>良好</a:t>
                </a:r>
              </a:p>
            </p:txBody>
          </p:sp>
          <p:sp>
            <p:nvSpPr>
              <p:cNvPr id="23" name="橢圓 22"/>
              <p:cNvSpPr/>
              <p:nvPr/>
            </p:nvSpPr>
            <p:spPr>
              <a:xfrm>
                <a:off x="4816475" y="1408113"/>
                <a:ext cx="847725" cy="738187"/>
              </a:xfrm>
              <a:prstGeom prst="ellipse">
                <a:avLst/>
              </a:prstGeom>
              <a:solidFill>
                <a:srgbClr val="92D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1600" b="1" dirty="0">
                    <a:solidFill>
                      <a:schemeClr val="bg1"/>
                    </a:solidFill>
                    <a:latin typeface="標楷體" pitchFamily="65" charset="-120"/>
                    <a:ea typeface="標楷體" pitchFamily="65" charset="-120"/>
                  </a:rPr>
                  <a:t>基礎</a:t>
                </a:r>
              </a:p>
            </p:txBody>
          </p:sp>
          <p:sp>
            <p:nvSpPr>
              <p:cNvPr id="24" name="橢圓 23"/>
              <p:cNvSpPr/>
              <p:nvPr/>
            </p:nvSpPr>
            <p:spPr>
              <a:xfrm>
                <a:off x="6923088" y="1392238"/>
                <a:ext cx="846137" cy="738187"/>
              </a:xfrm>
              <a:prstGeom prst="ellipse">
                <a:avLst/>
              </a:prstGeom>
              <a:solidFill>
                <a:srgbClr val="92D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1600" b="1" dirty="0">
                    <a:solidFill>
                      <a:schemeClr val="bg1"/>
                    </a:solidFill>
                    <a:latin typeface="標楷體" pitchFamily="65" charset="-120"/>
                    <a:ea typeface="標楷體" pitchFamily="65" charset="-120"/>
                  </a:rPr>
                  <a:t>不足</a:t>
                </a:r>
              </a:p>
            </p:txBody>
          </p:sp>
          <p:sp>
            <p:nvSpPr>
              <p:cNvPr id="25" name="橢圓 24"/>
              <p:cNvSpPr/>
              <p:nvPr/>
            </p:nvSpPr>
            <p:spPr>
              <a:xfrm>
                <a:off x="7850188" y="1409700"/>
                <a:ext cx="846137" cy="738188"/>
              </a:xfrm>
              <a:prstGeom prst="ellipse">
                <a:avLst/>
              </a:prstGeom>
              <a:solidFill>
                <a:srgbClr val="92D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1600" b="1" dirty="0">
                    <a:solidFill>
                      <a:schemeClr val="bg1"/>
                    </a:solidFill>
                    <a:latin typeface="標楷體" pitchFamily="65" charset="-120"/>
                    <a:ea typeface="標楷體" pitchFamily="65" charset="-120"/>
                  </a:rPr>
                  <a:t>落後</a:t>
                </a:r>
              </a:p>
            </p:txBody>
          </p:sp>
        </p:grpSp>
        <p:sp>
          <p:nvSpPr>
            <p:cNvPr id="20" name="矩形 5"/>
            <p:cNvSpPr>
              <a:spLocks noChangeArrowheads="1"/>
            </p:cNvSpPr>
            <p:nvPr/>
          </p:nvSpPr>
          <p:spPr bwMode="auto">
            <a:xfrm>
              <a:off x="2481597" y="966788"/>
              <a:ext cx="2012089" cy="369332"/>
            </a:xfrm>
            <a:prstGeom prst="rect">
              <a:avLst/>
            </a:prstGeom>
            <a:solidFill>
              <a:srgbClr val="92D050"/>
            </a:solidFill>
            <a:ln w="9525">
              <a:solidFill>
                <a:schemeClr val="tx1"/>
              </a:solidFill>
              <a:miter lim="800000"/>
              <a:headEnd/>
              <a:tailEnd/>
            </a:ln>
          </p:spPr>
          <p:txBody>
            <a:bodyPr wrap="none">
              <a:spAutoFit/>
            </a:bodyPr>
            <a:lstStyle/>
            <a:p>
              <a:r>
                <a:rPr lang="en-US" altLang="zh-TW" dirty="0">
                  <a:solidFill>
                    <a:schemeClr val="bg1"/>
                  </a:solidFill>
                  <a:latin typeface="Times New Roman" pitchFamily="18" charset="0"/>
                  <a:ea typeface="新細明體" charset="-120"/>
                  <a:cs typeface="Times New Roman" pitchFamily="18" charset="0"/>
                </a:rPr>
                <a:t>A-E</a:t>
              </a:r>
              <a:r>
                <a:rPr lang="zh-TW" altLang="en-US" dirty="0">
                  <a:solidFill>
                    <a:schemeClr val="bg1"/>
                  </a:solidFill>
                  <a:latin typeface="Times New Roman" pitchFamily="18" charset="0"/>
                  <a:ea typeface="新細明體" charset="-120"/>
                  <a:cs typeface="Times New Roman" pitchFamily="18" charset="0"/>
                </a:rPr>
                <a:t> </a:t>
              </a:r>
              <a:r>
                <a:rPr lang="zh-TW" altLang="en-US" dirty="0">
                  <a:solidFill>
                    <a:schemeClr val="bg1"/>
                  </a:solidFill>
                  <a:latin typeface="標楷體" pitchFamily="65" charset="-120"/>
                  <a:ea typeface="標楷體" pitchFamily="65" charset="-120"/>
                  <a:cs typeface="Times New Roman" pitchFamily="18" charset="0"/>
                </a:rPr>
                <a:t>五個表現等級</a:t>
              </a:r>
            </a:p>
          </p:txBody>
        </p:sp>
      </p:grpSp>
    </p:spTree>
    <p:extLst>
      <p:ext uri="{BB962C8B-B14F-4D97-AF65-F5344CB8AC3E}">
        <p14:creationId xmlns:p14="http://schemas.microsoft.com/office/powerpoint/2010/main" val="135679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zh-TW" altLang="en-US" sz="4400" dirty="0" smtClean="0"/>
              <a:t>表現標準各等級內容描述，是</a:t>
            </a:r>
            <a:r>
              <a:rPr lang="zh-TW" altLang="en-US" sz="4400" dirty="0" smtClean="0">
                <a:solidFill>
                  <a:srgbClr val="FFFF00"/>
                </a:solidFill>
              </a:rPr>
              <a:t>最低門檻</a:t>
            </a:r>
            <a:r>
              <a:rPr lang="zh-TW" altLang="en-US" sz="4400" dirty="0" smtClean="0"/>
              <a:t>表現。</a:t>
            </a:r>
            <a:endParaRPr lang="en-US" altLang="zh-TW" sz="4400" dirty="0" smtClean="0"/>
          </a:p>
          <a:p>
            <a:endParaRPr lang="en-US" altLang="zh-TW" sz="4400" dirty="0"/>
          </a:p>
          <a:p>
            <a:pPr marL="0" indent="0">
              <a:buNone/>
            </a:pPr>
            <a:r>
              <a:rPr lang="en-US" altLang="zh-TW" sz="2800" dirty="0" smtClean="0"/>
              <a:t>(</a:t>
            </a:r>
            <a:r>
              <a:rPr lang="en-US" altLang="zh-TW" sz="2800" dirty="0" smtClean="0">
                <a:solidFill>
                  <a:srgbClr val="FF0000"/>
                </a:solidFill>
                <a:sym typeface="Wingdings"/>
              </a:rPr>
              <a:t></a:t>
            </a:r>
            <a:r>
              <a:rPr lang="zh-TW" altLang="en-US" sz="2800" dirty="0" smtClean="0"/>
              <a:t>註：</a:t>
            </a:r>
            <a:r>
              <a:rPr lang="zh-TW" altLang="en-US" sz="2800" dirty="0">
                <a:sym typeface="Wingdings 3"/>
              </a:rPr>
              <a:t>會考所公告的「精熟</a:t>
            </a:r>
            <a:r>
              <a:rPr lang="zh-TW" altLang="en-US" sz="2800" dirty="0">
                <a:latin typeface="標楷體"/>
                <a:sym typeface="Wingdings 3"/>
              </a:rPr>
              <a:t>」、「</a:t>
            </a:r>
            <a:r>
              <a:rPr lang="zh-TW" altLang="en-US" sz="2800" dirty="0">
                <a:sym typeface="Wingdings 3"/>
              </a:rPr>
              <a:t>基礎 </a:t>
            </a:r>
            <a:r>
              <a:rPr lang="zh-TW" altLang="en-US" sz="2800" dirty="0">
                <a:latin typeface="標楷體"/>
                <a:sym typeface="Wingdings 3"/>
              </a:rPr>
              <a:t>」、「</a:t>
            </a:r>
            <a:r>
              <a:rPr lang="zh-TW" altLang="en-US" sz="2800" dirty="0">
                <a:sym typeface="Wingdings 3"/>
              </a:rPr>
              <a:t>待加強 </a:t>
            </a:r>
            <a:r>
              <a:rPr lang="zh-TW" altLang="en-US" sz="2800" dirty="0">
                <a:latin typeface="標楷體"/>
                <a:sym typeface="Wingdings 3"/>
              </a:rPr>
              <a:t>」</a:t>
            </a:r>
            <a:r>
              <a:rPr lang="zh-TW" altLang="en-US" sz="2800" dirty="0">
                <a:sym typeface="Wingdings 3"/>
              </a:rPr>
              <a:t>描述，是</a:t>
            </a:r>
            <a:r>
              <a:rPr lang="zh-TW" altLang="en-US" sz="2800" b="1" dirty="0">
                <a:solidFill>
                  <a:srgbClr val="FFFF00"/>
                </a:solidFill>
                <a:sym typeface="Wingdings 3"/>
              </a:rPr>
              <a:t>典型能力表現</a:t>
            </a:r>
            <a:r>
              <a:rPr lang="zh-TW" altLang="en-US" sz="2800" dirty="0" smtClean="0">
                <a:sym typeface="Wingdings 3"/>
              </a:rPr>
              <a:t>。</a:t>
            </a:r>
            <a:r>
              <a:rPr lang="en-US" altLang="zh-TW" sz="2800" dirty="0" smtClean="0">
                <a:sym typeface="Wingdings 3"/>
              </a:rPr>
              <a:t>)</a:t>
            </a:r>
            <a:endParaRPr lang="en-US" altLang="zh-TW" sz="2800" dirty="0"/>
          </a:p>
          <a:p>
            <a:pPr marL="0" indent="0">
              <a:buNone/>
            </a:pPr>
            <a:endParaRPr lang="zh-TW" altLang="en-US" sz="2800" dirty="0"/>
          </a:p>
        </p:txBody>
      </p:sp>
      <p:sp>
        <p:nvSpPr>
          <p:cNvPr id="3" name="標題 2"/>
          <p:cNvSpPr>
            <a:spLocks noGrp="1"/>
          </p:cNvSpPr>
          <p:nvPr>
            <p:ph type="title"/>
          </p:nvPr>
        </p:nvSpPr>
        <p:spPr/>
        <p:txBody>
          <a:bodyPr>
            <a:normAutofit/>
          </a:bodyPr>
          <a:lstStyle/>
          <a:p>
            <a:r>
              <a:rPr lang="zh-TW" altLang="en-US" dirty="0" smtClean="0"/>
              <a:t>對於表現標準內容認知應注意事項</a:t>
            </a:r>
            <a:endParaRPr lang="zh-TW" altLang="en-US" dirty="0"/>
          </a:p>
        </p:txBody>
      </p:sp>
    </p:spTree>
    <p:extLst>
      <p:ext uri="{BB962C8B-B14F-4D97-AF65-F5344CB8AC3E}">
        <p14:creationId xmlns:p14="http://schemas.microsoft.com/office/powerpoint/2010/main" val="1487726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pPr lvl="0"/>
            <a:r>
              <a:rPr lang="zh-TW" altLang="zh-TW" sz="2800" dirty="0"/>
              <a:t>和會考接</a:t>
            </a:r>
            <a:r>
              <a:rPr lang="zh-TW" altLang="zh-TW" sz="2800" dirty="0" smtClean="0"/>
              <a:t>軌</a:t>
            </a:r>
            <a:endParaRPr lang="en-US" altLang="zh-TW" sz="2800" dirty="0" smtClean="0"/>
          </a:p>
          <a:p>
            <a:pPr marL="898525" lvl="0" indent="-533400">
              <a:buNone/>
            </a:pPr>
            <a:r>
              <a:rPr lang="en-US" altLang="zh-TW" sz="2800" dirty="0" smtClean="0">
                <a:solidFill>
                  <a:srgbClr val="FF0000"/>
                </a:solidFill>
                <a:latin typeface="Lucida Sans Unicode"/>
                <a:cs typeface="Lucida Sans Unicode"/>
                <a:sym typeface="Wingdings 3"/>
              </a:rPr>
              <a:t></a:t>
            </a:r>
            <a:r>
              <a:rPr lang="zh-TW" altLang="en-US" sz="2800" dirty="0" smtClean="0">
                <a:latin typeface="Lucida Sans Unicode"/>
                <a:cs typeface="Lucida Sans Unicode"/>
              </a:rPr>
              <a:t>提昇學生的思考能力，會考前增強應考實力</a:t>
            </a:r>
            <a:endParaRPr lang="zh-TW" altLang="zh-TW" sz="2800" dirty="0"/>
          </a:p>
          <a:p>
            <a:pPr lvl="0">
              <a:spcBef>
                <a:spcPts val="2000"/>
              </a:spcBef>
              <a:spcAft>
                <a:spcPts val="2000"/>
              </a:spcAft>
            </a:pPr>
            <a:r>
              <a:rPr lang="zh-TW" altLang="en-US" sz="2800" dirty="0" smtClean="0"/>
              <a:t>做為檢視哪些能力還沒評量到？</a:t>
            </a:r>
            <a:r>
              <a:rPr lang="en-US" altLang="zh-TW" sz="2800" dirty="0" smtClean="0"/>
              <a:t/>
            </a:r>
            <a:br>
              <a:rPr lang="en-US" altLang="zh-TW" sz="2800" dirty="0" smtClean="0"/>
            </a:br>
            <a:r>
              <a:rPr lang="en-US" altLang="zh-TW" sz="2800" dirty="0" smtClean="0">
                <a:solidFill>
                  <a:srgbClr val="FF0000"/>
                </a:solidFill>
                <a:latin typeface="Lucida Sans Unicode"/>
                <a:cs typeface="Lucida Sans Unicode"/>
                <a:sym typeface="Wingdings 3"/>
              </a:rPr>
              <a:t></a:t>
            </a:r>
            <a:r>
              <a:rPr lang="zh-TW" altLang="en-US" sz="2800" dirty="0" smtClean="0">
                <a:latin typeface="Lucida Sans Unicode"/>
                <a:cs typeface="Lucida Sans Unicode"/>
                <a:sym typeface="Wingdings 3"/>
              </a:rPr>
              <a:t>把</a:t>
            </a:r>
            <a:r>
              <a:rPr lang="zh-TW" altLang="en-US" sz="2800" dirty="0" smtClean="0">
                <a:latin typeface="Lucida Sans Unicode"/>
                <a:cs typeface="Lucida Sans Unicode"/>
              </a:rPr>
              <a:t>表現標準做為</a:t>
            </a:r>
            <a:r>
              <a:rPr lang="en-US" altLang="zh-TW" sz="3200" b="1" dirty="0" smtClean="0">
                <a:solidFill>
                  <a:srgbClr val="FFFF66"/>
                </a:solidFill>
                <a:latin typeface="Times New Roman" pitchFamily="18" charset="0"/>
                <a:cs typeface="Times New Roman" pitchFamily="18" charset="0"/>
              </a:rPr>
              <a:t>scanner</a:t>
            </a:r>
            <a:r>
              <a:rPr lang="zh-TW" altLang="en-US" sz="2800" dirty="0" smtClean="0">
                <a:latin typeface="Lucida Sans Unicode"/>
                <a:cs typeface="Lucida Sans Unicode"/>
              </a:rPr>
              <a:t>功能。</a:t>
            </a:r>
            <a:endParaRPr lang="en-US" altLang="zh-TW" sz="2800" dirty="0" smtClean="0"/>
          </a:p>
          <a:p>
            <a:pPr lvl="0"/>
            <a:r>
              <a:rPr lang="zh-TW" altLang="zh-TW" sz="2800" dirty="0" smtClean="0"/>
              <a:t>為</a:t>
            </a:r>
            <a:r>
              <a:rPr lang="zh-TW" altLang="zh-TW" sz="2800" dirty="0"/>
              <a:t>全面推</a:t>
            </a:r>
            <a:r>
              <a:rPr lang="zh-TW" altLang="zh-TW" sz="2800" dirty="0" smtClean="0"/>
              <a:t>展</a:t>
            </a:r>
            <a:r>
              <a:rPr lang="zh-TW" altLang="en-US" sz="2800" dirty="0" smtClean="0"/>
              <a:t>「</a:t>
            </a:r>
            <a:r>
              <a:rPr lang="zh-TW" altLang="zh-TW" sz="2800" dirty="0" smtClean="0"/>
              <a:t>學生</a:t>
            </a:r>
            <a:r>
              <a:rPr lang="zh-TW" altLang="zh-TW" sz="2800" dirty="0"/>
              <a:t>學習成就</a:t>
            </a:r>
            <a:r>
              <a:rPr lang="zh-TW" altLang="zh-TW" sz="2800" dirty="0" smtClean="0"/>
              <a:t>標準</a:t>
            </a:r>
            <a:r>
              <a:rPr lang="zh-TW" altLang="en-US" sz="2800" dirty="0" smtClean="0"/>
              <a:t>本位</a:t>
            </a:r>
            <a:r>
              <a:rPr lang="zh-TW" altLang="zh-TW" sz="2800" dirty="0" smtClean="0"/>
              <a:t>評量</a:t>
            </a:r>
            <a:r>
              <a:rPr lang="zh-TW" altLang="en-US" sz="2800" dirty="0" smtClean="0"/>
              <a:t>」</a:t>
            </a:r>
            <a:r>
              <a:rPr lang="zh-TW" altLang="zh-TW" sz="2800" dirty="0" smtClean="0"/>
              <a:t>預</a:t>
            </a:r>
            <a:r>
              <a:rPr lang="zh-TW" altLang="zh-TW" sz="2800" dirty="0"/>
              <a:t>做準備</a:t>
            </a:r>
            <a:endParaRPr lang="zh-TW" altLang="en-US" sz="2800" dirty="0"/>
          </a:p>
        </p:txBody>
      </p:sp>
      <p:sp>
        <p:nvSpPr>
          <p:cNvPr id="2" name="標題 1"/>
          <p:cNvSpPr>
            <a:spLocks noGrp="1"/>
          </p:cNvSpPr>
          <p:nvPr>
            <p:ph type="title"/>
          </p:nvPr>
        </p:nvSpPr>
        <p:spPr/>
        <p:txBody>
          <a:bodyPr/>
          <a:lstStyle/>
          <a:p>
            <a:r>
              <a:rPr lang="zh-TW" altLang="zh-TW" dirty="0"/>
              <a:t>表現標準為何要應用到段考中？</a:t>
            </a:r>
            <a:endParaRPr lang="zh-TW" altLang="en-US" dirty="0"/>
          </a:p>
        </p:txBody>
      </p:sp>
    </p:spTree>
    <p:extLst>
      <p:ext uri="{BB962C8B-B14F-4D97-AF65-F5344CB8AC3E}">
        <p14:creationId xmlns:p14="http://schemas.microsoft.com/office/powerpoint/2010/main" val="3083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9238" y="1988840"/>
            <a:ext cx="6115050" cy="4572000"/>
          </a:xfrm>
        </p:spPr>
      </p:pic>
      <p:sp>
        <p:nvSpPr>
          <p:cNvPr id="3" name="標題 2"/>
          <p:cNvSpPr>
            <a:spLocks noGrp="1"/>
          </p:cNvSpPr>
          <p:nvPr>
            <p:ph type="title"/>
          </p:nvPr>
        </p:nvSpPr>
        <p:spPr>
          <a:xfrm>
            <a:off x="251520" y="188640"/>
            <a:ext cx="7772400" cy="720080"/>
          </a:xfrm>
        </p:spPr>
        <p:txBody>
          <a:bodyPr>
            <a:normAutofit/>
          </a:bodyPr>
          <a:lstStyle/>
          <a:p>
            <a:r>
              <a:rPr lang="en-US" altLang="zh-TW" sz="4000" dirty="0"/>
              <a:t>Bloom</a:t>
            </a:r>
            <a:r>
              <a:rPr lang="zh-TW" altLang="zh-TW" sz="4000" dirty="0"/>
              <a:t>的認知領域六個層次</a:t>
            </a:r>
            <a:endParaRPr lang="zh-TW" altLang="en-US" sz="4000" dirty="0"/>
          </a:p>
        </p:txBody>
      </p:sp>
      <p:sp>
        <p:nvSpPr>
          <p:cNvPr id="6" name="圓角矩形圖說文字 5"/>
          <p:cNvSpPr/>
          <p:nvPr/>
        </p:nvSpPr>
        <p:spPr>
          <a:xfrm>
            <a:off x="107504" y="1052736"/>
            <a:ext cx="3744416" cy="648072"/>
          </a:xfrm>
          <a:prstGeom prst="wedgeRoundRectCallout">
            <a:avLst>
              <a:gd name="adj1" fmla="val 18038"/>
              <a:gd name="adj2" fmla="val 91615"/>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lvl="0"/>
            <a:r>
              <a:rPr lang="en-US" altLang="zh-TW" sz="2400" dirty="0" smtClean="0"/>
              <a:t>(</a:t>
            </a:r>
            <a:r>
              <a:rPr lang="zh-TW" altLang="en-US" sz="2400" dirty="0" smtClean="0"/>
              <a:t>利用資訊創造新事物</a:t>
            </a:r>
            <a:r>
              <a:rPr lang="en-US" altLang="zh-TW" sz="2400" dirty="0" smtClean="0"/>
              <a:t>)</a:t>
            </a:r>
            <a:endParaRPr lang="zh-TW" altLang="en-US" sz="2400" dirty="0"/>
          </a:p>
        </p:txBody>
      </p:sp>
      <p:sp>
        <p:nvSpPr>
          <p:cNvPr id="7" name="圓角矩形圖說文字 6"/>
          <p:cNvSpPr/>
          <p:nvPr/>
        </p:nvSpPr>
        <p:spPr>
          <a:xfrm>
            <a:off x="6300192" y="908720"/>
            <a:ext cx="2592288" cy="936684"/>
          </a:xfrm>
          <a:prstGeom prst="wedgeRoundRectCallout">
            <a:avLst>
              <a:gd name="adj1" fmla="val -97088"/>
              <a:gd name="adj2" fmla="val 64528"/>
              <a:gd name="adj3" fmla="val 16667"/>
            </a:avLst>
          </a:prstGeom>
        </p:spPr>
        <p:style>
          <a:lnRef idx="1">
            <a:schemeClr val="accent6"/>
          </a:lnRef>
          <a:fillRef idx="2">
            <a:schemeClr val="accent6"/>
          </a:fillRef>
          <a:effectRef idx="1">
            <a:schemeClr val="accent6"/>
          </a:effectRef>
          <a:fontRef idx="minor">
            <a:schemeClr val="dk1"/>
          </a:fontRef>
        </p:style>
        <p:txBody>
          <a:bodyPr rtlCol="0" anchor="t"/>
          <a:lstStyle/>
          <a:p>
            <a:r>
              <a:rPr lang="en-US" altLang="zh-TW" sz="2400" dirty="0"/>
              <a:t>(</a:t>
            </a:r>
            <a:r>
              <a:rPr lang="zh-TW" altLang="zh-TW" sz="2400" dirty="0"/>
              <a:t>依據某項標準作價值判斷的能力</a:t>
            </a:r>
            <a:r>
              <a:rPr lang="en-US" altLang="zh-TW" sz="2400" dirty="0"/>
              <a:t>)</a:t>
            </a:r>
            <a:endParaRPr lang="zh-TW" altLang="en-US" sz="2400" dirty="0"/>
          </a:p>
          <a:p>
            <a:pPr algn="ctr"/>
            <a:endParaRPr lang="zh-TW" altLang="en-US" dirty="0"/>
          </a:p>
        </p:txBody>
      </p:sp>
      <p:sp>
        <p:nvSpPr>
          <p:cNvPr id="8" name="圓角矩形圖說文字 7"/>
          <p:cNvSpPr/>
          <p:nvPr/>
        </p:nvSpPr>
        <p:spPr>
          <a:xfrm>
            <a:off x="6478107" y="5085184"/>
            <a:ext cx="2592288" cy="1440160"/>
          </a:xfrm>
          <a:prstGeom prst="wedgeRoundRectCallout">
            <a:avLst>
              <a:gd name="adj1" fmla="val -19359"/>
              <a:gd name="adj2" fmla="val -204029"/>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altLang="zh-TW" sz="2000" dirty="0"/>
              <a:t>(</a:t>
            </a:r>
            <a:r>
              <a:rPr lang="zh-TW" altLang="zh-TW" sz="2000" dirty="0"/>
              <a:t>將所學分析為各個構成的部分，或找出各部分間的相互關係</a:t>
            </a:r>
            <a:r>
              <a:rPr lang="en-US" altLang="zh-TW" sz="2000" dirty="0" smtClean="0"/>
              <a:t>)</a:t>
            </a:r>
            <a:endParaRPr lang="zh-TW" altLang="en-US" sz="2000" dirty="0"/>
          </a:p>
        </p:txBody>
      </p:sp>
    </p:spTree>
    <p:extLst>
      <p:ext uri="{BB962C8B-B14F-4D97-AF65-F5344CB8AC3E}">
        <p14:creationId xmlns:p14="http://schemas.microsoft.com/office/powerpoint/2010/main" val="8988016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pPr>
              <a:spcBef>
                <a:spcPts val="1000"/>
              </a:spcBef>
              <a:spcAft>
                <a:spcPts val="1000"/>
              </a:spcAft>
            </a:pPr>
            <a:r>
              <a:rPr lang="zh-TW" altLang="zh-TW" sz="2800" dirty="0"/>
              <a:t>第一階段作法：知道「評」</a:t>
            </a:r>
            <a:r>
              <a:rPr lang="zh-TW" altLang="zh-TW" sz="2800" dirty="0" smtClean="0"/>
              <a:t>什麼</a:t>
            </a:r>
            <a:r>
              <a:rPr lang="zh-TW" altLang="en-US" sz="2800" dirty="0" smtClean="0"/>
              <a:t>？</a:t>
            </a:r>
            <a:endParaRPr lang="en-US" altLang="zh-TW" sz="2800" dirty="0" smtClean="0"/>
          </a:p>
          <a:p>
            <a:pPr>
              <a:spcBef>
                <a:spcPts val="1000"/>
              </a:spcBef>
              <a:spcAft>
                <a:spcPts val="1000"/>
              </a:spcAft>
            </a:pPr>
            <a:r>
              <a:rPr lang="zh-TW" altLang="zh-TW" sz="2800" dirty="0"/>
              <a:t>第二階段作法</a:t>
            </a:r>
            <a:r>
              <a:rPr lang="zh-TW" altLang="zh-TW" sz="2800" dirty="0" smtClean="0"/>
              <a:t>：</a:t>
            </a:r>
            <a:endParaRPr lang="en-US" altLang="zh-TW" sz="2800" dirty="0" smtClean="0"/>
          </a:p>
          <a:p>
            <a:pPr marL="876300" indent="-514350">
              <a:spcBef>
                <a:spcPts val="1000"/>
              </a:spcBef>
              <a:spcAft>
                <a:spcPts val="1000"/>
              </a:spcAft>
              <a:buFont typeface="+mj-lt"/>
              <a:buAutoNum type="arabicPeriod"/>
            </a:pPr>
            <a:r>
              <a:rPr lang="zh-TW" altLang="en-US" sz="2800" dirty="0" smtClean="0"/>
              <a:t>以外加分方式處理：不計算在</a:t>
            </a:r>
            <a:r>
              <a:rPr lang="en-US" altLang="zh-TW" sz="2800" dirty="0" smtClean="0"/>
              <a:t>100%</a:t>
            </a:r>
            <a:r>
              <a:rPr lang="zh-TW" altLang="en-US" sz="2800" dirty="0" smtClean="0"/>
              <a:t>之內。</a:t>
            </a:r>
            <a:endParaRPr lang="en-US" altLang="zh-TW" sz="2800" dirty="0"/>
          </a:p>
          <a:p>
            <a:pPr marL="876300" indent="-514350">
              <a:spcBef>
                <a:spcPts val="1000"/>
              </a:spcBef>
              <a:spcAft>
                <a:spcPts val="1000"/>
              </a:spcAft>
              <a:buFont typeface="+mj-lt"/>
              <a:buAutoNum type="arabicPeriod"/>
            </a:pPr>
            <a:r>
              <a:rPr lang="zh-TW" altLang="zh-TW" sz="2800" dirty="0"/>
              <a:t>納入少量</a:t>
            </a:r>
            <a:r>
              <a:rPr lang="zh-TW" altLang="zh-TW" sz="2800" dirty="0" smtClean="0"/>
              <a:t>計分</a:t>
            </a:r>
            <a:r>
              <a:rPr lang="zh-TW" altLang="en-US" sz="2800" dirty="0" smtClean="0"/>
              <a:t>：</a:t>
            </a:r>
            <a:r>
              <a:rPr lang="zh-TW" altLang="zh-TW" sz="2800" dirty="0" smtClean="0"/>
              <a:t>在</a:t>
            </a:r>
            <a:r>
              <a:rPr lang="en-US" altLang="zh-TW" sz="2800" dirty="0"/>
              <a:t>100%</a:t>
            </a:r>
            <a:r>
              <a:rPr lang="zh-TW" altLang="zh-TW" sz="2800" dirty="0"/>
              <a:t>內，分配出</a:t>
            </a:r>
            <a:r>
              <a:rPr lang="en-US" altLang="zh-TW" sz="2800" dirty="0"/>
              <a:t>5%</a:t>
            </a:r>
            <a:r>
              <a:rPr lang="zh-TW" altLang="zh-TW" sz="2800" dirty="0"/>
              <a:t>的方式</a:t>
            </a:r>
            <a:r>
              <a:rPr lang="zh-TW" altLang="zh-TW" sz="2800" dirty="0" smtClean="0"/>
              <a:t>處理。</a:t>
            </a:r>
            <a:endParaRPr lang="en-US" altLang="zh-TW" sz="2800" dirty="0" smtClean="0"/>
          </a:p>
          <a:p>
            <a:pPr marL="273050" indent="-273050">
              <a:spcBef>
                <a:spcPts val="1000"/>
              </a:spcBef>
              <a:spcAft>
                <a:spcPts val="1000"/>
              </a:spcAft>
            </a:pPr>
            <a:r>
              <a:rPr lang="zh-TW" altLang="en-US" sz="2800" dirty="0" smtClean="0"/>
              <a:t>第三階段作法：挪出部分題型，</a:t>
            </a:r>
            <a:r>
              <a:rPr lang="zh-TW" altLang="en-US" sz="2800" dirty="0"/>
              <a:t>「</a:t>
            </a:r>
            <a:r>
              <a:rPr lang="zh-TW" altLang="en-US" sz="2800" dirty="0" smtClean="0"/>
              <a:t>以維持原配分」及「</a:t>
            </a:r>
            <a:r>
              <a:rPr lang="zh-TW" altLang="en-US" sz="2800" dirty="0"/>
              <a:t>以</a:t>
            </a:r>
            <a:r>
              <a:rPr lang="zh-TW" altLang="en-US" sz="2800" dirty="0" smtClean="0"/>
              <a:t>表現標準評定等級」並行方式納入。</a:t>
            </a:r>
            <a:endParaRPr lang="zh-TW" altLang="en-US" sz="2800" dirty="0"/>
          </a:p>
        </p:txBody>
      </p:sp>
      <p:sp>
        <p:nvSpPr>
          <p:cNvPr id="2" name="標題 1"/>
          <p:cNvSpPr>
            <a:spLocks noGrp="1"/>
          </p:cNvSpPr>
          <p:nvPr>
            <p:ph type="title"/>
          </p:nvPr>
        </p:nvSpPr>
        <p:spPr/>
        <p:txBody>
          <a:bodyPr/>
          <a:lstStyle/>
          <a:p>
            <a:r>
              <a:rPr lang="zh-TW" altLang="en-US" dirty="0" smtClean="0"/>
              <a:t>表現標準與段考</a:t>
            </a:r>
            <a:endParaRPr lang="zh-TW" altLang="en-US" dirty="0"/>
          </a:p>
        </p:txBody>
      </p:sp>
    </p:spTree>
    <p:extLst>
      <p:ext uri="{BB962C8B-B14F-4D97-AF65-F5344CB8AC3E}">
        <p14:creationId xmlns:p14="http://schemas.microsoft.com/office/powerpoint/2010/main" val="31569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pPr lvl="0"/>
            <a:r>
              <a:rPr lang="zh-TW" altLang="zh-TW" sz="3000" dirty="0"/>
              <a:t>原在每題均要有的課</a:t>
            </a:r>
            <a:r>
              <a:rPr lang="zh-TW" altLang="zh-TW" sz="3000" dirty="0" smtClean="0"/>
              <a:t>綱</a:t>
            </a:r>
            <a:r>
              <a:rPr lang="zh-TW" altLang="en-US" sz="3000" dirty="0" smtClean="0"/>
              <a:t>能力指標</a:t>
            </a:r>
            <a:r>
              <a:rPr lang="zh-TW" altLang="zh-TW" sz="3000" dirty="0" smtClean="0"/>
              <a:t>對應</a:t>
            </a:r>
            <a:r>
              <a:rPr lang="zh-TW" altLang="en-US" sz="3000" dirty="0" smtClean="0"/>
              <a:t>之</a:t>
            </a:r>
            <a:r>
              <a:rPr lang="zh-TW" altLang="zh-TW" sz="3000" dirty="0" smtClean="0"/>
              <a:t>評量</a:t>
            </a:r>
            <a:r>
              <a:rPr lang="zh-TW" altLang="zh-TW" sz="3000" dirty="0"/>
              <a:t>目標，改為對應到表現標準上的</a:t>
            </a:r>
            <a:r>
              <a:rPr lang="en-US" altLang="zh-TW" sz="3000" dirty="0">
                <a:sym typeface="Wingdings"/>
              </a:rPr>
              <a:t></a:t>
            </a:r>
            <a:r>
              <a:rPr lang="zh-TW" altLang="zh-TW" sz="3000" dirty="0"/>
              <a:t>方塊</a:t>
            </a:r>
            <a:r>
              <a:rPr lang="zh-TW" altLang="zh-TW" sz="3000" dirty="0" smtClean="0"/>
              <a:t>能力。 </a:t>
            </a:r>
            <a:endParaRPr lang="en-US" altLang="zh-TW" sz="3000" dirty="0" smtClean="0"/>
          </a:p>
          <a:p>
            <a:pPr lvl="0"/>
            <a:endParaRPr lang="en-US" altLang="zh-TW" sz="2800" dirty="0"/>
          </a:p>
          <a:p>
            <a:pPr marL="0" lvl="0" indent="0">
              <a:buNone/>
            </a:pPr>
            <a:r>
              <a:rPr lang="zh-TW" altLang="en-US" sz="2800" dirty="0" smtClean="0">
                <a:solidFill>
                  <a:srgbClr val="FFFF66"/>
                </a:solidFill>
              </a:rPr>
              <a:t>（註：底下示例取材於</a:t>
            </a:r>
            <a:r>
              <a:rPr lang="en-US" altLang="zh-TW" sz="2800" dirty="0" smtClean="0">
                <a:solidFill>
                  <a:srgbClr val="FFFF66"/>
                </a:solidFill>
                <a:latin typeface="Times New Roman" pitchFamily="18" charset="0"/>
                <a:cs typeface="Times New Roman" pitchFamily="18" charset="0"/>
              </a:rPr>
              <a:t>104</a:t>
            </a:r>
            <a:r>
              <a:rPr lang="zh-TW" altLang="en-US" sz="2800" dirty="0" smtClean="0">
                <a:solidFill>
                  <a:srgbClr val="FFFF66"/>
                </a:solidFill>
              </a:rPr>
              <a:t>年度南投縣國中優良段考試題甄選作品。）</a:t>
            </a:r>
            <a:endParaRPr lang="en-US" altLang="zh-TW" sz="2800" dirty="0" smtClean="0">
              <a:solidFill>
                <a:srgbClr val="FFFF66"/>
              </a:solidFill>
            </a:endParaRPr>
          </a:p>
        </p:txBody>
      </p:sp>
      <p:sp>
        <p:nvSpPr>
          <p:cNvPr id="2" name="標題 1"/>
          <p:cNvSpPr>
            <a:spLocks noGrp="1"/>
          </p:cNvSpPr>
          <p:nvPr>
            <p:ph type="title"/>
          </p:nvPr>
        </p:nvSpPr>
        <p:spPr/>
        <p:txBody>
          <a:bodyPr>
            <a:normAutofit/>
          </a:bodyPr>
          <a:lstStyle/>
          <a:p>
            <a:r>
              <a:rPr lang="zh-TW" altLang="zh-TW" sz="4000" dirty="0"/>
              <a:t>第一階段作法：知道「評」什麼</a:t>
            </a:r>
            <a:r>
              <a:rPr lang="en-US" altLang="zh-TW" sz="4000" dirty="0" smtClean="0"/>
              <a:t>?</a:t>
            </a:r>
            <a:r>
              <a:rPr lang="zh-TW" altLang="en-US" sz="4000" dirty="0"/>
              <a:t> </a:t>
            </a:r>
            <a:endParaRPr lang="en-US" altLang="zh-TW" sz="4000" dirty="0"/>
          </a:p>
        </p:txBody>
      </p:sp>
    </p:spTree>
    <p:extLst>
      <p:ext uri="{BB962C8B-B14F-4D97-AF65-F5344CB8AC3E}">
        <p14:creationId xmlns:p14="http://schemas.microsoft.com/office/powerpoint/2010/main" val="14205004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pPr lvl="0"/>
            <a:r>
              <a:rPr lang="zh-TW" altLang="zh-TW" sz="2800" dirty="0"/>
              <a:t>若是單題式的綜合</a:t>
            </a:r>
            <a:r>
              <a:rPr lang="en-US" altLang="zh-TW" sz="2800" dirty="0">
                <a:sym typeface="Wingdings"/>
              </a:rPr>
              <a:t></a:t>
            </a:r>
            <a:r>
              <a:rPr lang="zh-TW" altLang="zh-TW" sz="2800" dirty="0"/>
              <a:t>方塊能力評量目標混合測驗，則每一題均分別寫對應表現</a:t>
            </a:r>
            <a:r>
              <a:rPr lang="zh-TW" altLang="zh-TW" sz="2800" dirty="0" smtClean="0"/>
              <a:t>標準</a:t>
            </a:r>
            <a:r>
              <a:rPr lang="zh-TW" altLang="en-US" sz="2800" dirty="0" smtClean="0"/>
              <a:t>。</a:t>
            </a:r>
            <a:endParaRPr lang="en-US" altLang="zh-TW" sz="2800" dirty="0" smtClean="0"/>
          </a:p>
          <a:p>
            <a:pPr marL="365125" lvl="0" indent="0">
              <a:buNone/>
            </a:pPr>
            <a:r>
              <a:rPr lang="en-US" altLang="zh-TW" sz="2800" dirty="0" smtClean="0">
                <a:latin typeface="Times New Roman" pitchFamily="18" charset="0"/>
                <a:cs typeface="Times New Roman" pitchFamily="18" charset="0"/>
              </a:rPr>
              <a:t>Tom and Scoot are classmates, and Miss Wu is _____ teacher.</a:t>
            </a:r>
          </a:p>
          <a:p>
            <a:pPr marL="365125" lvl="0" indent="0">
              <a:buNone/>
            </a:pPr>
            <a:r>
              <a:rPr lang="en-US" altLang="zh-TW" sz="2800" dirty="0" smtClean="0">
                <a:latin typeface="Times New Roman" pitchFamily="18" charset="0"/>
                <a:cs typeface="Times New Roman" pitchFamily="18" charset="0"/>
              </a:rPr>
              <a:t>(A) his    (</a:t>
            </a:r>
            <a:r>
              <a:rPr lang="en-US" altLang="zh-TW" sz="2800" dirty="0">
                <a:latin typeface="Times New Roman" pitchFamily="18" charset="0"/>
                <a:cs typeface="Times New Roman" pitchFamily="18" charset="0"/>
              </a:rPr>
              <a:t>B</a:t>
            </a:r>
            <a:r>
              <a:rPr lang="en-US" altLang="zh-TW" sz="2800" dirty="0" smtClean="0">
                <a:latin typeface="Times New Roman" pitchFamily="18" charset="0"/>
                <a:cs typeface="Times New Roman" pitchFamily="18" charset="0"/>
              </a:rPr>
              <a:t>) their</a:t>
            </a:r>
            <a:r>
              <a:rPr lang="en-US" altLang="zh-TW" sz="2800" dirty="0">
                <a:latin typeface="Vrinda"/>
                <a:cs typeface="Vrinda"/>
              </a:rPr>
              <a:t>*</a:t>
            </a:r>
            <a:r>
              <a:rPr lang="en-US" altLang="zh-TW" sz="2800" dirty="0" smtClean="0">
                <a:latin typeface="Times New Roman" pitchFamily="18" charset="0"/>
                <a:cs typeface="Times New Roman" pitchFamily="18" charset="0"/>
              </a:rPr>
              <a:t>    (C</a:t>
            </a:r>
            <a:r>
              <a:rPr lang="en-US" altLang="zh-TW" sz="2800" dirty="0">
                <a:latin typeface="Times New Roman" pitchFamily="18" charset="0"/>
                <a:cs typeface="Times New Roman" pitchFamily="18" charset="0"/>
              </a:rPr>
              <a:t>) my  </a:t>
            </a:r>
            <a:r>
              <a:rPr lang="en-US" altLang="zh-TW" sz="2800" dirty="0" smtClean="0">
                <a:latin typeface="Times New Roman" pitchFamily="18" charset="0"/>
                <a:cs typeface="Times New Roman" pitchFamily="18" charset="0"/>
              </a:rPr>
              <a:t>  (D) our</a:t>
            </a:r>
            <a:endParaRPr lang="en-US" altLang="zh-TW" sz="2800" dirty="0">
              <a:latin typeface="Times New Roman" pitchFamily="18" charset="0"/>
              <a:cs typeface="Times New Roman" pitchFamily="18" charset="0"/>
            </a:endParaRPr>
          </a:p>
          <a:p>
            <a:pPr lvl="0"/>
            <a:endParaRPr lang="en-US" altLang="zh-TW" sz="2800" dirty="0" smtClean="0"/>
          </a:p>
          <a:p>
            <a:pPr marL="182563" indent="0">
              <a:buNone/>
            </a:pPr>
            <a:r>
              <a:rPr lang="zh-TW" altLang="en-US" sz="2800" dirty="0" smtClean="0">
                <a:solidFill>
                  <a:srgbClr val="FFFF66"/>
                </a:solidFill>
              </a:rPr>
              <a:t>七</a:t>
            </a:r>
            <a:r>
              <a:rPr lang="zh-TW" altLang="zh-TW" sz="2800" dirty="0" smtClean="0">
                <a:solidFill>
                  <a:srgbClr val="FFFF66"/>
                </a:solidFill>
              </a:rPr>
              <a:t>年級</a:t>
            </a:r>
            <a:r>
              <a:rPr lang="zh-TW" altLang="zh-TW" sz="2800" dirty="0"/>
              <a:t>「閱讀能力」</a:t>
            </a:r>
            <a:r>
              <a:rPr lang="zh-TW" altLang="zh-TW" sz="2800" dirty="0" smtClean="0"/>
              <a:t>「</a:t>
            </a:r>
            <a:r>
              <a:rPr lang="zh-TW" altLang="en-US" sz="2800" dirty="0" smtClean="0"/>
              <a:t>字詞句構</a:t>
            </a:r>
            <a:r>
              <a:rPr lang="zh-TW" altLang="zh-TW" sz="2800" dirty="0" smtClean="0"/>
              <a:t>」</a:t>
            </a:r>
            <a:r>
              <a:rPr lang="en-US" altLang="zh-TW" sz="2800" dirty="0" smtClean="0"/>
              <a:t>B</a:t>
            </a:r>
            <a:r>
              <a:rPr lang="zh-TW" altLang="zh-TW" sz="2800" dirty="0" smtClean="0"/>
              <a:t>等級■</a:t>
            </a:r>
            <a:r>
              <a:rPr lang="zh-TW" altLang="zh-TW" sz="2800" dirty="0"/>
              <a:t>能指出句中關鍵字詞片語的基本語意</a:t>
            </a:r>
            <a:r>
              <a:rPr lang="zh-TW" altLang="zh-TW" sz="2800" dirty="0" smtClean="0"/>
              <a:t>。</a:t>
            </a:r>
            <a:endParaRPr lang="zh-TW" altLang="zh-TW" sz="2800" dirty="0"/>
          </a:p>
          <a:p>
            <a:pPr lvl="0"/>
            <a:endParaRPr lang="en-US" altLang="zh-TW" sz="2800" dirty="0"/>
          </a:p>
          <a:p>
            <a:endParaRPr lang="zh-TW" altLang="en-US" dirty="0"/>
          </a:p>
        </p:txBody>
      </p:sp>
      <p:sp>
        <p:nvSpPr>
          <p:cNvPr id="2" name="標題 1"/>
          <p:cNvSpPr>
            <a:spLocks noGrp="1"/>
          </p:cNvSpPr>
          <p:nvPr>
            <p:ph type="title"/>
          </p:nvPr>
        </p:nvSpPr>
        <p:spPr/>
        <p:txBody>
          <a:bodyPr>
            <a:normAutofit/>
          </a:bodyPr>
          <a:lstStyle/>
          <a:p>
            <a:r>
              <a:rPr lang="zh-TW" altLang="zh-TW" dirty="0"/>
              <a:t>第一階段作法：知道「評」什麼</a:t>
            </a:r>
            <a:r>
              <a:rPr lang="en-US" altLang="zh-TW" dirty="0"/>
              <a:t>?</a:t>
            </a:r>
            <a:r>
              <a:rPr lang="zh-TW" altLang="en-US" dirty="0"/>
              <a:t> </a:t>
            </a:r>
            <a:r>
              <a:rPr lang="en-US" altLang="zh-TW" dirty="0" smtClean="0"/>
              <a:t>1</a:t>
            </a:r>
            <a:endParaRPr lang="zh-TW" altLang="en-US" dirty="0"/>
          </a:p>
        </p:txBody>
      </p:sp>
    </p:spTree>
    <p:extLst>
      <p:ext uri="{BB962C8B-B14F-4D97-AF65-F5344CB8AC3E}">
        <p14:creationId xmlns:p14="http://schemas.microsoft.com/office/powerpoint/2010/main" val="25475178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r>
              <a:rPr lang="en-US" altLang="zh-TW" dirty="0" smtClean="0">
                <a:latin typeface="Times New Roman" pitchFamily="18" charset="0"/>
                <a:cs typeface="Times New Roman" pitchFamily="18" charset="0"/>
              </a:rPr>
              <a:t>Tony was 150 cm tall three years ago.  But he is 180 cm tall.  He is much _____ than before.</a:t>
            </a:r>
            <a:br>
              <a:rPr lang="en-US" altLang="zh-TW" dirty="0" smtClean="0">
                <a:latin typeface="Times New Roman" pitchFamily="18" charset="0"/>
                <a:cs typeface="Times New Roman" pitchFamily="18" charset="0"/>
              </a:rPr>
            </a:br>
            <a:r>
              <a:rPr lang="en-US" altLang="zh-TW" dirty="0" smtClean="0">
                <a:latin typeface="Times New Roman" pitchFamily="18" charset="0"/>
                <a:cs typeface="Times New Roman" pitchFamily="18" charset="0"/>
              </a:rPr>
              <a:t>(A) tall    (B) taller</a:t>
            </a:r>
            <a:r>
              <a:rPr lang="en-US" altLang="zh-TW" sz="3200" dirty="0" smtClean="0">
                <a:latin typeface="Vrinda"/>
                <a:cs typeface="Vrinda"/>
              </a:rPr>
              <a:t>*</a:t>
            </a:r>
            <a:r>
              <a:rPr lang="en-US" altLang="zh-TW" dirty="0" smtClean="0">
                <a:latin typeface="Times New Roman" pitchFamily="18" charset="0"/>
                <a:cs typeface="Times New Roman" pitchFamily="18" charset="0"/>
              </a:rPr>
              <a:t>    (C) tallest  </a:t>
            </a:r>
          </a:p>
          <a:p>
            <a:endParaRPr lang="en-US" altLang="zh-TW" dirty="0">
              <a:latin typeface="Times New Roman" pitchFamily="18" charset="0"/>
              <a:cs typeface="Times New Roman" pitchFamily="18" charset="0"/>
            </a:endParaRPr>
          </a:p>
          <a:p>
            <a:pPr marL="274638" indent="0">
              <a:buNone/>
            </a:pPr>
            <a:r>
              <a:rPr lang="zh-TW" altLang="en-US" sz="2800" dirty="0" smtClean="0">
                <a:solidFill>
                  <a:srgbClr val="FFFF66"/>
                </a:solidFill>
              </a:rPr>
              <a:t>八</a:t>
            </a:r>
            <a:r>
              <a:rPr lang="zh-TW" altLang="zh-TW" sz="2800" dirty="0" smtClean="0">
                <a:solidFill>
                  <a:srgbClr val="FFFF66"/>
                </a:solidFill>
              </a:rPr>
              <a:t>年級</a:t>
            </a:r>
            <a:r>
              <a:rPr lang="zh-TW" altLang="zh-TW" sz="2800" dirty="0"/>
              <a:t>「閱讀能力」</a:t>
            </a:r>
            <a:r>
              <a:rPr lang="zh-TW" altLang="zh-TW" sz="2800" dirty="0" smtClean="0"/>
              <a:t>「</a:t>
            </a:r>
            <a:r>
              <a:rPr lang="zh-TW" altLang="en-US" sz="2800" dirty="0"/>
              <a:t>字詞句構</a:t>
            </a:r>
            <a:r>
              <a:rPr lang="zh-TW" altLang="zh-TW" sz="2800" dirty="0" smtClean="0"/>
              <a:t>」</a:t>
            </a:r>
            <a:r>
              <a:rPr lang="en-US" altLang="zh-TW" sz="2800" dirty="0" smtClean="0"/>
              <a:t>B</a:t>
            </a:r>
            <a:r>
              <a:rPr lang="zh-TW" altLang="zh-TW" sz="2800" dirty="0" smtClean="0"/>
              <a:t>等級■</a:t>
            </a:r>
            <a:r>
              <a:rPr lang="zh-TW" altLang="zh-TW" sz="2800" dirty="0"/>
              <a:t>能指出字詞變化及語法一致性</a:t>
            </a:r>
            <a:r>
              <a:rPr lang="zh-TW" altLang="zh-TW" sz="2800" dirty="0" smtClean="0"/>
              <a:t>。</a:t>
            </a:r>
            <a:endParaRPr lang="zh-TW" altLang="zh-TW" sz="2800" dirty="0"/>
          </a:p>
          <a:p>
            <a:pPr marL="274638" indent="0">
              <a:buNone/>
            </a:pPr>
            <a:endParaRPr lang="zh-TW" altLang="zh-TW" sz="2800" dirty="0"/>
          </a:p>
        </p:txBody>
      </p:sp>
      <p:sp>
        <p:nvSpPr>
          <p:cNvPr id="2" name="標題 1"/>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24659125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p:cNvSpPr>
            <a:spLocks noGrp="1"/>
          </p:cNvSpPr>
          <p:nvPr>
            <p:ph idx="1"/>
          </p:nvPr>
        </p:nvSpPr>
        <p:spPr>
          <a:xfrm>
            <a:off x="612648" y="1600200"/>
            <a:ext cx="3599312" cy="4495800"/>
          </a:xfrm>
        </p:spPr>
        <p:txBody>
          <a:bodyPr>
            <a:noAutofit/>
          </a:bodyPr>
          <a:lstStyle/>
          <a:p>
            <a:pPr marL="0" indent="0">
              <a:buNone/>
            </a:pPr>
            <a:r>
              <a:rPr lang="zh-TW" altLang="en-US" sz="2400" dirty="0" smtClean="0">
                <a:solidFill>
                  <a:srgbClr val="FFFF66"/>
                </a:solidFill>
              </a:rPr>
              <a:t>九年級</a:t>
            </a:r>
            <a:r>
              <a:rPr lang="zh-TW" altLang="zh-TW" sz="2400" dirty="0" smtClean="0"/>
              <a:t>「</a:t>
            </a:r>
            <a:r>
              <a:rPr lang="zh-TW" altLang="en-US" sz="2400" dirty="0" smtClean="0"/>
              <a:t>寫作</a:t>
            </a:r>
            <a:r>
              <a:rPr lang="zh-TW" altLang="zh-TW" sz="2400" dirty="0" smtClean="0"/>
              <a:t>能力</a:t>
            </a:r>
            <a:r>
              <a:rPr lang="zh-TW" altLang="zh-TW" sz="2400" dirty="0"/>
              <a:t>」</a:t>
            </a:r>
            <a:r>
              <a:rPr lang="zh-TW" altLang="zh-TW" sz="2400" dirty="0" smtClean="0"/>
              <a:t>「</a:t>
            </a:r>
            <a:r>
              <a:rPr lang="zh-TW" altLang="en-US" sz="2400" dirty="0" smtClean="0"/>
              <a:t>字句書寫</a:t>
            </a:r>
            <a:r>
              <a:rPr lang="zh-TW" altLang="zh-TW" sz="2400" dirty="0" smtClean="0"/>
              <a:t>」</a:t>
            </a:r>
            <a:r>
              <a:rPr lang="en-US" altLang="zh-TW" sz="2400" dirty="0" smtClean="0">
                <a:latin typeface="Times New Roman" pitchFamily="18" charset="0"/>
                <a:cs typeface="Times New Roman" pitchFamily="18" charset="0"/>
              </a:rPr>
              <a:t>C</a:t>
            </a:r>
            <a:r>
              <a:rPr lang="zh-TW" altLang="zh-TW" sz="2400" dirty="0" smtClean="0"/>
              <a:t>等級</a:t>
            </a:r>
            <a:r>
              <a:rPr lang="en-US" altLang="zh-TW" sz="2400" dirty="0" smtClean="0"/>
              <a:t/>
            </a:r>
            <a:br>
              <a:rPr lang="en-US" altLang="zh-TW" sz="2400" dirty="0" smtClean="0"/>
            </a:br>
            <a:r>
              <a:rPr lang="zh-TW" altLang="zh-TW" sz="2400" dirty="0" smtClean="0"/>
              <a:t>■</a:t>
            </a:r>
            <a:r>
              <a:rPr lang="zh-TW" altLang="zh-TW" sz="2400" dirty="0"/>
              <a:t>能依據書寫慣例及字詞變化規則，拼寫字詞片語</a:t>
            </a:r>
            <a:r>
              <a:rPr lang="zh-TW" altLang="zh-TW" sz="2400" dirty="0" smtClean="0"/>
              <a:t>。</a:t>
            </a:r>
            <a:endParaRPr lang="en-US" altLang="zh-TW" sz="2400" dirty="0" smtClean="0"/>
          </a:p>
          <a:p>
            <a:pPr marL="0" indent="0">
              <a:buNone/>
            </a:pPr>
            <a:endParaRPr lang="en-US" altLang="zh-TW" sz="2400" dirty="0"/>
          </a:p>
          <a:p>
            <a:pPr marL="0" indent="0">
              <a:buNone/>
            </a:pPr>
            <a:r>
              <a:rPr lang="en-US" altLang="zh-TW" sz="2400" dirty="0" smtClean="0"/>
              <a:t>(</a:t>
            </a:r>
            <a:r>
              <a:rPr lang="zh-TW" altLang="en-US" sz="2400" dirty="0" smtClean="0"/>
              <a:t>註：</a:t>
            </a:r>
            <a:r>
              <a:rPr lang="zh-TW" altLang="zh-TW" sz="2400" dirty="0"/>
              <a:t> </a:t>
            </a:r>
            <a:r>
              <a:rPr lang="zh-TW" altLang="zh-TW" sz="2400" dirty="0" smtClean="0"/>
              <a:t>「</a:t>
            </a:r>
            <a:r>
              <a:rPr lang="zh-TW" altLang="zh-TW" sz="2400" dirty="0"/>
              <a:t>字詞變化規則</a:t>
            </a:r>
            <a:r>
              <a:rPr lang="zh-TW" altLang="zh-TW" sz="2400" dirty="0" smtClean="0"/>
              <a:t>」如</a:t>
            </a:r>
            <a:r>
              <a:rPr lang="zh-TW" altLang="zh-TW" sz="2400" dirty="0"/>
              <a:t>複數名詞的字尾變化、現在簡單式第三人稱單數的一般動詞字尾變化、過去式、比較級、最高級、副詞字尾</a:t>
            </a:r>
            <a:r>
              <a:rPr lang="en-US" altLang="zh-TW" sz="2400" dirty="0"/>
              <a:t>-</a:t>
            </a:r>
            <a:r>
              <a:rPr lang="en-US" altLang="zh-TW" sz="2400" dirty="0" err="1"/>
              <a:t>ly</a:t>
            </a:r>
            <a:r>
              <a:rPr lang="zh-TW" altLang="zh-TW" sz="2400" dirty="0"/>
              <a:t>、過去</a:t>
            </a:r>
            <a:r>
              <a:rPr lang="zh-TW" altLang="zh-TW" sz="2400" dirty="0" smtClean="0"/>
              <a:t>分詞</a:t>
            </a:r>
            <a:r>
              <a:rPr lang="zh-TW" altLang="en-US" sz="2400" dirty="0" smtClean="0"/>
              <a:t>等。</a:t>
            </a:r>
            <a:r>
              <a:rPr lang="en-US" altLang="zh-TW" sz="2400" dirty="0" smtClean="0"/>
              <a:t>)</a:t>
            </a:r>
            <a:endParaRPr lang="zh-TW" altLang="en-US" sz="2400" dirty="0"/>
          </a:p>
        </p:txBody>
      </p:sp>
      <p:sp>
        <p:nvSpPr>
          <p:cNvPr id="2" name="標題 1"/>
          <p:cNvSpPr>
            <a:spLocks noGrp="1"/>
          </p:cNvSpPr>
          <p:nvPr>
            <p:ph type="title"/>
          </p:nvPr>
        </p:nvSpPr>
        <p:spPr>
          <a:xfrm>
            <a:off x="457200" y="152400"/>
            <a:ext cx="8229600" cy="972344"/>
          </a:xfrm>
        </p:spPr>
        <p:txBody>
          <a:bodyPr>
            <a:normAutofit/>
          </a:bodyPr>
          <a:lstStyle/>
          <a:p>
            <a:r>
              <a:rPr lang="zh-TW" altLang="zh-TW" dirty="0"/>
              <a:t>第一階段作法：知道「評」什麼</a:t>
            </a:r>
            <a:r>
              <a:rPr lang="en-US" altLang="zh-TW" dirty="0"/>
              <a:t>?</a:t>
            </a:r>
            <a:r>
              <a:rPr lang="zh-TW" altLang="en-US" dirty="0"/>
              <a:t> </a:t>
            </a:r>
            <a:r>
              <a:rPr lang="en-US" altLang="zh-TW" dirty="0" smtClean="0"/>
              <a:t>2</a:t>
            </a:r>
            <a:endParaRPr lang="zh-TW" altLang="en-U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pic>
        <p:nvPicPr>
          <p:cNvPr id="11" name="圖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9165" y="1268760"/>
            <a:ext cx="5044835" cy="5523830"/>
          </a:xfrm>
          <a:prstGeom prst="rect">
            <a:avLst/>
          </a:prstGeom>
        </p:spPr>
      </p:pic>
    </p:spTree>
    <p:extLst>
      <p:ext uri="{BB962C8B-B14F-4D97-AF65-F5344CB8AC3E}">
        <p14:creationId xmlns:p14="http://schemas.microsoft.com/office/powerpoint/2010/main" val="621434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916832"/>
            <a:ext cx="8229600" cy="4179168"/>
          </a:xfrm>
        </p:spPr>
        <p:txBody>
          <a:bodyPr/>
          <a:lstStyle/>
          <a:p>
            <a:pPr marL="0" indent="0">
              <a:buNone/>
            </a:pPr>
            <a:r>
              <a:rPr lang="zh-TW" altLang="en-US" sz="3200" dirty="0">
                <a:solidFill>
                  <a:srgbClr val="FFC000"/>
                </a:solidFill>
              </a:rPr>
              <a:t>會考：標準參照</a:t>
            </a:r>
            <a:endParaRPr lang="en-US" altLang="zh-TW" sz="3200" dirty="0">
              <a:solidFill>
                <a:srgbClr val="FFC000"/>
              </a:solidFill>
            </a:endParaRPr>
          </a:p>
          <a:p>
            <a:endParaRPr lang="en-US" altLang="zh-TW" dirty="0"/>
          </a:p>
          <a:p>
            <a:r>
              <a:rPr lang="zh-TW" altLang="en-US" dirty="0"/>
              <a:t>著重在瞭解個人的測驗表現是否達到事先所設定的</a:t>
            </a:r>
            <a:r>
              <a:rPr lang="zh-TW" altLang="en-US" dirty="0" smtClean="0"/>
              <a:t>標準。</a:t>
            </a:r>
            <a:r>
              <a:rPr lang="en-US" altLang="zh-TW" dirty="0" smtClean="0"/>
              <a:t/>
            </a:r>
            <a:br>
              <a:rPr lang="en-US" altLang="zh-TW" dirty="0" smtClean="0"/>
            </a:br>
            <a:r>
              <a:rPr lang="en-US" altLang="zh-TW" dirty="0" smtClean="0">
                <a:solidFill>
                  <a:srgbClr val="FF0000"/>
                </a:solidFill>
                <a:sym typeface="Wingdings 3"/>
              </a:rPr>
              <a:t></a:t>
            </a:r>
            <a:r>
              <a:rPr lang="zh-TW" altLang="en-US" dirty="0">
                <a:sym typeface="Wingdings 3"/>
              </a:rPr>
              <a:t>會考所公告</a:t>
            </a:r>
            <a:r>
              <a:rPr lang="zh-TW" altLang="en-US" dirty="0" smtClean="0">
                <a:sym typeface="Wingdings 3"/>
              </a:rPr>
              <a:t>的「精熟</a:t>
            </a:r>
            <a:r>
              <a:rPr lang="zh-TW" altLang="en-US" dirty="0" smtClean="0">
                <a:latin typeface="標楷體"/>
                <a:ea typeface="標楷體"/>
                <a:sym typeface="Wingdings 3"/>
              </a:rPr>
              <a:t>」、「</a:t>
            </a:r>
            <a:r>
              <a:rPr lang="zh-TW" altLang="en-US" dirty="0" smtClean="0">
                <a:sym typeface="Wingdings 3"/>
              </a:rPr>
              <a:t>基礎 </a:t>
            </a:r>
            <a:r>
              <a:rPr lang="zh-TW" altLang="en-US" dirty="0" smtClean="0">
                <a:latin typeface="標楷體"/>
                <a:sym typeface="Wingdings 3"/>
              </a:rPr>
              <a:t>」、「</a:t>
            </a:r>
            <a:r>
              <a:rPr lang="zh-TW" altLang="en-US" dirty="0" smtClean="0">
                <a:sym typeface="Wingdings 3"/>
              </a:rPr>
              <a:t>待</a:t>
            </a:r>
            <a:r>
              <a:rPr lang="zh-TW" altLang="en-US" dirty="0">
                <a:sym typeface="Wingdings 3"/>
              </a:rPr>
              <a:t>加強 </a:t>
            </a:r>
            <a:r>
              <a:rPr lang="zh-TW" altLang="en-US" dirty="0">
                <a:latin typeface="標楷體"/>
                <a:sym typeface="Wingdings 3"/>
              </a:rPr>
              <a:t>」</a:t>
            </a:r>
            <a:r>
              <a:rPr lang="zh-TW" altLang="en-US" dirty="0" smtClean="0">
                <a:sym typeface="Wingdings 3"/>
              </a:rPr>
              <a:t>描述，是</a:t>
            </a:r>
            <a:r>
              <a:rPr lang="zh-TW" altLang="en-US" b="1" dirty="0" smtClean="0">
                <a:solidFill>
                  <a:srgbClr val="FFFF00"/>
                </a:solidFill>
                <a:sym typeface="Wingdings 3"/>
              </a:rPr>
              <a:t>典型能力表現</a:t>
            </a:r>
            <a:r>
              <a:rPr lang="zh-TW" altLang="en-US" dirty="0" smtClean="0">
                <a:sym typeface="Wingdings 3"/>
              </a:rPr>
              <a:t>。</a:t>
            </a:r>
            <a:endParaRPr lang="en-US" altLang="zh-TW" dirty="0"/>
          </a:p>
          <a:p>
            <a:pPr>
              <a:spcBef>
                <a:spcPts val="2000"/>
              </a:spcBef>
            </a:pPr>
            <a:r>
              <a:rPr lang="zh-TW" altLang="en-US" b="1" dirty="0">
                <a:solidFill>
                  <a:srgbClr val="00B0F0"/>
                </a:solidFill>
              </a:rPr>
              <a:t>目的</a:t>
            </a:r>
            <a:r>
              <a:rPr lang="zh-TW" altLang="en-US" dirty="0"/>
              <a:t>在於</a:t>
            </a:r>
            <a:r>
              <a:rPr lang="zh-TW" altLang="en-US" u="sng" dirty="0"/>
              <a:t>對國中生離校前的</a:t>
            </a:r>
            <a:r>
              <a:rPr lang="zh-TW" altLang="en-US" u="sng" dirty="0" smtClean="0"/>
              <a:t>學力</a:t>
            </a:r>
            <a:r>
              <a:rPr lang="zh-TW" altLang="en-US" u="sng" dirty="0"/>
              <a:t>，</a:t>
            </a:r>
            <a:r>
              <a:rPr lang="zh-TW" altLang="en-US" u="sng" dirty="0" smtClean="0"/>
              <a:t>進行</a:t>
            </a:r>
            <a:r>
              <a:rPr lang="zh-TW" altLang="en-US" u="sng" dirty="0"/>
              <a:t>評估與監控</a:t>
            </a:r>
            <a:r>
              <a:rPr lang="zh-TW" altLang="en-US" dirty="0"/>
              <a:t>，因此需要對於能力的描述更為清楚，才能夠知道每位學生的學習程度為何，</a:t>
            </a:r>
            <a:r>
              <a:rPr lang="zh-TW" altLang="en-US" dirty="0">
                <a:solidFill>
                  <a:srgbClr val="FFFF00"/>
                </a:solidFill>
              </a:rPr>
              <a:t>也就是到達哪一層級的</a:t>
            </a:r>
            <a:r>
              <a:rPr lang="zh-TW" altLang="en-US" dirty="0" smtClean="0">
                <a:solidFill>
                  <a:srgbClr val="FFFF00"/>
                </a:solidFill>
              </a:rPr>
              <a:t>標準</a:t>
            </a:r>
            <a:r>
              <a:rPr lang="zh-TW" altLang="en-US" dirty="0" smtClean="0"/>
              <a:t>？</a:t>
            </a:r>
            <a:endParaRPr lang="zh-TW" altLang="en-US" dirty="0"/>
          </a:p>
        </p:txBody>
      </p:sp>
      <p:sp>
        <p:nvSpPr>
          <p:cNvPr id="2" name="標題 1"/>
          <p:cNvSpPr>
            <a:spLocks noGrp="1"/>
          </p:cNvSpPr>
          <p:nvPr>
            <p:ph type="title"/>
          </p:nvPr>
        </p:nvSpPr>
        <p:spPr/>
        <p:txBody>
          <a:bodyPr/>
          <a:lstStyle/>
          <a:p>
            <a:pPr algn="l"/>
            <a:r>
              <a:rPr lang="zh-TW" altLang="en-US" dirty="0"/>
              <a:t>會考與基測有何不同？</a:t>
            </a: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6288" y="404664"/>
            <a:ext cx="3057145" cy="2520280"/>
          </a:xfrm>
          <a:prstGeom prst="rect">
            <a:avLst/>
          </a:prstGeom>
        </p:spPr>
      </p:pic>
    </p:spTree>
    <p:extLst>
      <p:ext uri="{BB962C8B-B14F-4D97-AF65-F5344CB8AC3E}">
        <p14:creationId xmlns:p14="http://schemas.microsoft.com/office/powerpoint/2010/main" val="15235088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12648" y="1484784"/>
            <a:ext cx="3671320" cy="4968552"/>
          </a:xfrm>
        </p:spPr>
        <p:txBody>
          <a:bodyPr>
            <a:normAutofit lnSpcReduction="10000"/>
          </a:bodyPr>
          <a:lstStyle/>
          <a:p>
            <a:pPr marL="533400" indent="-533400">
              <a:buNone/>
            </a:pPr>
            <a:r>
              <a:rPr lang="en-US" altLang="zh-TW" sz="2400" dirty="0">
                <a:latin typeface="Times New Roman" pitchFamily="18" charset="0"/>
                <a:cs typeface="Times New Roman" pitchFamily="18" charset="0"/>
              </a:rPr>
              <a:t>43. Which is true about the notes</a:t>
            </a:r>
            <a:r>
              <a:rPr lang="en-US" altLang="zh-TW" sz="2400" dirty="0" smtClean="0">
                <a:latin typeface="Times New Roman" pitchFamily="18" charset="0"/>
                <a:cs typeface="Times New Roman" pitchFamily="18" charset="0"/>
              </a:rPr>
              <a:t>?</a:t>
            </a:r>
          </a:p>
          <a:p>
            <a:pPr marL="808038" indent="-442913">
              <a:buNone/>
            </a:pPr>
            <a:r>
              <a:rPr lang="en-US" altLang="zh-TW" sz="2400" dirty="0" smtClean="0">
                <a:latin typeface="Times New Roman" pitchFamily="18" charset="0"/>
                <a:cs typeface="Times New Roman" pitchFamily="18" charset="0"/>
              </a:rPr>
              <a:t>(A) Jay </a:t>
            </a:r>
            <a:r>
              <a:rPr lang="en-US" altLang="zh-TW" sz="2400" dirty="0">
                <a:latin typeface="Times New Roman" pitchFamily="18" charset="0"/>
                <a:cs typeface="Times New Roman" pitchFamily="18" charset="0"/>
              </a:rPr>
              <a:t>worked with </a:t>
            </a:r>
            <a:r>
              <a:rPr lang="en-US" altLang="zh-TW" sz="2400" dirty="0" smtClean="0">
                <a:latin typeface="Times New Roman" pitchFamily="18" charset="0"/>
                <a:cs typeface="Times New Roman" pitchFamily="18" charset="0"/>
              </a:rPr>
              <a:t>Simon.</a:t>
            </a:r>
            <a:r>
              <a:rPr lang="en-US" altLang="zh-TW" sz="2000" dirty="0" smtClean="0">
                <a:latin typeface="Vrinda"/>
                <a:cs typeface="Vrinda"/>
              </a:rPr>
              <a:t>*</a:t>
            </a:r>
            <a:endParaRPr lang="en-US" altLang="zh-TW" sz="2400" dirty="0" smtClean="0">
              <a:latin typeface="Times New Roman" pitchFamily="18" charset="0"/>
              <a:cs typeface="Times New Roman" pitchFamily="18" charset="0"/>
            </a:endParaRPr>
          </a:p>
          <a:p>
            <a:pPr marL="808038" indent="-442913">
              <a:buNone/>
            </a:pPr>
            <a:r>
              <a:rPr lang="en-US" altLang="zh-TW" sz="2400" dirty="0" smtClean="0">
                <a:latin typeface="Times New Roman" pitchFamily="18" charset="0"/>
                <a:cs typeface="Times New Roman" pitchFamily="18" charset="0"/>
              </a:rPr>
              <a:t>(</a:t>
            </a:r>
            <a:r>
              <a:rPr lang="en-US" altLang="zh-TW" sz="2400" dirty="0">
                <a:latin typeface="Times New Roman" pitchFamily="18" charset="0"/>
                <a:cs typeface="Times New Roman" pitchFamily="18" charset="0"/>
              </a:rPr>
              <a:t>B) Amy thinks it’s bad to have Simon</a:t>
            </a:r>
            <a:r>
              <a:rPr lang="en-US" altLang="zh-TW" sz="2400" dirty="0" smtClean="0">
                <a:latin typeface="Times New Roman" pitchFamily="18" charset="0"/>
                <a:cs typeface="Times New Roman" pitchFamily="18" charset="0"/>
              </a:rPr>
              <a:t>.</a:t>
            </a:r>
          </a:p>
          <a:p>
            <a:pPr marL="808038" indent="-442913">
              <a:buNone/>
            </a:pPr>
            <a:r>
              <a:rPr lang="en-US" altLang="zh-TW" sz="2400" dirty="0" smtClean="0">
                <a:latin typeface="Times New Roman" pitchFamily="18" charset="0"/>
                <a:cs typeface="Times New Roman" pitchFamily="18" charset="0"/>
              </a:rPr>
              <a:t>(</a:t>
            </a:r>
            <a:r>
              <a:rPr lang="en-US" altLang="zh-TW" sz="2400" dirty="0">
                <a:latin typeface="Times New Roman" pitchFamily="18" charset="0"/>
                <a:cs typeface="Times New Roman" pitchFamily="18" charset="0"/>
              </a:rPr>
              <a:t>C) Mr. Brown is lucky</a:t>
            </a:r>
            <a:r>
              <a:rPr lang="en-US" altLang="zh-TW" sz="2400" dirty="0" smtClean="0">
                <a:latin typeface="Times New Roman" pitchFamily="18" charset="0"/>
                <a:cs typeface="Times New Roman" pitchFamily="18" charset="0"/>
              </a:rPr>
              <a:t>.</a:t>
            </a:r>
          </a:p>
          <a:p>
            <a:pPr marL="808038" indent="-442913">
              <a:buNone/>
            </a:pPr>
            <a:r>
              <a:rPr lang="en-US" altLang="zh-TW" sz="2400" dirty="0" smtClean="0">
                <a:latin typeface="Times New Roman" pitchFamily="18" charset="0"/>
                <a:cs typeface="Times New Roman" pitchFamily="18" charset="0"/>
              </a:rPr>
              <a:t>(</a:t>
            </a:r>
            <a:r>
              <a:rPr lang="en-US" altLang="zh-TW" sz="2400" dirty="0">
                <a:latin typeface="Times New Roman" pitchFamily="18" charset="0"/>
                <a:cs typeface="Times New Roman" pitchFamily="18" charset="0"/>
              </a:rPr>
              <a:t>D) Debra didn’t like Simon moving to Taipei.</a:t>
            </a:r>
          </a:p>
          <a:p>
            <a:pPr marL="0" indent="0">
              <a:buNone/>
            </a:pPr>
            <a:r>
              <a:rPr lang="zh-TW" altLang="en-US" sz="2400" dirty="0">
                <a:solidFill>
                  <a:srgbClr val="FFFF66"/>
                </a:solidFill>
              </a:rPr>
              <a:t>八年級</a:t>
            </a:r>
            <a:r>
              <a:rPr lang="zh-TW" altLang="zh-TW" sz="2400" dirty="0"/>
              <a:t>「</a:t>
            </a:r>
            <a:r>
              <a:rPr lang="zh-TW" altLang="en-US" sz="2400" dirty="0"/>
              <a:t>閱讀</a:t>
            </a:r>
            <a:r>
              <a:rPr lang="zh-TW" altLang="zh-TW" sz="2400" dirty="0"/>
              <a:t>能力」</a:t>
            </a:r>
            <a:r>
              <a:rPr lang="zh-TW" altLang="zh-TW" sz="2400" dirty="0" smtClean="0"/>
              <a:t>「</a:t>
            </a:r>
            <a:r>
              <a:rPr lang="zh-TW" altLang="en-US" sz="2400" dirty="0" smtClean="0"/>
              <a:t>文意理解</a:t>
            </a:r>
            <a:r>
              <a:rPr lang="zh-TW" altLang="zh-TW" sz="2400" dirty="0" smtClean="0"/>
              <a:t>」</a:t>
            </a:r>
            <a:r>
              <a:rPr lang="en-US" altLang="zh-TW" sz="2400" dirty="0" smtClean="0">
                <a:latin typeface="Times New Roman" pitchFamily="18" charset="0"/>
                <a:cs typeface="Times New Roman" pitchFamily="18" charset="0"/>
              </a:rPr>
              <a:t>B</a:t>
            </a:r>
            <a:r>
              <a:rPr lang="zh-TW" altLang="zh-TW" sz="2400" dirty="0" smtClean="0"/>
              <a:t>等級■能</a:t>
            </a:r>
            <a:r>
              <a:rPr lang="zh-TW" altLang="en-US" sz="2400" dirty="0" smtClean="0"/>
              <a:t>指出</a:t>
            </a:r>
            <a:r>
              <a:rPr lang="zh-TW" altLang="zh-TW" sz="2400" dirty="0" smtClean="0"/>
              <a:t>明確敘述的訊息。</a:t>
            </a:r>
            <a:endParaRPr lang="en-US" altLang="zh-TW" sz="2400" dirty="0"/>
          </a:p>
        </p:txBody>
      </p:sp>
      <p:sp>
        <p:nvSpPr>
          <p:cNvPr id="2" name="標題 1"/>
          <p:cNvSpPr>
            <a:spLocks noGrp="1"/>
          </p:cNvSpPr>
          <p:nvPr>
            <p:ph type="title"/>
          </p:nvPr>
        </p:nvSpPr>
        <p:spPr>
          <a:xfrm>
            <a:off x="457200" y="152400"/>
            <a:ext cx="8229600" cy="1044352"/>
          </a:xfrm>
        </p:spPr>
        <p:txBody>
          <a:bodyPr>
            <a:normAutofit/>
          </a:bodyPr>
          <a:lstStyle/>
          <a:p>
            <a:r>
              <a:rPr lang="zh-TW" altLang="zh-TW" sz="3600" dirty="0"/>
              <a:t>第一階段作法：知道「評」什麼</a:t>
            </a:r>
            <a:r>
              <a:rPr lang="en-US" altLang="zh-TW" sz="3600" dirty="0"/>
              <a:t>?</a:t>
            </a:r>
            <a:r>
              <a:rPr lang="zh-TW" altLang="en-US" sz="3600" dirty="0"/>
              <a:t> </a:t>
            </a:r>
            <a:r>
              <a:rPr lang="en-US" altLang="zh-TW" sz="3600" dirty="0" smtClean="0"/>
              <a:t>3-1</a:t>
            </a:r>
            <a:endParaRPr lang="zh-TW" altLang="en-US" sz="3600"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0307" y="1700808"/>
            <a:ext cx="4938629" cy="4896544"/>
          </a:xfrm>
          <a:prstGeom prst="rect">
            <a:avLst/>
          </a:prstGeom>
        </p:spPr>
      </p:pic>
    </p:spTree>
    <p:extLst>
      <p:ext uri="{BB962C8B-B14F-4D97-AF65-F5344CB8AC3E}">
        <p14:creationId xmlns:p14="http://schemas.microsoft.com/office/powerpoint/2010/main" val="30750992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marL="533400" indent="-533400">
              <a:buNone/>
            </a:pPr>
            <a:r>
              <a:rPr lang="en-US" altLang="zh-TW" dirty="0">
                <a:latin typeface="Times New Roman" pitchFamily="18" charset="0"/>
                <a:cs typeface="Times New Roman" pitchFamily="18" charset="0"/>
              </a:rPr>
              <a:t>44. What is a “lab”?</a:t>
            </a:r>
            <a:br>
              <a:rPr lang="en-US" altLang="zh-TW" dirty="0">
                <a:latin typeface="Times New Roman" pitchFamily="18" charset="0"/>
                <a:cs typeface="Times New Roman" pitchFamily="18" charset="0"/>
              </a:rPr>
            </a:br>
            <a:r>
              <a:rPr lang="en-US" altLang="zh-TW" dirty="0">
                <a:latin typeface="Times New Roman" pitchFamily="18" charset="0"/>
                <a:cs typeface="Times New Roman" pitchFamily="18" charset="0"/>
              </a:rPr>
              <a:t>(A) A holiday.</a:t>
            </a:r>
            <a:br>
              <a:rPr lang="en-US" altLang="zh-TW" dirty="0">
                <a:latin typeface="Times New Roman" pitchFamily="18" charset="0"/>
                <a:cs typeface="Times New Roman" pitchFamily="18" charset="0"/>
              </a:rPr>
            </a:br>
            <a:r>
              <a:rPr lang="en-US" altLang="zh-TW" dirty="0">
                <a:latin typeface="Times New Roman" pitchFamily="18" charset="0"/>
                <a:cs typeface="Times New Roman" pitchFamily="18" charset="0"/>
              </a:rPr>
              <a:t>(B) A place</a:t>
            </a:r>
            <a:r>
              <a:rPr lang="en-US" altLang="zh-TW" dirty="0" smtClean="0">
                <a:latin typeface="Times New Roman" pitchFamily="18" charset="0"/>
                <a:cs typeface="Times New Roman" pitchFamily="18" charset="0"/>
              </a:rPr>
              <a:t>.</a:t>
            </a:r>
            <a:r>
              <a:rPr lang="en-US" altLang="zh-TW" sz="2800" dirty="0" smtClean="0">
                <a:latin typeface="Vrinda"/>
                <a:cs typeface="Vrinda"/>
              </a:rPr>
              <a:t>*</a:t>
            </a:r>
            <a:r>
              <a:rPr lang="en-US" altLang="zh-TW" dirty="0">
                <a:latin typeface="Times New Roman" pitchFamily="18" charset="0"/>
                <a:cs typeface="Times New Roman" pitchFamily="18" charset="0"/>
              </a:rPr>
              <a:t/>
            </a:r>
            <a:br>
              <a:rPr lang="en-US" altLang="zh-TW" dirty="0">
                <a:latin typeface="Times New Roman" pitchFamily="18" charset="0"/>
                <a:cs typeface="Times New Roman" pitchFamily="18" charset="0"/>
              </a:rPr>
            </a:br>
            <a:r>
              <a:rPr lang="en-US" altLang="zh-TW" dirty="0">
                <a:latin typeface="Times New Roman" pitchFamily="18" charset="0"/>
                <a:cs typeface="Times New Roman" pitchFamily="18" charset="0"/>
              </a:rPr>
              <a:t>(C) A person.</a:t>
            </a:r>
            <a:br>
              <a:rPr lang="en-US" altLang="zh-TW" dirty="0">
                <a:latin typeface="Times New Roman" pitchFamily="18" charset="0"/>
                <a:cs typeface="Times New Roman" pitchFamily="18" charset="0"/>
              </a:rPr>
            </a:br>
            <a:r>
              <a:rPr lang="en-US" altLang="zh-TW" dirty="0">
                <a:latin typeface="Times New Roman" pitchFamily="18" charset="0"/>
                <a:cs typeface="Times New Roman" pitchFamily="18" charset="0"/>
              </a:rPr>
              <a:t>(D) A sport.</a:t>
            </a:r>
          </a:p>
          <a:p>
            <a:pPr marL="0" indent="0">
              <a:buNone/>
            </a:pPr>
            <a:endParaRPr lang="en-US" altLang="zh-TW" dirty="0" smtClean="0">
              <a:solidFill>
                <a:srgbClr val="FF0000"/>
              </a:solidFill>
            </a:endParaRPr>
          </a:p>
          <a:p>
            <a:pPr marL="0" indent="0">
              <a:buNone/>
            </a:pPr>
            <a:r>
              <a:rPr lang="zh-TW" altLang="en-US" dirty="0" smtClean="0">
                <a:solidFill>
                  <a:srgbClr val="FFFF00"/>
                </a:solidFill>
              </a:rPr>
              <a:t>八</a:t>
            </a:r>
            <a:r>
              <a:rPr lang="zh-TW" altLang="en-US" dirty="0">
                <a:solidFill>
                  <a:srgbClr val="FFFF00"/>
                </a:solidFill>
              </a:rPr>
              <a:t>年級</a:t>
            </a:r>
            <a:r>
              <a:rPr lang="zh-TW" altLang="zh-TW" dirty="0"/>
              <a:t>「</a:t>
            </a:r>
            <a:r>
              <a:rPr lang="zh-TW" altLang="en-US" dirty="0"/>
              <a:t>閱讀</a:t>
            </a:r>
            <a:r>
              <a:rPr lang="zh-TW" altLang="zh-TW" dirty="0"/>
              <a:t>能力」</a:t>
            </a:r>
            <a:r>
              <a:rPr lang="zh-TW" altLang="zh-TW" dirty="0" smtClean="0"/>
              <a:t>「</a:t>
            </a:r>
            <a:r>
              <a:rPr lang="zh-TW" altLang="en-US" dirty="0" smtClean="0"/>
              <a:t>文意理解</a:t>
            </a:r>
            <a:r>
              <a:rPr lang="zh-TW" altLang="zh-TW" dirty="0" smtClean="0"/>
              <a:t>」</a:t>
            </a:r>
            <a:r>
              <a:rPr lang="en-US" altLang="zh-TW" dirty="0">
                <a:latin typeface="Times New Roman" pitchFamily="18" charset="0"/>
                <a:cs typeface="Times New Roman" pitchFamily="18" charset="0"/>
              </a:rPr>
              <a:t>C</a:t>
            </a:r>
            <a:r>
              <a:rPr lang="zh-TW" altLang="zh-TW" dirty="0" smtClean="0"/>
              <a:t>等級</a:t>
            </a:r>
            <a:r>
              <a:rPr lang="en-US" altLang="zh-TW" dirty="0" smtClean="0"/>
              <a:t/>
            </a:r>
            <a:br>
              <a:rPr lang="en-US" altLang="zh-TW" dirty="0" smtClean="0"/>
            </a:br>
            <a:r>
              <a:rPr lang="zh-TW" altLang="zh-TW" dirty="0" smtClean="0"/>
              <a:t>■</a:t>
            </a:r>
            <a:r>
              <a:rPr lang="zh-TW" altLang="zh-TW" dirty="0"/>
              <a:t>能擷取明顯、簡易或局部</a:t>
            </a:r>
            <a:r>
              <a:rPr lang="zh-TW" altLang="zh-TW" dirty="0" smtClean="0"/>
              <a:t>訊息</a:t>
            </a:r>
            <a:r>
              <a:rPr lang="zh-TW" altLang="en-US" dirty="0" smtClean="0"/>
              <a:t>，</a:t>
            </a:r>
            <a:r>
              <a:rPr lang="zh-TW" altLang="zh-TW" dirty="0" smtClean="0"/>
              <a:t>指出</a:t>
            </a:r>
            <a:r>
              <a:rPr lang="zh-TW" altLang="zh-TW" dirty="0"/>
              <a:t>主旨大意或隱含文意</a:t>
            </a:r>
            <a:r>
              <a:rPr lang="zh-TW" altLang="zh-TW" dirty="0" smtClean="0"/>
              <a:t>。</a:t>
            </a:r>
            <a:endParaRPr lang="zh-TW" altLang="en-US" dirty="0"/>
          </a:p>
        </p:txBody>
      </p:sp>
      <p:sp>
        <p:nvSpPr>
          <p:cNvPr id="2" name="標題 1"/>
          <p:cNvSpPr>
            <a:spLocks noGrp="1"/>
          </p:cNvSpPr>
          <p:nvPr>
            <p:ph type="title"/>
          </p:nvPr>
        </p:nvSpPr>
        <p:spPr/>
        <p:txBody>
          <a:bodyPr>
            <a:normAutofit/>
          </a:bodyPr>
          <a:lstStyle/>
          <a:p>
            <a:r>
              <a:rPr lang="zh-TW" altLang="zh-TW" sz="3600" dirty="0"/>
              <a:t>第一階段作法：知道「評」什麼</a:t>
            </a:r>
            <a:r>
              <a:rPr lang="en-US" altLang="zh-TW" sz="3600" dirty="0"/>
              <a:t>?</a:t>
            </a:r>
            <a:r>
              <a:rPr lang="zh-TW" altLang="en-US" sz="3600" dirty="0"/>
              <a:t> </a:t>
            </a:r>
            <a:r>
              <a:rPr lang="en-US" altLang="zh-TW" sz="3600" dirty="0" smtClean="0"/>
              <a:t>3-2</a:t>
            </a:r>
            <a:endParaRPr lang="zh-TW" altLang="en-US" sz="3600" dirty="0"/>
          </a:p>
        </p:txBody>
      </p:sp>
    </p:spTree>
    <p:extLst>
      <p:ext uri="{BB962C8B-B14F-4D97-AF65-F5344CB8AC3E}">
        <p14:creationId xmlns:p14="http://schemas.microsoft.com/office/powerpoint/2010/main" val="16111036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marL="533400" indent="-533400">
              <a:buNone/>
            </a:pPr>
            <a:r>
              <a:rPr lang="en-US" altLang="zh-TW" dirty="0">
                <a:latin typeface="Times New Roman" pitchFamily="18" charset="0"/>
                <a:cs typeface="Times New Roman" pitchFamily="18" charset="0"/>
              </a:rPr>
              <a:t>45. How does everyone feel about Simon’s going away?</a:t>
            </a:r>
          </a:p>
          <a:p>
            <a:pPr marL="533400" indent="0">
              <a:buNone/>
            </a:pPr>
            <a:r>
              <a:rPr lang="en-US" altLang="zh-TW" dirty="0">
                <a:latin typeface="Times New Roman" pitchFamily="18" charset="0"/>
                <a:cs typeface="Times New Roman" pitchFamily="18" charset="0"/>
              </a:rPr>
              <a:t>(A) Happy.  </a:t>
            </a:r>
            <a:r>
              <a:rPr lang="en-US" altLang="zh-TW" dirty="0" smtClean="0">
                <a:latin typeface="Times New Roman" pitchFamily="18" charset="0"/>
                <a:cs typeface="Times New Roman" pitchFamily="18" charset="0"/>
              </a:rPr>
              <a:t>    (</a:t>
            </a:r>
            <a:r>
              <a:rPr lang="en-US" altLang="zh-TW" dirty="0">
                <a:latin typeface="Times New Roman" pitchFamily="18" charset="0"/>
                <a:cs typeface="Times New Roman" pitchFamily="18" charset="0"/>
              </a:rPr>
              <a:t>B) Sad</a:t>
            </a:r>
            <a:r>
              <a:rPr lang="en-US" altLang="zh-TW" dirty="0" smtClean="0">
                <a:latin typeface="Times New Roman" pitchFamily="18" charset="0"/>
                <a:cs typeface="Times New Roman" pitchFamily="18" charset="0"/>
              </a:rPr>
              <a:t>.</a:t>
            </a:r>
            <a:r>
              <a:rPr lang="en-US" altLang="zh-TW" sz="2800" dirty="0" smtClean="0">
                <a:latin typeface="Vrinda"/>
                <a:cs typeface="Vrinda"/>
              </a:rPr>
              <a:t>*</a:t>
            </a:r>
            <a:r>
              <a:rPr lang="en-US" altLang="zh-TW" dirty="0" smtClean="0">
                <a:latin typeface="Times New Roman" pitchFamily="18" charset="0"/>
                <a:cs typeface="Times New Roman" pitchFamily="18" charset="0"/>
              </a:rPr>
              <a:t>  </a:t>
            </a:r>
            <a:br>
              <a:rPr lang="en-US" altLang="zh-TW" dirty="0" smtClean="0">
                <a:latin typeface="Times New Roman" pitchFamily="18" charset="0"/>
                <a:cs typeface="Times New Roman" pitchFamily="18" charset="0"/>
              </a:rPr>
            </a:br>
            <a:r>
              <a:rPr lang="en-US" altLang="zh-TW" dirty="0" smtClean="0">
                <a:latin typeface="Times New Roman" pitchFamily="18" charset="0"/>
                <a:cs typeface="Times New Roman" pitchFamily="18" charset="0"/>
              </a:rPr>
              <a:t>(</a:t>
            </a:r>
            <a:r>
              <a:rPr lang="en-US" altLang="zh-TW" dirty="0">
                <a:latin typeface="Times New Roman" pitchFamily="18" charset="0"/>
                <a:cs typeface="Times New Roman" pitchFamily="18" charset="0"/>
              </a:rPr>
              <a:t>C) Angry.  </a:t>
            </a:r>
            <a:r>
              <a:rPr lang="en-US" altLang="zh-TW" dirty="0" smtClean="0">
                <a:latin typeface="Times New Roman" pitchFamily="18" charset="0"/>
                <a:cs typeface="Times New Roman" pitchFamily="18" charset="0"/>
              </a:rPr>
              <a:t>     </a:t>
            </a:r>
            <a:r>
              <a:rPr lang="en-US" altLang="zh-TW" dirty="0">
                <a:latin typeface="Times New Roman" pitchFamily="18" charset="0"/>
                <a:cs typeface="Times New Roman" pitchFamily="18" charset="0"/>
              </a:rPr>
              <a:t>(D) Lucky.</a:t>
            </a:r>
          </a:p>
          <a:p>
            <a:endParaRPr lang="en-US" altLang="zh-TW" dirty="0" smtClean="0"/>
          </a:p>
          <a:p>
            <a:pPr marL="0" indent="0">
              <a:buNone/>
            </a:pPr>
            <a:r>
              <a:rPr lang="zh-TW" altLang="en-US" dirty="0" smtClean="0">
                <a:solidFill>
                  <a:srgbClr val="FFFF00"/>
                </a:solidFill>
              </a:rPr>
              <a:t>八</a:t>
            </a:r>
            <a:r>
              <a:rPr lang="zh-TW" altLang="en-US" dirty="0">
                <a:solidFill>
                  <a:srgbClr val="FFFF00"/>
                </a:solidFill>
              </a:rPr>
              <a:t>年級</a:t>
            </a:r>
            <a:r>
              <a:rPr lang="zh-TW" altLang="zh-TW" dirty="0"/>
              <a:t>「</a:t>
            </a:r>
            <a:r>
              <a:rPr lang="zh-TW" altLang="en-US" dirty="0"/>
              <a:t>閱讀</a:t>
            </a:r>
            <a:r>
              <a:rPr lang="zh-TW" altLang="zh-TW" dirty="0"/>
              <a:t>能力」</a:t>
            </a:r>
            <a:r>
              <a:rPr lang="zh-TW" altLang="zh-TW" dirty="0" smtClean="0"/>
              <a:t>「</a:t>
            </a:r>
            <a:r>
              <a:rPr lang="zh-TW" altLang="en-US" dirty="0"/>
              <a:t>文意理解</a:t>
            </a:r>
            <a:r>
              <a:rPr lang="zh-TW" altLang="zh-TW" dirty="0" smtClean="0"/>
              <a:t>」</a:t>
            </a:r>
            <a:r>
              <a:rPr lang="en-US" altLang="zh-TW" dirty="0">
                <a:latin typeface="Times New Roman" pitchFamily="18" charset="0"/>
                <a:cs typeface="Times New Roman" pitchFamily="18" charset="0"/>
              </a:rPr>
              <a:t>B</a:t>
            </a:r>
            <a:r>
              <a:rPr lang="zh-TW" altLang="zh-TW" dirty="0" smtClean="0"/>
              <a:t>等級</a:t>
            </a:r>
            <a:r>
              <a:rPr lang="en-US" altLang="zh-TW" dirty="0" smtClean="0"/>
              <a:t/>
            </a:r>
            <a:br>
              <a:rPr lang="en-US" altLang="zh-TW" dirty="0" smtClean="0"/>
            </a:br>
            <a:r>
              <a:rPr lang="zh-TW" altLang="zh-TW" dirty="0" smtClean="0"/>
              <a:t>■</a:t>
            </a:r>
            <a:r>
              <a:rPr lang="zh-TW" altLang="zh-TW" dirty="0"/>
              <a:t>能整合明顯、簡易或局部訊息指出主旨大意與隱含文意</a:t>
            </a:r>
            <a:r>
              <a:rPr lang="zh-TW" altLang="en-US" dirty="0" smtClean="0"/>
              <a:t>。</a:t>
            </a:r>
            <a:endParaRPr lang="zh-TW" altLang="en-US" dirty="0"/>
          </a:p>
          <a:p>
            <a:pPr marL="533400" indent="-533400">
              <a:buNone/>
            </a:pPr>
            <a:endParaRPr lang="zh-TW" altLang="en-US" dirty="0"/>
          </a:p>
        </p:txBody>
      </p:sp>
      <p:sp>
        <p:nvSpPr>
          <p:cNvPr id="2" name="標題 1"/>
          <p:cNvSpPr>
            <a:spLocks noGrp="1"/>
          </p:cNvSpPr>
          <p:nvPr>
            <p:ph type="title"/>
          </p:nvPr>
        </p:nvSpPr>
        <p:spPr/>
        <p:txBody>
          <a:bodyPr>
            <a:normAutofit/>
          </a:bodyPr>
          <a:lstStyle/>
          <a:p>
            <a:r>
              <a:rPr lang="zh-TW" altLang="zh-TW" sz="3600" dirty="0"/>
              <a:t>第一階段作法：知道「評」什麼</a:t>
            </a:r>
            <a:r>
              <a:rPr lang="en-US" altLang="zh-TW" sz="3600" dirty="0"/>
              <a:t>?</a:t>
            </a:r>
            <a:r>
              <a:rPr lang="zh-TW" altLang="en-US" sz="3600" dirty="0"/>
              <a:t> </a:t>
            </a:r>
            <a:r>
              <a:rPr lang="en-US" altLang="zh-TW" sz="3600" dirty="0" smtClean="0"/>
              <a:t>3-3</a:t>
            </a:r>
            <a:endParaRPr lang="zh-TW" altLang="en-US" sz="3600" dirty="0"/>
          </a:p>
        </p:txBody>
      </p:sp>
    </p:spTree>
    <p:extLst>
      <p:ext uri="{BB962C8B-B14F-4D97-AF65-F5344CB8AC3E}">
        <p14:creationId xmlns:p14="http://schemas.microsoft.com/office/powerpoint/2010/main" val="7597689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524000"/>
            <a:ext cx="8229600" cy="4929336"/>
          </a:xfrm>
        </p:spPr>
        <p:txBody>
          <a:bodyPr>
            <a:noAutofit/>
          </a:bodyPr>
          <a:lstStyle/>
          <a:p>
            <a:pPr marL="0" indent="0">
              <a:buNone/>
            </a:pPr>
            <a:r>
              <a:rPr lang="en-US" altLang="zh-TW" dirty="0" smtClean="0">
                <a:latin typeface="Times New Roman" pitchFamily="18" charset="0"/>
                <a:cs typeface="Times New Roman" pitchFamily="18" charset="0"/>
              </a:rPr>
              <a:t>44</a:t>
            </a:r>
            <a:r>
              <a:rPr lang="en-US" altLang="zh-TW" dirty="0">
                <a:latin typeface="Times New Roman" pitchFamily="18" charset="0"/>
                <a:cs typeface="Times New Roman" pitchFamily="18" charset="0"/>
              </a:rPr>
              <a:t>. What is a “lab</a:t>
            </a:r>
            <a:r>
              <a:rPr lang="en-US" altLang="zh-TW" dirty="0" smtClean="0">
                <a:latin typeface="Times New Roman" pitchFamily="18" charset="0"/>
                <a:cs typeface="Times New Roman" pitchFamily="18" charset="0"/>
              </a:rPr>
              <a:t>”?</a:t>
            </a:r>
          </a:p>
          <a:p>
            <a:pPr marL="533400" indent="0">
              <a:buNone/>
            </a:pPr>
            <a:r>
              <a:rPr lang="en-US" altLang="zh-TW" dirty="0" smtClean="0">
                <a:latin typeface="Times New Roman" pitchFamily="18" charset="0"/>
                <a:cs typeface="Times New Roman" pitchFamily="18" charset="0"/>
              </a:rPr>
              <a:t>(</a:t>
            </a:r>
            <a:r>
              <a:rPr lang="en-US" altLang="zh-TW" dirty="0">
                <a:latin typeface="Times New Roman" pitchFamily="18" charset="0"/>
                <a:cs typeface="Times New Roman" pitchFamily="18" charset="0"/>
              </a:rPr>
              <a:t>A) A holiday</a:t>
            </a:r>
            <a:r>
              <a:rPr lang="en-US" altLang="zh-TW" dirty="0" smtClean="0">
                <a:latin typeface="Times New Roman" pitchFamily="18" charset="0"/>
                <a:cs typeface="Times New Roman" pitchFamily="18" charset="0"/>
              </a:rPr>
              <a:t>.      (</a:t>
            </a:r>
            <a:r>
              <a:rPr lang="en-US" altLang="zh-TW" dirty="0">
                <a:latin typeface="Times New Roman" pitchFamily="18" charset="0"/>
                <a:cs typeface="Times New Roman" pitchFamily="18" charset="0"/>
              </a:rPr>
              <a:t>B) A place</a:t>
            </a:r>
            <a:r>
              <a:rPr lang="en-US" altLang="zh-TW" dirty="0" smtClean="0">
                <a:latin typeface="Times New Roman" pitchFamily="18" charset="0"/>
                <a:cs typeface="Times New Roman" pitchFamily="18" charset="0"/>
              </a:rPr>
              <a:t>.</a:t>
            </a:r>
            <a:r>
              <a:rPr lang="en-US" altLang="zh-TW" dirty="0" smtClean="0">
                <a:latin typeface="Vrinda"/>
                <a:cs typeface="Vrinda"/>
              </a:rPr>
              <a:t>*</a:t>
            </a:r>
            <a:r>
              <a:rPr lang="en-US" altLang="zh-TW" dirty="0" smtClean="0">
                <a:latin typeface="Times New Roman" pitchFamily="18" charset="0"/>
                <a:cs typeface="Times New Roman" pitchFamily="18" charset="0"/>
              </a:rPr>
              <a:t/>
            </a:r>
            <a:br>
              <a:rPr lang="en-US" altLang="zh-TW" dirty="0" smtClean="0">
                <a:latin typeface="Times New Roman" pitchFamily="18" charset="0"/>
                <a:cs typeface="Times New Roman" pitchFamily="18" charset="0"/>
              </a:rPr>
            </a:br>
            <a:r>
              <a:rPr lang="en-US" altLang="zh-TW" dirty="0" smtClean="0">
                <a:latin typeface="Times New Roman" pitchFamily="18" charset="0"/>
                <a:cs typeface="Times New Roman" pitchFamily="18" charset="0"/>
              </a:rPr>
              <a:t>(</a:t>
            </a:r>
            <a:r>
              <a:rPr lang="en-US" altLang="zh-TW" dirty="0">
                <a:latin typeface="Times New Roman" pitchFamily="18" charset="0"/>
                <a:cs typeface="Times New Roman" pitchFamily="18" charset="0"/>
              </a:rPr>
              <a:t>C) A person</a:t>
            </a:r>
            <a:r>
              <a:rPr lang="en-US" altLang="zh-TW" dirty="0" smtClean="0">
                <a:latin typeface="Times New Roman" pitchFamily="18" charset="0"/>
                <a:cs typeface="Times New Roman" pitchFamily="18" charset="0"/>
              </a:rPr>
              <a:t>.       (</a:t>
            </a:r>
            <a:r>
              <a:rPr lang="en-US" altLang="zh-TW" dirty="0">
                <a:latin typeface="Times New Roman" pitchFamily="18" charset="0"/>
                <a:cs typeface="Times New Roman" pitchFamily="18" charset="0"/>
              </a:rPr>
              <a:t>D) A sport.</a:t>
            </a:r>
          </a:p>
          <a:p>
            <a:pPr marL="533400" indent="0">
              <a:buNone/>
            </a:pPr>
            <a:r>
              <a:rPr lang="zh-TW" altLang="en-US" dirty="0" smtClean="0">
                <a:latin typeface="Times New Roman" pitchFamily="18" charset="0"/>
                <a:cs typeface="Times New Roman" pitchFamily="18" charset="0"/>
              </a:rPr>
              <a:t>於</a:t>
            </a:r>
            <a:r>
              <a:rPr lang="en-US" altLang="zh-TW" dirty="0" smtClean="0">
                <a:latin typeface="Times New Roman" pitchFamily="18" charset="0"/>
                <a:cs typeface="Times New Roman" pitchFamily="18" charset="0"/>
              </a:rPr>
              <a:t>lab</a:t>
            </a:r>
            <a:r>
              <a:rPr lang="zh-TW" altLang="en-US" dirty="0" smtClean="0">
                <a:latin typeface="Times New Roman" pitchFamily="18" charset="0"/>
                <a:cs typeface="Times New Roman" pitchFamily="18" charset="0"/>
              </a:rPr>
              <a:t>所在的</a:t>
            </a:r>
            <a:r>
              <a:rPr lang="en-US" altLang="zh-TW" dirty="0" smtClean="0">
                <a:latin typeface="Times New Roman" pitchFamily="18" charset="0"/>
                <a:cs typeface="Times New Roman" pitchFamily="18" charset="0"/>
              </a:rPr>
              <a:t>note</a:t>
            </a:r>
            <a:r>
              <a:rPr lang="zh-TW" altLang="en-US" dirty="0" smtClean="0">
                <a:latin typeface="Times New Roman" pitchFamily="18" charset="0"/>
                <a:cs typeface="Times New Roman" pitchFamily="18" charset="0"/>
              </a:rPr>
              <a:t>中，即可猜出字義，答題訊息取自</a:t>
            </a:r>
            <a:r>
              <a:rPr lang="en-US" altLang="zh-TW" dirty="0" smtClean="0">
                <a:solidFill>
                  <a:srgbClr val="FFFF66"/>
                </a:solidFill>
                <a:latin typeface="Times New Roman" pitchFamily="18" charset="0"/>
                <a:cs typeface="Times New Roman" pitchFamily="18" charset="0"/>
              </a:rPr>
              <a:t>local</a:t>
            </a:r>
            <a:r>
              <a:rPr lang="zh-TW" altLang="en-US" dirty="0" smtClean="0">
                <a:latin typeface="Times New Roman" pitchFamily="18" charset="0"/>
                <a:cs typeface="Times New Roman" pitchFamily="18" charset="0"/>
              </a:rPr>
              <a:t>即可，故等級較低。</a:t>
            </a:r>
            <a:endParaRPr lang="en-US" altLang="zh-TW" dirty="0" smtClean="0">
              <a:latin typeface="Times New Roman" pitchFamily="18" charset="0"/>
              <a:cs typeface="Times New Roman" pitchFamily="18" charset="0"/>
            </a:endParaRPr>
          </a:p>
          <a:p>
            <a:endParaRPr lang="en-US" altLang="zh-TW" dirty="0">
              <a:latin typeface="Times New Roman" pitchFamily="18" charset="0"/>
              <a:cs typeface="Times New Roman" pitchFamily="18" charset="0"/>
            </a:endParaRPr>
          </a:p>
          <a:p>
            <a:pPr marL="533400" indent="-533400">
              <a:buNone/>
            </a:pPr>
            <a:r>
              <a:rPr lang="en-US" altLang="zh-TW" dirty="0">
                <a:latin typeface="Times New Roman" pitchFamily="18" charset="0"/>
                <a:cs typeface="Times New Roman" pitchFamily="18" charset="0"/>
              </a:rPr>
              <a:t>45. How does everyone feel about Simon’s going away</a:t>
            </a:r>
            <a:r>
              <a:rPr lang="en-US" altLang="zh-TW" dirty="0" smtClean="0">
                <a:latin typeface="Times New Roman" pitchFamily="18" charset="0"/>
                <a:cs typeface="Times New Roman" pitchFamily="18" charset="0"/>
              </a:rPr>
              <a:t>?  </a:t>
            </a:r>
            <a:br>
              <a:rPr lang="en-US" altLang="zh-TW" dirty="0" smtClean="0">
                <a:latin typeface="Times New Roman" pitchFamily="18" charset="0"/>
                <a:cs typeface="Times New Roman" pitchFamily="18" charset="0"/>
              </a:rPr>
            </a:br>
            <a:r>
              <a:rPr lang="en-US" altLang="zh-TW" dirty="0" smtClean="0">
                <a:latin typeface="Times New Roman" pitchFamily="18" charset="0"/>
                <a:cs typeface="Times New Roman" pitchFamily="18" charset="0"/>
              </a:rPr>
              <a:t>(</a:t>
            </a:r>
            <a:r>
              <a:rPr lang="en-US" altLang="zh-TW" dirty="0">
                <a:latin typeface="Times New Roman" pitchFamily="18" charset="0"/>
                <a:cs typeface="Times New Roman" pitchFamily="18" charset="0"/>
              </a:rPr>
              <a:t>A) Happy.  </a:t>
            </a:r>
            <a:r>
              <a:rPr lang="en-US" altLang="zh-TW" dirty="0" smtClean="0">
                <a:latin typeface="Times New Roman" pitchFamily="18" charset="0"/>
                <a:cs typeface="Times New Roman" pitchFamily="18" charset="0"/>
              </a:rPr>
              <a:t>       (</a:t>
            </a:r>
            <a:r>
              <a:rPr lang="en-US" altLang="zh-TW" dirty="0">
                <a:latin typeface="Times New Roman" pitchFamily="18" charset="0"/>
                <a:cs typeface="Times New Roman" pitchFamily="18" charset="0"/>
              </a:rPr>
              <a:t>B) </a:t>
            </a:r>
            <a:r>
              <a:rPr lang="en-US" altLang="zh-TW" dirty="0" smtClean="0">
                <a:latin typeface="Times New Roman" pitchFamily="18" charset="0"/>
                <a:cs typeface="Times New Roman" pitchFamily="18" charset="0"/>
              </a:rPr>
              <a:t>Sad.</a:t>
            </a:r>
            <a:r>
              <a:rPr lang="en-US" altLang="zh-TW" dirty="0" smtClean="0">
                <a:latin typeface="Vrinda"/>
                <a:cs typeface="Vrinda"/>
              </a:rPr>
              <a:t>*</a:t>
            </a:r>
            <a:r>
              <a:rPr lang="en-US" altLang="zh-TW" dirty="0" smtClean="0">
                <a:latin typeface="Times New Roman" pitchFamily="18" charset="0"/>
                <a:cs typeface="Times New Roman" pitchFamily="18" charset="0"/>
              </a:rPr>
              <a:t> </a:t>
            </a:r>
            <a:br>
              <a:rPr lang="en-US" altLang="zh-TW" dirty="0" smtClean="0">
                <a:latin typeface="Times New Roman" pitchFamily="18" charset="0"/>
                <a:cs typeface="Times New Roman" pitchFamily="18" charset="0"/>
              </a:rPr>
            </a:br>
            <a:r>
              <a:rPr lang="en-US" altLang="zh-TW" dirty="0" smtClean="0">
                <a:latin typeface="Times New Roman" pitchFamily="18" charset="0"/>
                <a:cs typeface="Times New Roman" pitchFamily="18" charset="0"/>
              </a:rPr>
              <a:t>(</a:t>
            </a:r>
            <a:r>
              <a:rPr lang="en-US" altLang="zh-TW" dirty="0">
                <a:latin typeface="Times New Roman" pitchFamily="18" charset="0"/>
                <a:cs typeface="Times New Roman" pitchFamily="18" charset="0"/>
              </a:rPr>
              <a:t>C) Angry.   </a:t>
            </a:r>
            <a:r>
              <a:rPr lang="en-US" altLang="zh-TW" dirty="0" smtClean="0">
                <a:latin typeface="Times New Roman" pitchFamily="18" charset="0"/>
                <a:cs typeface="Times New Roman" pitchFamily="18" charset="0"/>
              </a:rPr>
              <a:t>       (</a:t>
            </a:r>
            <a:r>
              <a:rPr lang="en-US" altLang="zh-TW" dirty="0">
                <a:latin typeface="Times New Roman" pitchFamily="18" charset="0"/>
                <a:cs typeface="Times New Roman" pitchFamily="18" charset="0"/>
              </a:rPr>
              <a:t>D) Lucky.</a:t>
            </a:r>
          </a:p>
          <a:p>
            <a:pPr marL="533400" indent="0">
              <a:buNone/>
            </a:pPr>
            <a:r>
              <a:rPr lang="zh-TW" altLang="en-US" dirty="0" smtClean="0"/>
              <a:t>須整合</a:t>
            </a:r>
            <a:r>
              <a:rPr lang="zh-TW" altLang="en-US" dirty="0" smtClean="0">
                <a:solidFill>
                  <a:srgbClr val="FFFF00"/>
                </a:solidFill>
              </a:rPr>
              <a:t>所有同事的留言訊息</a:t>
            </a:r>
            <a:r>
              <a:rPr lang="en-US" altLang="zh-TW" dirty="0">
                <a:latin typeface="Times New Roman" pitchFamily="18" charset="0"/>
                <a:cs typeface="Times New Roman" pitchFamily="18" charset="0"/>
              </a:rPr>
              <a:t>(</a:t>
            </a:r>
            <a:r>
              <a:rPr lang="en-US" altLang="zh-TW" dirty="0">
                <a:solidFill>
                  <a:srgbClr val="FFFF66"/>
                </a:solidFill>
                <a:latin typeface="Times New Roman" pitchFamily="18" charset="0"/>
                <a:cs typeface="Times New Roman" pitchFamily="18" charset="0"/>
              </a:rPr>
              <a:t>global</a:t>
            </a:r>
            <a:r>
              <a:rPr lang="en-US" altLang="zh-TW" dirty="0">
                <a:latin typeface="Times New Roman" pitchFamily="18" charset="0"/>
                <a:cs typeface="Times New Roman" pitchFamily="18" charset="0"/>
              </a:rPr>
              <a:t>)</a:t>
            </a:r>
            <a:r>
              <a:rPr lang="zh-TW" altLang="en-US" dirty="0" smtClean="0"/>
              <a:t>，方能作答，故等級較高。</a:t>
            </a:r>
            <a:endParaRPr lang="zh-TW" altLang="en-US" dirty="0"/>
          </a:p>
        </p:txBody>
      </p:sp>
      <p:sp>
        <p:nvSpPr>
          <p:cNvPr id="2" name="標題 1"/>
          <p:cNvSpPr>
            <a:spLocks noGrp="1"/>
          </p:cNvSpPr>
          <p:nvPr>
            <p:ph type="title"/>
          </p:nvPr>
        </p:nvSpPr>
        <p:spPr/>
        <p:txBody>
          <a:bodyPr>
            <a:normAutofit/>
          </a:bodyPr>
          <a:lstStyle/>
          <a:p>
            <a:r>
              <a:rPr lang="zh-TW" altLang="en-US" dirty="0" smtClean="0"/>
              <a:t>觀念釐清：第</a:t>
            </a:r>
            <a:r>
              <a:rPr lang="en-US" altLang="zh-TW" dirty="0" smtClean="0"/>
              <a:t>44 </a:t>
            </a:r>
            <a:r>
              <a:rPr lang="zh-TW" altLang="en-US" dirty="0" smtClean="0"/>
              <a:t>題 </a:t>
            </a:r>
            <a:r>
              <a:rPr lang="en-US" altLang="zh-TW" dirty="0" smtClean="0"/>
              <a:t>vs.</a:t>
            </a:r>
            <a:r>
              <a:rPr lang="zh-TW" altLang="en-US" dirty="0"/>
              <a:t>第</a:t>
            </a:r>
            <a:r>
              <a:rPr lang="en-US" altLang="zh-TW" dirty="0" smtClean="0"/>
              <a:t>45</a:t>
            </a:r>
            <a:r>
              <a:rPr lang="zh-TW" altLang="en-US" dirty="0" smtClean="0"/>
              <a:t>題</a:t>
            </a:r>
            <a:endParaRPr lang="zh-TW" altLang="en-US" dirty="0"/>
          </a:p>
        </p:txBody>
      </p:sp>
    </p:spTree>
    <p:extLst>
      <p:ext uri="{BB962C8B-B14F-4D97-AF65-F5344CB8AC3E}">
        <p14:creationId xmlns:p14="http://schemas.microsoft.com/office/powerpoint/2010/main" val="35722198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提醒事項</a:t>
            </a:r>
            <a:r>
              <a:rPr lang="en-US" altLang="zh-TW" dirty="0"/>
              <a:t> </a:t>
            </a:r>
            <a:r>
              <a:rPr lang="en-US" altLang="zh-TW" dirty="0" smtClean="0"/>
              <a:t>-1</a:t>
            </a:r>
            <a:endParaRPr lang="zh-TW" altLang="en-US" dirty="0"/>
          </a:p>
        </p:txBody>
      </p:sp>
      <p:sp>
        <p:nvSpPr>
          <p:cNvPr id="3" name="內容版面配置區 2"/>
          <p:cNvSpPr>
            <a:spLocks noGrp="1"/>
          </p:cNvSpPr>
          <p:nvPr>
            <p:ph idx="1"/>
          </p:nvPr>
        </p:nvSpPr>
        <p:spPr/>
        <p:txBody>
          <a:bodyPr>
            <a:normAutofit/>
          </a:bodyPr>
          <a:lstStyle/>
          <a:p>
            <a:r>
              <a:rPr lang="zh-TW" altLang="zh-TW" dirty="0" smtClean="0"/>
              <a:t>表現標準</a:t>
            </a:r>
            <a:r>
              <a:rPr lang="zh-TW" altLang="en-US" dirty="0" smtClean="0"/>
              <a:t>中</a:t>
            </a:r>
            <a:r>
              <a:rPr lang="zh-TW" altLang="zh-TW" dirty="0" smtClean="0"/>
              <a:t>的</a:t>
            </a:r>
            <a:r>
              <a:rPr lang="zh-TW" altLang="en-US" dirty="0" smtClean="0"/>
              <a:t>各個</a:t>
            </a:r>
            <a:r>
              <a:rPr lang="en-US" altLang="zh-TW" dirty="0" smtClean="0">
                <a:sym typeface="Wingdings"/>
              </a:rPr>
              <a:t></a:t>
            </a:r>
            <a:r>
              <a:rPr lang="zh-TW" altLang="zh-TW" dirty="0"/>
              <a:t>方塊</a:t>
            </a:r>
            <a:r>
              <a:rPr lang="zh-TW" altLang="zh-TW" dirty="0" smtClean="0"/>
              <a:t>能力</a:t>
            </a:r>
            <a:r>
              <a:rPr lang="zh-TW" altLang="en-US" dirty="0" smtClean="0"/>
              <a:t>，儘量都能找</a:t>
            </a:r>
            <a:r>
              <a:rPr lang="en-US" altLang="zh-TW" dirty="0" smtClean="0"/>
              <a:t>/</a:t>
            </a:r>
            <a:r>
              <a:rPr lang="zh-TW" altLang="en-US" dirty="0" smtClean="0"/>
              <a:t>想出試題對應，以利學生發展各種學習能力。</a:t>
            </a:r>
            <a:endParaRPr lang="en-US" altLang="zh-TW" dirty="0" smtClean="0"/>
          </a:p>
          <a:p>
            <a:pPr>
              <a:spcBef>
                <a:spcPts val="2000"/>
              </a:spcBef>
              <a:spcAft>
                <a:spcPts val="2000"/>
              </a:spcAft>
            </a:pPr>
            <a:r>
              <a:rPr lang="zh-TW" altLang="en-US" dirty="0"/>
              <a:t>段考具有鼓勵學生學習的作用，別忘了</a:t>
            </a:r>
            <a:r>
              <a:rPr lang="zh-TW" altLang="zh-TW" dirty="0" smtClean="0"/>
              <a:t>保</a:t>
            </a:r>
            <a:r>
              <a:rPr lang="zh-TW" altLang="en-US" dirty="0" smtClean="0"/>
              <a:t>留</a:t>
            </a:r>
            <a:r>
              <a:rPr lang="zh-TW" altLang="zh-TW" dirty="0" smtClean="0"/>
              <a:t>最基礎</a:t>
            </a:r>
            <a:r>
              <a:rPr lang="zh-TW" altLang="en-US" dirty="0" smtClean="0"/>
              <a:t>的</a:t>
            </a:r>
            <a:r>
              <a:rPr lang="zh-TW" altLang="zh-TW" dirty="0" smtClean="0"/>
              <a:t>記憶</a:t>
            </a:r>
            <a:r>
              <a:rPr lang="zh-TW" altLang="en-US" dirty="0" smtClean="0"/>
              <a:t>性試題</a:t>
            </a:r>
            <a:r>
              <a:rPr lang="zh-TW" altLang="en-US" dirty="0"/>
              <a:t>。</a:t>
            </a:r>
            <a:endParaRPr lang="en-US" altLang="zh-TW" dirty="0"/>
          </a:p>
          <a:p>
            <a:pPr>
              <a:spcBef>
                <a:spcPts val="0"/>
              </a:spcBef>
            </a:pPr>
            <a:r>
              <a:rPr lang="zh-TW" altLang="zh-TW" dirty="0"/>
              <a:t>聽力測驗的第三部分貴在較長文本的理解，段考必考。</a:t>
            </a:r>
            <a:r>
              <a:rPr lang="en-US" altLang="zh-TW" dirty="0"/>
              <a:t>(</a:t>
            </a:r>
            <a:r>
              <a:rPr lang="zh-TW" altLang="en-US" dirty="0"/>
              <a:t>題數視年級別、學生程度調整</a:t>
            </a:r>
            <a:r>
              <a:rPr lang="en-US" altLang="zh-TW" dirty="0"/>
              <a:t>)</a:t>
            </a:r>
          </a:p>
        </p:txBody>
      </p:sp>
    </p:spTree>
    <p:extLst>
      <p:ext uri="{BB962C8B-B14F-4D97-AF65-F5344CB8AC3E}">
        <p14:creationId xmlns:p14="http://schemas.microsoft.com/office/powerpoint/2010/main" val="4645436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r>
              <a:rPr lang="zh-TW" altLang="en-US" dirty="0">
                <a:latin typeface="Lucida Sans Unicode"/>
                <a:cs typeface="Lucida Sans Unicode"/>
              </a:rPr>
              <a:t>單</a:t>
            </a:r>
            <a:r>
              <a:rPr lang="zh-TW" altLang="en-US" dirty="0" smtClean="0">
                <a:latin typeface="Lucida Sans Unicode"/>
                <a:cs typeface="Lucida Sans Unicode"/>
              </a:rPr>
              <a:t>題形式</a:t>
            </a:r>
            <a:r>
              <a:rPr lang="zh-TW" altLang="en-US" dirty="0">
                <a:latin typeface="Lucida Sans Unicode"/>
                <a:cs typeface="Lucida Sans Unicode"/>
              </a:rPr>
              <a:t>不要太多，應保留更多分數比例於題組題中</a:t>
            </a:r>
            <a:r>
              <a:rPr lang="zh-TW" altLang="en-US" dirty="0" smtClean="0">
                <a:latin typeface="Lucida Sans Unicode"/>
                <a:cs typeface="Lucida Sans Unicode"/>
              </a:rPr>
              <a:t>。</a:t>
            </a:r>
            <a:endParaRPr lang="en-US" altLang="zh-TW" dirty="0" smtClean="0">
              <a:latin typeface="Lucida Sans Unicode"/>
              <a:cs typeface="Lucida Sans Unicode"/>
            </a:endParaRPr>
          </a:p>
          <a:p>
            <a:pPr>
              <a:spcBef>
                <a:spcPts val="2000"/>
              </a:spcBef>
              <a:spcAft>
                <a:spcPts val="2000"/>
              </a:spcAft>
            </a:pPr>
            <a:r>
              <a:rPr lang="zh-TW" altLang="en-US" dirty="0" smtClean="0">
                <a:latin typeface="Lucida Sans Unicode"/>
                <a:cs typeface="Lucida Sans Unicode"/>
              </a:rPr>
              <a:t>單題中的</a:t>
            </a:r>
            <a:r>
              <a:rPr lang="zh-TW" altLang="en-US" dirty="0">
                <a:latin typeface="Lucida Sans Unicode"/>
                <a:cs typeface="Lucida Sans Unicode"/>
              </a:rPr>
              <a:t>字詞、文法句型</a:t>
            </a:r>
            <a:r>
              <a:rPr lang="en-US" altLang="zh-TW" dirty="0">
                <a:latin typeface="Lucida Sans Unicode"/>
                <a:cs typeface="Lucida Sans Unicode"/>
              </a:rPr>
              <a:t>/</a:t>
            </a:r>
            <a:r>
              <a:rPr lang="zh-TW" altLang="en-US" dirty="0">
                <a:latin typeface="Lucida Sans Unicode"/>
                <a:cs typeface="Lucida Sans Unicode"/>
              </a:rPr>
              <a:t>句構題數注意比率分配</a:t>
            </a:r>
            <a:r>
              <a:rPr lang="zh-TW" altLang="en-US" dirty="0" smtClean="0">
                <a:latin typeface="Lucida Sans Unicode"/>
                <a:cs typeface="Lucida Sans Unicode"/>
              </a:rPr>
              <a:t>。</a:t>
            </a:r>
            <a:endParaRPr lang="en-US" altLang="zh-TW" dirty="0" smtClean="0">
              <a:latin typeface="Lucida Sans Unicode"/>
              <a:cs typeface="Lucida Sans Unicode"/>
            </a:endParaRPr>
          </a:p>
          <a:p>
            <a:pPr>
              <a:spcBef>
                <a:spcPts val="0"/>
              </a:spcBef>
            </a:pPr>
            <a:r>
              <a:rPr lang="zh-TW" altLang="en-US" dirty="0" smtClean="0">
                <a:latin typeface="Lucida Sans Unicode"/>
                <a:cs typeface="Lucida Sans Unicode"/>
              </a:rPr>
              <a:t>太過於瑣碎的</a:t>
            </a:r>
            <a:r>
              <a:rPr lang="zh-TW" altLang="en-US" dirty="0" smtClean="0">
                <a:latin typeface="新細明體"/>
                <a:ea typeface="新細明體"/>
              </a:rPr>
              <a:t>「</a:t>
            </a:r>
            <a:r>
              <a:rPr lang="zh-TW" altLang="en-US" dirty="0">
                <a:latin typeface="+mn-ea"/>
              </a:rPr>
              <a:t>文法</a:t>
            </a:r>
            <a:r>
              <a:rPr lang="zh-TW" altLang="en-US" dirty="0" smtClean="0">
                <a:latin typeface="+mn-ea"/>
              </a:rPr>
              <a:t>細節</a:t>
            </a:r>
            <a:r>
              <a:rPr lang="zh-TW" altLang="en-US" dirty="0" smtClean="0">
                <a:latin typeface="標楷體"/>
              </a:rPr>
              <a:t>」，更應融入於題組題文本中。</a:t>
            </a:r>
            <a:r>
              <a:rPr lang="en-US" altLang="zh-TW" dirty="0" smtClean="0">
                <a:latin typeface="標楷體"/>
              </a:rPr>
              <a:t/>
            </a:r>
            <a:br>
              <a:rPr lang="en-US" altLang="zh-TW" dirty="0" smtClean="0">
                <a:latin typeface="標楷體"/>
              </a:rPr>
            </a:br>
            <a:r>
              <a:rPr lang="en-US" altLang="zh-TW" dirty="0">
                <a:solidFill>
                  <a:srgbClr val="FF0000"/>
                </a:solidFill>
                <a:latin typeface="Lucida Sans Unicode"/>
                <a:cs typeface="Lucida Sans Unicode"/>
                <a:sym typeface="Wingdings 3"/>
              </a:rPr>
              <a:t></a:t>
            </a:r>
            <a:r>
              <a:rPr lang="zh-TW" altLang="en-US" dirty="0" smtClean="0">
                <a:latin typeface="標楷體"/>
              </a:rPr>
              <a:t>即提昇</a:t>
            </a:r>
            <a:r>
              <a:rPr lang="zh-TW" altLang="en-US" dirty="0">
                <a:latin typeface="Lucida Sans Unicode"/>
                <a:cs typeface="Lucida Sans Unicode"/>
              </a:rPr>
              <a:t>瑣碎</a:t>
            </a:r>
            <a:r>
              <a:rPr lang="zh-TW" altLang="en-US" dirty="0" smtClean="0">
                <a:latin typeface="Lucida Sans Unicode"/>
                <a:cs typeface="Lucida Sans Unicode"/>
              </a:rPr>
              <a:t>的</a:t>
            </a:r>
            <a:r>
              <a:rPr lang="zh-TW" altLang="en-US" dirty="0" smtClean="0">
                <a:latin typeface="+mn-ea"/>
              </a:rPr>
              <a:t>文法細節</a:t>
            </a:r>
            <a:r>
              <a:rPr lang="zh-TW" altLang="en-US" dirty="0" smtClean="0">
                <a:latin typeface="標楷體"/>
              </a:rPr>
              <a:t>「</a:t>
            </a:r>
            <a:r>
              <a:rPr lang="zh-TW" altLang="en-US" dirty="0">
                <a:latin typeface="標楷體"/>
              </a:rPr>
              <a:t>記憶」到</a:t>
            </a:r>
            <a:r>
              <a:rPr lang="zh-TW" altLang="en-US" dirty="0" smtClean="0">
                <a:solidFill>
                  <a:srgbClr val="FFFF66"/>
                </a:solidFill>
                <a:latin typeface="標楷體"/>
              </a:rPr>
              <a:t>理解、應用、分析、綜合、評鑑</a:t>
            </a:r>
            <a:r>
              <a:rPr lang="zh-TW" altLang="en-US" dirty="0" smtClean="0">
                <a:latin typeface="標楷體"/>
              </a:rPr>
              <a:t>層次。</a:t>
            </a:r>
            <a:endParaRPr lang="en-US" altLang="zh-TW" dirty="0" smtClean="0">
              <a:latin typeface="標楷體"/>
            </a:endParaRPr>
          </a:p>
        </p:txBody>
      </p:sp>
      <p:sp>
        <p:nvSpPr>
          <p:cNvPr id="2" name="標題 1"/>
          <p:cNvSpPr>
            <a:spLocks noGrp="1"/>
          </p:cNvSpPr>
          <p:nvPr>
            <p:ph type="title"/>
          </p:nvPr>
        </p:nvSpPr>
        <p:spPr/>
        <p:txBody>
          <a:bodyPr/>
          <a:lstStyle/>
          <a:p>
            <a:r>
              <a:rPr lang="zh-TW" altLang="en-US" dirty="0"/>
              <a:t>提醒事項</a:t>
            </a:r>
            <a:r>
              <a:rPr lang="en-US" altLang="zh-TW" dirty="0"/>
              <a:t> </a:t>
            </a:r>
            <a:r>
              <a:rPr lang="en-US" altLang="zh-TW" dirty="0" smtClean="0"/>
              <a:t>-2</a:t>
            </a:r>
            <a:endParaRPr lang="zh-TW" altLang="en-US" dirty="0"/>
          </a:p>
        </p:txBody>
      </p:sp>
    </p:spTree>
    <p:extLst>
      <p:ext uri="{BB962C8B-B14F-4D97-AF65-F5344CB8AC3E}">
        <p14:creationId xmlns:p14="http://schemas.microsoft.com/office/powerpoint/2010/main" val="18522267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fontScale="92500" lnSpcReduction="10000"/>
          </a:bodyPr>
          <a:lstStyle/>
          <a:p>
            <a:r>
              <a:rPr lang="zh-TW" altLang="en-US" sz="3200" b="1" dirty="0">
                <a:solidFill>
                  <a:srgbClr val="FFC000"/>
                </a:solidFill>
              </a:rPr>
              <a:t>單題中</a:t>
            </a:r>
            <a:r>
              <a:rPr lang="zh-TW" altLang="en-US" dirty="0" smtClean="0"/>
              <a:t>，</a:t>
            </a:r>
            <a:endParaRPr lang="en-US" altLang="zh-TW" dirty="0" smtClean="0"/>
          </a:p>
          <a:p>
            <a:r>
              <a:rPr lang="zh-TW" altLang="en-US" sz="2800" dirty="0" smtClean="0"/>
              <a:t>是考字詞片語</a:t>
            </a:r>
            <a:r>
              <a:rPr lang="en-US" altLang="zh-TW" sz="2800" dirty="0" smtClean="0"/>
              <a:t>(</a:t>
            </a:r>
            <a:r>
              <a:rPr lang="zh-TW" altLang="en-US" sz="2800" dirty="0" smtClean="0"/>
              <a:t>基本</a:t>
            </a:r>
            <a:r>
              <a:rPr lang="en-US" altLang="zh-TW" sz="2800" dirty="0" smtClean="0"/>
              <a:t>)</a:t>
            </a:r>
            <a:r>
              <a:rPr lang="zh-TW" altLang="en-US" sz="2800" dirty="0" smtClean="0"/>
              <a:t>語意？</a:t>
            </a:r>
            <a:r>
              <a:rPr lang="en-US" altLang="zh-TW" sz="2800" dirty="0" smtClean="0"/>
              <a:t/>
            </a:r>
            <a:br>
              <a:rPr lang="en-US" altLang="zh-TW" sz="2800" dirty="0" smtClean="0"/>
            </a:br>
            <a:r>
              <a:rPr lang="zh-TW" altLang="en-US" sz="2800" dirty="0" smtClean="0">
                <a:solidFill>
                  <a:srgbClr val="FFFF00"/>
                </a:solidFill>
              </a:rPr>
              <a:t>語意是</a:t>
            </a:r>
            <a:r>
              <a:rPr lang="zh-TW" altLang="en-US" sz="2800" dirty="0" smtClean="0"/>
              <a:t>：</a:t>
            </a:r>
            <a:r>
              <a:rPr lang="zh-TW" altLang="zh-TW" sz="2800" dirty="0"/>
              <a:t>除了基本語意，還有學過的一字多義，如</a:t>
            </a:r>
            <a:r>
              <a:rPr lang="en-US" altLang="zh-TW" sz="2800" dirty="0"/>
              <a:t>have</a:t>
            </a:r>
            <a:r>
              <a:rPr lang="zh-TW" altLang="zh-TW" sz="2800" dirty="0"/>
              <a:t>的語意；或簡易延伸語意，如</a:t>
            </a:r>
            <a:r>
              <a:rPr lang="en-US" altLang="zh-TW" sz="2800" dirty="0"/>
              <a:t>fight</a:t>
            </a:r>
            <a:r>
              <a:rPr lang="zh-TW" altLang="zh-TW" sz="2800" dirty="0"/>
              <a:t>於</a:t>
            </a:r>
            <a:r>
              <a:rPr lang="en-US" altLang="zh-TW" sz="2800" dirty="0"/>
              <a:t>fight </a:t>
            </a:r>
            <a:r>
              <a:rPr lang="en-US" altLang="zh-TW" sz="2800" dirty="0" smtClean="0"/>
              <a:t> the </a:t>
            </a:r>
            <a:r>
              <a:rPr lang="en-US" altLang="zh-TW" sz="2800" dirty="0"/>
              <a:t>cold</a:t>
            </a:r>
            <a:r>
              <a:rPr lang="zh-TW" altLang="zh-TW" sz="2800" dirty="0"/>
              <a:t>詞組中，屬較抽象的語意。</a:t>
            </a:r>
            <a:endParaRPr lang="en-US" altLang="zh-TW" sz="2800" dirty="0" smtClean="0"/>
          </a:p>
          <a:p>
            <a:pPr>
              <a:spcBef>
                <a:spcPts val="2000"/>
              </a:spcBef>
              <a:spcAft>
                <a:spcPts val="2000"/>
              </a:spcAft>
            </a:pPr>
            <a:r>
              <a:rPr lang="zh-TW" altLang="en-US" sz="2800" dirty="0" smtClean="0"/>
              <a:t>還是考動詞時態？</a:t>
            </a:r>
            <a:endParaRPr lang="en-US" altLang="zh-TW" sz="2800" dirty="0" smtClean="0"/>
          </a:p>
          <a:p>
            <a:pPr>
              <a:spcBef>
                <a:spcPts val="0"/>
              </a:spcBef>
              <a:spcAft>
                <a:spcPts val="2000"/>
              </a:spcAft>
            </a:pPr>
            <a:r>
              <a:rPr lang="zh-TW" altLang="en-US" sz="2800" dirty="0" smtClean="0"/>
              <a:t>還是考字詞</a:t>
            </a:r>
            <a:r>
              <a:rPr lang="zh-TW" altLang="en-US" sz="2800" dirty="0"/>
              <a:t>變化規則</a:t>
            </a:r>
            <a:r>
              <a:rPr lang="zh-TW" altLang="en-US" sz="2800" dirty="0" smtClean="0"/>
              <a:t>？</a:t>
            </a:r>
            <a:endParaRPr lang="en-US" altLang="zh-TW" sz="2800" dirty="0" smtClean="0"/>
          </a:p>
          <a:p>
            <a:pPr marL="900113" indent="-627063">
              <a:spcBef>
                <a:spcPts val="0"/>
              </a:spcBef>
              <a:spcAft>
                <a:spcPts val="2000"/>
              </a:spcAft>
              <a:buNone/>
            </a:pPr>
            <a:r>
              <a:rPr lang="zh-TW" altLang="en-US" sz="2800" dirty="0" smtClean="0"/>
              <a:t>如：</a:t>
            </a:r>
            <a:r>
              <a:rPr lang="zh-TW" altLang="zh-TW" sz="2800" dirty="0"/>
              <a:t>名詞單複數、代名詞主受格</a:t>
            </a:r>
            <a:r>
              <a:rPr lang="zh-TW" altLang="en-US" sz="2800" dirty="0"/>
              <a:t>、</a:t>
            </a:r>
            <a:r>
              <a:rPr lang="zh-TW" altLang="zh-TW" sz="2800" dirty="0"/>
              <a:t>現在簡單式第三人稱單數的一般動詞字尾變化</a:t>
            </a:r>
            <a:r>
              <a:rPr lang="zh-TW" altLang="en-US" sz="2800" dirty="0"/>
              <a:t>、</a:t>
            </a:r>
            <a:r>
              <a:rPr lang="zh-TW" altLang="zh-TW" sz="2800" dirty="0"/>
              <a:t>過去式、比較級、最高級、副詞字尾</a:t>
            </a:r>
            <a:r>
              <a:rPr lang="en-US" altLang="zh-TW" sz="2800" dirty="0"/>
              <a:t>-</a:t>
            </a:r>
            <a:r>
              <a:rPr lang="en-US" altLang="zh-TW" sz="2800" dirty="0" err="1"/>
              <a:t>ly</a:t>
            </a:r>
            <a:r>
              <a:rPr lang="zh-TW" altLang="zh-TW" sz="2800" dirty="0"/>
              <a:t>、過去分詞</a:t>
            </a:r>
            <a:r>
              <a:rPr lang="zh-TW" altLang="en-US" sz="2800" dirty="0" smtClean="0"/>
              <a:t>等。</a:t>
            </a:r>
            <a:endParaRPr lang="zh-TW" altLang="en-US" sz="2800" dirty="0"/>
          </a:p>
        </p:txBody>
      </p:sp>
      <p:sp>
        <p:nvSpPr>
          <p:cNvPr id="2" name="標題 1"/>
          <p:cNvSpPr>
            <a:spLocks noGrp="1"/>
          </p:cNvSpPr>
          <p:nvPr>
            <p:ph type="title"/>
          </p:nvPr>
        </p:nvSpPr>
        <p:spPr/>
        <p:txBody>
          <a:bodyPr/>
          <a:lstStyle/>
          <a:p>
            <a:r>
              <a:rPr lang="zh-TW" altLang="en-US" dirty="0"/>
              <a:t>提醒事項</a:t>
            </a:r>
            <a:r>
              <a:rPr lang="en-US" altLang="zh-TW" dirty="0"/>
              <a:t> </a:t>
            </a:r>
            <a:r>
              <a:rPr lang="en-US" altLang="zh-TW" dirty="0" smtClean="0"/>
              <a:t>-3</a:t>
            </a:r>
            <a:endParaRPr lang="zh-TW" altLang="en-US" dirty="0"/>
          </a:p>
        </p:txBody>
      </p:sp>
    </p:spTree>
    <p:extLst>
      <p:ext uri="{BB962C8B-B14F-4D97-AF65-F5344CB8AC3E}">
        <p14:creationId xmlns:p14="http://schemas.microsoft.com/office/powerpoint/2010/main" val="17124636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r>
              <a:rPr lang="zh-TW" altLang="en-US" dirty="0" smtClean="0"/>
              <a:t>考「字詞語意</a:t>
            </a:r>
            <a:r>
              <a:rPr lang="zh-TW" altLang="zh-TW" dirty="0" smtClean="0"/>
              <a:t>」 </a:t>
            </a:r>
            <a:r>
              <a:rPr lang="en-US" altLang="zh-TW" dirty="0" smtClean="0"/>
              <a:t>(103</a:t>
            </a:r>
            <a:r>
              <a:rPr lang="zh-TW" altLang="en-US" dirty="0" smtClean="0"/>
              <a:t>會考</a:t>
            </a:r>
            <a:r>
              <a:rPr lang="en-US" altLang="zh-TW" dirty="0" smtClean="0"/>
              <a:t>)</a:t>
            </a:r>
            <a:br>
              <a:rPr lang="en-US" altLang="zh-TW" dirty="0" smtClean="0"/>
            </a:br>
            <a:r>
              <a:rPr lang="en-US" altLang="zh-TW" dirty="0" smtClean="0"/>
              <a:t> Oliver </a:t>
            </a:r>
            <a:r>
              <a:rPr lang="en-US" altLang="zh-TW" dirty="0"/>
              <a:t>_____ with joy when he saw his favorite band.  He kept saying loudly, “I love you guys!”</a:t>
            </a:r>
            <a:br>
              <a:rPr lang="en-US" altLang="zh-TW" dirty="0"/>
            </a:br>
            <a:r>
              <a:rPr lang="en-US" altLang="zh-TW" dirty="0"/>
              <a:t>(A) waited    (B) </a:t>
            </a:r>
            <a:r>
              <a:rPr lang="en-US" altLang="zh-TW" dirty="0" smtClean="0"/>
              <a:t>shouted</a:t>
            </a:r>
            <a:r>
              <a:rPr lang="en-US" altLang="zh-TW" dirty="0">
                <a:latin typeface="Vrinda"/>
                <a:cs typeface="Vrinda"/>
              </a:rPr>
              <a:t>*</a:t>
            </a:r>
            <a:r>
              <a:rPr lang="en-US" altLang="zh-TW" dirty="0" smtClean="0"/>
              <a:t>    </a:t>
            </a:r>
            <a:r>
              <a:rPr lang="en-US" altLang="zh-TW" dirty="0"/>
              <a:t>(C) listened    </a:t>
            </a:r>
            <a:r>
              <a:rPr lang="en-US" altLang="zh-TW" dirty="0" smtClean="0"/>
              <a:t/>
            </a:r>
            <a:br>
              <a:rPr lang="en-US" altLang="zh-TW" dirty="0" smtClean="0"/>
            </a:br>
            <a:r>
              <a:rPr lang="en-US" altLang="zh-TW" dirty="0" smtClean="0"/>
              <a:t>(</a:t>
            </a:r>
            <a:r>
              <a:rPr lang="en-US" altLang="zh-TW" dirty="0"/>
              <a:t>D) </a:t>
            </a:r>
            <a:r>
              <a:rPr lang="en-US" altLang="zh-TW" dirty="0" smtClean="0"/>
              <a:t>agreed</a:t>
            </a:r>
          </a:p>
          <a:p>
            <a:r>
              <a:rPr lang="zh-TW" altLang="en-US" dirty="0"/>
              <a:t>考</a:t>
            </a:r>
            <a:r>
              <a:rPr lang="zh-TW" altLang="en-US" dirty="0" smtClean="0"/>
              <a:t>「時態</a:t>
            </a:r>
            <a:r>
              <a:rPr lang="zh-TW" altLang="zh-TW" dirty="0" smtClean="0"/>
              <a:t>」</a:t>
            </a:r>
            <a:r>
              <a:rPr lang="en-US" altLang="zh-TW" dirty="0" smtClean="0"/>
              <a:t>(104</a:t>
            </a:r>
            <a:r>
              <a:rPr lang="zh-TW" altLang="en-US" dirty="0"/>
              <a:t>會考</a:t>
            </a:r>
            <a:r>
              <a:rPr lang="en-US" altLang="zh-TW" dirty="0" smtClean="0"/>
              <a:t>)</a:t>
            </a:r>
            <a:br>
              <a:rPr lang="en-US" altLang="zh-TW" dirty="0" smtClean="0"/>
            </a:br>
            <a:r>
              <a:rPr lang="en-US" altLang="zh-TW" dirty="0"/>
              <a:t>Tonight I’ll </a:t>
            </a:r>
            <a:r>
              <a:rPr lang="en-US" altLang="zh-TW" dirty="0" smtClean="0"/>
              <a:t>stay at </a:t>
            </a:r>
            <a:r>
              <a:rPr lang="en-US" altLang="zh-TW" dirty="0"/>
              <a:t>the office </a:t>
            </a:r>
            <a:r>
              <a:rPr lang="en-US" altLang="zh-TW" dirty="0" smtClean="0"/>
              <a:t> until </a:t>
            </a:r>
            <a:r>
              <a:rPr lang="en-US" altLang="zh-TW" dirty="0"/>
              <a:t>I _____ the work. </a:t>
            </a:r>
            <a:br>
              <a:rPr lang="en-US" altLang="zh-TW" dirty="0"/>
            </a:br>
            <a:r>
              <a:rPr lang="en-US" altLang="zh-TW" dirty="0"/>
              <a:t>(A) </a:t>
            </a:r>
            <a:r>
              <a:rPr lang="en-US" altLang="zh-TW" dirty="0" smtClean="0"/>
              <a:t>finish</a:t>
            </a:r>
            <a:r>
              <a:rPr lang="en-US" altLang="zh-TW" dirty="0" smtClean="0">
                <a:latin typeface="Vrinda"/>
                <a:cs typeface="Vrinda"/>
              </a:rPr>
              <a:t>*</a:t>
            </a:r>
            <a:r>
              <a:rPr lang="en-US" altLang="zh-TW" dirty="0" smtClean="0"/>
              <a:t>            (B</a:t>
            </a:r>
            <a:r>
              <a:rPr lang="en-US" altLang="zh-TW" dirty="0"/>
              <a:t>) am finishing	</a:t>
            </a:r>
            <a:r>
              <a:rPr lang="en-US" altLang="zh-TW" dirty="0" smtClean="0"/>
              <a:t/>
            </a:r>
            <a:br>
              <a:rPr lang="en-US" altLang="zh-TW" dirty="0" smtClean="0"/>
            </a:br>
            <a:r>
              <a:rPr lang="en-US" altLang="zh-TW" dirty="0" smtClean="0"/>
              <a:t>(</a:t>
            </a:r>
            <a:r>
              <a:rPr lang="en-US" altLang="zh-TW" dirty="0"/>
              <a:t>C) </a:t>
            </a:r>
            <a:r>
              <a:rPr lang="en-US" altLang="zh-TW" dirty="0" smtClean="0"/>
              <a:t>finished          (D</a:t>
            </a:r>
            <a:r>
              <a:rPr lang="en-US" altLang="zh-TW" dirty="0"/>
              <a:t>) will finish</a:t>
            </a:r>
            <a:endParaRPr lang="zh-TW" altLang="en-US" dirty="0"/>
          </a:p>
        </p:txBody>
      </p:sp>
      <p:sp>
        <p:nvSpPr>
          <p:cNvPr id="2" name="標題 1"/>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304590669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r>
              <a:rPr lang="zh-TW" altLang="en-US" dirty="0"/>
              <a:t>考「字詞語意</a:t>
            </a:r>
            <a:r>
              <a:rPr lang="zh-TW" altLang="zh-TW" dirty="0" smtClean="0"/>
              <a:t>」</a:t>
            </a:r>
            <a:r>
              <a:rPr lang="en-US" altLang="zh-TW" dirty="0"/>
              <a:t>(103</a:t>
            </a:r>
            <a:r>
              <a:rPr lang="zh-TW" altLang="en-US" dirty="0"/>
              <a:t>會考</a:t>
            </a:r>
            <a:r>
              <a:rPr lang="en-US" altLang="zh-TW" dirty="0" smtClean="0"/>
              <a:t>)</a:t>
            </a:r>
            <a:br>
              <a:rPr lang="en-US" altLang="zh-TW" dirty="0" smtClean="0"/>
            </a:br>
            <a:r>
              <a:rPr lang="en-US" altLang="zh-TW" dirty="0"/>
              <a:t>I think the road ends here; it won’t go any _____.  </a:t>
            </a:r>
            <a:r>
              <a:rPr lang="en-US" altLang="zh-TW" dirty="0" smtClean="0"/>
              <a:t> Shouldn’t </a:t>
            </a:r>
            <a:r>
              <a:rPr lang="en-US" altLang="zh-TW" dirty="0"/>
              <a:t>we turn back?</a:t>
            </a:r>
            <a:br>
              <a:rPr lang="en-US" altLang="zh-TW" dirty="0"/>
            </a:br>
            <a:r>
              <a:rPr lang="en-US" altLang="zh-TW" dirty="0"/>
              <a:t>(A) closer   </a:t>
            </a:r>
            <a:r>
              <a:rPr lang="en-US" altLang="zh-TW" dirty="0" smtClean="0"/>
              <a:t>     </a:t>
            </a:r>
            <a:r>
              <a:rPr lang="en-US" altLang="zh-TW" dirty="0"/>
              <a:t>(B) </a:t>
            </a:r>
            <a:r>
              <a:rPr lang="en-US" altLang="zh-TW" dirty="0" smtClean="0"/>
              <a:t>farther</a:t>
            </a:r>
            <a:r>
              <a:rPr lang="en-US" altLang="zh-TW" dirty="0" smtClean="0">
                <a:latin typeface="Vrinda"/>
                <a:cs typeface="Vrinda"/>
              </a:rPr>
              <a:t>*</a:t>
            </a:r>
            <a:r>
              <a:rPr lang="en-US" altLang="zh-TW" dirty="0" smtClean="0"/>
              <a:t>    </a:t>
            </a:r>
            <a:br>
              <a:rPr lang="en-US" altLang="zh-TW" dirty="0" smtClean="0"/>
            </a:br>
            <a:r>
              <a:rPr lang="en-US" altLang="zh-TW" dirty="0" smtClean="0"/>
              <a:t>(</a:t>
            </a:r>
            <a:r>
              <a:rPr lang="en-US" altLang="zh-TW" dirty="0"/>
              <a:t>C) faster    </a:t>
            </a:r>
            <a:r>
              <a:rPr lang="en-US" altLang="zh-TW" dirty="0" smtClean="0"/>
              <a:t>    (</a:t>
            </a:r>
            <a:r>
              <a:rPr lang="en-US" altLang="zh-TW" dirty="0"/>
              <a:t>D) </a:t>
            </a:r>
            <a:r>
              <a:rPr lang="en-US" altLang="zh-TW" dirty="0" smtClean="0"/>
              <a:t>longer</a:t>
            </a:r>
          </a:p>
          <a:p>
            <a:r>
              <a:rPr lang="zh-TW" altLang="en-US" dirty="0"/>
              <a:t>考</a:t>
            </a:r>
            <a:r>
              <a:rPr lang="zh-TW" altLang="en-US" dirty="0" smtClean="0"/>
              <a:t>「字詞變化</a:t>
            </a:r>
            <a:r>
              <a:rPr lang="zh-TW" altLang="zh-TW" dirty="0" smtClean="0"/>
              <a:t>」</a:t>
            </a:r>
            <a:r>
              <a:rPr lang="en-US" altLang="zh-TW" dirty="0"/>
              <a:t/>
            </a:r>
            <a:br>
              <a:rPr lang="en-US" altLang="zh-TW" dirty="0"/>
            </a:br>
            <a:r>
              <a:rPr lang="en-US" altLang="zh-TW" dirty="0"/>
              <a:t>Tony was 150 cm tall three years </a:t>
            </a:r>
            <a:r>
              <a:rPr lang="en-US" altLang="zh-TW" dirty="0" smtClean="0"/>
              <a:t>ago, but </a:t>
            </a:r>
            <a:r>
              <a:rPr lang="en-US" altLang="zh-TW" dirty="0"/>
              <a:t>he is 180 cm tall.  </a:t>
            </a:r>
            <a:r>
              <a:rPr lang="en-US" altLang="zh-TW" dirty="0" smtClean="0"/>
              <a:t> He </a:t>
            </a:r>
            <a:r>
              <a:rPr lang="en-US" altLang="zh-TW" dirty="0"/>
              <a:t>is much _____ than before.</a:t>
            </a:r>
            <a:br>
              <a:rPr lang="en-US" altLang="zh-TW" dirty="0"/>
            </a:br>
            <a:r>
              <a:rPr lang="en-US" altLang="zh-TW" dirty="0"/>
              <a:t>(A) tall    </a:t>
            </a:r>
            <a:r>
              <a:rPr lang="en-US" altLang="zh-TW" dirty="0" smtClean="0"/>
              <a:t> (</a:t>
            </a:r>
            <a:r>
              <a:rPr lang="en-US" altLang="zh-TW" dirty="0"/>
              <a:t>B) </a:t>
            </a:r>
            <a:r>
              <a:rPr lang="en-US" altLang="zh-TW" dirty="0" smtClean="0"/>
              <a:t>taller</a:t>
            </a:r>
            <a:r>
              <a:rPr lang="en-US" altLang="zh-TW" dirty="0" smtClean="0">
                <a:latin typeface="Vrinda"/>
                <a:cs typeface="Vrinda"/>
              </a:rPr>
              <a:t>*</a:t>
            </a:r>
            <a:r>
              <a:rPr lang="en-US" altLang="zh-TW" dirty="0" smtClean="0"/>
              <a:t>     (</a:t>
            </a:r>
            <a:r>
              <a:rPr lang="en-US" altLang="zh-TW" dirty="0"/>
              <a:t>C) tallest</a:t>
            </a:r>
            <a:endParaRPr lang="zh-TW" altLang="en-US" dirty="0"/>
          </a:p>
        </p:txBody>
      </p:sp>
      <p:sp>
        <p:nvSpPr>
          <p:cNvPr id="2" name="標題 1"/>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36885923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pPr>
              <a:lnSpc>
                <a:spcPct val="150000"/>
              </a:lnSpc>
            </a:pPr>
            <a:r>
              <a:rPr lang="zh-TW" altLang="en-US" dirty="0"/>
              <a:t>未學過的單字，以不超過 </a:t>
            </a:r>
            <a:r>
              <a:rPr lang="en-US" altLang="zh-TW" b="1" dirty="0">
                <a:solidFill>
                  <a:srgbClr val="FFFF00"/>
                </a:solidFill>
                <a:latin typeface="Times New Roman" panose="02020603050405020304" pitchFamily="18" charset="0"/>
                <a:cs typeface="Times New Roman" panose="02020603050405020304" pitchFamily="18" charset="0"/>
              </a:rPr>
              <a:t>3</a:t>
            </a:r>
            <a:r>
              <a:rPr lang="en-US" altLang="zh-TW" b="1" dirty="0">
                <a:latin typeface="Times New Roman" panose="02020603050405020304" pitchFamily="18" charset="0"/>
                <a:cs typeface="Times New Roman" panose="02020603050405020304" pitchFamily="18" charset="0"/>
              </a:rPr>
              <a:t> </a:t>
            </a:r>
            <a:r>
              <a:rPr lang="zh-TW" altLang="en-US" dirty="0"/>
              <a:t>個為原則：</a:t>
            </a:r>
            <a:r>
              <a:rPr lang="en-US" altLang="zh-TW" dirty="0"/>
              <a:t/>
            </a:r>
            <a:br>
              <a:rPr lang="en-US" altLang="zh-TW" dirty="0"/>
            </a:br>
            <a:r>
              <a:rPr lang="zh-TW" altLang="zh-TW" dirty="0"/>
              <a:t>選文單字給中文</a:t>
            </a:r>
            <a:r>
              <a:rPr lang="zh-TW" altLang="en-US" dirty="0" smtClean="0"/>
              <a:t>須注意的</a:t>
            </a:r>
            <a:r>
              <a:rPr lang="zh-TW" altLang="en-US" dirty="0"/>
              <a:t>是，</a:t>
            </a:r>
            <a:r>
              <a:rPr lang="zh-TW" altLang="zh-TW" dirty="0"/>
              <a:t>不是只有數量的限制</a:t>
            </a:r>
            <a:r>
              <a:rPr lang="zh-TW" altLang="en-US" dirty="0"/>
              <a:t>，</a:t>
            </a:r>
            <a:r>
              <a:rPr lang="zh-TW" altLang="zh-TW" dirty="0"/>
              <a:t>還</a:t>
            </a:r>
            <a:r>
              <a:rPr lang="zh-TW" altLang="zh-TW" b="1" dirty="0">
                <a:solidFill>
                  <a:srgbClr val="FFC000"/>
                </a:solidFill>
              </a:rPr>
              <a:t>須考慮不能是影響關鍵文意理解的字彙</a:t>
            </a:r>
            <a:r>
              <a:rPr lang="zh-TW" altLang="en-US" dirty="0"/>
              <a:t>，</a:t>
            </a:r>
            <a:r>
              <a:rPr lang="zh-TW" altLang="zh-TW" u="sng" dirty="0"/>
              <a:t>否則會影響英文閱讀評量效度</a:t>
            </a:r>
            <a:r>
              <a:rPr lang="en-US" altLang="zh-TW" u="sng" dirty="0"/>
              <a:t>(</a:t>
            </a:r>
            <a:r>
              <a:rPr lang="zh-TW" altLang="zh-TW" u="sng" dirty="0"/>
              <a:t>答題是看中文而不是讀英文選文</a:t>
            </a:r>
            <a:r>
              <a:rPr lang="en-US" altLang="zh-TW" u="sng" dirty="0"/>
              <a:t>) </a:t>
            </a:r>
            <a:r>
              <a:rPr lang="zh-TW" altLang="en-US" dirty="0" smtClean="0"/>
              <a:t>。</a:t>
            </a:r>
            <a:endParaRPr lang="en-US" altLang="zh-TW" dirty="0" smtClean="0"/>
          </a:p>
        </p:txBody>
      </p:sp>
      <p:sp>
        <p:nvSpPr>
          <p:cNvPr id="2" name="標題 1"/>
          <p:cNvSpPr>
            <a:spLocks noGrp="1"/>
          </p:cNvSpPr>
          <p:nvPr>
            <p:ph type="title"/>
          </p:nvPr>
        </p:nvSpPr>
        <p:spPr/>
        <p:txBody>
          <a:bodyPr/>
          <a:lstStyle/>
          <a:p>
            <a:r>
              <a:rPr lang="zh-TW" altLang="en-US" dirty="0" smtClean="0"/>
              <a:t>克漏字題組須注意事項</a:t>
            </a:r>
            <a:r>
              <a:rPr lang="en-US" altLang="zh-TW" dirty="0" smtClean="0"/>
              <a:t>-</a:t>
            </a:r>
            <a:r>
              <a:rPr lang="en-US" altLang="zh-TW" dirty="0" smtClean="0">
                <a:latin typeface="Times New Roman" panose="02020603050405020304" pitchFamily="18" charset="0"/>
                <a:cs typeface="Times New Roman" panose="02020603050405020304" pitchFamily="18" charset="0"/>
              </a:rPr>
              <a:t>1</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0253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r>
              <a:rPr lang="zh-TW" altLang="en-US" dirty="0" smtClean="0"/>
              <a:t>第一部分：</a:t>
            </a:r>
            <a:r>
              <a:rPr lang="zh-TW" altLang="zh-TW" dirty="0"/>
              <a:t>辨識句意（第</a:t>
            </a:r>
            <a:r>
              <a:rPr lang="en-US" altLang="zh-TW" dirty="0"/>
              <a:t>1-3</a:t>
            </a:r>
            <a:r>
              <a:rPr lang="zh-TW" altLang="zh-TW" dirty="0"/>
              <a:t>題，計</a:t>
            </a:r>
            <a:r>
              <a:rPr lang="en-US" altLang="zh-TW" dirty="0"/>
              <a:t>3</a:t>
            </a:r>
            <a:r>
              <a:rPr lang="zh-TW" altLang="zh-TW" dirty="0"/>
              <a:t>題</a:t>
            </a:r>
            <a:r>
              <a:rPr lang="zh-TW" altLang="zh-TW" dirty="0" smtClean="0"/>
              <a:t>）</a:t>
            </a:r>
            <a:endParaRPr lang="en-US" altLang="zh-TW" dirty="0" smtClean="0"/>
          </a:p>
          <a:p>
            <a:pPr marL="434975" indent="0">
              <a:buNone/>
            </a:pPr>
            <a:r>
              <a:rPr lang="zh-TW" altLang="zh-TW" dirty="0"/>
              <a:t>能指出句中關鍵字詞片語的基本語意</a:t>
            </a:r>
            <a:r>
              <a:rPr lang="zh-TW" altLang="zh-TW" dirty="0" smtClean="0"/>
              <a:t>。</a:t>
            </a:r>
            <a:endParaRPr lang="en-US" altLang="zh-TW" dirty="0" smtClean="0"/>
          </a:p>
          <a:p>
            <a:pPr marL="434975" indent="0">
              <a:buNone/>
            </a:pPr>
            <a:r>
              <a:rPr lang="zh-TW" altLang="en-US" dirty="0" smtClean="0">
                <a:solidFill>
                  <a:srgbClr val="FFC000"/>
                </a:solidFill>
                <a:sym typeface="Wingdings 2"/>
              </a:rPr>
              <a:t> </a:t>
            </a:r>
            <a:r>
              <a:rPr lang="zh-TW" altLang="zh-TW" dirty="0" smtClean="0">
                <a:solidFill>
                  <a:srgbClr val="FFC000"/>
                </a:solidFill>
              </a:rPr>
              <a:t>部分</a:t>
            </a:r>
            <a:r>
              <a:rPr lang="zh-TW" altLang="zh-TW" dirty="0">
                <a:solidFill>
                  <a:srgbClr val="FFC000"/>
                </a:solidFill>
              </a:rPr>
              <a:t>試題八、七年級程度也可以答對</a:t>
            </a:r>
            <a:r>
              <a:rPr lang="zh-TW" altLang="zh-TW" dirty="0" smtClean="0">
                <a:solidFill>
                  <a:srgbClr val="FFC000"/>
                </a:solidFill>
              </a:rPr>
              <a:t>。</a:t>
            </a:r>
            <a:endParaRPr lang="en-US" altLang="zh-TW" dirty="0" smtClean="0">
              <a:solidFill>
                <a:srgbClr val="FFC000"/>
              </a:solidFill>
            </a:endParaRPr>
          </a:p>
          <a:p>
            <a:pPr marL="434975" indent="0">
              <a:buNone/>
            </a:pPr>
            <a:endParaRPr lang="en-US" altLang="zh-TW" dirty="0" smtClean="0"/>
          </a:p>
          <a:p>
            <a:r>
              <a:rPr lang="zh-TW" altLang="zh-TW" dirty="0"/>
              <a:t>第二部分：基本問答（第</a:t>
            </a:r>
            <a:r>
              <a:rPr lang="en-US" altLang="zh-TW" dirty="0"/>
              <a:t>4-10</a:t>
            </a:r>
            <a:r>
              <a:rPr lang="zh-TW" altLang="zh-TW" dirty="0"/>
              <a:t>題，計</a:t>
            </a:r>
            <a:r>
              <a:rPr lang="en-US" altLang="zh-TW" dirty="0"/>
              <a:t>7</a:t>
            </a:r>
            <a:r>
              <a:rPr lang="zh-TW" altLang="zh-TW" dirty="0"/>
              <a:t>題</a:t>
            </a:r>
            <a:r>
              <a:rPr lang="zh-TW" altLang="zh-TW" dirty="0" smtClean="0"/>
              <a:t>）</a:t>
            </a:r>
            <a:endParaRPr lang="en-US" altLang="zh-TW" dirty="0" smtClean="0"/>
          </a:p>
          <a:p>
            <a:pPr marL="358775" indent="0">
              <a:buNone/>
            </a:pPr>
            <a:r>
              <a:rPr lang="zh-TW" altLang="zh-TW" dirty="0"/>
              <a:t>能對稍繁複語句做出回應</a:t>
            </a:r>
            <a:r>
              <a:rPr lang="zh-TW" altLang="zh-TW" dirty="0" smtClean="0"/>
              <a:t>。</a:t>
            </a:r>
            <a:endParaRPr lang="en-US" altLang="zh-TW" dirty="0" smtClean="0"/>
          </a:p>
          <a:p>
            <a:pPr marL="358775" indent="0">
              <a:buNone/>
            </a:pPr>
            <a:r>
              <a:rPr lang="zh-TW" altLang="en-US" dirty="0" smtClean="0">
                <a:solidFill>
                  <a:srgbClr val="FFC000"/>
                </a:solidFill>
                <a:sym typeface="Wingdings 2"/>
              </a:rPr>
              <a:t> </a:t>
            </a:r>
            <a:r>
              <a:rPr lang="zh-TW" altLang="zh-TW" dirty="0" smtClean="0">
                <a:solidFill>
                  <a:srgbClr val="FFC000"/>
                </a:solidFill>
              </a:rPr>
              <a:t>大部分</a:t>
            </a:r>
            <a:r>
              <a:rPr lang="zh-TW" altLang="zh-TW" dirty="0">
                <a:solidFill>
                  <a:srgbClr val="FFC000"/>
                </a:solidFill>
              </a:rPr>
              <a:t>試題七、八年級程度也可以答對</a:t>
            </a:r>
            <a:r>
              <a:rPr lang="zh-TW" altLang="zh-TW" dirty="0" smtClean="0">
                <a:solidFill>
                  <a:srgbClr val="FFC000"/>
                </a:solidFill>
              </a:rPr>
              <a:t>。</a:t>
            </a:r>
            <a:endParaRPr lang="en-US" altLang="zh-TW" dirty="0" smtClean="0">
              <a:solidFill>
                <a:srgbClr val="FFC000"/>
              </a:solidFill>
            </a:endParaRPr>
          </a:p>
        </p:txBody>
      </p:sp>
      <p:sp>
        <p:nvSpPr>
          <p:cNvPr id="2" name="標題 1"/>
          <p:cNvSpPr>
            <a:spLocks noGrp="1"/>
          </p:cNvSpPr>
          <p:nvPr>
            <p:ph type="title"/>
          </p:nvPr>
        </p:nvSpPr>
        <p:spPr/>
        <p:txBody>
          <a:bodyPr/>
          <a:lstStyle/>
          <a:p>
            <a:r>
              <a:rPr lang="zh-TW" altLang="en-US" dirty="0" smtClean="0"/>
              <a:t>會考聽力</a:t>
            </a:r>
            <a:r>
              <a:rPr lang="zh-TW" altLang="zh-TW" dirty="0"/>
              <a:t>「評」</a:t>
            </a:r>
            <a:r>
              <a:rPr lang="zh-TW" altLang="en-US" dirty="0" smtClean="0"/>
              <a:t>什麼</a:t>
            </a:r>
            <a:r>
              <a:rPr lang="zh-TW" altLang="en-US" dirty="0"/>
              <a:t>？ </a:t>
            </a:r>
            <a:r>
              <a:rPr lang="en-US" altLang="zh-TW" dirty="0" smtClean="0"/>
              <a:t>-1</a:t>
            </a:r>
            <a:endParaRPr lang="zh-TW" altLang="en-US" dirty="0"/>
          </a:p>
        </p:txBody>
      </p:sp>
    </p:spTree>
    <p:extLst>
      <p:ext uri="{BB962C8B-B14F-4D97-AF65-F5344CB8AC3E}">
        <p14:creationId xmlns:p14="http://schemas.microsoft.com/office/powerpoint/2010/main" val="368649401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zh-TW" dirty="0"/>
              <a:t>克漏字</a:t>
            </a:r>
            <a:r>
              <a:rPr lang="zh-TW" altLang="en-US" dirty="0"/>
              <a:t>評量目標</a:t>
            </a:r>
            <a:r>
              <a:rPr lang="zh-TW" altLang="zh-TW" dirty="0"/>
              <a:t>分</a:t>
            </a:r>
            <a:r>
              <a:rPr lang="zh-TW" altLang="en-US" dirty="0"/>
              <a:t>「</a:t>
            </a:r>
            <a:r>
              <a:rPr lang="zh-TW" altLang="zh-TW" dirty="0"/>
              <a:t>動詞時態」 、</a:t>
            </a:r>
            <a:r>
              <a:rPr lang="zh-TW" altLang="en-US" dirty="0"/>
              <a:t> 「</a:t>
            </a:r>
            <a:r>
              <a:rPr lang="zh-TW" altLang="zh-TW" dirty="0"/>
              <a:t>語句」兩種</a:t>
            </a:r>
            <a:r>
              <a:rPr lang="zh-TW" altLang="en-US" dirty="0"/>
              <a:t>。</a:t>
            </a:r>
            <a:endParaRPr lang="en-US" altLang="zh-TW" dirty="0"/>
          </a:p>
          <a:p>
            <a:r>
              <a:rPr lang="zh-TW" altLang="en-US" dirty="0"/>
              <a:t>兩種評量目標不要混在一起</a:t>
            </a:r>
            <a:r>
              <a:rPr lang="en-US" altLang="zh-TW" dirty="0"/>
              <a:t> (</a:t>
            </a:r>
            <a:r>
              <a:rPr lang="zh-TW" altLang="en-US" dirty="0">
                <a:solidFill>
                  <a:srgbClr val="00B0F0"/>
                </a:solidFill>
              </a:rPr>
              <a:t>即不要出在同一文本中</a:t>
            </a:r>
            <a:r>
              <a:rPr lang="en-US" altLang="zh-TW" dirty="0"/>
              <a:t>)</a:t>
            </a:r>
            <a:r>
              <a:rPr lang="zh-TW" altLang="en-US" dirty="0"/>
              <a:t>。</a:t>
            </a:r>
            <a:endParaRPr lang="en-US" altLang="zh-TW" dirty="0"/>
          </a:p>
          <a:p>
            <a:r>
              <a:rPr lang="zh-TW" altLang="en-US" dirty="0"/>
              <a:t>挖空格必須平均分配在文本篇章中。</a:t>
            </a:r>
            <a:r>
              <a:rPr lang="en-US" altLang="zh-TW" dirty="0"/>
              <a:t/>
            </a:r>
            <a:br>
              <a:rPr lang="en-US" altLang="zh-TW" dirty="0"/>
            </a:br>
            <a:r>
              <a:rPr lang="en-US" altLang="zh-TW" dirty="0">
                <a:solidFill>
                  <a:srgbClr val="FF0000"/>
                </a:solidFill>
                <a:sym typeface="Wingdings 3"/>
              </a:rPr>
              <a:t></a:t>
            </a:r>
            <a:r>
              <a:rPr lang="en-US" altLang="zh-TW" dirty="0">
                <a:solidFill>
                  <a:srgbClr val="FFFF66"/>
                </a:solidFill>
                <a:sym typeface="Wingdings 3"/>
              </a:rPr>
              <a:t> </a:t>
            </a:r>
            <a:r>
              <a:rPr lang="zh-TW" altLang="en-US" dirty="0">
                <a:solidFill>
                  <a:srgbClr val="FFFF66"/>
                </a:solidFill>
                <a:sym typeface="Wingdings 3"/>
              </a:rPr>
              <a:t>避免冗餘的文本內容</a:t>
            </a:r>
            <a:r>
              <a:rPr lang="zh-TW" altLang="en-US" dirty="0"/>
              <a:t>。</a:t>
            </a:r>
            <a:endParaRPr lang="en-US" altLang="zh-TW" dirty="0">
              <a:solidFill>
                <a:srgbClr val="FFFF66"/>
              </a:solidFill>
            </a:endParaRPr>
          </a:p>
          <a:p>
            <a:r>
              <a:rPr lang="zh-TW" altLang="en-US" dirty="0"/>
              <a:t>第一句、最後一句不要挖空格。</a:t>
            </a:r>
            <a:endParaRPr lang="en-US" altLang="zh-TW" dirty="0"/>
          </a:p>
          <a:p>
            <a:r>
              <a:rPr lang="zh-TW" altLang="en-US" dirty="0"/>
              <a:t>最好</a:t>
            </a:r>
            <a:r>
              <a:rPr lang="zh-TW" altLang="en-US" dirty="0">
                <a:solidFill>
                  <a:srgbClr val="FFFF00"/>
                </a:solidFill>
              </a:rPr>
              <a:t>至少有一格</a:t>
            </a:r>
            <a:r>
              <a:rPr lang="zh-TW" altLang="en-US" dirty="0"/>
              <a:t>須得讀懂稍長內容後，才能選填 </a:t>
            </a:r>
            <a:r>
              <a:rPr lang="en-US" altLang="zh-TW" dirty="0"/>
              <a:t>(global)</a:t>
            </a:r>
            <a:r>
              <a:rPr lang="zh-TW" altLang="en-US" dirty="0" smtClean="0"/>
              <a:t> 。</a:t>
            </a:r>
            <a:endParaRPr lang="zh-TW" altLang="en-US" dirty="0"/>
          </a:p>
        </p:txBody>
      </p:sp>
      <p:sp>
        <p:nvSpPr>
          <p:cNvPr id="3" name="標題 2"/>
          <p:cNvSpPr>
            <a:spLocks noGrp="1"/>
          </p:cNvSpPr>
          <p:nvPr>
            <p:ph type="title"/>
          </p:nvPr>
        </p:nvSpPr>
        <p:spPr/>
        <p:txBody>
          <a:bodyPr/>
          <a:lstStyle/>
          <a:p>
            <a:r>
              <a:rPr lang="zh-TW" altLang="en-US" dirty="0"/>
              <a:t>克漏字題組須注意事項</a:t>
            </a:r>
            <a:r>
              <a:rPr lang="en-US" altLang="zh-TW" dirty="0" smtClean="0"/>
              <a:t>-</a:t>
            </a:r>
            <a:r>
              <a:rPr lang="en-US" altLang="zh-TW" dirty="0" smtClean="0">
                <a:latin typeface="Times New Roman" panose="02020603050405020304" pitchFamily="18" charset="0"/>
                <a:cs typeface="Times New Roman" panose="02020603050405020304" pitchFamily="18" charset="0"/>
              </a:rPr>
              <a:t>2</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70359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78014" y="1777717"/>
            <a:ext cx="7772400" cy="4572000"/>
          </a:xfrm>
        </p:spPr>
        <p:txBody>
          <a:bodyPr/>
          <a:lstStyle/>
          <a:p>
            <a:endParaRPr lang="zh-TW" altLang="en-US" dirty="0"/>
          </a:p>
        </p:txBody>
      </p:sp>
      <p:sp>
        <p:nvSpPr>
          <p:cNvPr id="2" name="標題 1"/>
          <p:cNvSpPr>
            <a:spLocks noGrp="1"/>
          </p:cNvSpPr>
          <p:nvPr>
            <p:ph type="title"/>
          </p:nvPr>
        </p:nvSpPr>
        <p:spPr/>
        <p:txBody>
          <a:bodyPr/>
          <a:lstStyle/>
          <a:p>
            <a:endParaRPr lang="zh-TW" alt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1863" y="476672"/>
            <a:ext cx="7278687" cy="479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1863" y="5517232"/>
            <a:ext cx="432435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1259632" y="2636912"/>
            <a:ext cx="6336704"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 name="直線單箭頭接點 5"/>
          <p:cNvCxnSpPr/>
          <p:nvPr/>
        </p:nvCxnSpPr>
        <p:spPr>
          <a:xfrm flipH="1">
            <a:off x="4571206" y="3356992"/>
            <a:ext cx="360834" cy="216024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圓角矩形 6"/>
          <p:cNvSpPr/>
          <p:nvPr/>
        </p:nvSpPr>
        <p:spPr>
          <a:xfrm>
            <a:off x="3491880" y="1340768"/>
            <a:ext cx="504056" cy="288032"/>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圓角矩形 9"/>
          <p:cNvSpPr/>
          <p:nvPr/>
        </p:nvSpPr>
        <p:spPr>
          <a:xfrm>
            <a:off x="4724733" y="1855872"/>
            <a:ext cx="504056" cy="288032"/>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圓角矩形 10"/>
          <p:cNvSpPr/>
          <p:nvPr/>
        </p:nvSpPr>
        <p:spPr>
          <a:xfrm>
            <a:off x="2699792" y="2609721"/>
            <a:ext cx="504056" cy="288032"/>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914783" y="102930"/>
            <a:ext cx="1252266" cy="369332"/>
          </a:xfrm>
          <a:prstGeom prst="rect">
            <a:avLst/>
          </a:prstGeom>
          <a:noFill/>
        </p:spPr>
        <p:txBody>
          <a:bodyPr wrap="none" rtlCol="0">
            <a:spAutoFit/>
          </a:bodyPr>
          <a:lstStyle/>
          <a:p>
            <a:r>
              <a:rPr lang="en-US" altLang="zh-TW" dirty="0" smtClean="0"/>
              <a:t>103</a:t>
            </a:r>
            <a:r>
              <a:rPr lang="zh-TW" altLang="en-US" dirty="0" smtClean="0"/>
              <a:t>年會考</a:t>
            </a:r>
            <a:endParaRPr lang="zh-TW" altLang="en-US" dirty="0"/>
          </a:p>
        </p:txBody>
      </p:sp>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6742" y="6349717"/>
            <a:ext cx="171450"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587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animBg="1"/>
      <p:bldP spid="1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endParaRPr lang="zh-TW" altLang="en-US" dirty="0"/>
          </a:p>
        </p:txBody>
      </p:sp>
      <p:sp>
        <p:nvSpPr>
          <p:cNvPr id="2" name="標題 1"/>
          <p:cNvSpPr>
            <a:spLocks noGrp="1"/>
          </p:cNvSpPr>
          <p:nvPr>
            <p:ph type="title"/>
          </p:nvPr>
        </p:nvSpPr>
        <p:spPr/>
        <p:txBody>
          <a:bodyPr/>
          <a:lstStyle/>
          <a:p>
            <a:endParaRPr lang="zh-TW" alt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32656"/>
            <a:ext cx="5762005" cy="6142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圓角矩形 4"/>
          <p:cNvSpPr/>
          <p:nvPr/>
        </p:nvSpPr>
        <p:spPr>
          <a:xfrm>
            <a:off x="2211720" y="1569368"/>
            <a:ext cx="504056" cy="288032"/>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圓角矩形 5"/>
          <p:cNvSpPr/>
          <p:nvPr/>
        </p:nvSpPr>
        <p:spPr>
          <a:xfrm>
            <a:off x="5503560" y="2148488"/>
            <a:ext cx="504056" cy="288032"/>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圓角矩形 6"/>
          <p:cNvSpPr/>
          <p:nvPr/>
        </p:nvSpPr>
        <p:spPr>
          <a:xfrm>
            <a:off x="2670056" y="3948296"/>
            <a:ext cx="504056" cy="288032"/>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圓角矩形 7"/>
          <p:cNvSpPr/>
          <p:nvPr/>
        </p:nvSpPr>
        <p:spPr>
          <a:xfrm>
            <a:off x="4071000" y="4998368"/>
            <a:ext cx="504056" cy="288032"/>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 name="直線單箭頭接點 10"/>
          <p:cNvCxnSpPr/>
          <p:nvPr/>
        </p:nvCxnSpPr>
        <p:spPr>
          <a:xfrm flipH="1">
            <a:off x="2715776" y="1713384"/>
            <a:ext cx="4376504"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7092280" y="1124744"/>
            <a:ext cx="1512168" cy="2862322"/>
          </a:xfrm>
          <a:prstGeom prst="rect">
            <a:avLst/>
          </a:prstGeom>
          <a:noFill/>
        </p:spPr>
        <p:txBody>
          <a:bodyPr wrap="square" rtlCol="0">
            <a:spAutoFit/>
          </a:bodyPr>
          <a:lstStyle/>
          <a:p>
            <a:r>
              <a:rPr lang="zh-TW" altLang="en-US" sz="3600" dirty="0" smtClean="0"/>
              <a:t>須讀完通篇後方能做答</a:t>
            </a:r>
            <a:endParaRPr lang="zh-TW" altLang="en-US" sz="3600" dirty="0"/>
          </a:p>
        </p:txBody>
      </p:sp>
      <p:sp>
        <p:nvSpPr>
          <p:cNvPr id="16" name="文字方塊 15"/>
          <p:cNvSpPr txBox="1"/>
          <p:nvPr/>
        </p:nvSpPr>
        <p:spPr>
          <a:xfrm>
            <a:off x="6948264" y="332656"/>
            <a:ext cx="1252266" cy="369332"/>
          </a:xfrm>
          <a:prstGeom prst="rect">
            <a:avLst/>
          </a:prstGeom>
          <a:noFill/>
        </p:spPr>
        <p:txBody>
          <a:bodyPr wrap="none" rtlCol="0">
            <a:spAutoFit/>
          </a:bodyPr>
          <a:lstStyle/>
          <a:p>
            <a:r>
              <a:rPr lang="en-US" altLang="zh-TW" dirty="0" smtClean="0"/>
              <a:t>103</a:t>
            </a:r>
            <a:r>
              <a:rPr lang="zh-TW" altLang="en-US" dirty="0" smtClean="0"/>
              <a:t>年會考</a:t>
            </a:r>
            <a:endParaRPr lang="zh-TW" altLang="en-US" dirty="0"/>
          </a:p>
        </p:txBody>
      </p:sp>
    </p:spTree>
    <p:extLst>
      <p:ext uri="{BB962C8B-B14F-4D97-AF65-F5344CB8AC3E}">
        <p14:creationId xmlns:p14="http://schemas.microsoft.com/office/powerpoint/2010/main" val="273844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r>
              <a:rPr lang="zh-TW" altLang="en-US" dirty="0"/>
              <a:t>未學過的單字，以不</a:t>
            </a:r>
            <a:r>
              <a:rPr lang="zh-TW" altLang="en-US" dirty="0" smtClean="0"/>
              <a:t>超過 </a:t>
            </a:r>
            <a:r>
              <a:rPr lang="en-US" altLang="zh-TW" b="1" dirty="0" smtClean="0">
                <a:solidFill>
                  <a:srgbClr val="FFFF00"/>
                </a:solidFill>
                <a:latin typeface="Times New Roman" panose="02020603050405020304" pitchFamily="18" charset="0"/>
                <a:cs typeface="Times New Roman" panose="02020603050405020304" pitchFamily="18" charset="0"/>
              </a:rPr>
              <a:t>3</a:t>
            </a:r>
            <a:r>
              <a:rPr lang="en-US" altLang="zh-TW" b="1" dirty="0" smtClean="0">
                <a:latin typeface="Times New Roman" panose="02020603050405020304" pitchFamily="18" charset="0"/>
                <a:cs typeface="Times New Roman" panose="02020603050405020304" pitchFamily="18" charset="0"/>
              </a:rPr>
              <a:t> </a:t>
            </a:r>
            <a:r>
              <a:rPr lang="zh-TW" altLang="en-US" dirty="0" smtClean="0"/>
              <a:t>個</a:t>
            </a:r>
            <a:r>
              <a:rPr lang="zh-TW" altLang="en-US" dirty="0"/>
              <a:t>為</a:t>
            </a:r>
            <a:r>
              <a:rPr lang="zh-TW" altLang="en-US" dirty="0" smtClean="0"/>
              <a:t>原則</a:t>
            </a:r>
            <a:r>
              <a:rPr lang="zh-TW" altLang="en-US" dirty="0"/>
              <a:t>：</a:t>
            </a:r>
            <a:r>
              <a:rPr lang="en-US" altLang="zh-TW" dirty="0" smtClean="0"/>
              <a:t/>
            </a:r>
            <a:br>
              <a:rPr lang="en-US" altLang="zh-TW" dirty="0" smtClean="0"/>
            </a:br>
            <a:r>
              <a:rPr lang="zh-TW" altLang="zh-TW" dirty="0"/>
              <a:t>選文單字給中文</a:t>
            </a:r>
            <a:r>
              <a:rPr lang="zh-TW" altLang="en-US" dirty="0"/>
              <a:t>須注意的是，</a:t>
            </a:r>
            <a:r>
              <a:rPr lang="zh-TW" altLang="zh-TW" dirty="0" smtClean="0"/>
              <a:t>不是</a:t>
            </a:r>
            <a:r>
              <a:rPr lang="zh-TW" altLang="zh-TW" dirty="0"/>
              <a:t>只有數量的</a:t>
            </a:r>
            <a:r>
              <a:rPr lang="zh-TW" altLang="zh-TW" dirty="0" smtClean="0"/>
              <a:t>限制</a:t>
            </a:r>
            <a:r>
              <a:rPr lang="zh-TW" altLang="en-US" dirty="0" smtClean="0"/>
              <a:t>，</a:t>
            </a:r>
            <a:r>
              <a:rPr lang="zh-TW" altLang="zh-TW" dirty="0" smtClean="0"/>
              <a:t>還</a:t>
            </a:r>
            <a:r>
              <a:rPr lang="zh-TW" altLang="zh-TW" b="1" dirty="0">
                <a:solidFill>
                  <a:srgbClr val="FFC000"/>
                </a:solidFill>
              </a:rPr>
              <a:t>須</a:t>
            </a:r>
            <a:r>
              <a:rPr lang="zh-TW" altLang="zh-TW" b="1" dirty="0" smtClean="0">
                <a:solidFill>
                  <a:srgbClr val="FFC000"/>
                </a:solidFill>
              </a:rPr>
              <a:t>考慮不能</a:t>
            </a:r>
            <a:r>
              <a:rPr lang="zh-TW" altLang="zh-TW" b="1" dirty="0">
                <a:solidFill>
                  <a:srgbClr val="FFC000"/>
                </a:solidFill>
              </a:rPr>
              <a:t>是影響關鍵文意理解的</a:t>
            </a:r>
            <a:r>
              <a:rPr lang="zh-TW" altLang="zh-TW" b="1" dirty="0" smtClean="0">
                <a:solidFill>
                  <a:srgbClr val="FFC000"/>
                </a:solidFill>
              </a:rPr>
              <a:t>字彙</a:t>
            </a:r>
            <a:r>
              <a:rPr lang="zh-TW" altLang="en-US" dirty="0" smtClean="0"/>
              <a:t>，</a:t>
            </a:r>
            <a:r>
              <a:rPr lang="zh-TW" altLang="zh-TW" u="sng" dirty="0" smtClean="0"/>
              <a:t>否則</a:t>
            </a:r>
            <a:r>
              <a:rPr lang="zh-TW" altLang="zh-TW" u="sng" dirty="0"/>
              <a:t>會影響英文閱讀評量效度</a:t>
            </a:r>
            <a:r>
              <a:rPr lang="en-US" altLang="zh-TW" u="sng" dirty="0"/>
              <a:t>(</a:t>
            </a:r>
            <a:r>
              <a:rPr lang="zh-TW" altLang="zh-TW" u="sng" dirty="0"/>
              <a:t>答題是看中文而不是讀英文選文</a:t>
            </a:r>
            <a:r>
              <a:rPr lang="en-US" altLang="zh-TW" u="sng" dirty="0" smtClean="0"/>
              <a:t>)</a:t>
            </a:r>
            <a:r>
              <a:rPr lang="zh-TW" altLang="en-US" dirty="0" smtClean="0"/>
              <a:t>。</a:t>
            </a:r>
            <a:r>
              <a:rPr lang="en-US" altLang="zh-TW" dirty="0" smtClean="0"/>
              <a:t/>
            </a:r>
            <a:br>
              <a:rPr lang="en-US" altLang="zh-TW" dirty="0" smtClean="0"/>
            </a:br>
            <a:endParaRPr lang="en-US" altLang="zh-TW" dirty="0"/>
          </a:p>
          <a:p>
            <a:pPr>
              <a:spcBef>
                <a:spcPts val="1200"/>
              </a:spcBef>
            </a:pPr>
            <a:r>
              <a:rPr lang="zh-TW" altLang="zh-TW" dirty="0"/>
              <a:t>題幹則只能</a:t>
            </a:r>
            <a:r>
              <a:rPr lang="zh-TW" altLang="zh-TW" dirty="0" smtClean="0"/>
              <a:t>給</a:t>
            </a:r>
            <a:r>
              <a:rPr lang="en-US" altLang="zh-TW" dirty="0" smtClean="0"/>
              <a:t> </a:t>
            </a:r>
            <a:r>
              <a:rPr lang="en-US" altLang="zh-TW" b="1" dirty="0" smtClean="0">
                <a:solidFill>
                  <a:srgbClr val="FFFF00"/>
                </a:solidFill>
                <a:latin typeface="Times New Roman" panose="02020603050405020304" pitchFamily="18" charset="0"/>
                <a:cs typeface="Times New Roman" panose="02020603050405020304" pitchFamily="18" charset="0"/>
              </a:rPr>
              <a:t>1 </a:t>
            </a:r>
            <a:r>
              <a:rPr lang="zh-TW" altLang="zh-TW" dirty="0" smtClean="0"/>
              <a:t>個中文</a:t>
            </a:r>
            <a:r>
              <a:rPr lang="zh-TW" altLang="en-US" dirty="0" smtClean="0"/>
              <a:t>，</a:t>
            </a:r>
            <a:r>
              <a:rPr lang="zh-TW" altLang="zh-TW" dirty="0" smtClean="0"/>
              <a:t>但</a:t>
            </a:r>
            <a:r>
              <a:rPr lang="zh-TW" altLang="zh-TW" dirty="0"/>
              <a:t>無上述限制 因為題幹要確保學生看得懂</a:t>
            </a:r>
            <a:r>
              <a:rPr lang="en-US" altLang="zh-TW" dirty="0"/>
              <a:t>(</a:t>
            </a:r>
            <a:r>
              <a:rPr lang="zh-TW" altLang="zh-TW" dirty="0"/>
              <a:t>要評的是文本理解</a:t>
            </a:r>
            <a:r>
              <a:rPr lang="en-US" altLang="zh-TW" dirty="0" smtClean="0"/>
              <a:t>)</a:t>
            </a:r>
            <a:r>
              <a:rPr lang="zh-TW" altLang="en-US" dirty="0" smtClean="0"/>
              <a:t>。</a:t>
            </a:r>
            <a:endParaRPr lang="zh-TW" altLang="zh-TW" dirty="0" smtClean="0"/>
          </a:p>
        </p:txBody>
      </p:sp>
      <p:sp>
        <p:nvSpPr>
          <p:cNvPr id="2" name="標題 1"/>
          <p:cNvSpPr>
            <a:spLocks noGrp="1"/>
          </p:cNvSpPr>
          <p:nvPr>
            <p:ph type="title"/>
          </p:nvPr>
        </p:nvSpPr>
        <p:spPr/>
        <p:txBody>
          <a:bodyPr/>
          <a:lstStyle/>
          <a:p>
            <a:r>
              <a:rPr lang="zh-TW" altLang="en-US" dirty="0" smtClean="0"/>
              <a:t>閱讀測驗篇章</a:t>
            </a:r>
            <a:r>
              <a:rPr lang="zh-TW" altLang="en-US" dirty="0"/>
              <a:t>題組須</a:t>
            </a:r>
            <a:r>
              <a:rPr lang="zh-TW" altLang="en-US" dirty="0" smtClean="0"/>
              <a:t>注意事項</a:t>
            </a:r>
            <a:r>
              <a:rPr lang="en-US" altLang="zh-TW" dirty="0" smtClean="0"/>
              <a:t>-</a:t>
            </a:r>
            <a:r>
              <a:rPr lang="en-US" altLang="zh-TW" dirty="0" smtClean="0">
                <a:latin typeface="Times New Roman" panose="02020603050405020304" pitchFamily="18" charset="0"/>
                <a:cs typeface="Times New Roman" panose="02020603050405020304" pitchFamily="18" charset="0"/>
              </a:rPr>
              <a:t>1</a:t>
            </a:r>
            <a:endParaRPr lang="zh-TW" altLang="en-US" dirty="0"/>
          </a:p>
        </p:txBody>
      </p:sp>
    </p:spTree>
    <p:extLst>
      <p:ext uri="{BB962C8B-B14F-4D97-AF65-F5344CB8AC3E}">
        <p14:creationId xmlns:p14="http://schemas.microsoft.com/office/powerpoint/2010/main" val="16833838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a:spcBef>
                <a:spcPts val="1200"/>
              </a:spcBef>
            </a:pPr>
            <a:r>
              <a:rPr lang="zh-TW" altLang="zh-TW" dirty="0"/>
              <a:t>題組搭配題數以文長及設計而定，大概</a:t>
            </a:r>
            <a:r>
              <a:rPr lang="en-US" altLang="zh-TW" dirty="0"/>
              <a:t>40-60</a:t>
            </a:r>
            <a:r>
              <a:rPr lang="zh-TW" altLang="zh-TW" dirty="0"/>
              <a:t>字出一題，才不會重複造成提示或沒考到內容而浪費文本</a:t>
            </a:r>
            <a:r>
              <a:rPr lang="zh-TW" altLang="en-US" dirty="0"/>
              <a:t>。</a:t>
            </a:r>
            <a:endParaRPr lang="en-US" altLang="zh-TW" dirty="0"/>
          </a:p>
          <a:p>
            <a:pPr>
              <a:spcBef>
                <a:spcPts val="1200"/>
              </a:spcBef>
            </a:pPr>
            <a:r>
              <a:rPr lang="zh-TW" altLang="zh-TW" dirty="0"/>
              <a:t>難度高文本特色：訊息多</a:t>
            </a:r>
            <a:r>
              <a:rPr lang="zh-TW" altLang="zh-TW" b="1" dirty="0">
                <a:solidFill>
                  <a:srgbClr val="FFFF00"/>
                </a:solidFill>
              </a:rPr>
              <a:t>隱微</a:t>
            </a:r>
            <a:r>
              <a:rPr lang="zh-TW" altLang="zh-TW" dirty="0"/>
              <a:t>、</a:t>
            </a:r>
            <a:r>
              <a:rPr lang="zh-TW" altLang="en-US" b="1" dirty="0">
                <a:solidFill>
                  <a:srgbClr val="FFFF00"/>
                </a:solidFill>
              </a:rPr>
              <a:t>繁複</a:t>
            </a:r>
            <a:r>
              <a:rPr lang="zh-TW" altLang="en-US" dirty="0"/>
              <a:t>。</a:t>
            </a:r>
            <a:endParaRPr lang="en-US" altLang="zh-TW" dirty="0"/>
          </a:p>
          <a:p>
            <a:pPr>
              <a:spcBef>
                <a:spcPts val="1200"/>
              </a:spcBef>
            </a:pPr>
            <a:r>
              <a:rPr lang="zh-TW" altLang="en-US" dirty="0"/>
              <a:t>不要侷限於考「擷取明示訊息」，</a:t>
            </a:r>
            <a:r>
              <a:rPr lang="zh-TW" altLang="en-US" u="sng" dirty="0"/>
              <a:t>容易流於只重視瑣碎細節，忽略文中核心訊息</a:t>
            </a:r>
            <a:r>
              <a:rPr lang="zh-TW" altLang="en-US" dirty="0" smtClean="0">
                <a:latin typeface="標楷體"/>
              </a:rPr>
              <a:t>。</a:t>
            </a:r>
            <a:r>
              <a:rPr lang="en-US" altLang="zh-TW" dirty="0">
                <a:latin typeface="標楷體"/>
              </a:rPr>
              <a:t/>
            </a:r>
            <a:br>
              <a:rPr lang="en-US" altLang="zh-TW" dirty="0">
                <a:latin typeface="標楷體"/>
              </a:rPr>
            </a:br>
            <a:r>
              <a:rPr lang="en-US" altLang="zh-TW" dirty="0">
                <a:solidFill>
                  <a:srgbClr val="FF0000"/>
                </a:solidFill>
                <a:latin typeface="Lucida Sans Unicode"/>
                <a:cs typeface="Lucida Sans Unicode"/>
                <a:sym typeface="Wingdings 3"/>
              </a:rPr>
              <a:t></a:t>
            </a:r>
            <a:r>
              <a:rPr lang="zh-TW" altLang="en-US" dirty="0">
                <a:solidFill>
                  <a:srgbClr val="FFFF66"/>
                </a:solidFill>
                <a:latin typeface="Lucida Sans Unicode"/>
                <a:cs typeface="Lucida Sans Unicode"/>
              </a:rPr>
              <a:t>儘量跳脫</a:t>
            </a:r>
            <a:r>
              <a:rPr lang="en-US" altLang="zh-TW" dirty="0">
                <a:solidFill>
                  <a:srgbClr val="FFFF66"/>
                </a:solidFill>
                <a:cs typeface="Times New Roman" pitchFamily="18" charset="0"/>
              </a:rPr>
              <a:t>local</a:t>
            </a:r>
            <a:r>
              <a:rPr lang="zh-TW" altLang="en-US" dirty="0">
                <a:solidFill>
                  <a:srgbClr val="FFFF66"/>
                </a:solidFill>
                <a:latin typeface="Times New Roman" pitchFamily="18" charset="0"/>
                <a:cs typeface="Times New Roman" pitchFamily="18" charset="0"/>
              </a:rPr>
              <a:t>思維，往</a:t>
            </a:r>
            <a:r>
              <a:rPr lang="en-US" altLang="zh-TW" dirty="0">
                <a:solidFill>
                  <a:srgbClr val="FFFF66"/>
                </a:solidFill>
                <a:cs typeface="Times New Roman" pitchFamily="18" charset="0"/>
              </a:rPr>
              <a:t>global</a:t>
            </a:r>
            <a:r>
              <a:rPr lang="zh-TW" altLang="en-US" dirty="0">
                <a:solidFill>
                  <a:srgbClr val="FFFF66"/>
                </a:solidFill>
                <a:latin typeface="Lucida Sans Unicode"/>
                <a:cs typeface="Lucida Sans Unicode"/>
              </a:rPr>
              <a:t>方向思考</a:t>
            </a:r>
            <a:r>
              <a:rPr lang="en-US" altLang="zh-TW" dirty="0">
                <a:latin typeface="Lucida Sans Unicode"/>
                <a:cs typeface="Lucida Sans Unicode"/>
              </a:rPr>
              <a:t>(</a:t>
            </a:r>
            <a:r>
              <a:rPr lang="zh-TW" altLang="en-US" dirty="0">
                <a:latin typeface="Lucida Sans Unicode"/>
                <a:cs typeface="Lucida Sans Unicode"/>
              </a:rPr>
              <a:t>應用、分析、綜合、評鑑</a:t>
            </a:r>
            <a:r>
              <a:rPr lang="en-US" altLang="zh-TW" dirty="0">
                <a:latin typeface="Lucida Sans Unicode"/>
                <a:cs typeface="Lucida Sans Unicode"/>
              </a:rPr>
              <a:t>)</a:t>
            </a:r>
            <a:r>
              <a:rPr lang="zh-TW" altLang="en-US" dirty="0">
                <a:latin typeface="Lucida Sans Unicode"/>
                <a:cs typeface="Lucida Sans Unicode"/>
              </a:rPr>
              <a:t>。</a:t>
            </a:r>
            <a:endParaRPr lang="zh-TW" altLang="en-US" dirty="0"/>
          </a:p>
          <a:p>
            <a:endParaRPr lang="zh-TW" altLang="en-US" dirty="0"/>
          </a:p>
        </p:txBody>
      </p:sp>
      <p:sp>
        <p:nvSpPr>
          <p:cNvPr id="3" name="標題 2"/>
          <p:cNvSpPr>
            <a:spLocks noGrp="1"/>
          </p:cNvSpPr>
          <p:nvPr>
            <p:ph type="title"/>
          </p:nvPr>
        </p:nvSpPr>
        <p:spPr/>
        <p:txBody>
          <a:bodyPr/>
          <a:lstStyle/>
          <a:p>
            <a:r>
              <a:rPr lang="zh-TW" altLang="en-US" dirty="0"/>
              <a:t>閱讀測驗篇章題組須注意事項</a:t>
            </a:r>
            <a:r>
              <a:rPr lang="en-US" altLang="zh-TW" dirty="0" smtClean="0"/>
              <a:t>-</a:t>
            </a:r>
            <a:r>
              <a:rPr lang="en-US" altLang="zh-TW" dirty="0" smtClean="0">
                <a:latin typeface="Times New Roman" panose="02020603050405020304" pitchFamily="18" charset="0"/>
                <a:cs typeface="Times New Roman" panose="02020603050405020304" pitchFamily="18" charset="0"/>
              </a:rPr>
              <a:t>2</a:t>
            </a:r>
            <a:endParaRPr lang="zh-TW" altLang="en-US" dirty="0"/>
          </a:p>
        </p:txBody>
      </p:sp>
    </p:spTree>
    <p:extLst>
      <p:ext uri="{BB962C8B-B14F-4D97-AF65-F5344CB8AC3E}">
        <p14:creationId xmlns:p14="http://schemas.microsoft.com/office/powerpoint/2010/main" val="32530310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endParaRPr lang="zh-TW" altLang="en-US"/>
          </a:p>
        </p:txBody>
      </p:sp>
      <p:sp>
        <p:nvSpPr>
          <p:cNvPr id="2" name="標題 1"/>
          <p:cNvSpPr>
            <a:spLocks noGrp="1"/>
          </p:cNvSpPr>
          <p:nvPr>
            <p:ph type="title"/>
          </p:nvPr>
        </p:nvSpPr>
        <p:spPr/>
        <p:txBody>
          <a:bodyPr/>
          <a:lstStyle/>
          <a:p>
            <a:endParaRPr lang="zh-TW" altLang="en-US"/>
          </a:p>
        </p:txBody>
      </p:sp>
      <p:sp>
        <p:nvSpPr>
          <p:cNvPr id="4" name="文字方塊 3"/>
          <p:cNvSpPr txBox="1"/>
          <p:nvPr/>
        </p:nvSpPr>
        <p:spPr>
          <a:xfrm>
            <a:off x="914783" y="102930"/>
            <a:ext cx="1252266" cy="369332"/>
          </a:xfrm>
          <a:prstGeom prst="rect">
            <a:avLst/>
          </a:prstGeom>
          <a:noFill/>
        </p:spPr>
        <p:txBody>
          <a:bodyPr wrap="none" rtlCol="0">
            <a:spAutoFit/>
          </a:bodyPr>
          <a:lstStyle/>
          <a:p>
            <a:r>
              <a:rPr lang="en-US" altLang="zh-TW" dirty="0" smtClean="0"/>
              <a:t>104</a:t>
            </a:r>
            <a:r>
              <a:rPr lang="zh-TW" altLang="en-US" dirty="0" smtClean="0"/>
              <a:t>年會考</a:t>
            </a:r>
            <a:endParaRPr lang="zh-TW" alt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9814" y="472262"/>
            <a:ext cx="8646682" cy="6114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5364088" y="6126480"/>
            <a:ext cx="3672408" cy="4600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4139952" y="1268760"/>
            <a:ext cx="1346448" cy="4023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1907704" y="2333296"/>
            <a:ext cx="1135041" cy="3468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6588224" y="1138272"/>
            <a:ext cx="2272208" cy="369332"/>
          </a:xfrm>
          <a:prstGeom prst="rect">
            <a:avLst/>
          </a:prstGeom>
          <a:noFill/>
          <a:ln w="57150">
            <a:solidFill>
              <a:srgbClr val="FF0000"/>
            </a:solidFill>
          </a:ln>
        </p:spPr>
        <p:txBody>
          <a:bodyPr wrap="square" rtlCol="0">
            <a:spAutoFit/>
          </a:bodyPr>
          <a:lstStyle/>
          <a:p>
            <a:r>
              <a:rPr lang="zh-TW" altLang="en-US" dirty="0" smtClean="0">
                <a:solidFill>
                  <a:schemeClr val="bg1"/>
                </a:solidFill>
              </a:rPr>
              <a:t>不影響關鍵文意理解</a:t>
            </a:r>
            <a:endParaRPr lang="zh-TW" altLang="en-US" dirty="0">
              <a:solidFill>
                <a:schemeClr val="bg1"/>
              </a:solidFill>
            </a:endParaRPr>
          </a:p>
        </p:txBody>
      </p:sp>
      <p:cxnSp>
        <p:nvCxnSpPr>
          <p:cNvPr id="11" name="直線單箭頭接點 10"/>
          <p:cNvCxnSpPr/>
          <p:nvPr/>
        </p:nvCxnSpPr>
        <p:spPr>
          <a:xfrm flipH="1">
            <a:off x="5486400" y="1322938"/>
            <a:ext cx="1101824"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a:stCxn id="9" idx="1"/>
          </p:cNvCxnSpPr>
          <p:nvPr/>
        </p:nvCxnSpPr>
        <p:spPr>
          <a:xfrm flipH="1">
            <a:off x="3042745" y="1322938"/>
            <a:ext cx="3545479" cy="118377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4713155" y="4581128"/>
            <a:ext cx="1135041" cy="3468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0" name="直線單箭頭接點 29"/>
          <p:cNvCxnSpPr/>
          <p:nvPr/>
        </p:nvCxnSpPr>
        <p:spPr>
          <a:xfrm flipH="1">
            <a:off x="5076057" y="1507604"/>
            <a:ext cx="2124235" cy="306908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780405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37132" y="2996952"/>
            <a:ext cx="8626454"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標題 1"/>
          <p:cNvSpPr>
            <a:spLocks noGrp="1"/>
          </p:cNvSpPr>
          <p:nvPr>
            <p:ph type="title"/>
          </p:nvPr>
        </p:nvSpPr>
        <p:spPr/>
        <p:txBody>
          <a:bodyPr/>
          <a:lstStyle/>
          <a:p>
            <a:endParaRPr lang="zh-TW" altLang="en-US" dirty="0"/>
          </a:p>
        </p:txBody>
      </p:sp>
      <p:sp>
        <p:nvSpPr>
          <p:cNvPr id="4" name="矩形 3"/>
          <p:cNvSpPr/>
          <p:nvPr/>
        </p:nvSpPr>
        <p:spPr>
          <a:xfrm>
            <a:off x="7288222" y="3011606"/>
            <a:ext cx="1661160" cy="5614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 name="直線單箭頭接點 5"/>
          <p:cNvCxnSpPr/>
          <p:nvPr/>
        </p:nvCxnSpPr>
        <p:spPr>
          <a:xfrm>
            <a:off x="6876256" y="1988840"/>
            <a:ext cx="792088" cy="102276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文字方塊 6"/>
          <p:cNvSpPr txBox="1"/>
          <p:nvPr/>
        </p:nvSpPr>
        <p:spPr>
          <a:xfrm>
            <a:off x="3624540" y="1484784"/>
            <a:ext cx="5519460" cy="584775"/>
          </a:xfrm>
          <a:prstGeom prst="rect">
            <a:avLst/>
          </a:prstGeom>
          <a:noFill/>
        </p:spPr>
        <p:txBody>
          <a:bodyPr wrap="none" rtlCol="0">
            <a:spAutoFit/>
          </a:bodyPr>
          <a:lstStyle/>
          <a:p>
            <a:r>
              <a:rPr lang="zh-TW" altLang="en-US" sz="3200" dirty="0" smtClean="0"/>
              <a:t>題幹中出現一個未學過的生字</a:t>
            </a:r>
            <a:endParaRPr lang="zh-TW" altLang="en-US" sz="3200" dirty="0"/>
          </a:p>
        </p:txBody>
      </p:sp>
      <p:sp>
        <p:nvSpPr>
          <p:cNvPr id="9" name="文字方塊 8"/>
          <p:cNvSpPr txBox="1"/>
          <p:nvPr/>
        </p:nvSpPr>
        <p:spPr>
          <a:xfrm>
            <a:off x="539552" y="1649810"/>
            <a:ext cx="1252266" cy="369332"/>
          </a:xfrm>
          <a:prstGeom prst="rect">
            <a:avLst/>
          </a:prstGeom>
          <a:noFill/>
        </p:spPr>
        <p:txBody>
          <a:bodyPr wrap="none" rtlCol="0">
            <a:spAutoFit/>
          </a:bodyPr>
          <a:lstStyle/>
          <a:p>
            <a:r>
              <a:rPr lang="en-US" altLang="zh-TW" dirty="0" smtClean="0"/>
              <a:t>104</a:t>
            </a:r>
            <a:r>
              <a:rPr lang="zh-TW" altLang="en-US" dirty="0" smtClean="0"/>
              <a:t>年會考</a:t>
            </a:r>
            <a:endParaRPr lang="zh-TW" altLang="en-US" dirty="0"/>
          </a:p>
        </p:txBody>
      </p:sp>
    </p:spTree>
    <p:extLst>
      <p:ext uri="{BB962C8B-B14F-4D97-AF65-F5344CB8AC3E}">
        <p14:creationId xmlns:p14="http://schemas.microsoft.com/office/powerpoint/2010/main" val="80363710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endParaRPr lang="zh-TW" altLang="en-US" dirty="0"/>
          </a:p>
        </p:txBody>
      </p:sp>
      <p:sp>
        <p:nvSpPr>
          <p:cNvPr id="2" name="標題 1"/>
          <p:cNvSpPr>
            <a:spLocks noGrp="1"/>
          </p:cNvSpPr>
          <p:nvPr>
            <p:ph type="title"/>
          </p:nvPr>
        </p:nvSpPr>
        <p:spPr/>
        <p:txBody>
          <a:bodyPr/>
          <a:lstStyle/>
          <a:p>
            <a:r>
              <a:rPr lang="zh-TW" altLang="en-US" sz="3700" dirty="0" smtClean="0"/>
              <a:t>隱微訊息：</a:t>
            </a:r>
            <a:r>
              <a:rPr lang="en-US" altLang="zh-TW" sz="3700" dirty="0" smtClean="0"/>
              <a:t>104</a:t>
            </a:r>
            <a:r>
              <a:rPr lang="zh-TW" altLang="en-US" sz="3700" dirty="0" smtClean="0"/>
              <a:t>留言中到底有沒有說？</a:t>
            </a:r>
            <a:endParaRPr lang="zh-TW" altLang="en-US" sz="3700" dirty="0"/>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570822"/>
            <a:ext cx="8664819" cy="5106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594011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259632" y="1412776"/>
            <a:ext cx="6480720" cy="5186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標題 1"/>
          <p:cNvSpPr>
            <a:spLocks noGrp="1"/>
          </p:cNvSpPr>
          <p:nvPr>
            <p:ph type="title"/>
          </p:nvPr>
        </p:nvSpPr>
        <p:spPr/>
        <p:txBody>
          <a:bodyPr/>
          <a:lstStyle/>
          <a:p>
            <a:r>
              <a:rPr lang="zh-TW" altLang="en-US" dirty="0" smtClean="0"/>
              <a:t>隱微訊息：</a:t>
            </a:r>
            <a:r>
              <a:rPr lang="en-US" altLang="zh-TW" dirty="0" smtClean="0"/>
              <a:t>103</a:t>
            </a:r>
            <a:r>
              <a:rPr lang="zh-TW" altLang="en-US" dirty="0" smtClean="0"/>
              <a:t>護士的日記</a:t>
            </a:r>
            <a:endParaRPr lang="zh-TW" altLang="en-US" dirty="0"/>
          </a:p>
        </p:txBody>
      </p:sp>
    </p:spTree>
    <p:extLst>
      <p:ext uri="{BB962C8B-B14F-4D97-AF65-F5344CB8AC3E}">
        <p14:creationId xmlns:p14="http://schemas.microsoft.com/office/powerpoint/2010/main" val="88576933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835696" y="1412776"/>
            <a:ext cx="5616624" cy="5299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標題 1"/>
          <p:cNvSpPr>
            <a:spLocks noGrp="1"/>
          </p:cNvSpPr>
          <p:nvPr>
            <p:ph type="title"/>
          </p:nvPr>
        </p:nvSpPr>
        <p:spPr/>
        <p:txBody>
          <a:bodyPr/>
          <a:lstStyle/>
          <a:p>
            <a:r>
              <a:rPr lang="zh-TW" altLang="en-US" dirty="0"/>
              <a:t>繁複</a:t>
            </a:r>
            <a:r>
              <a:rPr lang="zh-TW" altLang="en-US" dirty="0" smtClean="0"/>
              <a:t>的訊息：</a:t>
            </a:r>
            <a:r>
              <a:rPr lang="en-US" altLang="zh-TW" dirty="0" smtClean="0"/>
              <a:t>103</a:t>
            </a:r>
            <a:r>
              <a:rPr lang="zh-TW" altLang="en-US" dirty="0" smtClean="0"/>
              <a:t>十個城市</a:t>
            </a:r>
            <a:endParaRPr lang="zh-TW" altLang="en-US" dirty="0"/>
          </a:p>
        </p:txBody>
      </p:sp>
    </p:spTree>
    <p:extLst>
      <p:ext uri="{BB962C8B-B14F-4D97-AF65-F5344CB8AC3E}">
        <p14:creationId xmlns:p14="http://schemas.microsoft.com/office/powerpoint/2010/main" val="35072871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zh-TW" altLang="zh-TW" dirty="0"/>
              <a:t>第三部分：言談理解（</a:t>
            </a:r>
            <a:r>
              <a:rPr lang="en-US" altLang="zh-TW" u="sng" dirty="0"/>
              <a:t>103</a:t>
            </a:r>
            <a:r>
              <a:rPr lang="zh-TW" altLang="zh-TW" u="sng" dirty="0"/>
              <a:t>年</a:t>
            </a:r>
            <a:r>
              <a:rPr lang="zh-TW" altLang="zh-TW" dirty="0"/>
              <a:t>第</a:t>
            </a:r>
            <a:r>
              <a:rPr lang="en-US" altLang="zh-TW" dirty="0"/>
              <a:t>11-20</a:t>
            </a:r>
            <a:r>
              <a:rPr lang="zh-TW" altLang="zh-TW" dirty="0"/>
              <a:t>題，計</a:t>
            </a:r>
            <a:r>
              <a:rPr lang="en-US" altLang="zh-TW" dirty="0"/>
              <a:t>10</a:t>
            </a:r>
            <a:r>
              <a:rPr lang="zh-TW" altLang="zh-TW" dirty="0"/>
              <a:t>題；</a:t>
            </a:r>
            <a:r>
              <a:rPr lang="en-US" altLang="zh-TW" u="sng" dirty="0"/>
              <a:t>104</a:t>
            </a:r>
            <a:r>
              <a:rPr lang="zh-TW" altLang="zh-TW" u="sng" dirty="0"/>
              <a:t>年</a:t>
            </a:r>
            <a:r>
              <a:rPr lang="zh-TW" altLang="zh-TW" dirty="0"/>
              <a:t>第</a:t>
            </a:r>
            <a:r>
              <a:rPr lang="en-US" altLang="zh-TW" dirty="0"/>
              <a:t>11-21</a:t>
            </a:r>
            <a:r>
              <a:rPr lang="zh-TW" altLang="zh-TW" dirty="0"/>
              <a:t>題，計</a:t>
            </a:r>
            <a:r>
              <a:rPr lang="en-US" altLang="zh-TW" dirty="0"/>
              <a:t>11</a:t>
            </a:r>
            <a:r>
              <a:rPr lang="zh-TW" altLang="zh-TW" dirty="0"/>
              <a:t>題）</a:t>
            </a:r>
            <a:endParaRPr lang="zh-TW" altLang="en-US" dirty="0"/>
          </a:p>
          <a:p>
            <a:pPr marL="949325" indent="-514350">
              <a:buFont typeface="+mj-lt"/>
              <a:buAutoNum type="arabicPeriod"/>
            </a:pPr>
            <a:r>
              <a:rPr lang="zh-TW" altLang="zh-TW" dirty="0"/>
              <a:t>能指出明確說出的</a:t>
            </a:r>
            <a:r>
              <a:rPr lang="zh-TW" altLang="zh-TW" dirty="0" smtClean="0"/>
              <a:t>訊息</a:t>
            </a:r>
            <a:r>
              <a:rPr lang="zh-TW" altLang="en-US" dirty="0" smtClean="0"/>
              <a:t>。</a:t>
            </a:r>
            <a:endParaRPr lang="en-US" altLang="zh-TW" dirty="0" smtClean="0"/>
          </a:p>
          <a:p>
            <a:pPr marL="949325" indent="-514350">
              <a:buFont typeface="+mj-lt"/>
              <a:buAutoNum type="arabicPeriod"/>
            </a:pPr>
            <a:r>
              <a:rPr lang="zh-TW" altLang="zh-TW" dirty="0"/>
              <a:t>能整合語音訊息，指出主旨大意與隱含</a:t>
            </a:r>
            <a:r>
              <a:rPr lang="zh-TW" altLang="zh-TW" dirty="0" smtClean="0"/>
              <a:t>意思。</a:t>
            </a:r>
            <a:r>
              <a:rPr lang="en-US" altLang="zh-TW" dirty="0" smtClean="0"/>
              <a:t/>
            </a:r>
            <a:br>
              <a:rPr lang="en-US" altLang="zh-TW" dirty="0" smtClean="0"/>
            </a:br>
            <a:r>
              <a:rPr lang="en-US" altLang="zh-TW" dirty="0" smtClean="0"/>
              <a:t>(</a:t>
            </a:r>
            <a:r>
              <a:rPr lang="zh-TW" altLang="en-US" dirty="0" smtClean="0">
                <a:sym typeface="Wingdings"/>
              </a:rPr>
              <a:t>註：</a:t>
            </a:r>
            <a:r>
              <a:rPr lang="zh-TW" altLang="en-US" dirty="0" smtClean="0">
                <a:solidFill>
                  <a:srgbClr val="FFFF00"/>
                </a:solidFill>
                <a:sym typeface="Wingdings"/>
              </a:rPr>
              <a:t>語音訊息</a:t>
            </a:r>
            <a:r>
              <a:rPr lang="zh-TW" altLang="en-US" dirty="0" smtClean="0">
                <a:sym typeface="Wingdings"/>
              </a:rPr>
              <a:t>包含</a:t>
            </a:r>
            <a:r>
              <a:rPr lang="zh-TW" altLang="zh-TW" dirty="0"/>
              <a:t>語調、語氣等</a:t>
            </a:r>
            <a:r>
              <a:rPr lang="zh-TW" altLang="zh-TW" dirty="0" smtClean="0"/>
              <a:t>。</a:t>
            </a:r>
            <a:r>
              <a:rPr lang="en-US" altLang="zh-TW" dirty="0" smtClean="0"/>
              <a:t>)</a:t>
            </a:r>
            <a:br>
              <a:rPr lang="en-US" altLang="zh-TW" dirty="0" smtClean="0"/>
            </a:br>
            <a:r>
              <a:rPr lang="en-US" altLang="zh-TW" dirty="0"/>
              <a:t>(</a:t>
            </a:r>
            <a:r>
              <a:rPr lang="zh-TW" altLang="en-US" dirty="0">
                <a:sym typeface="Wingdings"/>
              </a:rPr>
              <a:t>註</a:t>
            </a:r>
            <a:r>
              <a:rPr lang="zh-TW" altLang="en-US" dirty="0" smtClean="0">
                <a:sym typeface="Wingdings"/>
              </a:rPr>
              <a:t>：</a:t>
            </a:r>
            <a:r>
              <a:rPr lang="zh-TW" altLang="zh-TW" dirty="0">
                <a:solidFill>
                  <a:srgbClr val="FFFF00"/>
                </a:solidFill>
              </a:rPr>
              <a:t>隱含</a:t>
            </a:r>
            <a:r>
              <a:rPr lang="zh-TW" altLang="zh-TW" dirty="0" smtClean="0">
                <a:solidFill>
                  <a:srgbClr val="FFFF00"/>
                </a:solidFill>
              </a:rPr>
              <a:t>意思</a:t>
            </a:r>
            <a:r>
              <a:rPr lang="zh-TW" altLang="en-US" dirty="0" smtClean="0">
                <a:sym typeface="Wingdings"/>
              </a:rPr>
              <a:t>包含</a:t>
            </a:r>
            <a:r>
              <a:rPr lang="zh-TW" altLang="zh-TW" dirty="0"/>
              <a:t>主題、目的、說話者立場態度、推論、預測</a:t>
            </a:r>
            <a:r>
              <a:rPr lang="zh-TW" altLang="zh-TW" dirty="0" smtClean="0"/>
              <a:t>等</a:t>
            </a:r>
            <a:r>
              <a:rPr lang="zh-TW" altLang="en-US" dirty="0" smtClean="0"/>
              <a:t>。</a:t>
            </a:r>
            <a:r>
              <a:rPr lang="en-US" altLang="zh-TW" dirty="0" smtClean="0"/>
              <a:t>)</a:t>
            </a:r>
            <a:endParaRPr lang="en-US" altLang="zh-TW" dirty="0"/>
          </a:p>
          <a:p>
            <a:pPr marL="0" indent="0">
              <a:buNone/>
            </a:pPr>
            <a:r>
              <a:rPr lang="zh-TW" altLang="en-US" dirty="0" smtClean="0">
                <a:solidFill>
                  <a:srgbClr val="FFC000"/>
                </a:solidFill>
                <a:sym typeface="Wingdings 2"/>
              </a:rPr>
              <a:t> </a:t>
            </a:r>
            <a:r>
              <a:rPr lang="zh-TW" altLang="zh-TW" dirty="0" smtClean="0">
                <a:solidFill>
                  <a:srgbClr val="FFC000"/>
                </a:solidFill>
              </a:rPr>
              <a:t>少</a:t>
            </a:r>
            <a:r>
              <a:rPr lang="zh-TW" altLang="zh-TW" dirty="0">
                <a:solidFill>
                  <a:srgbClr val="FFC000"/>
                </a:solidFill>
              </a:rPr>
              <a:t>部分試題八年級程度也可以答對。</a:t>
            </a:r>
            <a:endParaRPr lang="zh-TW" altLang="en-US" dirty="0">
              <a:solidFill>
                <a:srgbClr val="FFC000"/>
              </a:solidFill>
            </a:endParaRPr>
          </a:p>
        </p:txBody>
      </p:sp>
      <p:sp>
        <p:nvSpPr>
          <p:cNvPr id="2" name="標題 1"/>
          <p:cNvSpPr>
            <a:spLocks noGrp="1"/>
          </p:cNvSpPr>
          <p:nvPr>
            <p:ph type="title"/>
          </p:nvPr>
        </p:nvSpPr>
        <p:spPr/>
        <p:txBody>
          <a:bodyPr/>
          <a:lstStyle/>
          <a:p>
            <a:r>
              <a:rPr lang="zh-TW" altLang="en-US" dirty="0" smtClean="0"/>
              <a:t>會考聽力</a:t>
            </a:r>
            <a:r>
              <a:rPr lang="zh-TW" altLang="zh-TW" dirty="0"/>
              <a:t>「評」</a:t>
            </a:r>
            <a:r>
              <a:rPr lang="zh-TW" altLang="en-US" dirty="0" smtClean="0"/>
              <a:t>什麼</a:t>
            </a:r>
            <a:r>
              <a:rPr lang="zh-TW" altLang="en-US" dirty="0"/>
              <a:t>？ </a:t>
            </a:r>
            <a:r>
              <a:rPr lang="en-US" altLang="zh-TW" dirty="0" smtClean="0"/>
              <a:t>-2</a:t>
            </a:r>
            <a:endParaRPr lang="zh-TW" altLang="en-US" dirty="0"/>
          </a:p>
        </p:txBody>
      </p:sp>
    </p:spTree>
    <p:extLst>
      <p:ext uri="{BB962C8B-B14F-4D97-AF65-F5344CB8AC3E}">
        <p14:creationId xmlns:p14="http://schemas.microsoft.com/office/powerpoint/2010/main" val="196489615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524000"/>
            <a:ext cx="8229600" cy="4929336"/>
          </a:xfrm>
        </p:spPr>
        <p:txBody>
          <a:bodyPr>
            <a:noAutofit/>
          </a:bodyPr>
          <a:lstStyle/>
          <a:p>
            <a:r>
              <a:rPr lang="zh-TW" altLang="zh-TW" dirty="0">
                <a:solidFill>
                  <a:schemeClr val="accent4">
                    <a:lumMod val="40000"/>
                    <a:lumOff val="60000"/>
                  </a:schemeClr>
                </a:solidFill>
              </a:rPr>
              <a:t>優點</a:t>
            </a:r>
            <a:r>
              <a:rPr lang="zh-TW" altLang="zh-TW" dirty="0"/>
              <a:t>：最沒有爭議</a:t>
            </a:r>
            <a:r>
              <a:rPr lang="zh-TW" altLang="en-US" dirty="0"/>
              <a:t>。</a:t>
            </a:r>
            <a:endParaRPr lang="en-US" altLang="zh-TW" dirty="0" smtClean="0">
              <a:solidFill>
                <a:srgbClr val="FFFF66"/>
              </a:solidFill>
            </a:endParaRPr>
          </a:p>
          <a:p>
            <a:pPr marL="1160463" indent="-1160463">
              <a:buNone/>
            </a:pPr>
            <a:r>
              <a:rPr lang="en-US" altLang="zh-TW" dirty="0" smtClean="0">
                <a:solidFill>
                  <a:srgbClr val="FFFF66"/>
                </a:solidFill>
              </a:rPr>
              <a:t>   </a:t>
            </a:r>
            <a:r>
              <a:rPr lang="zh-TW" altLang="zh-TW" dirty="0" smtClean="0">
                <a:solidFill>
                  <a:schemeClr val="accent4">
                    <a:lumMod val="40000"/>
                    <a:lumOff val="60000"/>
                  </a:schemeClr>
                </a:solidFill>
              </a:rPr>
              <a:t>缺點</a:t>
            </a:r>
            <a:r>
              <a:rPr lang="zh-TW" altLang="zh-TW" dirty="0" smtClean="0"/>
              <a:t>：</a:t>
            </a:r>
            <a:endParaRPr lang="en-US" altLang="zh-TW" dirty="0" smtClean="0"/>
          </a:p>
          <a:p>
            <a:pPr marL="723900" indent="-450850">
              <a:buFont typeface="+mj-lt"/>
              <a:buAutoNum type="arabicPeriod"/>
            </a:pPr>
            <a:r>
              <a:rPr lang="zh-TW" altLang="en-US" dirty="0" smtClean="0"/>
              <a:t>因是外加分數，不影響得分，大部分</a:t>
            </a:r>
            <a:r>
              <a:rPr lang="zh-TW" altLang="zh-TW" dirty="0" smtClean="0"/>
              <a:t>學生</a:t>
            </a:r>
            <a:r>
              <a:rPr lang="zh-TW" altLang="zh-TW" dirty="0"/>
              <a:t>作答意願較</a:t>
            </a:r>
            <a:r>
              <a:rPr lang="zh-TW" altLang="zh-TW" dirty="0" smtClean="0"/>
              <a:t>低</a:t>
            </a:r>
            <a:r>
              <a:rPr lang="zh-TW" altLang="en-US" dirty="0" smtClean="0"/>
              <a:t>。</a:t>
            </a:r>
            <a:endParaRPr lang="en-US" altLang="zh-TW" dirty="0"/>
          </a:p>
          <a:p>
            <a:pPr marL="723900" indent="-450850">
              <a:buFont typeface="+mj-lt"/>
              <a:buAutoNum type="arabicPeriod"/>
            </a:pPr>
            <a:r>
              <a:rPr lang="zh-TW" altLang="en-US" dirty="0" smtClean="0"/>
              <a:t>因是外加，可能會因佔用到學生對於有計算成績試題的答題時間。</a:t>
            </a:r>
            <a:endParaRPr lang="en-US" altLang="zh-TW" dirty="0" smtClean="0"/>
          </a:p>
          <a:p>
            <a:pPr marL="723900" indent="-450850">
              <a:buFont typeface="+mj-lt"/>
              <a:buAutoNum type="arabicPeriod"/>
            </a:pPr>
            <a:r>
              <a:rPr lang="zh-TW" altLang="en-US" dirty="0" smtClean="0"/>
              <a:t>若是文本太長，則前述的情況會影響更大；但若文本太短，則可能無法測出</a:t>
            </a:r>
            <a:r>
              <a:rPr lang="en-US" altLang="zh-TW" dirty="0" smtClean="0"/>
              <a:t>A/B</a:t>
            </a:r>
            <a:r>
              <a:rPr lang="zh-TW" altLang="en-US" dirty="0" smtClean="0"/>
              <a:t>級的能力。</a:t>
            </a:r>
            <a:endParaRPr lang="en-US" altLang="zh-TW" dirty="0" smtClean="0"/>
          </a:p>
        </p:txBody>
      </p:sp>
      <p:sp>
        <p:nvSpPr>
          <p:cNvPr id="2" name="標題 1"/>
          <p:cNvSpPr>
            <a:spLocks noGrp="1"/>
          </p:cNvSpPr>
          <p:nvPr>
            <p:ph type="title"/>
          </p:nvPr>
        </p:nvSpPr>
        <p:spPr/>
        <p:txBody>
          <a:bodyPr>
            <a:normAutofit fontScale="90000"/>
          </a:bodyPr>
          <a:lstStyle/>
          <a:p>
            <a:r>
              <a:rPr lang="zh-TW" altLang="zh-TW" dirty="0"/>
              <a:t>第二階段</a:t>
            </a:r>
            <a:r>
              <a:rPr lang="zh-TW" altLang="zh-TW" dirty="0" smtClean="0"/>
              <a:t>作法</a:t>
            </a:r>
            <a:r>
              <a:rPr lang="en-US" altLang="zh-TW" dirty="0" smtClean="0">
                <a:latin typeface="Times New Roman" panose="02020603050405020304" pitchFamily="18" charset="0"/>
                <a:cs typeface="Times New Roman" panose="02020603050405020304" pitchFamily="18" charset="0"/>
              </a:rPr>
              <a:t>1</a:t>
            </a:r>
            <a:r>
              <a:rPr lang="zh-TW" altLang="zh-TW" dirty="0" smtClean="0"/>
              <a:t>：</a:t>
            </a:r>
            <a:r>
              <a:rPr lang="zh-TW" altLang="zh-TW" dirty="0"/>
              <a:t>以外加分方式處理</a:t>
            </a:r>
            <a:endParaRPr lang="zh-TW" altLang="en-US" dirty="0"/>
          </a:p>
        </p:txBody>
      </p:sp>
    </p:spTree>
    <p:extLst>
      <p:ext uri="{BB962C8B-B14F-4D97-AF65-F5344CB8AC3E}">
        <p14:creationId xmlns:p14="http://schemas.microsoft.com/office/powerpoint/2010/main" val="288712853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zh-TW" altLang="zh-TW" b="1" dirty="0">
                <a:latin typeface="Times New Roman" pitchFamily="18" charset="0"/>
                <a:cs typeface="Times New Roman" pitchFamily="18" charset="0"/>
              </a:rPr>
              <a:t>須</a:t>
            </a:r>
            <a:r>
              <a:rPr lang="zh-TW" altLang="zh-TW" b="1" dirty="0" smtClean="0">
                <a:latin typeface="Times New Roman" pitchFamily="18" charset="0"/>
                <a:cs typeface="Times New Roman" pitchFamily="18" charset="0"/>
              </a:rPr>
              <a:t>寫</a:t>
            </a:r>
            <a:r>
              <a:rPr lang="zh-TW" altLang="en-US" b="1" dirty="0" smtClean="0">
                <a:latin typeface="Times New Roman" pitchFamily="18" charset="0"/>
                <a:cs typeface="Times New Roman" pitchFamily="18" charset="0"/>
              </a:rPr>
              <a:t>評分指引</a:t>
            </a:r>
            <a:r>
              <a:rPr lang="zh-TW" altLang="zh-TW" dirty="0" smtClean="0">
                <a:latin typeface="Times New Roman" pitchFamily="18" charset="0"/>
                <a:cs typeface="Times New Roman" pitchFamily="18" charset="0"/>
              </a:rPr>
              <a:t>。</a:t>
            </a:r>
            <a:r>
              <a:rPr lang="zh-TW" altLang="zh-TW" dirty="0">
                <a:latin typeface="Times New Roman" pitchFamily="18" charset="0"/>
                <a:cs typeface="Times New Roman" pitchFamily="18" charset="0"/>
              </a:rPr>
              <a:t>各級配分建議方式為</a:t>
            </a:r>
            <a:r>
              <a:rPr lang="en-US" altLang="zh-TW" dirty="0">
                <a:solidFill>
                  <a:schemeClr val="accent2">
                    <a:lumMod val="60000"/>
                    <a:lumOff val="40000"/>
                  </a:schemeClr>
                </a:solidFill>
                <a:latin typeface="Times New Roman" pitchFamily="18" charset="0"/>
                <a:cs typeface="Times New Roman" pitchFamily="18" charset="0"/>
              </a:rPr>
              <a:t>A</a:t>
            </a:r>
            <a:r>
              <a:rPr lang="zh-TW" altLang="zh-TW" dirty="0">
                <a:solidFill>
                  <a:schemeClr val="accent2">
                    <a:lumMod val="60000"/>
                    <a:lumOff val="40000"/>
                  </a:schemeClr>
                </a:solidFill>
                <a:latin typeface="Times New Roman" pitchFamily="18" charset="0"/>
                <a:cs typeface="Times New Roman" pitchFamily="18" charset="0"/>
              </a:rPr>
              <a:t>級</a:t>
            </a:r>
            <a:r>
              <a:rPr lang="en-US" altLang="zh-TW" dirty="0">
                <a:solidFill>
                  <a:schemeClr val="accent2">
                    <a:lumMod val="60000"/>
                    <a:lumOff val="40000"/>
                  </a:schemeClr>
                </a:solidFill>
                <a:latin typeface="Times New Roman" pitchFamily="18" charset="0"/>
                <a:cs typeface="Times New Roman" pitchFamily="18" charset="0"/>
              </a:rPr>
              <a:t>5</a:t>
            </a:r>
            <a:r>
              <a:rPr lang="zh-TW" altLang="zh-TW" dirty="0">
                <a:solidFill>
                  <a:schemeClr val="accent2">
                    <a:lumMod val="60000"/>
                    <a:lumOff val="40000"/>
                  </a:schemeClr>
                </a:solidFill>
                <a:latin typeface="Times New Roman" pitchFamily="18" charset="0"/>
                <a:cs typeface="Times New Roman" pitchFamily="18" charset="0"/>
              </a:rPr>
              <a:t>分</a:t>
            </a:r>
            <a:r>
              <a:rPr lang="en-US" altLang="zh-TW" dirty="0">
                <a:solidFill>
                  <a:schemeClr val="accent2">
                    <a:lumMod val="60000"/>
                    <a:lumOff val="40000"/>
                  </a:schemeClr>
                </a:solidFill>
                <a:latin typeface="Times New Roman" pitchFamily="18" charset="0"/>
                <a:cs typeface="Times New Roman" pitchFamily="18" charset="0"/>
              </a:rPr>
              <a:t>, B</a:t>
            </a:r>
            <a:r>
              <a:rPr lang="zh-TW" altLang="zh-TW" dirty="0">
                <a:solidFill>
                  <a:schemeClr val="accent2">
                    <a:lumMod val="60000"/>
                    <a:lumOff val="40000"/>
                  </a:schemeClr>
                </a:solidFill>
                <a:latin typeface="Times New Roman" pitchFamily="18" charset="0"/>
                <a:cs typeface="Times New Roman" pitchFamily="18" charset="0"/>
              </a:rPr>
              <a:t>級</a:t>
            </a:r>
            <a:r>
              <a:rPr lang="en-US" altLang="zh-TW" dirty="0">
                <a:solidFill>
                  <a:schemeClr val="accent2">
                    <a:lumMod val="60000"/>
                    <a:lumOff val="40000"/>
                  </a:schemeClr>
                </a:solidFill>
                <a:latin typeface="Times New Roman" pitchFamily="18" charset="0"/>
                <a:cs typeface="Times New Roman" pitchFamily="18" charset="0"/>
              </a:rPr>
              <a:t>4</a:t>
            </a:r>
            <a:r>
              <a:rPr lang="zh-TW" altLang="zh-TW" dirty="0">
                <a:solidFill>
                  <a:schemeClr val="accent2">
                    <a:lumMod val="60000"/>
                    <a:lumOff val="40000"/>
                  </a:schemeClr>
                </a:solidFill>
                <a:latin typeface="Times New Roman" pitchFamily="18" charset="0"/>
                <a:cs typeface="Times New Roman" pitchFamily="18" charset="0"/>
              </a:rPr>
              <a:t>分</a:t>
            </a:r>
            <a:r>
              <a:rPr lang="en-US" altLang="zh-TW" dirty="0">
                <a:solidFill>
                  <a:schemeClr val="accent2">
                    <a:lumMod val="60000"/>
                    <a:lumOff val="40000"/>
                  </a:schemeClr>
                </a:solidFill>
                <a:latin typeface="Times New Roman" pitchFamily="18" charset="0"/>
                <a:cs typeface="Times New Roman" pitchFamily="18" charset="0"/>
              </a:rPr>
              <a:t>, C</a:t>
            </a:r>
            <a:r>
              <a:rPr lang="zh-TW" altLang="zh-TW" dirty="0">
                <a:solidFill>
                  <a:schemeClr val="accent2">
                    <a:lumMod val="60000"/>
                    <a:lumOff val="40000"/>
                  </a:schemeClr>
                </a:solidFill>
                <a:latin typeface="Times New Roman" pitchFamily="18" charset="0"/>
                <a:cs typeface="Times New Roman" pitchFamily="18" charset="0"/>
              </a:rPr>
              <a:t>級</a:t>
            </a:r>
            <a:r>
              <a:rPr lang="en-US" altLang="zh-TW" dirty="0">
                <a:solidFill>
                  <a:schemeClr val="accent2">
                    <a:lumMod val="60000"/>
                    <a:lumOff val="40000"/>
                  </a:schemeClr>
                </a:solidFill>
                <a:latin typeface="Times New Roman" pitchFamily="18" charset="0"/>
                <a:cs typeface="Times New Roman" pitchFamily="18" charset="0"/>
              </a:rPr>
              <a:t>2</a:t>
            </a:r>
            <a:r>
              <a:rPr lang="zh-TW" altLang="zh-TW" dirty="0">
                <a:solidFill>
                  <a:schemeClr val="accent2">
                    <a:lumMod val="60000"/>
                    <a:lumOff val="40000"/>
                  </a:schemeClr>
                </a:solidFill>
                <a:latin typeface="Times New Roman" pitchFamily="18" charset="0"/>
                <a:cs typeface="Times New Roman" pitchFamily="18" charset="0"/>
              </a:rPr>
              <a:t>分</a:t>
            </a:r>
            <a:r>
              <a:rPr lang="en-US" altLang="zh-TW" dirty="0">
                <a:solidFill>
                  <a:schemeClr val="accent2">
                    <a:lumMod val="60000"/>
                    <a:lumOff val="40000"/>
                  </a:schemeClr>
                </a:solidFill>
                <a:latin typeface="Times New Roman" pitchFamily="18" charset="0"/>
                <a:cs typeface="Times New Roman" pitchFamily="18" charset="0"/>
              </a:rPr>
              <a:t>, D</a:t>
            </a:r>
            <a:r>
              <a:rPr lang="zh-TW" altLang="zh-TW" dirty="0">
                <a:solidFill>
                  <a:schemeClr val="accent2">
                    <a:lumMod val="60000"/>
                    <a:lumOff val="40000"/>
                  </a:schemeClr>
                </a:solidFill>
                <a:latin typeface="Times New Roman" pitchFamily="18" charset="0"/>
                <a:cs typeface="Times New Roman" pitchFamily="18" charset="0"/>
              </a:rPr>
              <a:t>級</a:t>
            </a:r>
            <a:r>
              <a:rPr lang="en-US" altLang="zh-TW" dirty="0">
                <a:solidFill>
                  <a:schemeClr val="accent2">
                    <a:lumMod val="60000"/>
                    <a:lumOff val="40000"/>
                  </a:schemeClr>
                </a:solidFill>
                <a:latin typeface="Times New Roman" pitchFamily="18" charset="0"/>
                <a:cs typeface="Times New Roman" pitchFamily="18" charset="0"/>
              </a:rPr>
              <a:t>1</a:t>
            </a:r>
            <a:r>
              <a:rPr lang="zh-TW" altLang="zh-TW" dirty="0">
                <a:solidFill>
                  <a:schemeClr val="accent2">
                    <a:lumMod val="60000"/>
                    <a:lumOff val="40000"/>
                  </a:schemeClr>
                </a:solidFill>
                <a:latin typeface="Times New Roman" pitchFamily="18" charset="0"/>
                <a:cs typeface="Times New Roman" pitchFamily="18" charset="0"/>
              </a:rPr>
              <a:t>分</a:t>
            </a:r>
            <a:r>
              <a:rPr lang="en-US" altLang="zh-TW" dirty="0">
                <a:solidFill>
                  <a:schemeClr val="accent2">
                    <a:lumMod val="60000"/>
                    <a:lumOff val="40000"/>
                  </a:schemeClr>
                </a:solidFill>
                <a:latin typeface="Times New Roman" pitchFamily="18" charset="0"/>
                <a:cs typeface="Times New Roman" pitchFamily="18" charset="0"/>
              </a:rPr>
              <a:t>, E</a:t>
            </a:r>
            <a:r>
              <a:rPr lang="zh-TW" altLang="zh-TW" dirty="0">
                <a:solidFill>
                  <a:schemeClr val="accent2">
                    <a:lumMod val="60000"/>
                    <a:lumOff val="40000"/>
                  </a:schemeClr>
                </a:solidFill>
                <a:latin typeface="Times New Roman" pitchFamily="18" charset="0"/>
                <a:cs typeface="Times New Roman" pitchFamily="18" charset="0"/>
              </a:rPr>
              <a:t>級</a:t>
            </a:r>
            <a:r>
              <a:rPr lang="en-US" altLang="zh-TW" dirty="0">
                <a:solidFill>
                  <a:schemeClr val="accent2">
                    <a:lumMod val="60000"/>
                    <a:lumOff val="40000"/>
                  </a:schemeClr>
                </a:solidFill>
                <a:latin typeface="Times New Roman" pitchFamily="18" charset="0"/>
                <a:cs typeface="Times New Roman" pitchFamily="18" charset="0"/>
              </a:rPr>
              <a:t>0</a:t>
            </a:r>
            <a:r>
              <a:rPr lang="zh-TW" altLang="zh-TW" dirty="0">
                <a:solidFill>
                  <a:schemeClr val="accent2">
                    <a:lumMod val="60000"/>
                    <a:lumOff val="40000"/>
                  </a:schemeClr>
                </a:solidFill>
                <a:latin typeface="Times New Roman" pitchFamily="18" charset="0"/>
                <a:cs typeface="Times New Roman" pitchFamily="18" charset="0"/>
              </a:rPr>
              <a:t>分</a:t>
            </a:r>
            <a:r>
              <a:rPr lang="zh-TW" altLang="zh-TW" dirty="0" smtClean="0">
                <a:latin typeface="Times New Roman" pitchFamily="18" charset="0"/>
                <a:cs typeface="Times New Roman" pitchFamily="18" charset="0"/>
              </a:rPr>
              <a:t>。</a:t>
            </a:r>
            <a:endParaRPr lang="en-US" altLang="zh-TW" dirty="0" smtClean="0"/>
          </a:p>
          <a:p>
            <a:r>
              <a:rPr lang="zh-TW" altLang="zh-TW" dirty="0" smtClean="0">
                <a:solidFill>
                  <a:schemeClr val="accent4">
                    <a:lumMod val="40000"/>
                    <a:lumOff val="60000"/>
                  </a:schemeClr>
                </a:solidFill>
              </a:rPr>
              <a:t>優點</a:t>
            </a:r>
            <a:r>
              <a:rPr lang="zh-TW" altLang="zh-TW" dirty="0" smtClean="0"/>
              <a:t>：</a:t>
            </a:r>
            <a:endParaRPr lang="en-US" altLang="zh-TW" dirty="0" smtClean="0"/>
          </a:p>
          <a:p>
            <a:pPr marL="514350" indent="-336550">
              <a:buFont typeface="+mj-lt"/>
              <a:buAutoNum type="arabicPeriod"/>
            </a:pPr>
            <a:r>
              <a:rPr lang="zh-TW" altLang="zh-TW" dirty="0" smtClean="0">
                <a:latin typeface="Times New Roman" pitchFamily="18" charset="0"/>
                <a:cs typeface="Times New Roman" pitchFamily="18" charset="0"/>
              </a:rPr>
              <a:t>因</a:t>
            </a:r>
            <a:r>
              <a:rPr lang="zh-TW" altLang="zh-TW" dirty="0">
                <a:latin typeface="Times New Roman" pitchFamily="18" charset="0"/>
                <a:cs typeface="Times New Roman" pitchFamily="18" charset="0"/>
              </a:rPr>
              <a:t>只配</a:t>
            </a:r>
            <a:r>
              <a:rPr lang="en-US" altLang="zh-TW" dirty="0">
                <a:latin typeface="Times New Roman" pitchFamily="18" charset="0"/>
                <a:cs typeface="Times New Roman" pitchFamily="18" charset="0"/>
              </a:rPr>
              <a:t>5</a:t>
            </a:r>
            <a:r>
              <a:rPr lang="zh-TW" altLang="zh-TW" dirty="0">
                <a:latin typeface="Times New Roman" pitchFamily="18" charset="0"/>
                <a:cs typeface="Times New Roman" pitchFamily="18" charset="0"/>
              </a:rPr>
              <a:t>分，對於整體成績較無太大影響</a:t>
            </a:r>
            <a:r>
              <a:rPr lang="zh-TW" altLang="zh-TW" dirty="0" smtClean="0"/>
              <a:t>。</a:t>
            </a:r>
            <a:endParaRPr lang="en-US" altLang="zh-TW" dirty="0" smtClean="0"/>
          </a:p>
          <a:p>
            <a:pPr marL="514350" indent="-336550">
              <a:buFont typeface="+mj-lt"/>
              <a:buAutoNum type="arabicPeriod"/>
            </a:pPr>
            <a:r>
              <a:rPr lang="zh-TW" altLang="en-US" dirty="0" smtClean="0"/>
              <a:t>接受</a:t>
            </a:r>
            <a:r>
              <a:rPr lang="zh-TW" altLang="en-US" dirty="0"/>
              <a:t>挑戰的</a:t>
            </a:r>
            <a:r>
              <a:rPr lang="zh-TW" altLang="zh-TW" dirty="0"/>
              <a:t>學生為取得分數，較會全力以赴</a:t>
            </a:r>
            <a:r>
              <a:rPr lang="zh-TW" altLang="zh-TW" dirty="0" smtClean="0"/>
              <a:t>。</a:t>
            </a:r>
            <a:endParaRPr lang="en-US" altLang="zh-TW" dirty="0" smtClean="0"/>
          </a:p>
          <a:p>
            <a:pPr marL="514350" indent="-336550">
              <a:buFont typeface="+mj-lt"/>
              <a:buAutoNum type="arabicPeriod"/>
            </a:pPr>
            <a:r>
              <a:rPr lang="zh-TW" altLang="en-US" dirty="0" smtClean="0"/>
              <a:t>文本長度若適當，應不致於影響其他試題作答。</a:t>
            </a:r>
            <a:endParaRPr lang="en-US" altLang="zh-TW" dirty="0" smtClean="0"/>
          </a:p>
          <a:p>
            <a:r>
              <a:rPr lang="zh-TW" altLang="zh-TW" dirty="0" smtClean="0">
                <a:solidFill>
                  <a:schemeClr val="accent4">
                    <a:lumMod val="40000"/>
                    <a:lumOff val="60000"/>
                  </a:schemeClr>
                </a:solidFill>
              </a:rPr>
              <a:t>缺點</a:t>
            </a:r>
            <a:r>
              <a:rPr lang="zh-TW" altLang="zh-TW" dirty="0" smtClean="0"/>
              <a:t>：</a:t>
            </a:r>
            <a:endParaRPr lang="en-US" altLang="zh-TW" dirty="0" smtClean="0"/>
          </a:p>
          <a:p>
            <a:pPr marL="177800" indent="0">
              <a:buNone/>
            </a:pPr>
            <a:r>
              <a:rPr lang="zh-TW" altLang="zh-TW" dirty="0" smtClean="0"/>
              <a:t>對於</a:t>
            </a:r>
            <a:r>
              <a:rPr lang="zh-TW" altLang="zh-TW" dirty="0"/>
              <a:t>不習慣這種新作答方式的學生較為</a:t>
            </a:r>
            <a:r>
              <a:rPr lang="zh-TW" altLang="zh-TW"/>
              <a:t>吃虧</a:t>
            </a:r>
            <a:r>
              <a:rPr lang="zh-TW" altLang="zh-TW" smtClean="0"/>
              <a:t>，</a:t>
            </a:r>
            <a:r>
              <a:rPr lang="zh-TW" altLang="zh-TW"/>
              <a:t>但經多次練習後，即會適應該類型評量思維與作答方式</a:t>
            </a:r>
            <a:r>
              <a:rPr lang="zh-TW" altLang="zh-TW" smtClean="0"/>
              <a:t>。</a:t>
            </a:r>
            <a:endParaRPr lang="zh-TW" altLang="en-US" dirty="0"/>
          </a:p>
        </p:txBody>
      </p:sp>
      <p:sp>
        <p:nvSpPr>
          <p:cNvPr id="3" name="標題 2"/>
          <p:cNvSpPr>
            <a:spLocks noGrp="1"/>
          </p:cNvSpPr>
          <p:nvPr>
            <p:ph type="title"/>
          </p:nvPr>
        </p:nvSpPr>
        <p:spPr/>
        <p:txBody>
          <a:bodyPr>
            <a:normAutofit fontScale="90000"/>
          </a:bodyPr>
          <a:lstStyle/>
          <a:p>
            <a:r>
              <a:rPr lang="zh-TW" altLang="zh-TW" dirty="0"/>
              <a:t>第二階段</a:t>
            </a:r>
            <a:r>
              <a:rPr lang="zh-TW" altLang="zh-TW" dirty="0" smtClean="0"/>
              <a:t>作法</a:t>
            </a:r>
            <a:r>
              <a:rPr lang="en-US" altLang="zh-TW" dirty="0" smtClean="0">
                <a:latin typeface="Times New Roman" panose="02020603050405020304" pitchFamily="18" charset="0"/>
                <a:cs typeface="Times New Roman" panose="02020603050405020304" pitchFamily="18" charset="0"/>
              </a:rPr>
              <a:t>2</a:t>
            </a:r>
            <a:r>
              <a:rPr lang="zh-TW" altLang="zh-TW" dirty="0" smtClean="0"/>
              <a:t>：</a:t>
            </a:r>
            <a:r>
              <a:rPr lang="en-US" altLang="zh-TW" dirty="0" smtClean="0"/>
              <a:t/>
            </a:r>
            <a:br>
              <a:rPr lang="en-US" altLang="zh-TW" dirty="0" smtClean="0"/>
            </a:br>
            <a:r>
              <a:rPr lang="zh-TW" altLang="zh-TW" dirty="0" smtClean="0"/>
              <a:t>在</a:t>
            </a:r>
            <a:r>
              <a:rPr lang="en-US" altLang="zh-TW" dirty="0"/>
              <a:t>100%</a:t>
            </a:r>
            <a:r>
              <a:rPr lang="zh-TW" altLang="zh-TW" dirty="0"/>
              <a:t>內，分配出</a:t>
            </a:r>
            <a:r>
              <a:rPr lang="en-US" altLang="zh-TW" dirty="0"/>
              <a:t>5%</a:t>
            </a:r>
            <a:r>
              <a:rPr lang="zh-TW" altLang="zh-TW" dirty="0"/>
              <a:t>的方式處理</a:t>
            </a:r>
            <a:endParaRPr lang="zh-TW" altLang="en-US" dirty="0"/>
          </a:p>
        </p:txBody>
      </p:sp>
    </p:spTree>
    <p:extLst>
      <p:ext uri="{BB962C8B-B14F-4D97-AF65-F5344CB8AC3E}">
        <p14:creationId xmlns:p14="http://schemas.microsoft.com/office/powerpoint/2010/main" val="362531428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zh-TW" altLang="en-US" dirty="0" smtClean="0"/>
              <a:t>如將 </a:t>
            </a:r>
            <a:r>
              <a:rPr lang="zh-TW" altLang="en-US" dirty="0" smtClean="0">
                <a:hlinkClick r:id="rId2" action="ppaction://hlinksldjump"/>
              </a:rPr>
              <a:t>「公車上學的困擾」下標題</a:t>
            </a:r>
            <a:r>
              <a:rPr lang="en-US" altLang="zh-TW" dirty="0" smtClean="0">
                <a:latin typeface="Times New Roman" panose="02020603050405020304" pitchFamily="18" charset="0"/>
                <a:cs typeface="Times New Roman" panose="02020603050405020304" pitchFamily="18" charset="0"/>
                <a:hlinkClick r:id="rId2" action="ppaction://hlinksldjump"/>
              </a:rPr>
              <a:t> </a:t>
            </a:r>
            <a:r>
              <a:rPr lang="zh-TW" altLang="en-US" dirty="0" smtClean="0"/>
              <a:t>示例納入七年級下學期第三次段考試題</a:t>
            </a:r>
            <a:endParaRPr lang="en-US" altLang="zh-TW" dirty="0" smtClean="0"/>
          </a:p>
          <a:p>
            <a:endParaRPr lang="zh-TW" altLang="zh-TW" dirty="0"/>
          </a:p>
        </p:txBody>
      </p:sp>
      <p:sp>
        <p:nvSpPr>
          <p:cNvPr id="3" name="標題 2"/>
          <p:cNvSpPr>
            <a:spLocks noGrp="1"/>
          </p:cNvSpPr>
          <p:nvPr>
            <p:ph type="title"/>
          </p:nvPr>
        </p:nvSpPr>
        <p:spPr/>
        <p:txBody>
          <a:bodyPr>
            <a:normAutofit/>
          </a:bodyPr>
          <a:lstStyle/>
          <a:p>
            <a:r>
              <a:rPr lang="zh-TW" altLang="en-US" dirty="0" smtClean="0"/>
              <a:t>第二階段作法示例</a:t>
            </a:r>
            <a:endParaRPr lang="zh-TW" altLang="en-US" dirty="0"/>
          </a:p>
        </p:txBody>
      </p:sp>
    </p:spTree>
    <p:extLst>
      <p:ext uri="{BB962C8B-B14F-4D97-AF65-F5344CB8AC3E}">
        <p14:creationId xmlns:p14="http://schemas.microsoft.com/office/powerpoint/2010/main" val="266020943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smtClean="0"/>
              <a:t>在不影響現行百分計分的架構上，挪出部分題型，另依表現標準撰寫評分指引，評定學生在該題型上的表現等級。</a:t>
            </a:r>
            <a:endParaRPr lang="en-US" altLang="zh-TW" dirty="0" smtClean="0"/>
          </a:p>
          <a:p>
            <a:r>
              <a:rPr lang="zh-TW" altLang="en-US" dirty="0" smtClean="0"/>
              <a:t>優點：</a:t>
            </a:r>
            <a:endParaRPr lang="en-US" altLang="zh-TW" dirty="0" smtClean="0"/>
          </a:p>
          <a:p>
            <a:pPr marL="723900" indent="-450850">
              <a:buFont typeface="+mj-lt"/>
              <a:buAutoNum type="arabicPeriod"/>
            </a:pPr>
            <a:r>
              <a:rPr lang="zh-TW" altLang="en-US" dirty="0" smtClean="0"/>
              <a:t>不佔用學生答原計分題時間。</a:t>
            </a:r>
            <a:endParaRPr lang="en-US" altLang="zh-TW" dirty="0" smtClean="0"/>
          </a:p>
          <a:p>
            <a:pPr marL="723900" indent="-450850">
              <a:buFont typeface="+mj-lt"/>
              <a:buAutoNum type="arabicPeriod"/>
            </a:pPr>
            <a:r>
              <a:rPr lang="zh-TW" altLang="en-US" dirty="0" smtClean="0"/>
              <a:t>命題老師只需針對某部分題型，另寫評分指引即可。</a:t>
            </a:r>
            <a:endParaRPr lang="en-US" altLang="zh-TW" dirty="0" smtClean="0"/>
          </a:p>
          <a:p>
            <a:pPr marL="723900" indent="-450850">
              <a:buFont typeface="+mj-lt"/>
              <a:buAutoNum type="arabicPeriod"/>
            </a:pPr>
            <a:r>
              <a:rPr lang="zh-TW" altLang="en-US" dirty="0" smtClean="0"/>
              <a:t>若套用表現標準的題型越多，則越能了解學生的學習成就情況，以做為進行加深加廣或補救教學之參考。</a:t>
            </a:r>
            <a:endParaRPr lang="en-US" altLang="zh-TW" dirty="0" smtClean="0"/>
          </a:p>
          <a:p>
            <a:endParaRPr lang="en-US" altLang="zh-TW" dirty="0"/>
          </a:p>
        </p:txBody>
      </p:sp>
      <p:sp>
        <p:nvSpPr>
          <p:cNvPr id="3" name="標題 2"/>
          <p:cNvSpPr>
            <a:spLocks noGrp="1"/>
          </p:cNvSpPr>
          <p:nvPr>
            <p:ph type="title"/>
          </p:nvPr>
        </p:nvSpPr>
        <p:spPr/>
        <p:txBody>
          <a:bodyPr/>
          <a:lstStyle/>
          <a:p>
            <a:r>
              <a:rPr lang="zh-TW" altLang="zh-TW" dirty="0" smtClean="0"/>
              <a:t>第</a:t>
            </a:r>
            <a:r>
              <a:rPr lang="zh-TW" altLang="en-US" dirty="0" smtClean="0"/>
              <a:t>三</a:t>
            </a:r>
            <a:r>
              <a:rPr lang="zh-TW" altLang="zh-TW" dirty="0" smtClean="0"/>
              <a:t>階段</a:t>
            </a:r>
            <a:r>
              <a:rPr lang="zh-TW" altLang="zh-TW" dirty="0"/>
              <a:t>作法</a:t>
            </a:r>
            <a:r>
              <a:rPr lang="zh-TW" altLang="zh-TW" dirty="0" smtClean="0"/>
              <a:t>：</a:t>
            </a:r>
            <a:r>
              <a:rPr lang="zh-TW" altLang="en-US" dirty="0" smtClean="0"/>
              <a:t>雙軌併行</a:t>
            </a:r>
            <a:endParaRPr lang="zh-TW" altLang="en-US" dirty="0"/>
          </a:p>
        </p:txBody>
      </p:sp>
    </p:spTree>
    <p:extLst>
      <p:ext uri="{BB962C8B-B14F-4D97-AF65-F5344CB8AC3E}">
        <p14:creationId xmlns:p14="http://schemas.microsoft.com/office/powerpoint/2010/main" val="185676838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57200" y="152400"/>
            <a:ext cx="8229600" cy="972344"/>
          </a:xfrm>
        </p:spPr>
        <p:txBody>
          <a:bodyPr/>
          <a:lstStyle/>
          <a:p>
            <a:r>
              <a:rPr lang="zh-TW" altLang="en-US" dirty="0" smtClean="0"/>
              <a:t>雙軌並行示例：字詞測驗 </a:t>
            </a:r>
            <a:r>
              <a:rPr lang="en-US" altLang="zh-TW" dirty="0" smtClean="0"/>
              <a:t>(</a:t>
            </a:r>
            <a:r>
              <a:rPr lang="zh-TW" altLang="en-US" dirty="0" smtClean="0"/>
              <a:t>文本</a:t>
            </a:r>
            <a:r>
              <a:rPr lang="en-US" altLang="zh-TW" dirty="0" smtClean="0"/>
              <a:t>)</a:t>
            </a:r>
            <a:endParaRPr lang="zh-TW" altLang="en-US" dirty="0"/>
          </a:p>
        </p:txBody>
      </p:sp>
      <p:sp>
        <p:nvSpPr>
          <p:cNvPr id="5" name="內容版面配置區 4"/>
          <p:cNvSpPr>
            <a:spLocks noGrp="1"/>
          </p:cNvSpPr>
          <p:nvPr>
            <p:ph idx="1"/>
          </p:nvPr>
        </p:nvSpPr>
        <p:spPr/>
        <p:txBody>
          <a:bodyPr/>
          <a:lstStyle/>
          <a:p>
            <a:r>
              <a:rPr lang="zh-TW" altLang="en-US" dirty="0" smtClean="0"/>
              <a:t>八年級上學期</a:t>
            </a:r>
            <a:r>
              <a:rPr lang="en-US" altLang="zh-TW" dirty="0" smtClean="0"/>
              <a:t/>
            </a:r>
            <a:br>
              <a:rPr lang="en-US" altLang="zh-TW" dirty="0" smtClean="0"/>
            </a:br>
            <a:r>
              <a:rPr lang="zh-TW" altLang="en-US" dirty="0" smtClean="0"/>
              <a:t>第一次段考</a:t>
            </a:r>
            <a:r>
              <a:rPr lang="en-US" altLang="zh-TW" dirty="0" smtClean="0"/>
              <a:t/>
            </a:r>
            <a:br>
              <a:rPr lang="en-US" altLang="zh-TW" dirty="0" smtClean="0"/>
            </a:br>
            <a:r>
              <a:rPr lang="zh-TW" altLang="en-US" dirty="0" smtClean="0"/>
              <a:t>翰林版</a:t>
            </a:r>
            <a:r>
              <a:rPr lang="en-US" altLang="zh-TW" dirty="0" smtClean="0"/>
              <a:t>(Units 1-3)</a:t>
            </a:r>
          </a:p>
          <a:p>
            <a:endParaRPr lang="en-US" altLang="zh-TW" dirty="0"/>
          </a:p>
          <a:p>
            <a:pPr marL="0" indent="0">
              <a:buNone/>
            </a:pPr>
            <a:r>
              <a:rPr lang="en-US" altLang="zh-TW" dirty="0" smtClean="0"/>
              <a:t>(</a:t>
            </a:r>
            <a:r>
              <a:rPr lang="zh-TW" altLang="en-US" dirty="0"/>
              <a:t>資料改寫來源</a:t>
            </a:r>
            <a:r>
              <a:rPr lang="zh-TW" altLang="en-US" dirty="0" smtClean="0"/>
              <a:t>：</a:t>
            </a:r>
            <a:endParaRPr lang="en-US" altLang="zh-TW" dirty="0" smtClean="0"/>
          </a:p>
          <a:p>
            <a:pPr marL="0" indent="0">
              <a:buNone/>
            </a:pPr>
            <a:r>
              <a:rPr lang="zh-TW" altLang="en-US" dirty="0" smtClean="0"/>
              <a:t>花蓮縣宜昌國中</a:t>
            </a:r>
            <a:r>
              <a:rPr lang="en-US" altLang="zh-TW" dirty="0" smtClean="0"/>
              <a:t>)</a:t>
            </a:r>
            <a:endParaRPr lang="zh-TW" altLang="en-US" dirty="0"/>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3205" y="1124744"/>
            <a:ext cx="5037835" cy="5466153"/>
          </a:xfrm>
          <a:prstGeom prst="rect">
            <a:avLst/>
          </a:prstGeom>
        </p:spPr>
      </p:pic>
    </p:spTree>
    <p:extLst>
      <p:ext uri="{BB962C8B-B14F-4D97-AF65-F5344CB8AC3E}">
        <p14:creationId xmlns:p14="http://schemas.microsoft.com/office/powerpoint/2010/main" val="100423984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smtClean="0"/>
              <a:t>常見配分：</a:t>
            </a:r>
            <a:r>
              <a:rPr lang="en-US" altLang="zh-TW" dirty="0" smtClean="0"/>
              <a:t>20% (</a:t>
            </a:r>
            <a:r>
              <a:rPr lang="zh-TW" altLang="en-US" dirty="0" smtClean="0"/>
              <a:t>每題</a:t>
            </a:r>
            <a:r>
              <a:rPr lang="en-US" altLang="zh-TW" dirty="0" smtClean="0"/>
              <a:t>2</a:t>
            </a:r>
            <a:r>
              <a:rPr lang="zh-TW" altLang="en-US" dirty="0" smtClean="0"/>
              <a:t>分</a:t>
            </a:r>
            <a:r>
              <a:rPr lang="en-US" altLang="zh-TW" dirty="0" smtClean="0"/>
              <a:t>)</a:t>
            </a:r>
          </a:p>
          <a:p>
            <a:r>
              <a:rPr lang="zh-TW" altLang="en-US" dirty="0" smtClean="0"/>
              <a:t>評分指引：</a:t>
            </a:r>
            <a:endParaRPr lang="en-US" altLang="zh-TW" dirty="0" smtClean="0"/>
          </a:p>
          <a:p>
            <a:pPr marL="0" indent="0">
              <a:buNone/>
            </a:pPr>
            <a:endParaRPr lang="zh-TW" altLang="en-US" dirty="0"/>
          </a:p>
        </p:txBody>
      </p:sp>
      <p:sp>
        <p:nvSpPr>
          <p:cNvPr id="3" name="標題 2"/>
          <p:cNvSpPr>
            <a:spLocks noGrp="1"/>
          </p:cNvSpPr>
          <p:nvPr>
            <p:ph type="title"/>
          </p:nvPr>
        </p:nvSpPr>
        <p:spPr/>
        <p:txBody>
          <a:bodyPr>
            <a:normAutofit fontScale="90000"/>
          </a:bodyPr>
          <a:lstStyle/>
          <a:p>
            <a:r>
              <a:rPr lang="zh-TW" altLang="en-US" dirty="0"/>
              <a:t>雙軌並行示例：字詞測驗 </a:t>
            </a:r>
            <a:r>
              <a:rPr lang="en-US" altLang="zh-TW" dirty="0" smtClean="0"/>
              <a:t>(</a:t>
            </a:r>
            <a:r>
              <a:rPr lang="zh-TW" altLang="en-US" dirty="0" smtClean="0"/>
              <a:t>評分指引</a:t>
            </a:r>
            <a:r>
              <a:rPr lang="en-US" altLang="zh-TW" dirty="0" smtClean="0"/>
              <a:t>)</a:t>
            </a:r>
            <a:endParaRPr lang="zh-TW" altLang="en-US" dirty="0"/>
          </a:p>
        </p:txBody>
      </p:sp>
      <p:graphicFrame>
        <p:nvGraphicFramePr>
          <p:cNvPr id="4" name="表格 3"/>
          <p:cNvGraphicFramePr>
            <a:graphicFrameLocks noGrp="1"/>
          </p:cNvGraphicFramePr>
          <p:nvPr>
            <p:extLst>
              <p:ext uri="{D42A27DB-BD31-4B8C-83A1-F6EECF244321}">
                <p14:modId xmlns:p14="http://schemas.microsoft.com/office/powerpoint/2010/main" val="1259707623"/>
              </p:ext>
            </p:extLst>
          </p:nvPr>
        </p:nvGraphicFramePr>
        <p:xfrm>
          <a:off x="251520" y="2564904"/>
          <a:ext cx="8640957" cy="2973604"/>
        </p:xfrm>
        <a:graphic>
          <a:graphicData uri="http://schemas.openxmlformats.org/drawingml/2006/table">
            <a:tbl>
              <a:tblPr firstRow="1" firstCol="1" bandRow="1">
                <a:tableStyleId>{5C22544A-7EE6-4342-B048-85BDC9FD1C3A}</a:tableStyleId>
              </a:tblPr>
              <a:tblGrid>
                <a:gridCol w="2232248"/>
                <a:gridCol w="2472274"/>
                <a:gridCol w="2352261"/>
                <a:gridCol w="1584174"/>
              </a:tblGrid>
              <a:tr h="469081">
                <a:tc gridSpan="4">
                  <a:txBody>
                    <a:bodyPr/>
                    <a:lstStyle/>
                    <a:p>
                      <a:pPr algn="ctr">
                        <a:spcAft>
                          <a:spcPts val="0"/>
                        </a:spcAft>
                      </a:pPr>
                      <a:r>
                        <a:rPr lang="en-US" altLang="zh-TW" sz="2400" kern="100" dirty="0" smtClean="0">
                          <a:effectLst/>
                        </a:rPr>
                        <a:t>(</a:t>
                      </a:r>
                      <a:r>
                        <a:rPr lang="zh-TW" altLang="en-US" sz="2400" kern="100" dirty="0" smtClean="0">
                          <a:effectLst/>
                        </a:rPr>
                        <a:t>閱讀能力→字詞句構</a:t>
                      </a:r>
                      <a:r>
                        <a:rPr lang="en-US" altLang="zh-TW" sz="2400" kern="100" dirty="0" smtClean="0">
                          <a:effectLst/>
                        </a:rPr>
                        <a:t>) </a:t>
                      </a:r>
                      <a:r>
                        <a:rPr lang="zh-TW" sz="2400" kern="100" dirty="0" smtClean="0">
                          <a:effectLst/>
                        </a:rPr>
                        <a:t>表現</a:t>
                      </a:r>
                      <a:r>
                        <a:rPr lang="zh-TW" sz="2400" kern="100" dirty="0">
                          <a:effectLst/>
                        </a:rPr>
                        <a:t>標準</a:t>
                      </a:r>
                      <a:endParaRPr lang="zh-TW" sz="2400" kern="100" dirty="0">
                        <a:effectLst/>
                        <a:latin typeface="Calibri"/>
                        <a:ea typeface="新細明體"/>
                        <a:cs typeface="Calibri"/>
                      </a:endParaRPr>
                    </a:p>
                  </a:txBody>
                  <a:tcPr marL="68580" marR="68580"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69081">
                <a:tc>
                  <a:txBody>
                    <a:bodyPr/>
                    <a:lstStyle/>
                    <a:p>
                      <a:pPr algn="ctr">
                        <a:spcAft>
                          <a:spcPts val="0"/>
                        </a:spcAft>
                      </a:pPr>
                      <a:r>
                        <a:rPr lang="en-US" sz="2000" b="1" kern="100" dirty="0">
                          <a:solidFill>
                            <a:schemeClr val="bg1"/>
                          </a:solidFill>
                          <a:effectLst/>
                        </a:rPr>
                        <a:t>B</a:t>
                      </a:r>
                      <a:endParaRPr lang="zh-TW" sz="2000" b="1" kern="100" dirty="0">
                        <a:solidFill>
                          <a:schemeClr val="bg1"/>
                        </a:solidFill>
                        <a:effectLst/>
                        <a:latin typeface="Calibri"/>
                        <a:ea typeface="新細明體"/>
                        <a:cs typeface="Calibri"/>
                      </a:endParaRPr>
                    </a:p>
                  </a:txBody>
                  <a:tcPr marL="68580" marR="68580" marT="0" marB="0" anchor="ctr">
                    <a:solidFill>
                      <a:schemeClr val="accent1">
                        <a:lumMod val="60000"/>
                        <a:lumOff val="40000"/>
                      </a:schemeClr>
                    </a:solidFill>
                  </a:tcPr>
                </a:tc>
                <a:tc>
                  <a:txBody>
                    <a:bodyPr/>
                    <a:lstStyle/>
                    <a:p>
                      <a:pPr algn="ctr">
                        <a:spcAft>
                          <a:spcPts val="0"/>
                        </a:spcAft>
                      </a:pPr>
                      <a:r>
                        <a:rPr lang="en-US" sz="2000" b="1" kern="100" dirty="0">
                          <a:effectLst/>
                        </a:rPr>
                        <a:t>C</a:t>
                      </a:r>
                      <a:endParaRPr lang="zh-TW" sz="2000" b="1" kern="100" dirty="0">
                        <a:effectLst/>
                        <a:latin typeface="Calibri"/>
                        <a:ea typeface="新細明體"/>
                        <a:cs typeface="Calibri"/>
                      </a:endParaRPr>
                    </a:p>
                  </a:txBody>
                  <a:tcPr marL="68580" marR="68580" marT="0" marB="0" anchor="ctr"/>
                </a:tc>
                <a:tc>
                  <a:txBody>
                    <a:bodyPr/>
                    <a:lstStyle/>
                    <a:p>
                      <a:pPr algn="ctr">
                        <a:spcAft>
                          <a:spcPts val="0"/>
                        </a:spcAft>
                      </a:pPr>
                      <a:r>
                        <a:rPr lang="en-US" sz="2000" b="1" kern="100" dirty="0">
                          <a:effectLst/>
                        </a:rPr>
                        <a:t>D</a:t>
                      </a:r>
                      <a:endParaRPr lang="zh-TW" sz="2000" b="1" kern="100" dirty="0">
                        <a:effectLst/>
                        <a:latin typeface="Calibri"/>
                        <a:ea typeface="新細明體"/>
                        <a:cs typeface="Calibri"/>
                      </a:endParaRPr>
                    </a:p>
                  </a:txBody>
                  <a:tcPr marL="68580" marR="68580" marT="0" marB="0" anchor="ctr">
                    <a:solidFill>
                      <a:schemeClr val="accent1">
                        <a:lumMod val="60000"/>
                        <a:lumOff val="40000"/>
                      </a:schemeClr>
                    </a:solidFill>
                  </a:tcPr>
                </a:tc>
                <a:tc>
                  <a:txBody>
                    <a:bodyPr/>
                    <a:lstStyle/>
                    <a:p>
                      <a:pPr algn="ctr">
                        <a:spcAft>
                          <a:spcPts val="0"/>
                        </a:spcAft>
                      </a:pPr>
                      <a:r>
                        <a:rPr lang="en-US" sz="2000" b="1" kern="100" dirty="0">
                          <a:effectLst/>
                        </a:rPr>
                        <a:t>E</a:t>
                      </a:r>
                      <a:endParaRPr lang="zh-TW" sz="2000" b="1" kern="100" dirty="0">
                        <a:effectLst/>
                        <a:latin typeface="Calibri"/>
                        <a:ea typeface="新細明體"/>
                        <a:cs typeface="Calibri"/>
                      </a:endParaRPr>
                    </a:p>
                  </a:txBody>
                  <a:tcPr marL="68580" marR="68580" marT="0" marB="0" anchor="ctr"/>
                </a:tc>
              </a:tr>
              <a:tr h="859981">
                <a:tc>
                  <a:txBody>
                    <a:bodyPr/>
                    <a:lstStyle/>
                    <a:p>
                      <a:pPr>
                        <a:spcAft>
                          <a:spcPts val="0"/>
                        </a:spcAft>
                      </a:pPr>
                      <a:r>
                        <a:rPr lang="zh-TW" sz="2400" b="0" kern="0" dirty="0">
                          <a:solidFill>
                            <a:srgbClr val="000000"/>
                          </a:solidFill>
                          <a:effectLst/>
                          <a:latin typeface="Times New Roman"/>
                          <a:ea typeface="標楷體"/>
                          <a:cs typeface="Calibri"/>
                        </a:rPr>
                        <a:t>能指出句中關鍵字詞片語的基本語意。</a:t>
                      </a:r>
                      <a:endParaRPr lang="zh-TW" sz="2400" b="0" kern="100" dirty="0">
                        <a:effectLst/>
                        <a:latin typeface="Calibri"/>
                        <a:ea typeface="新細明體"/>
                        <a:cs typeface="Calibri"/>
                      </a:endParaRPr>
                    </a:p>
                  </a:txBody>
                  <a:tcPr marL="68580" marR="68580" marT="0" marB="0">
                    <a:solidFill>
                      <a:schemeClr val="accent1">
                        <a:lumMod val="60000"/>
                        <a:lumOff val="40000"/>
                      </a:schemeClr>
                    </a:solidFill>
                  </a:tcPr>
                </a:tc>
                <a:tc>
                  <a:txBody>
                    <a:bodyPr/>
                    <a:lstStyle/>
                    <a:p>
                      <a:pPr>
                        <a:spcAft>
                          <a:spcPts val="0"/>
                        </a:spcAft>
                      </a:pPr>
                      <a:r>
                        <a:rPr lang="zh-TW" sz="2400" kern="0" dirty="0">
                          <a:solidFill>
                            <a:srgbClr val="000000"/>
                          </a:solidFill>
                          <a:effectLst/>
                          <a:latin typeface="Times New Roman"/>
                          <a:ea typeface="標楷體"/>
                          <a:cs typeface="Calibri"/>
                        </a:rPr>
                        <a:t>能指出句中關鍵字詞片語的基本語意，</a:t>
                      </a:r>
                      <a:r>
                        <a:rPr lang="zh-TW" sz="2400" kern="0" dirty="0">
                          <a:solidFill>
                            <a:srgbClr val="000000"/>
                          </a:solidFill>
                          <a:effectLst/>
                          <a:latin typeface="Calibri"/>
                          <a:ea typeface="標楷體"/>
                          <a:cs typeface="Calibri"/>
                        </a:rPr>
                        <a:t>偶</a:t>
                      </a:r>
                      <a:r>
                        <a:rPr lang="zh-TW" sz="2400" kern="0" dirty="0">
                          <a:solidFill>
                            <a:srgbClr val="000000"/>
                          </a:solidFill>
                          <a:effectLst/>
                          <a:latin typeface="Times New Roman"/>
                          <a:ea typeface="標楷體"/>
                          <a:cs typeface="Calibri"/>
                        </a:rPr>
                        <a:t>有錯誤。</a:t>
                      </a:r>
                      <a:endParaRPr lang="zh-TW" sz="2400" kern="100" dirty="0">
                        <a:effectLst/>
                        <a:latin typeface="Calibri"/>
                        <a:ea typeface="新細明體"/>
                        <a:cs typeface="Calibri"/>
                      </a:endParaRPr>
                    </a:p>
                  </a:txBody>
                  <a:tcPr marL="68580" marR="68580" marT="0" marB="0"/>
                </a:tc>
                <a:tc>
                  <a:txBody>
                    <a:bodyPr/>
                    <a:lstStyle/>
                    <a:p>
                      <a:pPr>
                        <a:spcAft>
                          <a:spcPts val="0"/>
                        </a:spcAft>
                      </a:pPr>
                      <a:r>
                        <a:rPr lang="zh-TW" sz="2400" kern="0" dirty="0">
                          <a:solidFill>
                            <a:srgbClr val="000000"/>
                          </a:solidFill>
                          <a:effectLst/>
                          <a:latin typeface="Times New Roman"/>
                          <a:ea typeface="標楷體"/>
                          <a:cs typeface="Calibri"/>
                        </a:rPr>
                        <a:t>僅能有限地指出句中關鍵字詞片語的基本語意。</a:t>
                      </a:r>
                      <a:endParaRPr lang="zh-TW" sz="2400" kern="100" dirty="0">
                        <a:effectLst/>
                        <a:latin typeface="Calibri"/>
                        <a:ea typeface="新細明體"/>
                        <a:cs typeface="Calibri"/>
                      </a:endParaRPr>
                    </a:p>
                  </a:txBody>
                  <a:tcPr marL="68580" marR="68580" marT="0" marB="0">
                    <a:solidFill>
                      <a:schemeClr val="accent1">
                        <a:lumMod val="60000"/>
                        <a:lumOff val="40000"/>
                      </a:schemeClr>
                    </a:solidFill>
                  </a:tcPr>
                </a:tc>
                <a:tc>
                  <a:txBody>
                    <a:bodyPr/>
                    <a:lstStyle/>
                    <a:p>
                      <a:pPr>
                        <a:spcAft>
                          <a:spcPts val="0"/>
                        </a:spcAft>
                      </a:pPr>
                      <a:r>
                        <a:rPr lang="zh-TW" sz="2400" kern="0" dirty="0">
                          <a:solidFill>
                            <a:srgbClr val="000000"/>
                          </a:solidFill>
                          <a:effectLst/>
                          <a:latin typeface="Times New Roman"/>
                          <a:ea typeface="標楷體"/>
                          <a:cs typeface="Calibri"/>
                        </a:rPr>
                        <a:t>未達</a:t>
                      </a:r>
                      <a:r>
                        <a:rPr lang="en-US" sz="2400" kern="0" dirty="0">
                          <a:solidFill>
                            <a:srgbClr val="000000"/>
                          </a:solidFill>
                          <a:effectLst/>
                          <a:latin typeface="Times New Roman"/>
                          <a:ea typeface="標楷體"/>
                          <a:cs typeface="Calibri"/>
                        </a:rPr>
                        <a:t>D</a:t>
                      </a:r>
                      <a:r>
                        <a:rPr lang="zh-TW" sz="2400" kern="0" dirty="0">
                          <a:solidFill>
                            <a:srgbClr val="000000"/>
                          </a:solidFill>
                          <a:effectLst/>
                          <a:latin typeface="Times New Roman"/>
                          <a:ea typeface="標楷體"/>
                          <a:cs typeface="Calibri"/>
                        </a:rPr>
                        <a:t>級</a:t>
                      </a:r>
                      <a:endParaRPr lang="zh-TW" sz="2400" kern="100" dirty="0">
                        <a:effectLst/>
                        <a:latin typeface="Calibri"/>
                        <a:ea typeface="新細明體"/>
                        <a:cs typeface="Calibri"/>
                      </a:endParaRPr>
                    </a:p>
                  </a:txBody>
                  <a:tcPr marL="68580" marR="68580" marT="0" marB="0"/>
                </a:tc>
              </a:tr>
              <a:tr h="469081">
                <a:tc gridSpan="4">
                  <a:txBody>
                    <a:bodyPr/>
                    <a:lstStyle/>
                    <a:p>
                      <a:pPr marL="0" algn="ctr" rtl="0" eaLnBrk="1" latinLnBrk="0" hangingPunct="1">
                        <a:spcAft>
                          <a:spcPts val="0"/>
                        </a:spcAft>
                      </a:pPr>
                      <a:r>
                        <a:rPr kumimoji="0" lang="zh-TW" altLang="en-US" sz="2400" b="1" kern="100" dirty="0" smtClean="0">
                          <a:solidFill>
                            <a:schemeClr val="lt1"/>
                          </a:solidFill>
                          <a:effectLst/>
                          <a:latin typeface="+mn-lt"/>
                          <a:ea typeface="+mn-ea"/>
                          <a:cs typeface="+mn-cs"/>
                        </a:rPr>
                        <a:t>評分指引</a:t>
                      </a:r>
                      <a:endParaRPr kumimoji="0" lang="zh-TW" sz="2400" b="1" kern="100" dirty="0">
                        <a:solidFill>
                          <a:schemeClr val="lt1"/>
                        </a:solidFill>
                        <a:effectLst/>
                        <a:latin typeface="+mn-lt"/>
                        <a:ea typeface="+mn-ea"/>
                        <a:cs typeface="+mn-cs"/>
                      </a:endParaRPr>
                    </a:p>
                  </a:txBody>
                  <a:tcPr marL="68580" marR="68580"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69081">
                <a:tc>
                  <a:txBody>
                    <a:bodyPr/>
                    <a:lstStyle/>
                    <a:p>
                      <a:pPr>
                        <a:spcAft>
                          <a:spcPts val="0"/>
                        </a:spcAft>
                      </a:pPr>
                      <a:r>
                        <a:rPr lang="zh-TW" sz="2400" b="0" kern="100" dirty="0">
                          <a:solidFill>
                            <a:srgbClr val="000000"/>
                          </a:solidFill>
                          <a:effectLst/>
                          <a:latin typeface="Times New Roman"/>
                          <a:ea typeface="標楷體"/>
                          <a:cs typeface="Times New Roman"/>
                        </a:rPr>
                        <a:t>答對</a:t>
                      </a:r>
                      <a:r>
                        <a:rPr lang="en-US" sz="2400" b="0" kern="100" dirty="0">
                          <a:solidFill>
                            <a:srgbClr val="000000"/>
                          </a:solidFill>
                          <a:effectLst/>
                          <a:latin typeface="Times New Roman"/>
                          <a:ea typeface="標楷體"/>
                          <a:cs typeface="Calibri"/>
                        </a:rPr>
                        <a:t>8-10</a:t>
                      </a:r>
                      <a:r>
                        <a:rPr lang="zh-TW" sz="2400" b="0" kern="100" dirty="0">
                          <a:solidFill>
                            <a:srgbClr val="000000"/>
                          </a:solidFill>
                          <a:effectLst/>
                          <a:latin typeface="Times New Roman"/>
                          <a:ea typeface="標楷體"/>
                          <a:cs typeface="Times New Roman"/>
                        </a:rPr>
                        <a:t>題</a:t>
                      </a:r>
                      <a:endParaRPr lang="zh-TW" sz="2400" b="0" kern="100" dirty="0">
                        <a:effectLst/>
                        <a:latin typeface="Calibri"/>
                        <a:ea typeface="新細明體"/>
                        <a:cs typeface="Calibri"/>
                      </a:endParaRPr>
                    </a:p>
                  </a:txBody>
                  <a:tcPr marL="68580" marR="68580" marT="0" marB="0">
                    <a:solidFill>
                      <a:schemeClr val="accent1">
                        <a:lumMod val="60000"/>
                        <a:lumOff val="40000"/>
                      </a:schemeClr>
                    </a:solidFill>
                  </a:tcPr>
                </a:tc>
                <a:tc>
                  <a:txBody>
                    <a:bodyPr/>
                    <a:lstStyle/>
                    <a:p>
                      <a:pPr>
                        <a:spcAft>
                          <a:spcPts val="0"/>
                        </a:spcAft>
                      </a:pPr>
                      <a:r>
                        <a:rPr lang="zh-TW" sz="2400" kern="100" dirty="0">
                          <a:solidFill>
                            <a:srgbClr val="000000"/>
                          </a:solidFill>
                          <a:effectLst/>
                          <a:latin typeface="Times New Roman"/>
                          <a:ea typeface="標楷體"/>
                          <a:cs typeface="Times New Roman"/>
                        </a:rPr>
                        <a:t>答對</a:t>
                      </a:r>
                      <a:r>
                        <a:rPr lang="en-US" sz="2400" kern="100" dirty="0">
                          <a:solidFill>
                            <a:srgbClr val="000000"/>
                          </a:solidFill>
                          <a:effectLst/>
                          <a:latin typeface="Times New Roman"/>
                          <a:ea typeface="標楷體"/>
                          <a:cs typeface="Calibri"/>
                        </a:rPr>
                        <a:t>6-7</a:t>
                      </a:r>
                      <a:r>
                        <a:rPr lang="zh-TW" sz="2400" kern="100" dirty="0">
                          <a:solidFill>
                            <a:srgbClr val="000000"/>
                          </a:solidFill>
                          <a:effectLst/>
                          <a:latin typeface="Times New Roman"/>
                          <a:ea typeface="標楷體"/>
                          <a:cs typeface="Times New Roman"/>
                        </a:rPr>
                        <a:t>題</a:t>
                      </a:r>
                      <a:endParaRPr lang="zh-TW" sz="2400" kern="100" dirty="0">
                        <a:effectLst/>
                        <a:latin typeface="Calibri"/>
                        <a:ea typeface="新細明體"/>
                        <a:cs typeface="Calibri"/>
                      </a:endParaRPr>
                    </a:p>
                  </a:txBody>
                  <a:tcPr marL="68580" marR="68580" marT="0" marB="0"/>
                </a:tc>
                <a:tc>
                  <a:txBody>
                    <a:bodyPr/>
                    <a:lstStyle/>
                    <a:p>
                      <a:pPr>
                        <a:spcAft>
                          <a:spcPts val="0"/>
                        </a:spcAft>
                      </a:pPr>
                      <a:r>
                        <a:rPr lang="zh-TW" sz="2400" kern="100" dirty="0">
                          <a:solidFill>
                            <a:srgbClr val="000000"/>
                          </a:solidFill>
                          <a:effectLst/>
                          <a:latin typeface="Times New Roman"/>
                          <a:ea typeface="標楷體"/>
                          <a:cs typeface="Times New Roman"/>
                        </a:rPr>
                        <a:t>答對</a:t>
                      </a:r>
                      <a:r>
                        <a:rPr lang="en-US" sz="2400" kern="100" dirty="0">
                          <a:solidFill>
                            <a:srgbClr val="000000"/>
                          </a:solidFill>
                          <a:effectLst/>
                          <a:latin typeface="Times New Roman"/>
                          <a:ea typeface="標楷體"/>
                          <a:cs typeface="Calibri"/>
                        </a:rPr>
                        <a:t>4-5</a:t>
                      </a:r>
                      <a:r>
                        <a:rPr lang="zh-TW" sz="2400" kern="100" dirty="0">
                          <a:solidFill>
                            <a:srgbClr val="000000"/>
                          </a:solidFill>
                          <a:effectLst/>
                          <a:latin typeface="Times New Roman"/>
                          <a:ea typeface="標楷體"/>
                          <a:cs typeface="Times New Roman"/>
                        </a:rPr>
                        <a:t>題</a:t>
                      </a:r>
                      <a:endParaRPr lang="zh-TW" sz="2400" kern="100" dirty="0">
                        <a:effectLst/>
                        <a:latin typeface="Calibri"/>
                        <a:ea typeface="新細明體"/>
                        <a:cs typeface="Calibri"/>
                      </a:endParaRPr>
                    </a:p>
                  </a:txBody>
                  <a:tcPr marL="68580" marR="68580" marT="0" marB="0">
                    <a:solidFill>
                      <a:schemeClr val="accent1">
                        <a:lumMod val="60000"/>
                        <a:lumOff val="40000"/>
                      </a:schemeClr>
                    </a:solidFill>
                  </a:tcPr>
                </a:tc>
                <a:tc>
                  <a:txBody>
                    <a:bodyPr/>
                    <a:lstStyle/>
                    <a:p>
                      <a:pPr>
                        <a:spcAft>
                          <a:spcPts val="0"/>
                        </a:spcAft>
                      </a:pPr>
                      <a:r>
                        <a:rPr lang="zh-TW" sz="2400" kern="100" dirty="0">
                          <a:solidFill>
                            <a:srgbClr val="000000"/>
                          </a:solidFill>
                          <a:effectLst/>
                          <a:latin typeface="Times New Roman"/>
                          <a:ea typeface="標楷體"/>
                          <a:cs typeface="Times New Roman"/>
                        </a:rPr>
                        <a:t>答對</a:t>
                      </a:r>
                      <a:r>
                        <a:rPr lang="en-US" sz="2400" kern="100" dirty="0">
                          <a:solidFill>
                            <a:srgbClr val="000000"/>
                          </a:solidFill>
                          <a:effectLst/>
                          <a:latin typeface="Times New Roman"/>
                          <a:ea typeface="標楷體"/>
                          <a:cs typeface="Calibri"/>
                        </a:rPr>
                        <a:t>0-3</a:t>
                      </a:r>
                      <a:r>
                        <a:rPr lang="zh-TW" sz="2400" kern="100" dirty="0">
                          <a:solidFill>
                            <a:srgbClr val="000000"/>
                          </a:solidFill>
                          <a:effectLst/>
                          <a:latin typeface="Times New Roman"/>
                          <a:ea typeface="標楷體"/>
                          <a:cs typeface="Times New Roman"/>
                        </a:rPr>
                        <a:t>題</a:t>
                      </a:r>
                      <a:endParaRPr lang="zh-TW" sz="2400" kern="100" dirty="0">
                        <a:effectLst/>
                        <a:latin typeface="Calibri"/>
                        <a:ea typeface="新細明體"/>
                        <a:cs typeface="Calibri"/>
                      </a:endParaRPr>
                    </a:p>
                  </a:txBody>
                  <a:tcPr marL="68580" marR="68580" marT="0" marB="0"/>
                </a:tc>
              </a:tr>
            </a:tbl>
          </a:graphicData>
        </a:graphic>
      </p:graphicFrame>
    </p:spTree>
    <p:extLst>
      <p:ext uri="{BB962C8B-B14F-4D97-AF65-F5344CB8AC3E}">
        <p14:creationId xmlns:p14="http://schemas.microsoft.com/office/powerpoint/2010/main" val="290230995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lnSpcReduction="10000"/>
          </a:bodyPr>
          <a:lstStyle/>
          <a:p>
            <a:r>
              <a:rPr lang="zh-TW" altLang="en-US" dirty="0" smtClean="0"/>
              <a:t>因七年級閱讀能力</a:t>
            </a:r>
            <a:r>
              <a:rPr lang="zh-TW" altLang="en-US" dirty="0"/>
              <a:t>「字詞</a:t>
            </a:r>
            <a:r>
              <a:rPr lang="zh-TW" altLang="en-US" dirty="0" smtClean="0"/>
              <a:t>」的表現標準是：</a:t>
            </a:r>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a:p>
          <a:p>
            <a:endParaRPr lang="en-US" altLang="zh-TW" dirty="0" smtClean="0"/>
          </a:p>
          <a:p>
            <a:r>
              <a:rPr lang="zh-TW" altLang="en-US" dirty="0" smtClean="0"/>
              <a:t>只有</a:t>
            </a:r>
            <a:r>
              <a:rPr lang="en-US" altLang="zh-TW" b="1" dirty="0" smtClean="0"/>
              <a:t>B</a:t>
            </a:r>
            <a:r>
              <a:rPr lang="zh-TW" altLang="en-US" b="1" dirty="0" smtClean="0"/>
              <a:t>級</a:t>
            </a:r>
            <a:r>
              <a:rPr lang="zh-TW" altLang="en-US" dirty="0" smtClean="0"/>
              <a:t>才需要「</a:t>
            </a:r>
            <a:r>
              <a:rPr lang="zh-TW" altLang="en-US" dirty="0" smtClean="0">
                <a:solidFill>
                  <a:srgbClr val="FFC000"/>
                </a:solidFill>
              </a:rPr>
              <a:t>在句中</a:t>
            </a:r>
            <a:r>
              <a:rPr lang="zh-TW" altLang="en-US" dirty="0" smtClean="0"/>
              <a:t>」指出字詞片語的基本語意。</a:t>
            </a:r>
            <a:endParaRPr lang="en-US" altLang="zh-TW" dirty="0" smtClean="0"/>
          </a:p>
          <a:p>
            <a:r>
              <a:rPr lang="en-US" altLang="zh-TW" dirty="0"/>
              <a:t>C</a:t>
            </a:r>
            <a:r>
              <a:rPr lang="zh-TW" altLang="zh-TW" dirty="0"/>
              <a:t>級只要了解 </a:t>
            </a:r>
            <a:r>
              <a:rPr lang="zh-TW" altLang="en-US" dirty="0"/>
              <a:t>「</a:t>
            </a:r>
            <a:r>
              <a:rPr lang="zh-TW" altLang="zh-TW" dirty="0" smtClean="0">
                <a:solidFill>
                  <a:srgbClr val="FFC000"/>
                </a:solidFill>
              </a:rPr>
              <a:t>單獨</a:t>
            </a:r>
            <a:r>
              <a:rPr lang="zh-TW" altLang="en-US" dirty="0"/>
              <a:t>」</a:t>
            </a:r>
            <a:r>
              <a:rPr lang="zh-TW" altLang="zh-TW" dirty="0" smtClean="0"/>
              <a:t>字</a:t>
            </a:r>
            <a:r>
              <a:rPr lang="zh-TW" altLang="zh-TW" dirty="0"/>
              <a:t>詞片語的基本語意即可</a:t>
            </a:r>
            <a:r>
              <a:rPr lang="zh-TW" altLang="en-US" dirty="0" smtClean="0"/>
              <a:t>。</a:t>
            </a:r>
            <a:endParaRPr lang="zh-TW" altLang="en-US" dirty="0"/>
          </a:p>
        </p:txBody>
      </p:sp>
      <p:sp>
        <p:nvSpPr>
          <p:cNvPr id="3" name="標題 2"/>
          <p:cNvSpPr>
            <a:spLocks noGrp="1"/>
          </p:cNvSpPr>
          <p:nvPr>
            <p:ph type="title"/>
          </p:nvPr>
        </p:nvSpPr>
        <p:spPr/>
        <p:txBody>
          <a:bodyPr/>
          <a:lstStyle/>
          <a:p>
            <a:r>
              <a:rPr lang="zh-TW" altLang="en-US" dirty="0" smtClean="0"/>
              <a:t>七年級字詞測驗提醒事項</a:t>
            </a:r>
            <a:endParaRPr lang="zh-TW" altLang="en-US" dirty="0"/>
          </a:p>
        </p:txBody>
      </p:sp>
      <p:graphicFrame>
        <p:nvGraphicFramePr>
          <p:cNvPr id="4" name="表格 3"/>
          <p:cNvGraphicFramePr>
            <a:graphicFrameLocks noGrp="1"/>
          </p:cNvGraphicFramePr>
          <p:nvPr>
            <p:extLst>
              <p:ext uri="{D42A27DB-BD31-4B8C-83A1-F6EECF244321}">
                <p14:modId xmlns:p14="http://schemas.microsoft.com/office/powerpoint/2010/main" val="1182814021"/>
              </p:ext>
            </p:extLst>
          </p:nvPr>
        </p:nvGraphicFramePr>
        <p:xfrm>
          <a:off x="467544" y="2204864"/>
          <a:ext cx="8280919" cy="2316480"/>
        </p:xfrm>
        <a:graphic>
          <a:graphicData uri="http://schemas.openxmlformats.org/drawingml/2006/table">
            <a:tbl>
              <a:tblPr firstRow="1" bandRow="1">
                <a:tableStyleId>{5C22544A-7EE6-4342-B048-85BDC9FD1C3A}</a:tableStyleId>
              </a:tblPr>
              <a:tblGrid>
                <a:gridCol w="1296144"/>
                <a:gridCol w="1992221"/>
                <a:gridCol w="1992221"/>
                <a:gridCol w="1992221"/>
                <a:gridCol w="1008112"/>
              </a:tblGrid>
              <a:tr h="370840">
                <a:tc>
                  <a:txBody>
                    <a:bodyPr/>
                    <a:lstStyle/>
                    <a:p>
                      <a:pPr algn="ctr"/>
                      <a:r>
                        <a:rPr lang="en-US" altLang="zh-TW" sz="2400" dirty="0" smtClean="0">
                          <a:solidFill>
                            <a:schemeClr val="bg1"/>
                          </a:solidFill>
                        </a:rPr>
                        <a:t>A</a:t>
                      </a:r>
                      <a:endParaRPr lang="zh-TW" altLang="en-US" sz="2400" dirty="0">
                        <a:solidFill>
                          <a:schemeClr val="bg1"/>
                        </a:solidFill>
                      </a:endParaRPr>
                    </a:p>
                  </a:txBody>
                  <a:tcPr anchor="ctr"/>
                </a:tc>
                <a:tc>
                  <a:txBody>
                    <a:bodyPr/>
                    <a:lstStyle/>
                    <a:p>
                      <a:pPr algn="ctr"/>
                      <a:r>
                        <a:rPr lang="en-US" altLang="zh-TW" sz="2800" dirty="0" smtClean="0">
                          <a:solidFill>
                            <a:schemeClr val="bg1"/>
                          </a:solidFill>
                        </a:rPr>
                        <a:t>B</a:t>
                      </a:r>
                      <a:endParaRPr lang="zh-TW" altLang="en-US" sz="2800" dirty="0">
                        <a:solidFill>
                          <a:schemeClr val="bg1"/>
                        </a:solidFill>
                      </a:endParaRPr>
                    </a:p>
                  </a:txBody>
                  <a:tcPr anchor="ctr"/>
                </a:tc>
                <a:tc>
                  <a:txBody>
                    <a:bodyPr/>
                    <a:lstStyle/>
                    <a:p>
                      <a:pPr algn="ctr"/>
                      <a:r>
                        <a:rPr lang="en-US" altLang="zh-TW" sz="2800" dirty="0" smtClean="0">
                          <a:solidFill>
                            <a:schemeClr val="bg1"/>
                          </a:solidFill>
                        </a:rPr>
                        <a:t>C</a:t>
                      </a:r>
                      <a:endParaRPr lang="zh-TW" altLang="en-US" sz="2800" dirty="0">
                        <a:solidFill>
                          <a:schemeClr val="bg1"/>
                        </a:solidFill>
                      </a:endParaRPr>
                    </a:p>
                  </a:txBody>
                  <a:tcPr anchor="ctr"/>
                </a:tc>
                <a:tc>
                  <a:txBody>
                    <a:bodyPr/>
                    <a:lstStyle/>
                    <a:p>
                      <a:pPr algn="ctr"/>
                      <a:r>
                        <a:rPr lang="en-US" altLang="zh-TW" sz="2800" dirty="0" smtClean="0">
                          <a:solidFill>
                            <a:schemeClr val="bg1"/>
                          </a:solidFill>
                        </a:rPr>
                        <a:t>D</a:t>
                      </a:r>
                      <a:endParaRPr lang="zh-TW" altLang="en-US" sz="2800" dirty="0">
                        <a:solidFill>
                          <a:schemeClr val="bg1"/>
                        </a:solidFill>
                      </a:endParaRPr>
                    </a:p>
                  </a:txBody>
                  <a:tcPr anchor="ctr"/>
                </a:tc>
                <a:tc>
                  <a:txBody>
                    <a:bodyPr/>
                    <a:lstStyle/>
                    <a:p>
                      <a:pPr algn="ctr"/>
                      <a:r>
                        <a:rPr lang="en-US" altLang="zh-TW" sz="2400" dirty="0" smtClean="0">
                          <a:solidFill>
                            <a:schemeClr val="bg1"/>
                          </a:solidFill>
                        </a:rPr>
                        <a:t>E</a:t>
                      </a:r>
                      <a:endParaRPr lang="zh-TW" altLang="en-US" sz="2400" dirty="0">
                        <a:solidFill>
                          <a:schemeClr val="bg1"/>
                        </a:solidFill>
                      </a:endParaRPr>
                    </a:p>
                  </a:txBody>
                  <a:tcPr anchor="ctr"/>
                </a:tc>
              </a:tr>
              <a:tr h="370840">
                <a:tc>
                  <a:txBody>
                    <a:bodyPr/>
                    <a:lstStyle/>
                    <a:p>
                      <a:r>
                        <a:rPr kumimoji="0" lang="zh-TW" altLang="zh-TW" sz="1800" kern="1200" dirty="0" smtClean="0">
                          <a:solidFill>
                            <a:schemeClr val="dk1"/>
                          </a:solidFill>
                          <a:effectLst/>
                          <a:latin typeface="+mn-lt"/>
                          <a:ea typeface="+mn-ea"/>
                          <a:cs typeface="+mn-cs"/>
                        </a:rPr>
                        <a:t>能力表現同</a:t>
                      </a:r>
                      <a:r>
                        <a:rPr kumimoji="0" lang="en-US" altLang="zh-TW" sz="1800" kern="1200" dirty="0" smtClean="0">
                          <a:solidFill>
                            <a:schemeClr val="dk1"/>
                          </a:solidFill>
                          <a:effectLst/>
                          <a:latin typeface="+mn-lt"/>
                          <a:ea typeface="+mn-ea"/>
                          <a:cs typeface="+mn-cs"/>
                        </a:rPr>
                        <a:t>B</a:t>
                      </a:r>
                      <a:r>
                        <a:rPr kumimoji="0" lang="zh-TW" altLang="zh-TW" sz="1800" kern="1200" dirty="0" smtClean="0">
                          <a:solidFill>
                            <a:schemeClr val="dk1"/>
                          </a:solidFill>
                          <a:effectLst/>
                          <a:latin typeface="+mn-lt"/>
                          <a:ea typeface="+mn-ea"/>
                          <a:cs typeface="+mn-cs"/>
                        </a:rPr>
                        <a:t>等級。</a:t>
                      </a:r>
                      <a:endParaRPr lang="zh-TW" altLang="en-US" sz="1800" dirty="0"/>
                    </a:p>
                  </a:txBody>
                  <a:tcPr/>
                </a:tc>
                <a:tc>
                  <a:txBody>
                    <a:bodyPr/>
                    <a:lstStyle/>
                    <a:p>
                      <a:r>
                        <a:rPr kumimoji="0" lang="zh-TW" altLang="zh-TW" sz="2800" kern="1200" dirty="0" smtClean="0">
                          <a:solidFill>
                            <a:schemeClr val="dk1"/>
                          </a:solidFill>
                          <a:effectLst/>
                          <a:latin typeface="+mn-lt"/>
                          <a:ea typeface="+mn-ea"/>
                          <a:cs typeface="+mn-cs"/>
                        </a:rPr>
                        <a:t>能指出句中關鍵字詞片語的基本語意。</a:t>
                      </a:r>
                      <a:endParaRPr lang="zh-TW" altLang="en-US" sz="2800" dirty="0"/>
                    </a:p>
                  </a:txBody>
                  <a:tcPr/>
                </a:tc>
                <a:tc>
                  <a:txBody>
                    <a:bodyPr/>
                    <a:lstStyle/>
                    <a:p>
                      <a:r>
                        <a:rPr kumimoji="0" lang="zh-TW" altLang="zh-TW" sz="2800" kern="1200" dirty="0" smtClean="0">
                          <a:solidFill>
                            <a:schemeClr val="dk1"/>
                          </a:solidFill>
                          <a:effectLst/>
                          <a:latin typeface="+mn-lt"/>
                          <a:ea typeface="+mn-ea"/>
                          <a:cs typeface="+mn-cs"/>
                        </a:rPr>
                        <a:t>能指出字詞片語的基本語意。</a:t>
                      </a:r>
                      <a:endParaRPr lang="zh-TW" altLang="en-US" sz="2800" dirty="0"/>
                    </a:p>
                  </a:txBody>
                  <a:tcPr/>
                </a:tc>
                <a:tc>
                  <a:txBody>
                    <a:bodyPr/>
                    <a:lstStyle/>
                    <a:p>
                      <a:r>
                        <a:rPr kumimoji="0" lang="zh-TW" altLang="zh-TW" sz="2800" kern="1200" dirty="0" smtClean="0">
                          <a:solidFill>
                            <a:schemeClr val="dk1"/>
                          </a:solidFill>
                          <a:effectLst/>
                          <a:latin typeface="+mn-lt"/>
                          <a:ea typeface="+mn-ea"/>
                          <a:cs typeface="+mn-cs"/>
                        </a:rPr>
                        <a:t>僅能有限地指出字詞片語的基本語意。</a:t>
                      </a:r>
                      <a:endParaRPr lang="zh-TW" altLang="en-US" sz="2800" dirty="0"/>
                    </a:p>
                  </a:txBody>
                  <a:tcPr/>
                </a:tc>
                <a:tc>
                  <a:txBody>
                    <a:bodyPr/>
                    <a:lstStyle/>
                    <a:p>
                      <a:r>
                        <a:rPr kumimoji="0" lang="zh-TW" altLang="zh-TW" sz="2400" kern="1200" dirty="0" smtClean="0">
                          <a:solidFill>
                            <a:schemeClr val="dk1"/>
                          </a:solidFill>
                          <a:effectLst/>
                          <a:latin typeface="+mn-lt"/>
                          <a:ea typeface="+mn-ea"/>
                          <a:cs typeface="+mn-cs"/>
                        </a:rPr>
                        <a:t>未達</a:t>
                      </a:r>
                      <a:r>
                        <a:rPr kumimoji="0" lang="en-US" altLang="zh-TW" sz="2400" kern="1200" dirty="0" smtClean="0">
                          <a:solidFill>
                            <a:schemeClr val="dk1"/>
                          </a:solidFill>
                          <a:effectLst/>
                          <a:latin typeface="+mn-lt"/>
                          <a:ea typeface="+mn-ea"/>
                          <a:cs typeface="+mn-cs"/>
                        </a:rPr>
                        <a:t>D</a:t>
                      </a:r>
                      <a:r>
                        <a:rPr kumimoji="0" lang="zh-TW" altLang="zh-TW" sz="2400" kern="1200" dirty="0" smtClean="0">
                          <a:solidFill>
                            <a:schemeClr val="dk1"/>
                          </a:solidFill>
                          <a:effectLst/>
                          <a:latin typeface="+mn-lt"/>
                          <a:ea typeface="+mn-ea"/>
                          <a:cs typeface="+mn-cs"/>
                        </a:rPr>
                        <a:t>級</a:t>
                      </a:r>
                      <a:endParaRPr lang="zh-TW" altLang="en-US" sz="2400" dirty="0"/>
                    </a:p>
                  </a:txBody>
                  <a:tcPr/>
                </a:tc>
              </a:tr>
            </a:tbl>
          </a:graphicData>
        </a:graphic>
      </p:graphicFrame>
    </p:spTree>
    <p:extLst>
      <p:ext uri="{BB962C8B-B14F-4D97-AF65-F5344CB8AC3E}">
        <p14:creationId xmlns:p14="http://schemas.microsoft.com/office/powerpoint/2010/main" val="78400519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a:t>八年級上</a:t>
            </a:r>
            <a:r>
              <a:rPr lang="zh-TW" altLang="en-US" dirty="0" smtClean="0"/>
              <a:t>學期  第三次</a:t>
            </a:r>
            <a:r>
              <a:rPr lang="zh-TW" altLang="en-US" dirty="0"/>
              <a:t>段</a:t>
            </a:r>
            <a:r>
              <a:rPr lang="zh-TW" altLang="en-US" dirty="0" smtClean="0"/>
              <a:t>考  翰林</a:t>
            </a:r>
            <a:r>
              <a:rPr lang="zh-TW" altLang="en-US" dirty="0"/>
              <a:t>版</a:t>
            </a:r>
            <a:r>
              <a:rPr lang="en-US" altLang="zh-TW" dirty="0"/>
              <a:t>(Units </a:t>
            </a:r>
            <a:r>
              <a:rPr lang="en-US" altLang="zh-TW" dirty="0" smtClean="0"/>
              <a:t>7-9)</a:t>
            </a:r>
          </a:p>
          <a:p>
            <a:pPr marL="514350" indent="-336550">
              <a:buFont typeface="+mj-lt"/>
              <a:buAutoNum type="arabicPeriod"/>
            </a:pPr>
            <a:r>
              <a:rPr lang="zh-TW" altLang="en-US" dirty="0" smtClean="0"/>
              <a:t>現在進行式</a:t>
            </a:r>
            <a:endParaRPr lang="en-US" altLang="zh-TW" dirty="0" smtClean="0"/>
          </a:p>
          <a:p>
            <a:pPr marL="514350" indent="-336550">
              <a:buFont typeface="+mj-lt"/>
              <a:buAutoNum type="arabicPeriod"/>
            </a:pPr>
            <a:r>
              <a:rPr lang="zh-TW" altLang="en-US" dirty="0" smtClean="0"/>
              <a:t>現在簡單式</a:t>
            </a:r>
            <a:endParaRPr lang="en-US" altLang="zh-TW" dirty="0" smtClean="0"/>
          </a:p>
          <a:p>
            <a:pPr marL="514350" indent="-336550">
              <a:buFont typeface="+mj-lt"/>
              <a:buAutoNum type="arabicPeriod"/>
            </a:pPr>
            <a:r>
              <a:rPr lang="zh-TW" altLang="en-US" dirty="0" smtClean="0"/>
              <a:t>過去簡單式</a:t>
            </a:r>
            <a:endParaRPr lang="en-US" altLang="zh-TW" dirty="0" smtClean="0"/>
          </a:p>
          <a:p>
            <a:pPr marL="514350" indent="-336550">
              <a:buFont typeface="+mj-lt"/>
              <a:buAutoNum type="arabicPeriod"/>
            </a:pPr>
            <a:r>
              <a:rPr lang="zh-TW" altLang="en-US" dirty="0" smtClean="0"/>
              <a:t>過去進行式</a:t>
            </a:r>
            <a:endParaRPr lang="en-US" altLang="zh-TW" dirty="0" smtClean="0"/>
          </a:p>
          <a:p>
            <a:pPr marL="514350" indent="-336550">
              <a:buFont typeface="+mj-lt"/>
              <a:buAutoNum type="arabicPeriod"/>
            </a:pPr>
            <a:r>
              <a:rPr lang="zh-TW" altLang="en-US" dirty="0" smtClean="0"/>
              <a:t>未來式</a:t>
            </a:r>
            <a:endParaRPr lang="zh-TW" altLang="en-US" dirty="0"/>
          </a:p>
          <a:p>
            <a:endParaRPr lang="zh-TW" altLang="en-US" dirty="0"/>
          </a:p>
        </p:txBody>
      </p:sp>
      <p:sp>
        <p:nvSpPr>
          <p:cNvPr id="3" name="標題 2"/>
          <p:cNvSpPr>
            <a:spLocks noGrp="1"/>
          </p:cNvSpPr>
          <p:nvPr>
            <p:ph type="title"/>
          </p:nvPr>
        </p:nvSpPr>
        <p:spPr/>
        <p:txBody>
          <a:bodyPr>
            <a:normAutofit/>
          </a:bodyPr>
          <a:lstStyle/>
          <a:p>
            <a:r>
              <a:rPr lang="zh-TW" altLang="en-US" dirty="0"/>
              <a:t>雙軌並行示例</a:t>
            </a:r>
            <a:r>
              <a:rPr lang="zh-TW" altLang="en-US" dirty="0" smtClean="0"/>
              <a:t>：時態測驗</a:t>
            </a:r>
            <a:endParaRPr lang="zh-TW" altLang="en-US" dirty="0"/>
          </a:p>
        </p:txBody>
      </p:sp>
    </p:spTree>
    <p:extLst>
      <p:ext uri="{BB962C8B-B14F-4D97-AF65-F5344CB8AC3E}">
        <p14:creationId xmlns:p14="http://schemas.microsoft.com/office/powerpoint/2010/main" val="25294108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2942707771"/>
              </p:ext>
            </p:extLst>
          </p:nvPr>
        </p:nvGraphicFramePr>
        <p:xfrm>
          <a:off x="467544" y="1772816"/>
          <a:ext cx="8229600" cy="4328160"/>
        </p:xfrm>
        <a:graphic>
          <a:graphicData uri="http://schemas.openxmlformats.org/drawingml/2006/table">
            <a:tbl>
              <a:tblPr firstRow="1" bandRow="1">
                <a:tableStyleId>{5C22544A-7EE6-4342-B048-85BDC9FD1C3A}</a:tableStyleId>
              </a:tblPr>
              <a:tblGrid>
                <a:gridCol w="4114800"/>
                <a:gridCol w="4114800"/>
              </a:tblGrid>
              <a:tr h="370840">
                <a:tc gridSpan="2">
                  <a:txBody>
                    <a:bodyPr/>
                    <a:lstStyle/>
                    <a:p>
                      <a:pPr>
                        <a:spcAft>
                          <a:spcPts val="600"/>
                        </a:spcAft>
                      </a:pPr>
                      <a:r>
                        <a:rPr lang="zh-TW" altLang="en-US" sz="2800" b="0" dirty="0" smtClean="0">
                          <a:solidFill>
                            <a:srgbClr val="FFFF00"/>
                          </a:solidFill>
                        </a:rPr>
                        <a:t>題數統計：總共</a:t>
                      </a:r>
                      <a:r>
                        <a:rPr lang="en-US" altLang="zh-TW" sz="2800" b="0" dirty="0" smtClean="0">
                          <a:solidFill>
                            <a:srgbClr val="FFFF00"/>
                          </a:solidFill>
                        </a:rPr>
                        <a:t>20</a:t>
                      </a:r>
                      <a:r>
                        <a:rPr lang="zh-TW" altLang="en-US" sz="2800" b="0" dirty="0" smtClean="0">
                          <a:solidFill>
                            <a:srgbClr val="FFFF00"/>
                          </a:solidFill>
                        </a:rPr>
                        <a:t>題</a:t>
                      </a:r>
                      <a:endParaRPr lang="en-US" altLang="zh-TW" sz="2800" b="0" dirty="0" smtClean="0">
                        <a:solidFill>
                          <a:srgbClr val="FFFF00"/>
                        </a:solidFill>
                      </a:endParaRPr>
                    </a:p>
                    <a:p>
                      <a:pPr>
                        <a:spcAft>
                          <a:spcPts val="600"/>
                        </a:spcAft>
                      </a:pPr>
                      <a:r>
                        <a:rPr kumimoji="0" lang="zh-TW" altLang="en-US" sz="2800" b="0" kern="1200" dirty="0" smtClean="0">
                          <a:solidFill>
                            <a:srgbClr val="FFCCFF"/>
                          </a:solidFill>
                          <a:effectLst/>
                          <a:latin typeface="Times New Roman" panose="02020603050405020304" pitchFamily="18" charset="0"/>
                          <a:ea typeface="+mn-ea"/>
                          <a:cs typeface="Times New Roman" panose="02020603050405020304" pitchFamily="18" charset="0"/>
                        </a:rPr>
                        <a:t>可測出學生</a:t>
                      </a:r>
                      <a:r>
                        <a:rPr kumimoji="0" lang="en-US" altLang="zh-TW" sz="2800" b="0" kern="1200" dirty="0" smtClean="0">
                          <a:solidFill>
                            <a:srgbClr val="FFCCFF"/>
                          </a:solidFill>
                          <a:effectLst/>
                          <a:latin typeface="Times New Roman" panose="02020603050405020304" pitchFamily="18" charset="0"/>
                          <a:ea typeface="+mn-ea"/>
                          <a:cs typeface="Times New Roman" panose="02020603050405020304" pitchFamily="18" charset="0"/>
                        </a:rPr>
                        <a:t>A</a:t>
                      </a:r>
                      <a:r>
                        <a:rPr kumimoji="0" lang="zh-TW" altLang="zh-TW" sz="2800" b="0" kern="1200" dirty="0" smtClean="0">
                          <a:solidFill>
                            <a:srgbClr val="FFCCFF"/>
                          </a:solidFill>
                          <a:effectLst/>
                          <a:latin typeface="Times New Roman" panose="02020603050405020304" pitchFamily="18" charset="0"/>
                          <a:ea typeface="+mn-ea"/>
                          <a:cs typeface="Times New Roman" panose="02020603050405020304" pitchFamily="18" charset="0"/>
                        </a:rPr>
                        <a:t>等級</a:t>
                      </a:r>
                      <a:r>
                        <a:rPr kumimoji="0" lang="zh-TW" altLang="en-US" sz="2800" b="0" kern="1200" dirty="0" smtClean="0">
                          <a:solidFill>
                            <a:srgbClr val="FFCCFF"/>
                          </a:solidFill>
                          <a:effectLst/>
                          <a:latin typeface="Times New Roman" panose="02020603050405020304" pitchFamily="18" charset="0"/>
                          <a:ea typeface="+mn-ea"/>
                          <a:cs typeface="Times New Roman" panose="02020603050405020304" pitchFamily="18" charset="0"/>
                        </a:rPr>
                        <a:t>能力試題</a:t>
                      </a:r>
                      <a:r>
                        <a:rPr kumimoji="0" lang="en-US" altLang="zh-TW" sz="2800" b="0" kern="1200" dirty="0" smtClean="0">
                          <a:solidFill>
                            <a:srgbClr val="FFCCFF"/>
                          </a:solidFill>
                          <a:effectLst/>
                          <a:latin typeface="Times New Roman" panose="02020603050405020304" pitchFamily="18" charset="0"/>
                          <a:ea typeface="+mn-ea"/>
                          <a:cs typeface="Times New Roman" panose="02020603050405020304" pitchFamily="18" charset="0"/>
                        </a:rPr>
                        <a:t>: 5</a:t>
                      </a:r>
                      <a:r>
                        <a:rPr kumimoji="0" lang="zh-TW" altLang="zh-TW" sz="2800" b="0" kern="1200" dirty="0" smtClean="0">
                          <a:solidFill>
                            <a:srgbClr val="FFCCFF"/>
                          </a:solidFill>
                          <a:effectLst/>
                          <a:latin typeface="Times New Roman" panose="02020603050405020304" pitchFamily="18" charset="0"/>
                          <a:ea typeface="+mn-ea"/>
                          <a:cs typeface="Times New Roman" panose="02020603050405020304" pitchFamily="18" charset="0"/>
                        </a:rPr>
                        <a:t>題</a:t>
                      </a:r>
                    </a:p>
                    <a:p>
                      <a:pPr>
                        <a:spcAft>
                          <a:spcPts val="600"/>
                        </a:spcAft>
                      </a:pPr>
                      <a:r>
                        <a:rPr kumimoji="0" lang="zh-TW" altLang="en-US" sz="2800" b="0" kern="1200" dirty="0" smtClean="0">
                          <a:solidFill>
                            <a:srgbClr val="00B0F0"/>
                          </a:solidFill>
                          <a:effectLst/>
                          <a:latin typeface="Times New Roman" panose="02020603050405020304" pitchFamily="18" charset="0"/>
                          <a:ea typeface="+mn-ea"/>
                          <a:cs typeface="Times New Roman" panose="02020603050405020304" pitchFamily="18" charset="0"/>
                        </a:rPr>
                        <a:t>可測出學生</a:t>
                      </a:r>
                      <a:r>
                        <a:rPr kumimoji="0" lang="en-US" altLang="zh-TW" sz="2800" b="0" kern="1200" dirty="0" smtClean="0">
                          <a:solidFill>
                            <a:srgbClr val="00B0F0"/>
                          </a:solidFill>
                          <a:effectLst/>
                          <a:latin typeface="Times New Roman" panose="02020603050405020304" pitchFamily="18" charset="0"/>
                          <a:ea typeface="+mn-ea"/>
                          <a:cs typeface="Times New Roman" panose="02020603050405020304" pitchFamily="18" charset="0"/>
                        </a:rPr>
                        <a:t>B</a:t>
                      </a:r>
                      <a:r>
                        <a:rPr kumimoji="0" lang="zh-TW" altLang="zh-TW" sz="2800" b="0" kern="1200" dirty="0" smtClean="0">
                          <a:solidFill>
                            <a:srgbClr val="00B0F0"/>
                          </a:solidFill>
                          <a:effectLst/>
                          <a:latin typeface="Times New Roman" panose="02020603050405020304" pitchFamily="18" charset="0"/>
                          <a:ea typeface="+mn-ea"/>
                          <a:cs typeface="Times New Roman" panose="02020603050405020304" pitchFamily="18" charset="0"/>
                        </a:rPr>
                        <a:t>等級</a:t>
                      </a:r>
                      <a:r>
                        <a:rPr kumimoji="0" lang="zh-TW" altLang="en-US" sz="2800" b="0" kern="1200" dirty="0" smtClean="0">
                          <a:solidFill>
                            <a:srgbClr val="00B0F0"/>
                          </a:solidFill>
                          <a:effectLst/>
                          <a:latin typeface="Times New Roman" panose="02020603050405020304" pitchFamily="18" charset="0"/>
                          <a:ea typeface="+mn-ea"/>
                          <a:cs typeface="Times New Roman" panose="02020603050405020304" pitchFamily="18" charset="0"/>
                        </a:rPr>
                        <a:t>能力試題</a:t>
                      </a:r>
                      <a:r>
                        <a:rPr kumimoji="0" lang="en-US" altLang="zh-TW" sz="2800" b="0" kern="1200" dirty="0" smtClean="0">
                          <a:solidFill>
                            <a:srgbClr val="00B0F0"/>
                          </a:solidFill>
                          <a:effectLst/>
                          <a:latin typeface="Times New Roman" panose="02020603050405020304" pitchFamily="18" charset="0"/>
                          <a:ea typeface="+mn-ea"/>
                          <a:cs typeface="Times New Roman" panose="02020603050405020304" pitchFamily="18" charset="0"/>
                        </a:rPr>
                        <a:t>: 7</a:t>
                      </a:r>
                      <a:r>
                        <a:rPr kumimoji="0" lang="zh-TW" altLang="zh-TW" sz="2800" b="0" kern="1200" dirty="0" smtClean="0">
                          <a:solidFill>
                            <a:srgbClr val="00B0F0"/>
                          </a:solidFill>
                          <a:effectLst/>
                          <a:latin typeface="Times New Roman" panose="02020603050405020304" pitchFamily="18" charset="0"/>
                          <a:ea typeface="+mn-ea"/>
                          <a:cs typeface="Times New Roman" panose="02020603050405020304" pitchFamily="18" charset="0"/>
                        </a:rPr>
                        <a:t>題</a:t>
                      </a:r>
                    </a:p>
                    <a:p>
                      <a:pPr>
                        <a:spcAft>
                          <a:spcPts val="600"/>
                        </a:spcAft>
                      </a:pPr>
                      <a:r>
                        <a:rPr kumimoji="0" lang="zh-TW" altLang="en-US" sz="2800" b="0" kern="1200" dirty="0" smtClean="0">
                          <a:solidFill>
                            <a:schemeClr val="tx1"/>
                          </a:solidFill>
                          <a:effectLst/>
                          <a:latin typeface="Times New Roman" panose="02020603050405020304" pitchFamily="18" charset="0"/>
                          <a:ea typeface="+mn-ea"/>
                          <a:cs typeface="Times New Roman" panose="02020603050405020304" pitchFamily="18" charset="0"/>
                        </a:rPr>
                        <a:t>可測出學生</a:t>
                      </a:r>
                      <a:r>
                        <a:rPr kumimoji="0" lang="en-US" altLang="zh-TW" sz="2800" b="0" kern="1200" dirty="0" smtClean="0">
                          <a:solidFill>
                            <a:schemeClr val="tx1"/>
                          </a:solidFill>
                          <a:effectLst/>
                          <a:latin typeface="Times New Roman" panose="02020603050405020304" pitchFamily="18" charset="0"/>
                          <a:ea typeface="+mn-ea"/>
                          <a:cs typeface="Times New Roman" panose="02020603050405020304" pitchFamily="18" charset="0"/>
                        </a:rPr>
                        <a:t>C</a:t>
                      </a:r>
                      <a:r>
                        <a:rPr kumimoji="0" lang="zh-TW" altLang="zh-TW" sz="2800" b="0" kern="1200" dirty="0" smtClean="0">
                          <a:solidFill>
                            <a:schemeClr val="tx1"/>
                          </a:solidFill>
                          <a:effectLst/>
                          <a:latin typeface="Times New Roman" panose="02020603050405020304" pitchFamily="18" charset="0"/>
                          <a:ea typeface="+mn-ea"/>
                          <a:cs typeface="Times New Roman" panose="02020603050405020304" pitchFamily="18" charset="0"/>
                        </a:rPr>
                        <a:t>等級</a:t>
                      </a:r>
                      <a:r>
                        <a:rPr kumimoji="0" lang="zh-TW" altLang="en-US" sz="2800" b="0" kern="1200" dirty="0" smtClean="0">
                          <a:solidFill>
                            <a:schemeClr val="tx1"/>
                          </a:solidFill>
                          <a:effectLst/>
                          <a:latin typeface="Times New Roman" panose="02020603050405020304" pitchFamily="18" charset="0"/>
                          <a:ea typeface="+mn-ea"/>
                          <a:cs typeface="Times New Roman" panose="02020603050405020304" pitchFamily="18" charset="0"/>
                        </a:rPr>
                        <a:t>能力試題</a:t>
                      </a:r>
                      <a:r>
                        <a:rPr kumimoji="0" lang="en-US" altLang="zh-TW" sz="2800" b="0" kern="1200" dirty="0" smtClean="0">
                          <a:solidFill>
                            <a:schemeClr val="tx1"/>
                          </a:solidFill>
                          <a:effectLst/>
                          <a:latin typeface="Times New Roman" panose="02020603050405020304" pitchFamily="18" charset="0"/>
                          <a:ea typeface="+mn-ea"/>
                          <a:cs typeface="Times New Roman" panose="02020603050405020304" pitchFamily="18" charset="0"/>
                        </a:rPr>
                        <a:t>: 8</a:t>
                      </a:r>
                      <a:r>
                        <a:rPr kumimoji="0" lang="zh-TW" altLang="zh-TW" sz="2800" b="0" kern="1200" dirty="0" smtClean="0">
                          <a:solidFill>
                            <a:schemeClr val="tx1"/>
                          </a:solidFill>
                          <a:effectLst/>
                          <a:latin typeface="Times New Roman" panose="02020603050405020304" pitchFamily="18" charset="0"/>
                          <a:ea typeface="+mn-ea"/>
                          <a:cs typeface="Times New Roman" panose="02020603050405020304" pitchFamily="18" charset="0"/>
                        </a:rPr>
                        <a:t>題 </a:t>
                      </a:r>
                      <a:endParaRPr kumimoji="0" lang="en-US" altLang="zh-TW" sz="2800" b="0" kern="1200" dirty="0" smtClean="0">
                        <a:solidFill>
                          <a:schemeClr val="tx1"/>
                        </a:solidFill>
                        <a:effectLst/>
                        <a:latin typeface="Times New Roman" panose="02020603050405020304" pitchFamily="18" charset="0"/>
                        <a:ea typeface="+mn-ea"/>
                        <a:cs typeface="Times New Roman" panose="02020603050405020304" pitchFamily="18" charset="0"/>
                      </a:endParaRPr>
                    </a:p>
                    <a:p>
                      <a:pPr>
                        <a:spcAft>
                          <a:spcPts val="600"/>
                        </a:spcAft>
                      </a:pPr>
                      <a:endParaRPr lang="zh-TW" altLang="en-US" sz="2800" dirty="0" smtClean="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zh-TW" alt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a:txBody>
                    <a:bodyPr/>
                    <a:lstStyle/>
                    <a:p>
                      <a:r>
                        <a:rPr lang="zh-TW" altLang="en-US" sz="2800" dirty="0" smtClean="0">
                          <a:solidFill>
                            <a:schemeClr val="tx1">
                              <a:lumMod val="85000"/>
                            </a:schemeClr>
                          </a:solidFill>
                          <a:latin typeface="Times New Roman" panose="02020603050405020304" pitchFamily="18" charset="0"/>
                          <a:cs typeface="Times New Roman" panose="02020603050405020304" pitchFamily="18" charset="0"/>
                        </a:rPr>
                        <a:t>單題：</a:t>
                      </a:r>
                      <a:r>
                        <a:rPr lang="en-US" altLang="zh-TW" sz="2800" dirty="0" smtClean="0">
                          <a:solidFill>
                            <a:schemeClr val="tx1">
                              <a:lumMod val="85000"/>
                            </a:schemeClr>
                          </a:solidFill>
                          <a:latin typeface="Times New Roman" panose="02020603050405020304" pitchFamily="18" charset="0"/>
                          <a:cs typeface="Times New Roman" panose="02020603050405020304" pitchFamily="18" charset="0"/>
                        </a:rPr>
                        <a:t>17</a:t>
                      </a:r>
                      <a:r>
                        <a:rPr lang="zh-TW" altLang="en-US" sz="2800" dirty="0" smtClean="0">
                          <a:solidFill>
                            <a:schemeClr val="tx1">
                              <a:lumMod val="85000"/>
                            </a:schemeClr>
                          </a:solidFill>
                          <a:latin typeface="Times New Roman" panose="02020603050405020304" pitchFamily="18" charset="0"/>
                          <a:cs typeface="Times New Roman" panose="02020603050405020304" pitchFamily="18" charset="0"/>
                        </a:rPr>
                        <a:t>題 </a:t>
                      </a:r>
                      <a:endParaRPr lang="en-US" altLang="zh-TW" sz="2800" dirty="0" smtClean="0">
                        <a:solidFill>
                          <a:schemeClr val="tx1">
                            <a:lumMod val="85000"/>
                          </a:schemeClr>
                        </a:solidFill>
                        <a:latin typeface="Times New Roman" panose="02020603050405020304" pitchFamily="18" charset="0"/>
                        <a:cs typeface="Times New Roman" panose="02020603050405020304" pitchFamily="18" charset="0"/>
                      </a:endParaRPr>
                    </a:p>
                    <a:p>
                      <a:pPr marL="531813" marR="0" indent="-436563" algn="l" defTabSz="450850" rtl="0" eaLnBrk="1" fontAlgn="auto" latinLnBrk="0" hangingPunct="1">
                        <a:lnSpc>
                          <a:spcPct val="100000"/>
                        </a:lnSpc>
                        <a:spcBef>
                          <a:spcPts val="0"/>
                        </a:spcBef>
                        <a:spcAft>
                          <a:spcPts val="0"/>
                        </a:spcAft>
                        <a:buClrTx/>
                        <a:buSzTx/>
                        <a:buFont typeface="+mj-lt"/>
                        <a:buAutoNum type="arabicPeriod"/>
                        <a:tabLst/>
                        <a:defRPr/>
                      </a:pPr>
                      <a:r>
                        <a:rPr kumimoji="0" lang="en-US" altLang="zh-TW" sz="2800" kern="1200" dirty="0" smtClean="0">
                          <a:solidFill>
                            <a:srgbClr val="FFCCFF"/>
                          </a:solidFill>
                          <a:effectLst/>
                          <a:latin typeface="Times New Roman" panose="02020603050405020304" pitchFamily="18" charset="0"/>
                          <a:ea typeface="+mn-ea"/>
                          <a:cs typeface="Times New Roman" panose="02020603050405020304" pitchFamily="18" charset="0"/>
                        </a:rPr>
                        <a:t>A</a:t>
                      </a:r>
                      <a:r>
                        <a:rPr kumimoji="0" lang="zh-TW" altLang="en-US" sz="2800" kern="1200" dirty="0" smtClean="0">
                          <a:solidFill>
                            <a:srgbClr val="FFCCFF"/>
                          </a:solidFill>
                          <a:effectLst/>
                          <a:latin typeface="Times New Roman" panose="02020603050405020304" pitchFamily="18" charset="0"/>
                          <a:ea typeface="+mn-ea"/>
                          <a:cs typeface="Times New Roman" panose="02020603050405020304" pitchFamily="18" charset="0"/>
                        </a:rPr>
                        <a:t>級：</a:t>
                      </a:r>
                      <a:r>
                        <a:rPr kumimoji="0" lang="en-US" altLang="zh-TW" sz="2800" kern="1200" dirty="0" smtClean="0">
                          <a:solidFill>
                            <a:srgbClr val="FFCCFF"/>
                          </a:solidFill>
                          <a:effectLst/>
                          <a:latin typeface="Times New Roman" panose="02020603050405020304" pitchFamily="18" charset="0"/>
                          <a:ea typeface="+mn-ea"/>
                          <a:cs typeface="Times New Roman" panose="02020603050405020304" pitchFamily="18" charset="0"/>
                        </a:rPr>
                        <a:t>3</a:t>
                      </a:r>
                      <a:r>
                        <a:rPr kumimoji="0" lang="zh-TW" altLang="en-US" sz="2800" kern="1200" dirty="0" smtClean="0">
                          <a:solidFill>
                            <a:srgbClr val="FFCCFF"/>
                          </a:solidFill>
                          <a:effectLst/>
                          <a:latin typeface="Times New Roman" panose="02020603050405020304" pitchFamily="18" charset="0"/>
                          <a:ea typeface="+mn-ea"/>
                          <a:cs typeface="Times New Roman" panose="02020603050405020304" pitchFamily="18" charset="0"/>
                        </a:rPr>
                        <a:t>題</a:t>
                      </a:r>
                      <a:endParaRPr kumimoji="0" lang="en-US" altLang="zh-TW" sz="2800" kern="1200" dirty="0" smtClean="0">
                        <a:solidFill>
                          <a:srgbClr val="FFCCFF"/>
                        </a:solidFill>
                        <a:effectLst/>
                        <a:latin typeface="Times New Roman" panose="02020603050405020304" pitchFamily="18" charset="0"/>
                        <a:ea typeface="+mn-ea"/>
                        <a:cs typeface="Times New Roman" panose="02020603050405020304" pitchFamily="18" charset="0"/>
                      </a:endParaRPr>
                    </a:p>
                    <a:p>
                      <a:pPr marL="531813" indent="-436563" defTabSz="450850">
                        <a:buFont typeface="+mj-lt"/>
                        <a:buAutoNum type="arabicPeriod"/>
                      </a:pPr>
                      <a:r>
                        <a:rPr kumimoji="0" lang="en-US" altLang="zh-TW" sz="2800" kern="1200" dirty="0" smtClean="0">
                          <a:solidFill>
                            <a:srgbClr val="00B0F0"/>
                          </a:solidFill>
                          <a:effectLst/>
                          <a:latin typeface="Times New Roman" panose="02020603050405020304" pitchFamily="18" charset="0"/>
                          <a:ea typeface="+mn-ea"/>
                          <a:cs typeface="Times New Roman" panose="02020603050405020304" pitchFamily="18" charset="0"/>
                        </a:rPr>
                        <a:t>B</a:t>
                      </a:r>
                      <a:r>
                        <a:rPr kumimoji="0" lang="zh-TW" altLang="en-US" sz="2800" kern="1200" dirty="0" smtClean="0">
                          <a:solidFill>
                            <a:srgbClr val="00B0F0"/>
                          </a:solidFill>
                          <a:effectLst/>
                          <a:latin typeface="Times New Roman" panose="02020603050405020304" pitchFamily="18" charset="0"/>
                          <a:ea typeface="+mn-ea"/>
                          <a:cs typeface="Times New Roman" panose="02020603050405020304" pitchFamily="18" charset="0"/>
                        </a:rPr>
                        <a:t>級：</a:t>
                      </a:r>
                      <a:r>
                        <a:rPr kumimoji="0" lang="en-US" altLang="zh-TW" sz="2800" kern="1200" dirty="0" smtClean="0">
                          <a:solidFill>
                            <a:srgbClr val="00B0F0"/>
                          </a:solidFill>
                          <a:effectLst/>
                          <a:latin typeface="Times New Roman" panose="02020603050405020304" pitchFamily="18" charset="0"/>
                          <a:ea typeface="+mn-ea"/>
                          <a:cs typeface="Times New Roman" panose="02020603050405020304" pitchFamily="18" charset="0"/>
                        </a:rPr>
                        <a:t>6</a:t>
                      </a:r>
                      <a:r>
                        <a:rPr kumimoji="0" lang="zh-TW" altLang="en-US" sz="2800" kern="1200" dirty="0" smtClean="0">
                          <a:solidFill>
                            <a:srgbClr val="00B0F0"/>
                          </a:solidFill>
                          <a:effectLst/>
                          <a:latin typeface="Times New Roman" panose="02020603050405020304" pitchFamily="18" charset="0"/>
                          <a:ea typeface="+mn-ea"/>
                          <a:cs typeface="Times New Roman" panose="02020603050405020304" pitchFamily="18" charset="0"/>
                        </a:rPr>
                        <a:t>題</a:t>
                      </a:r>
                      <a:endParaRPr kumimoji="0" lang="en-US" altLang="zh-TW" sz="2800" kern="1200" dirty="0" smtClean="0">
                        <a:solidFill>
                          <a:srgbClr val="00B0F0"/>
                        </a:solidFill>
                        <a:effectLst/>
                        <a:latin typeface="Times New Roman" panose="02020603050405020304" pitchFamily="18" charset="0"/>
                        <a:ea typeface="+mn-ea"/>
                        <a:cs typeface="Times New Roman" panose="02020603050405020304" pitchFamily="18" charset="0"/>
                      </a:endParaRPr>
                    </a:p>
                    <a:p>
                      <a:pPr marL="531813" marR="0" indent="-436563" algn="l" defTabSz="450850" rtl="0" eaLnBrk="1" fontAlgn="auto" latinLnBrk="0" hangingPunct="1">
                        <a:lnSpc>
                          <a:spcPct val="100000"/>
                        </a:lnSpc>
                        <a:spcBef>
                          <a:spcPts val="0"/>
                        </a:spcBef>
                        <a:spcAft>
                          <a:spcPts val="0"/>
                        </a:spcAft>
                        <a:buClrTx/>
                        <a:buSzTx/>
                        <a:buFont typeface="+mj-lt"/>
                        <a:buAutoNum type="arabicPeriod"/>
                        <a:tabLst/>
                        <a:defRPr/>
                      </a:pPr>
                      <a:r>
                        <a:rPr lang="en-US" altLang="zh-TW" sz="2800" dirty="0" smtClean="0">
                          <a:solidFill>
                            <a:schemeClr val="tx1"/>
                          </a:solidFill>
                          <a:latin typeface="Times New Roman" panose="02020603050405020304" pitchFamily="18" charset="0"/>
                          <a:cs typeface="Times New Roman" panose="02020603050405020304" pitchFamily="18" charset="0"/>
                        </a:rPr>
                        <a:t>C</a:t>
                      </a:r>
                      <a:r>
                        <a:rPr lang="zh-TW" altLang="en-US" sz="2800" dirty="0" smtClean="0">
                          <a:solidFill>
                            <a:schemeClr val="tx1"/>
                          </a:solidFill>
                          <a:latin typeface="Times New Roman" panose="02020603050405020304" pitchFamily="18" charset="0"/>
                          <a:cs typeface="Times New Roman" panose="02020603050405020304" pitchFamily="18" charset="0"/>
                        </a:rPr>
                        <a:t>級：</a:t>
                      </a:r>
                      <a:r>
                        <a:rPr lang="en-US" altLang="zh-TW" sz="2800" dirty="0" smtClean="0">
                          <a:solidFill>
                            <a:schemeClr val="tx1"/>
                          </a:solidFill>
                          <a:latin typeface="Times New Roman" panose="02020603050405020304" pitchFamily="18" charset="0"/>
                          <a:cs typeface="Times New Roman" panose="02020603050405020304" pitchFamily="18" charset="0"/>
                        </a:rPr>
                        <a:t>8</a:t>
                      </a:r>
                      <a:r>
                        <a:rPr lang="zh-TW" altLang="en-US" sz="2800" dirty="0" smtClean="0">
                          <a:solidFill>
                            <a:schemeClr val="tx1"/>
                          </a:solidFill>
                          <a:latin typeface="Times New Roman" panose="02020603050405020304" pitchFamily="18" charset="0"/>
                          <a:cs typeface="Times New Roman" panose="02020603050405020304" pitchFamily="18" charset="0"/>
                        </a:rPr>
                        <a:t>題</a:t>
                      </a:r>
                      <a:endParaRPr kumimoji="0" lang="en-US" altLang="zh-TW" sz="2800"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zh-TW" altLang="en-US" sz="2800" dirty="0" smtClean="0">
                          <a:solidFill>
                            <a:schemeClr val="tx1">
                              <a:lumMod val="85000"/>
                            </a:schemeClr>
                          </a:solidFill>
                          <a:latin typeface="Times New Roman" panose="02020603050405020304" pitchFamily="18" charset="0"/>
                          <a:cs typeface="Times New Roman" panose="02020603050405020304" pitchFamily="18" charset="0"/>
                        </a:rPr>
                        <a:t>克漏字：一題組，</a:t>
                      </a:r>
                      <a:r>
                        <a:rPr lang="en-US" altLang="zh-TW" sz="2800" dirty="0" smtClean="0">
                          <a:solidFill>
                            <a:schemeClr val="tx1">
                              <a:lumMod val="85000"/>
                            </a:schemeClr>
                          </a:solidFill>
                          <a:latin typeface="Times New Roman" panose="02020603050405020304" pitchFamily="18" charset="0"/>
                          <a:cs typeface="Times New Roman" panose="02020603050405020304" pitchFamily="18" charset="0"/>
                        </a:rPr>
                        <a:t>3</a:t>
                      </a:r>
                      <a:r>
                        <a:rPr lang="zh-TW" altLang="en-US" sz="2800" dirty="0" smtClean="0">
                          <a:solidFill>
                            <a:schemeClr val="tx1">
                              <a:lumMod val="85000"/>
                            </a:schemeClr>
                          </a:solidFill>
                          <a:latin typeface="Times New Roman" panose="02020603050405020304" pitchFamily="18" charset="0"/>
                          <a:cs typeface="Times New Roman" panose="02020603050405020304" pitchFamily="18" charset="0"/>
                        </a:rPr>
                        <a:t>題</a:t>
                      </a:r>
                      <a:endParaRPr lang="en-US" altLang="zh-TW" sz="2800" dirty="0" smtClean="0">
                        <a:solidFill>
                          <a:schemeClr val="tx1">
                            <a:lumMod val="85000"/>
                          </a:schemeClr>
                        </a:solidFill>
                        <a:latin typeface="Times New Roman" panose="02020603050405020304" pitchFamily="18" charset="0"/>
                        <a:cs typeface="Times New Roman" panose="02020603050405020304" pitchFamily="18" charset="0"/>
                      </a:endParaRPr>
                    </a:p>
                    <a:p>
                      <a:pPr marL="531813" indent="-423863">
                        <a:buFont typeface="+mj-lt"/>
                        <a:buAutoNum type="arabicPeriod"/>
                      </a:pPr>
                      <a:r>
                        <a:rPr kumimoji="0" lang="en-US" altLang="zh-TW" sz="2800" kern="1200" dirty="0" smtClean="0">
                          <a:solidFill>
                            <a:srgbClr val="FFCCFF"/>
                          </a:solidFill>
                          <a:effectLst/>
                          <a:latin typeface="Times New Roman" panose="02020603050405020304" pitchFamily="18" charset="0"/>
                          <a:ea typeface="+mn-ea"/>
                          <a:cs typeface="Times New Roman" panose="02020603050405020304" pitchFamily="18" charset="0"/>
                        </a:rPr>
                        <a:t>A</a:t>
                      </a:r>
                      <a:r>
                        <a:rPr kumimoji="0" lang="zh-TW" altLang="en-US" sz="2800" kern="1200" dirty="0" smtClean="0">
                          <a:solidFill>
                            <a:srgbClr val="FFCCFF"/>
                          </a:solidFill>
                          <a:effectLst/>
                          <a:latin typeface="Times New Roman" panose="02020603050405020304" pitchFamily="18" charset="0"/>
                          <a:ea typeface="+mn-ea"/>
                          <a:cs typeface="Times New Roman" panose="02020603050405020304" pitchFamily="18" charset="0"/>
                        </a:rPr>
                        <a:t>級：</a:t>
                      </a:r>
                      <a:r>
                        <a:rPr kumimoji="0" lang="en-US" altLang="zh-TW" sz="2800" kern="1200" dirty="0" smtClean="0">
                          <a:solidFill>
                            <a:srgbClr val="FFCCFF"/>
                          </a:solidFill>
                          <a:effectLst/>
                          <a:latin typeface="Times New Roman" panose="02020603050405020304" pitchFamily="18" charset="0"/>
                          <a:ea typeface="+mn-ea"/>
                          <a:cs typeface="Times New Roman" panose="02020603050405020304" pitchFamily="18" charset="0"/>
                        </a:rPr>
                        <a:t>2</a:t>
                      </a:r>
                      <a:r>
                        <a:rPr kumimoji="0" lang="zh-TW" altLang="en-US" sz="2800" kern="1200" dirty="0" smtClean="0">
                          <a:solidFill>
                            <a:srgbClr val="FFCCFF"/>
                          </a:solidFill>
                          <a:effectLst/>
                          <a:latin typeface="Times New Roman" panose="02020603050405020304" pitchFamily="18" charset="0"/>
                          <a:ea typeface="+mn-ea"/>
                          <a:cs typeface="Times New Roman" panose="02020603050405020304" pitchFamily="18" charset="0"/>
                        </a:rPr>
                        <a:t>題</a:t>
                      </a:r>
                      <a:endParaRPr kumimoji="0" lang="en-US" altLang="zh-TW" sz="2800" kern="1200" dirty="0" smtClean="0">
                        <a:solidFill>
                          <a:srgbClr val="FFCCFF"/>
                        </a:solidFill>
                        <a:effectLst/>
                        <a:latin typeface="Times New Roman" panose="02020603050405020304" pitchFamily="18" charset="0"/>
                        <a:ea typeface="+mn-ea"/>
                        <a:cs typeface="Times New Roman" panose="02020603050405020304" pitchFamily="18" charset="0"/>
                      </a:endParaRPr>
                    </a:p>
                    <a:p>
                      <a:pPr marL="531813" marR="0" indent="-423863"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zh-TW" sz="2800" kern="1200" dirty="0" smtClean="0">
                          <a:solidFill>
                            <a:srgbClr val="00B0F0"/>
                          </a:solidFill>
                          <a:effectLst/>
                          <a:latin typeface="Times New Roman" panose="02020603050405020304" pitchFamily="18" charset="0"/>
                          <a:ea typeface="+mn-ea"/>
                          <a:cs typeface="Times New Roman" panose="02020603050405020304" pitchFamily="18" charset="0"/>
                        </a:rPr>
                        <a:t>B</a:t>
                      </a:r>
                      <a:r>
                        <a:rPr kumimoji="0" lang="zh-TW" altLang="en-US" sz="2800" kern="1200" dirty="0" smtClean="0">
                          <a:solidFill>
                            <a:srgbClr val="00B0F0"/>
                          </a:solidFill>
                          <a:effectLst/>
                          <a:latin typeface="Times New Roman" panose="02020603050405020304" pitchFamily="18" charset="0"/>
                          <a:ea typeface="+mn-ea"/>
                          <a:cs typeface="Times New Roman" panose="02020603050405020304" pitchFamily="18" charset="0"/>
                        </a:rPr>
                        <a:t>級：</a:t>
                      </a:r>
                      <a:r>
                        <a:rPr kumimoji="0" lang="en-US" altLang="zh-TW" sz="2800" kern="1200" dirty="0" smtClean="0">
                          <a:solidFill>
                            <a:srgbClr val="00B0F0"/>
                          </a:solidFill>
                          <a:effectLst/>
                          <a:latin typeface="Times New Roman" panose="02020603050405020304" pitchFamily="18" charset="0"/>
                          <a:ea typeface="+mn-ea"/>
                          <a:cs typeface="Times New Roman" panose="02020603050405020304" pitchFamily="18" charset="0"/>
                        </a:rPr>
                        <a:t>1</a:t>
                      </a:r>
                      <a:r>
                        <a:rPr kumimoji="0" lang="zh-TW" altLang="en-US" sz="2800" kern="1200" dirty="0" smtClean="0">
                          <a:solidFill>
                            <a:srgbClr val="00B0F0"/>
                          </a:solidFill>
                          <a:effectLst/>
                          <a:latin typeface="Times New Roman" panose="02020603050405020304" pitchFamily="18" charset="0"/>
                          <a:ea typeface="+mn-ea"/>
                          <a:cs typeface="Times New Roman" panose="02020603050405020304" pitchFamily="18" charset="0"/>
                        </a:rPr>
                        <a:t>題</a:t>
                      </a:r>
                      <a:endParaRPr kumimoji="0" lang="en-US" altLang="zh-TW" sz="2800" kern="1200" dirty="0" smtClean="0">
                        <a:solidFill>
                          <a:srgbClr val="00B0F0"/>
                        </a:solidFill>
                        <a:effectLst/>
                        <a:latin typeface="Times New Roman" panose="02020603050405020304" pitchFamily="18" charset="0"/>
                        <a:ea typeface="+mn-ea"/>
                        <a:cs typeface="Times New Roman" panose="02020603050405020304"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
        <p:nvSpPr>
          <p:cNvPr id="3" name="標題 2"/>
          <p:cNvSpPr>
            <a:spLocks noGrp="1"/>
          </p:cNvSpPr>
          <p:nvPr>
            <p:ph type="title"/>
          </p:nvPr>
        </p:nvSpPr>
        <p:spPr/>
        <p:txBody>
          <a:bodyPr/>
          <a:lstStyle/>
          <a:p>
            <a:r>
              <a:rPr lang="zh-TW" altLang="en-US" dirty="0"/>
              <a:t>雙軌並行示例：時態測驗題型</a:t>
            </a:r>
          </a:p>
        </p:txBody>
      </p:sp>
    </p:spTree>
    <p:extLst>
      <p:ext uri="{BB962C8B-B14F-4D97-AF65-F5344CB8AC3E}">
        <p14:creationId xmlns:p14="http://schemas.microsoft.com/office/powerpoint/2010/main" val="13382328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67544" y="1268760"/>
            <a:ext cx="8229600" cy="5148064"/>
          </a:xfrm>
        </p:spPr>
        <p:txBody>
          <a:bodyPr/>
          <a:lstStyle/>
          <a:p>
            <a:r>
              <a:rPr lang="zh-TW" altLang="en-US" dirty="0"/>
              <a:t>常見配分</a:t>
            </a:r>
            <a:r>
              <a:rPr lang="zh-TW" altLang="en-US" dirty="0" smtClean="0"/>
              <a:t>：</a:t>
            </a:r>
            <a:r>
              <a:rPr lang="en-US" altLang="zh-TW" dirty="0" smtClean="0"/>
              <a:t>40</a:t>
            </a:r>
            <a:r>
              <a:rPr lang="en-US" altLang="zh-TW" dirty="0"/>
              <a:t>% (</a:t>
            </a:r>
            <a:r>
              <a:rPr lang="zh-TW" altLang="en-US" dirty="0"/>
              <a:t>每題</a:t>
            </a:r>
            <a:r>
              <a:rPr lang="en-US" altLang="zh-TW" dirty="0"/>
              <a:t>2</a:t>
            </a:r>
            <a:r>
              <a:rPr lang="zh-TW" altLang="en-US" dirty="0"/>
              <a:t>分</a:t>
            </a:r>
            <a:r>
              <a:rPr lang="en-US" altLang="zh-TW" dirty="0"/>
              <a:t>)</a:t>
            </a:r>
          </a:p>
          <a:p>
            <a:r>
              <a:rPr lang="zh-TW" altLang="en-US" dirty="0" smtClean="0"/>
              <a:t>評分指引：</a:t>
            </a:r>
            <a:endParaRPr lang="en-US" altLang="zh-TW" dirty="0"/>
          </a:p>
          <a:p>
            <a:endParaRPr lang="en-US" altLang="zh-TW" dirty="0" smtClean="0"/>
          </a:p>
          <a:p>
            <a:endParaRPr lang="en-US" altLang="zh-TW" dirty="0"/>
          </a:p>
          <a:p>
            <a:endParaRPr lang="zh-TW" altLang="en-US" dirty="0"/>
          </a:p>
        </p:txBody>
      </p:sp>
      <p:sp>
        <p:nvSpPr>
          <p:cNvPr id="3" name="標題 2"/>
          <p:cNvSpPr>
            <a:spLocks noGrp="1"/>
          </p:cNvSpPr>
          <p:nvPr>
            <p:ph type="title"/>
          </p:nvPr>
        </p:nvSpPr>
        <p:spPr>
          <a:xfrm>
            <a:off x="539552" y="188640"/>
            <a:ext cx="8229600" cy="936104"/>
          </a:xfrm>
        </p:spPr>
        <p:txBody>
          <a:bodyPr>
            <a:normAutofit fontScale="90000"/>
          </a:bodyPr>
          <a:lstStyle/>
          <a:p>
            <a:r>
              <a:rPr lang="zh-TW" altLang="en-US" dirty="0"/>
              <a:t>雙軌並行示例</a:t>
            </a:r>
            <a:r>
              <a:rPr lang="zh-TW" altLang="en-US" dirty="0" smtClean="0"/>
              <a:t>：時態測驗 </a:t>
            </a:r>
            <a:r>
              <a:rPr lang="en-US" altLang="zh-TW" dirty="0" smtClean="0"/>
              <a:t>(</a:t>
            </a:r>
            <a:r>
              <a:rPr lang="zh-TW" altLang="en-US" dirty="0" smtClean="0"/>
              <a:t>評分指引</a:t>
            </a:r>
            <a:r>
              <a:rPr lang="en-US" altLang="zh-TW" dirty="0" smtClean="0"/>
              <a:t>)</a:t>
            </a:r>
            <a:endParaRPr lang="zh-TW" altLang="en-US" dirty="0"/>
          </a:p>
        </p:txBody>
      </p:sp>
      <p:graphicFrame>
        <p:nvGraphicFramePr>
          <p:cNvPr id="4" name="表格 3"/>
          <p:cNvGraphicFramePr>
            <a:graphicFrameLocks noGrp="1"/>
          </p:cNvGraphicFramePr>
          <p:nvPr>
            <p:extLst>
              <p:ext uri="{D42A27DB-BD31-4B8C-83A1-F6EECF244321}">
                <p14:modId xmlns:p14="http://schemas.microsoft.com/office/powerpoint/2010/main" val="2071563822"/>
              </p:ext>
            </p:extLst>
          </p:nvPr>
        </p:nvGraphicFramePr>
        <p:xfrm>
          <a:off x="107504" y="2276871"/>
          <a:ext cx="8928990" cy="4427493"/>
        </p:xfrm>
        <a:graphic>
          <a:graphicData uri="http://schemas.openxmlformats.org/drawingml/2006/table">
            <a:tbl>
              <a:tblPr firstRow="1" firstCol="1" bandRow="1">
                <a:tableStyleId>{5C22544A-7EE6-4342-B048-85BDC9FD1C3A}</a:tableStyleId>
              </a:tblPr>
              <a:tblGrid>
                <a:gridCol w="1854206"/>
                <a:gridCol w="1854206"/>
                <a:gridCol w="1854206"/>
                <a:gridCol w="1854206"/>
                <a:gridCol w="1512166"/>
              </a:tblGrid>
              <a:tr h="491028">
                <a:tc gridSpan="5">
                  <a:txBody>
                    <a:bodyPr/>
                    <a:lstStyle/>
                    <a:p>
                      <a:pPr algn="ctr">
                        <a:spcAft>
                          <a:spcPts val="0"/>
                        </a:spcAft>
                      </a:pPr>
                      <a:r>
                        <a:rPr lang="en-US" sz="2400" kern="100" dirty="0">
                          <a:effectLst/>
                        </a:rPr>
                        <a:t>(</a:t>
                      </a:r>
                      <a:r>
                        <a:rPr lang="zh-TW" sz="2400" kern="100" dirty="0">
                          <a:effectLst/>
                        </a:rPr>
                        <a:t>閱讀能力→文意理解</a:t>
                      </a:r>
                      <a:r>
                        <a:rPr lang="en-US" sz="2400" kern="100" dirty="0">
                          <a:effectLst/>
                        </a:rPr>
                        <a:t>) </a:t>
                      </a:r>
                      <a:r>
                        <a:rPr lang="zh-TW" sz="2400" kern="100" dirty="0">
                          <a:effectLst/>
                        </a:rPr>
                        <a:t>表現標準</a:t>
                      </a:r>
                      <a:endParaRPr lang="zh-TW" sz="2400" kern="100" dirty="0">
                        <a:effectLst/>
                        <a:latin typeface="Calibri"/>
                        <a:ea typeface="新細明體"/>
                        <a:cs typeface="Times New Roman"/>
                      </a:endParaRPr>
                    </a:p>
                  </a:txBody>
                  <a:tcPr marL="68580" marR="68580"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91028">
                <a:tc>
                  <a:txBody>
                    <a:bodyPr/>
                    <a:lstStyle/>
                    <a:p>
                      <a:pPr algn="ctr">
                        <a:spcAft>
                          <a:spcPts val="0"/>
                        </a:spcAft>
                      </a:pPr>
                      <a:r>
                        <a:rPr lang="en-US" sz="2400" b="1" kern="100" dirty="0">
                          <a:solidFill>
                            <a:schemeClr val="bg1"/>
                          </a:solidFill>
                          <a:effectLst/>
                        </a:rPr>
                        <a:t>A</a:t>
                      </a:r>
                      <a:endParaRPr lang="zh-TW" sz="2400" b="1" kern="100" dirty="0">
                        <a:solidFill>
                          <a:schemeClr val="bg1"/>
                        </a:solidFill>
                        <a:effectLst/>
                        <a:latin typeface="Calibri"/>
                        <a:ea typeface="新細明體"/>
                        <a:cs typeface="Times New Roman"/>
                      </a:endParaRPr>
                    </a:p>
                  </a:txBody>
                  <a:tcPr marL="68580" marR="68580" marT="0" marB="0" anchor="ctr">
                    <a:solidFill>
                      <a:schemeClr val="accent1">
                        <a:lumMod val="60000"/>
                        <a:lumOff val="40000"/>
                      </a:schemeClr>
                    </a:solidFill>
                  </a:tcPr>
                </a:tc>
                <a:tc>
                  <a:txBody>
                    <a:bodyPr/>
                    <a:lstStyle/>
                    <a:p>
                      <a:pPr algn="ctr">
                        <a:spcAft>
                          <a:spcPts val="0"/>
                        </a:spcAft>
                      </a:pPr>
                      <a:r>
                        <a:rPr lang="en-US" sz="2400" b="1" kern="100" dirty="0">
                          <a:effectLst/>
                        </a:rPr>
                        <a:t>B</a:t>
                      </a:r>
                      <a:endParaRPr lang="zh-TW" sz="2400" b="1" kern="100" dirty="0">
                        <a:effectLst/>
                        <a:latin typeface="Calibri"/>
                        <a:ea typeface="新細明體"/>
                        <a:cs typeface="Times New Roman"/>
                      </a:endParaRPr>
                    </a:p>
                  </a:txBody>
                  <a:tcPr marL="68580" marR="68580" marT="0" marB="0" anchor="ctr"/>
                </a:tc>
                <a:tc>
                  <a:txBody>
                    <a:bodyPr/>
                    <a:lstStyle/>
                    <a:p>
                      <a:pPr algn="ctr">
                        <a:spcAft>
                          <a:spcPts val="0"/>
                        </a:spcAft>
                      </a:pPr>
                      <a:r>
                        <a:rPr lang="en-US" sz="2400" b="1" kern="100" dirty="0">
                          <a:effectLst/>
                        </a:rPr>
                        <a:t>C</a:t>
                      </a:r>
                      <a:endParaRPr lang="zh-TW" sz="2400" b="1" kern="100" dirty="0">
                        <a:effectLst/>
                        <a:latin typeface="Calibri"/>
                        <a:ea typeface="新細明體"/>
                        <a:cs typeface="Times New Roman"/>
                      </a:endParaRPr>
                    </a:p>
                  </a:txBody>
                  <a:tcPr marL="68580" marR="68580" marT="0" marB="0" anchor="ctr">
                    <a:solidFill>
                      <a:schemeClr val="accent1">
                        <a:lumMod val="60000"/>
                        <a:lumOff val="40000"/>
                      </a:schemeClr>
                    </a:solidFill>
                  </a:tcPr>
                </a:tc>
                <a:tc>
                  <a:txBody>
                    <a:bodyPr/>
                    <a:lstStyle/>
                    <a:p>
                      <a:pPr algn="ctr">
                        <a:spcAft>
                          <a:spcPts val="0"/>
                        </a:spcAft>
                      </a:pPr>
                      <a:r>
                        <a:rPr lang="en-US" sz="2400" b="1" kern="100" dirty="0">
                          <a:effectLst/>
                        </a:rPr>
                        <a:t>D</a:t>
                      </a:r>
                      <a:endParaRPr lang="zh-TW" sz="2400" b="1" kern="100" dirty="0">
                        <a:effectLst/>
                        <a:latin typeface="Calibri"/>
                        <a:ea typeface="新細明體"/>
                        <a:cs typeface="Times New Roman"/>
                      </a:endParaRPr>
                    </a:p>
                  </a:txBody>
                  <a:tcPr marL="68580" marR="68580" marT="0" marB="0" anchor="ctr"/>
                </a:tc>
                <a:tc>
                  <a:txBody>
                    <a:bodyPr/>
                    <a:lstStyle/>
                    <a:p>
                      <a:pPr algn="ctr">
                        <a:spcAft>
                          <a:spcPts val="0"/>
                        </a:spcAft>
                      </a:pPr>
                      <a:r>
                        <a:rPr lang="en-US" sz="2400" b="1" kern="100" dirty="0">
                          <a:effectLst/>
                        </a:rPr>
                        <a:t>E</a:t>
                      </a:r>
                      <a:endParaRPr lang="zh-TW" sz="2400" b="1" kern="100" dirty="0">
                        <a:effectLst/>
                        <a:latin typeface="Calibri"/>
                        <a:ea typeface="新細明體"/>
                        <a:cs typeface="Times New Roman"/>
                      </a:endParaRPr>
                    </a:p>
                  </a:txBody>
                  <a:tcPr marL="68580" marR="68580" marT="0" marB="0" anchor="ctr">
                    <a:solidFill>
                      <a:schemeClr val="accent1">
                        <a:lumMod val="60000"/>
                        <a:lumOff val="40000"/>
                      </a:schemeClr>
                    </a:solidFill>
                  </a:tcPr>
                </a:tc>
              </a:tr>
              <a:tr h="1034169">
                <a:tc>
                  <a:txBody>
                    <a:bodyPr/>
                    <a:lstStyle/>
                    <a:p>
                      <a:pPr>
                        <a:spcAft>
                          <a:spcPts val="0"/>
                        </a:spcAft>
                      </a:pPr>
                      <a:r>
                        <a:rPr lang="zh-TW" sz="2000" b="0" kern="0" dirty="0">
                          <a:solidFill>
                            <a:schemeClr val="bg1"/>
                          </a:solidFill>
                          <a:effectLst/>
                        </a:rPr>
                        <a:t>能從隱含或整體上下文語境指出適切時態。</a:t>
                      </a:r>
                      <a:endParaRPr lang="zh-TW" sz="2000" b="0" kern="100" dirty="0">
                        <a:solidFill>
                          <a:schemeClr val="bg1"/>
                        </a:solidFill>
                        <a:effectLst/>
                        <a:latin typeface="Calibri"/>
                        <a:ea typeface="新細明體"/>
                        <a:cs typeface="Times New Roman"/>
                      </a:endParaRPr>
                    </a:p>
                  </a:txBody>
                  <a:tcPr marL="68580" marR="68580" marT="0" marB="0">
                    <a:solidFill>
                      <a:schemeClr val="accent1">
                        <a:lumMod val="60000"/>
                        <a:lumOff val="40000"/>
                      </a:schemeClr>
                    </a:solidFill>
                  </a:tcPr>
                </a:tc>
                <a:tc>
                  <a:txBody>
                    <a:bodyPr/>
                    <a:lstStyle/>
                    <a:p>
                      <a:pPr>
                        <a:spcAft>
                          <a:spcPts val="0"/>
                        </a:spcAft>
                      </a:pPr>
                      <a:r>
                        <a:rPr lang="zh-TW" sz="2000" kern="0" dirty="0">
                          <a:effectLst/>
                        </a:rPr>
                        <a:t>能從局部上下文明顯語境指出適切時態。</a:t>
                      </a:r>
                      <a:endParaRPr lang="zh-TW" sz="2000" kern="100" dirty="0">
                        <a:effectLst/>
                        <a:latin typeface="Calibri"/>
                        <a:ea typeface="新細明體"/>
                        <a:cs typeface="Times New Roman"/>
                      </a:endParaRPr>
                    </a:p>
                  </a:txBody>
                  <a:tcPr marL="68580" marR="68580" marT="0" marB="0"/>
                </a:tc>
                <a:tc>
                  <a:txBody>
                    <a:bodyPr/>
                    <a:lstStyle/>
                    <a:p>
                      <a:pPr>
                        <a:spcAft>
                          <a:spcPts val="0"/>
                        </a:spcAft>
                      </a:pPr>
                      <a:r>
                        <a:rPr lang="zh-TW" sz="2000" kern="0" dirty="0">
                          <a:effectLst/>
                        </a:rPr>
                        <a:t>能從句中明顯語境指出適切時態。</a:t>
                      </a:r>
                      <a:endParaRPr lang="zh-TW" sz="2000" kern="100" dirty="0">
                        <a:effectLst/>
                        <a:latin typeface="Calibri"/>
                        <a:ea typeface="新細明體"/>
                        <a:cs typeface="Times New Roman"/>
                      </a:endParaRPr>
                    </a:p>
                  </a:txBody>
                  <a:tcPr marL="68580" marR="68580" marT="0" marB="0">
                    <a:solidFill>
                      <a:schemeClr val="accent1">
                        <a:lumMod val="60000"/>
                        <a:lumOff val="40000"/>
                      </a:schemeClr>
                    </a:solidFill>
                  </a:tcPr>
                </a:tc>
                <a:tc>
                  <a:txBody>
                    <a:bodyPr/>
                    <a:lstStyle/>
                    <a:p>
                      <a:pPr>
                        <a:spcAft>
                          <a:spcPts val="0"/>
                        </a:spcAft>
                      </a:pPr>
                      <a:r>
                        <a:rPr lang="zh-TW" sz="2000" kern="100" dirty="0">
                          <a:effectLst/>
                        </a:rPr>
                        <a:t>僅能有限地</a:t>
                      </a:r>
                      <a:r>
                        <a:rPr lang="zh-TW" sz="2000" kern="0" dirty="0">
                          <a:effectLst/>
                        </a:rPr>
                        <a:t>從句中明顯語境指出適切時態。</a:t>
                      </a:r>
                      <a:endParaRPr lang="zh-TW" sz="2000" kern="100" dirty="0">
                        <a:effectLst/>
                        <a:latin typeface="Calibri"/>
                        <a:ea typeface="新細明體"/>
                        <a:cs typeface="Times New Roman"/>
                      </a:endParaRPr>
                    </a:p>
                  </a:txBody>
                  <a:tcPr marL="68580" marR="68580" marT="0" marB="0"/>
                </a:tc>
                <a:tc>
                  <a:txBody>
                    <a:bodyPr/>
                    <a:lstStyle/>
                    <a:p>
                      <a:pPr>
                        <a:spcAft>
                          <a:spcPts val="0"/>
                        </a:spcAft>
                      </a:pPr>
                      <a:r>
                        <a:rPr lang="zh-TW" sz="2000" kern="100" dirty="0">
                          <a:effectLst/>
                        </a:rPr>
                        <a:t>未達</a:t>
                      </a:r>
                      <a:r>
                        <a:rPr lang="en-US" sz="2000" kern="100" dirty="0">
                          <a:effectLst/>
                        </a:rPr>
                        <a:t>D</a:t>
                      </a:r>
                      <a:r>
                        <a:rPr lang="zh-TW" sz="2000" kern="100" dirty="0">
                          <a:effectLst/>
                        </a:rPr>
                        <a:t>級</a:t>
                      </a:r>
                      <a:endParaRPr lang="zh-TW" sz="2000" kern="100" dirty="0">
                        <a:effectLst/>
                        <a:latin typeface="Calibri"/>
                        <a:ea typeface="新細明體"/>
                        <a:cs typeface="Times New Roman"/>
                      </a:endParaRPr>
                    </a:p>
                  </a:txBody>
                  <a:tcPr marL="68580" marR="68580" marT="0" marB="0">
                    <a:solidFill>
                      <a:schemeClr val="accent1">
                        <a:lumMod val="60000"/>
                        <a:lumOff val="40000"/>
                      </a:schemeClr>
                    </a:solidFill>
                  </a:tcPr>
                </a:tc>
              </a:tr>
              <a:tr h="491028">
                <a:tc gridSpan="5">
                  <a:txBody>
                    <a:bodyPr/>
                    <a:lstStyle/>
                    <a:p>
                      <a:pPr algn="ctr">
                        <a:spcAft>
                          <a:spcPts val="0"/>
                        </a:spcAft>
                      </a:pPr>
                      <a:r>
                        <a:rPr lang="zh-TW" altLang="en-US" sz="2400" kern="100" dirty="0" smtClean="0">
                          <a:effectLst/>
                        </a:rPr>
                        <a:t>評分指引</a:t>
                      </a:r>
                      <a:endParaRPr lang="zh-TW" sz="2400" kern="100" dirty="0">
                        <a:effectLst/>
                        <a:latin typeface="Calibri"/>
                        <a:ea typeface="新細明體"/>
                        <a:cs typeface="Times New Roman"/>
                      </a:endParaRPr>
                    </a:p>
                  </a:txBody>
                  <a:tcPr marL="68580" marR="68580"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841354">
                <a:tc>
                  <a:txBody>
                    <a:bodyPr/>
                    <a:lstStyle/>
                    <a:p>
                      <a:pPr>
                        <a:spcAft>
                          <a:spcPts val="0"/>
                        </a:spcAft>
                      </a:pPr>
                      <a:r>
                        <a:rPr kumimoji="0" lang="zh-TW" altLang="zh-TW" sz="2100" b="0" kern="1200" dirty="0" smtClean="0">
                          <a:solidFill>
                            <a:schemeClr val="bg1"/>
                          </a:solidFill>
                          <a:effectLst/>
                          <a:latin typeface="+mn-lt"/>
                          <a:ea typeface="+mn-ea"/>
                          <a:cs typeface="+mn-cs"/>
                        </a:rPr>
                        <a:t>第</a:t>
                      </a:r>
                      <a:r>
                        <a:rPr kumimoji="0" lang="en-US" altLang="zh-TW" sz="2100" b="0" kern="1200" dirty="0" smtClean="0">
                          <a:solidFill>
                            <a:schemeClr val="bg1"/>
                          </a:solidFill>
                          <a:effectLst/>
                          <a:latin typeface="+mn-lt"/>
                          <a:ea typeface="+mn-ea"/>
                          <a:cs typeface="+mn-cs"/>
                        </a:rPr>
                        <a:t>1-8</a:t>
                      </a:r>
                      <a:r>
                        <a:rPr kumimoji="0" lang="zh-TW" altLang="zh-TW" sz="2100" b="0" kern="1200" dirty="0" smtClean="0">
                          <a:solidFill>
                            <a:schemeClr val="bg1"/>
                          </a:solidFill>
                          <a:effectLst/>
                          <a:latin typeface="+mn-lt"/>
                          <a:ea typeface="+mn-ea"/>
                          <a:cs typeface="+mn-cs"/>
                        </a:rPr>
                        <a:t>題答對</a:t>
                      </a:r>
                      <a:r>
                        <a:rPr kumimoji="0" lang="en-US" altLang="zh-TW" sz="2100" b="0" kern="1200" dirty="0" smtClean="0">
                          <a:solidFill>
                            <a:schemeClr val="bg1"/>
                          </a:solidFill>
                          <a:effectLst/>
                          <a:latin typeface="+mn-lt"/>
                          <a:ea typeface="+mn-ea"/>
                          <a:cs typeface="+mn-cs"/>
                        </a:rPr>
                        <a:t>6</a:t>
                      </a:r>
                      <a:r>
                        <a:rPr kumimoji="0" lang="zh-TW" altLang="zh-TW" sz="2100" b="0" kern="1200" dirty="0" smtClean="0">
                          <a:solidFill>
                            <a:schemeClr val="bg1"/>
                          </a:solidFill>
                          <a:effectLst/>
                          <a:latin typeface="+mn-lt"/>
                          <a:ea typeface="+mn-ea"/>
                          <a:cs typeface="+mn-cs"/>
                        </a:rPr>
                        <a:t>題以上，第</a:t>
                      </a:r>
                      <a:r>
                        <a:rPr kumimoji="0" lang="en-US" altLang="zh-TW" sz="2100" b="0" kern="1200" dirty="0" smtClean="0">
                          <a:solidFill>
                            <a:schemeClr val="bg1"/>
                          </a:solidFill>
                          <a:effectLst/>
                          <a:latin typeface="+mn-lt"/>
                          <a:ea typeface="+mn-ea"/>
                          <a:cs typeface="+mn-cs"/>
                        </a:rPr>
                        <a:t>9-14</a:t>
                      </a:r>
                      <a:r>
                        <a:rPr kumimoji="0" lang="zh-TW" altLang="zh-TW" sz="2100" b="0" kern="1200" dirty="0" smtClean="0">
                          <a:solidFill>
                            <a:schemeClr val="bg1"/>
                          </a:solidFill>
                          <a:effectLst/>
                          <a:latin typeface="+mn-lt"/>
                          <a:ea typeface="+mn-ea"/>
                          <a:cs typeface="+mn-cs"/>
                        </a:rPr>
                        <a:t>題、第</a:t>
                      </a:r>
                      <a:r>
                        <a:rPr kumimoji="0" lang="en-US" altLang="zh-TW" sz="2100" b="0" kern="1200" dirty="0" smtClean="0">
                          <a:solidFill>
                            <a:schemeClr val="bg1"/>
                          </a:solidFill>
                          <a:effectLst/>
                          <a:latin typeface="+mn-lt"/>
                          <a:ea typeface="+mn-ea"/>
                          <a:cs typeface="+mn-cs"/>
                        </a:rPr>
                        <a:t>20</a:t>
                      </a:r>
                      <a:r>
                        <a:rPr kumimoji="0" lang="zh-TW" altLang="zh-TW" sz="2100" b="0" kern="1200" dirty="0" smtClean="0">
                          <a:solidFill>
                            <a:schemeClr val="bg1"/>
                          </a:solidFill>
                          <a:effectLst/>
                          <a:latin typeface="+mn-lt"/>
                          <a:ea typeface="+mn-ea"/>
                          <a:cs typeface="+mn-cs"/>
                        </a:rPr>
                        <a:t>題答對</a:t>
                      </a:r>
                      <a:r>
                        <a:rPr kumimoji="0" lang="en-US" altLang="zh-TW" sz="2100" b="0" kern="1200" dirty="0" smtClean="0">
                          <a:solidFill>
                            <a:schemeClr val="bg1"/>
                          </a:solidFill>
                          <a:effectLst/>
                          <a:latin typeface="+mn-lt"/>
                          <a:ea typeface="+mn-ea"/>
                          <a:cs typeface="+mn-cs"/>
                        </a:rPr>
                        <a:t>4</a:t>
                      </a:r>
                      <a:r>
                        <a:rPr kumimoji="0" lang="zh-TW" altLang="zh-TW" sz="2100" b="0" kern="1200" dirty="0" smtClean="0">
                          <a:solidFill>
                            <a:schemeClr val="bg1"/>
                          </a:solidFill>
                          <a:effectLst/>
                          <a:latin typeface="+mn-lt"/>
                          <a:ea typeface="+mn-ea"/>
                          <a:cs typeface="+mn-cs"/>
                        </a:rPr>
                        <a:t>題以上，第</a:t>
                      </a:r>
                      <a:r>
                        <a:rPr kumimoji="0" lang="en-US" altLang="zh-TW" sz="2100" b="0" kern="1200" dirty="0" smtClean="0">
                          <a:solidFill>
                            <a:schemeClr val="bg1"/>
                          </a:solidFill>
                          <a:effectLst/>
                          <a:latin typeface="+mn-lt"/>
                          <a:ea typeface="+mn-ea"/>
                          <a:cs typeface="+mn-cs"/>
                        </a:rPr>
                        <a:t>15-19</a:t>
                      </a:r>
                      <a:r>
                        <a:rPr kumimoji="0" lang="zh-TW" altLang="zh-TW" sz="2100" b="0" kern="1200" dirty="0" smtClean="0">
                          <a:solidFill>
                            <a:schemeClr val="bg1"/>
                          </a:solidFill>
                          <a:effectLst/>
                          <a:latin typeface="+mn-lt"/>
                          <a:ea typeface="+mn-ea"/>
                          <a:cs typeface="+mn-cs"/>
                        </a:rPr>
                        <a:t>題答對</a:t>
                      </a:r>
                      <a:r>
                        <a:rPr kumimoji="0" lang="en-US" altLang="zh-TW" sz="2100" b="0" kern="1200" dirty="0" smtClean="0">
                          <a:solidFill>
                            <a:schemeClr val="bg1"/>
                          </a:solidFill>
                          <a:effectLst/>
                          <a:latin typeface="+mn-lt"/>
                          <a:ea typeface="+mn-ea"/>
                          <a:cs typeface="+mn-cs"/>
                        </a:rPr>
                        <a:t>3</a:t>
                      </a:r>
                      <a:r>
                        <a:rPr kumimoji="0" lang="zh-TW" altLang="zh-TW" sz="2100" b="0" kern="1200" dirty="0" smtClean="0">
                          <a:solidFill>
                            <a:schemeClr val="bg1"/>
                          </a:solidFill>
                          <a:effectLst/>
                          <a:latin typeface="+mn-lt"/>
                          <a:ea typeface="+mn-ea"/>
                          <a:cs typeface="+mn-cs"/>
                        </a:rPr>
                        <a:t>題以上</a:t>
                      </a:r>
                      <a:r>
                        <a:rPr kumimoji="0" lang="zh-TW" altLang="en-US" sz="2100" b="0" kern="1200" dirty="0" smtClean="0">
                          <a:solidFill>
                            <a:schemeClr val="bg1"/>
                          </a:solidFill>
                          <a:effectLst/>
                          <a:latin typeface="+mn-lt"/>
                          <a:ea typeface="+mn-ea"/>
                          <a:cs typeface="+mn-cs"/>
                        </a:rPr>
                        <a:t>。</a:t>
                      </a:r>
                      <a:endParaRPr lang="zh-TW" sz="2100" b="0" kern="100" dirty="0">
                        <a:solidFill>
                          <a:schemeClr val="bg1"/>
                        </a:solidFill>
                        <a:effectLst/>
                        <a:latin typeface="Calibri"/>
                        <a:ea typeface="新細明體"/>
                        <a:cs typeface="Times New Roman"/>
                      </a:endParaRPr>
                    </a:p>
                  </a:txBody>
                  <a:tcPr marL="68580" marR="68580" marT="0" marB="0">
                    <a:solidFill>
                      <a:schemeClr val="accent1">
                        <a:lumMod val="60000"/>
                        <a:lumOff val="40000"/>
                      </a:schemeClr>
                    </a:solidFill>
                  </a:tcPr>
                </a:tc>
                <a:tc>
                  <a:txBody>
                    <a:bodyPr/>
                    <a:lstStyle/>
                    <a:p>
                      <a:pPr>
                        <a:spcAft>
                          <a:spcPts val="0"/>
                        </a:spcAft>
                      </a:pPr>
                      <a:r>
                        <a:rPr kumimoji="0" lang="zh-TW" altLang="zh-TW" sz="2100" kern="1200" dirty="0" smtClean="0">
                          <a:solidFill>
                            <a:schemeClr val="dk1"/>
                          </a:solidFill>
                          <a:effectLst/>
                          <a:latin typeface="+mn-lt"/>
                          <a:ea typeface="+mn-ea"/>
                          <a:cs typeface="+mn-cs"/>
                        </a:rPr>
                        <a:t>第</a:t>
                      </a:r>
                      <a:r>
                        <a:rPr kumimoji="0" lang="en-US" altLang="zh-TW" sz="2100" kern="1200" dirty="0" smtClean="0">
                          <a:solidFill>
                            <a:schemeClr val="dk1"/>
                          </a:solidFill>
                          <a:effectLst/>
                          <a:latin typeface="+mn-lt"/>
                          <a:ea typeface="+mn-ea"/>
                          <a:cs typeface="+mn-cs"/>
                        </a:rPr>
                        <a:t>1-8</a:t>
                      </a:r>
                      <a:r>
                        <a:rPr kumimoji="0" lang="zh-TW" altLang="zh-TW" sz="2100" kern="1200" dirty="0" smtClean="0">
                          <a:solidFill>
                            <a:schemeClr val="dk1"/>
                          </a:solidFill>
                          <a:effectLst/>
                          <a:latin typeface="+mn-lt"/>
                          <a:ea typeface="+mn-ea"/>
                          <a:cs typeface="+mn-cs"/>
                        </a:rPr>
                        <a:t>題答對</a:t>
                      </a:r>
                      <a:r>
                        <a:rPr kumimoji="0" lang="en-US" altLang="zh-TW" sz="2100" kern="1200" dirty="0" smtClean="0">
                          <a:solidFill>
                            <a:schemeClr val="dk1"/>
                          </a:solidFill>
                          <a:effectLst/>
                          <a:latin typeface="+mn-lt"/>
                          <a:ea typeface="+mn-ea"/>
                          <a:cs typeface="+mn-cs"/>
                        </a:rPr>
                        <a:t>6</a:t>
                      </a:r>
                      <a:r>
                        <a:rPr kumimoji="0" lang="zh-TW" altLang="zh-TW" sz="2100" kern="1200" dirty="0" smtClean="0">
                          <a:solidFill>
                            <a:schemeClr val="dk1"/>
                          </a:solidFill>
                          <a:effectLst/>
                          <a:latin typeface="+mn-lt"/>
                          <a:ea typeface="+mn-ea"/>
                          <a:cs typeface="+mn-cs"/>
                        </a:rPr>
                        <a:t>題以上，第</a:t>
                      </a:r>
                      <a:r>
                        <a:rPr kumimoji="0" lang="en-US" altLang="zh-TW" sz="2100" kern="1200" dirty="0" smtClean="0">
                          <a:solidFill>
                            <a:schemeClr val="dk1"/>
                          </a:solidFill>
                          <a:effectLst/>
                          <a:latin typeface="+mn-lt"/>
                          <a:ea typeface="+mn-ea"/>
                          <a:cs typeface="+mn-cs"/>
                        </a:rPr>
                        <a:t>9-14</a:t>
                      </a:r>
                      <a:r>
                        <a:rPr kumimoji="0" lang="zh-TW" altLang="zh-TW" sz="2100" kern="1200" dirty="0" smtClean="0">
                          <a:solidFill>
                            <a:schemeClr val="dk1"/>
                          </a:solidFill>
                          <a:effectLst/>
                          <a:latin typeface="+mn-lt"/>
                          <a:ea typeface="+mn-ea"/>
                          <a:cs typeface="+mn-cs"/>
                        </a:rPr>
                        <a:t>題、第</a:t>
                      </a:r>
                      <a:r>
                        <a:rPr kumimoji="0" lang="en-US" altLang="zh-TW" sz="2100" kern="1200" dirty="0" smtClean="0">
                          <a:solidFill>
                            <a:schemeClr val="dk1"/>
                          </a:solidFill>
                          <a:effectLst/>
                          <a:latin typeface="+mn-lt"/>
                          <a:ea typeface="+mn-ea"/>
                          <a:cs typeface="+mn-cs"/>
                        </a:rPr>
                        <a:t>20</a:t>
                      </a:r>
                      <a:r>
                        <a:rPr kumimoji="0" lang="zh-TW" altLang="zh-TW" sz="2100" kern="1200" dirty="0" smtClean="0">
                          <a:solidFill>
                            <a:schemeClr val="dk1"/>
                          </a:solidFill>
                          <a:effectLst/>
                          <a:latin typeface="+mn-lt"/>
                          <a:ea typeface="+mn-ea"/>
                          <a:cs typeface="+mn-cs"/>
                        </a:rPr>
                        <a:t>題答對</a:t>
                      </a:r>
                      <a:r>
                        <a:rPr kumimoji="0" lang="en-US" altLang="zh-TW" sz="2100" kern="1200" dirty="0" smtClean="0">
                          <a:solidFill>
                            <a:schemeClr val="dk1"/>
                          </a:solidFill>
                          <a:effectLst/>
                          <a:latin typeface="+mn-lt"/>
                          <a:ea typeface="+mn-ea"/>
                          <a:cs typeface="+mn-cs"/>
                        </a:rPr>
                        <a:t>4</a:t>
                      </a:r>
                      <a:r>
                        <a:rPr kumimoji="0" lang="zh-TW" altLang="zh-TW" sz="2100" kern="1200" dirty="0" smtClean="0">
                          <a:solidFill>
                            <a:schemeClr val="dk1"/>
                          </a:solidFill>
                          <a:effectLst/>
                          <a:latin typeface="+mn-lt"/>
                          <a:ea typeface="+mn-ea"/>
                          <a:cs typeface="+mn-cs"/>
                        </a:rPr>
                        <a:t>題以上</a:t>
                      </a:r>
                      <a:r>
                        <a:rPr kumimoji="0" lang="zh-TW" altLang="en-US" sz="2100" kern="1200" dirty="0" smtClean="0">
                          <a:solidFill>
                            <a:schemeClr val="dk1"/>
                          </a:solidFill>
                          <a:effectLst/>
                          <a:latin typeface="+mn-lt"/>
                          <a:ea typeface="+mn-ea"/>
                          <a:cs typeface="+mn-cs"/>
                        </a:rPr>
                        <a:t>。</a:t>
                      </a:r>
                      <a:endParaRPr lang="zh-TW" sz="2100" kern="100" dirty="0">
                        <a:effectLst/>
                        <a:latin typeface="Calibri"/>
                        <a:ea typeface="新細明體"/>
                        <a:cs typeface="Times New Roman"/>
                      </a:endParaRPr>
                    </a:p>
                  </a:txBody>
                  <a:tcPr marL="68580" marR="68580" marT="0" marB="0"/>
                </a:tc>
                <a:tc>
                  <a:txBody>
                    <a:bodyPr/>
                    <a:lstStyle/>
                    <a:p>
                      <a:pPr>
                        <a:spcAft>
                          <a:spcPts val="0"/>
                        </a:spcAft>
                      </a:pPr>
                      <a:r>
                        <a:rPr kumimoji="0" lang="zh-TW" altLang="zh-TW" sz="2100" kern="1200" dirty="0" smtClean="0">
                          <a:solidFill>
                            <a:schemeClr val="dk1"/>
                          </a:solidFill>
                          <a:effectLst/>
                          <a:latin typeface="+mn-lt"/>
                          <a:ea typeface="+mn-ea"/>
                          <a:cs typeface="+mn-cs"/>
                        </a:rPr>
                        <a:t>第</a:t>
                      </a:r>
                      <a:r>
                        <a:rPr kumimoji="0" lang="en-US" altLang="zh-TW" sz="2100" kern="1200" dirty="0" smtClean="0">
                          <a:solidFill>
                            <a:schemeClr val="dk1"/>
                          </a:solidFill>
                          <a:effectLst/>
                          <a:latin typeface="+mn-lt"/>
                          <a:ea typeface="+mn-ea"/>
                          <a:cs typeface="+mn-cs"/>
                        </a:rPr>
                        <a:t>1-8</a:t>
                      </a:r>
                      <a:r>
                        <a:rPr kumimoji="0" lang="zh-TW" altLang="zh-TW" sz="2100" kern="1200" dirty="0" smtClean="0">
                          <a:solidFill>
                            <a:schemeClr val="dk1"/>
                          </a:solidFill>
                          <a:effectLst/>
                          <a:latin typeface="+mn-lt"/>
                          <a:ea typeface="+mn-ea"/>
                          <a:cs typeface="+mn-cs"/>
                        </a:rPr>
                        <a:t>題答對</a:t>
                      </a:r>
                      <a:r>
                        <a:rPr kumimoji="0" lang="en-US" altLang="zh-TW" sz="2100" kern="1200" dirty="0" smtClean="0">
                          <a:solidFill>
                            <a:schemeClr val="dk1"/>
                          </a:solidFill>
                          <a:effectLst/>
                          <a:latin typeface="+mn-lt"/>
                          <a:ea typeface="+mn-ea"/>
                          <a:cs typeface="+mn-cs"/>
                        </a:rPr>
                        <a:t>6</a:t>
                      </a:r>
                      <a:r>
                        <a:rPr kumimoji="0" lang="zh-TW" altLang="zh-TW" sz="2100" kern="1200" dirty="0" smtClean="0">
                          <a:solidFill>
                            <a:schemeClr val="dk1"/>
                          </a:solidFill>
                          <a:effectLst/>
                          <a:latin typeface="+mn-lt"/>
                          <a:ea typeface="+mn-ea"/>
                          <a:cs typeface="+mn-cs"/>
                        </a:rPr>
                        <a:t>題以上</a:t>
                      </a:r>
                      <a:endParaRPr lang="zh-TW" sz="2100" kern="100" dirty="0">
                        <a:effectLst/>
                        <a:latin typeface="Calibri"/>
                        <a:ea typeface="新細明體"/>
                        <a:cs typeface="Times New Roman"/>
                      </a:endParaRPr>
                    </a:p>
                  </a:txBody>
                  <a:tcPr marL="68580" marR="68580" marT="0" marB="0">
                    <a:solidFill>
                      <a:schemeClr val="accent1">
                        <a:lumMod val="60000"/>
                        <a:lumOff val="40000"/>
                      </a:schemeClr>
                    </a:solidFill>
                  </a:tcPr>
                </a:tc>
                <a:tc>
                  <a:txBody>
                    <a:bodyPr/>
                    <a:lstStyle/>
                    <a:p>
                      <a:pPr>
                        <a:spcAft>
                          <a:spcPts val="0"/>
                        </a:spcAft>
                      </a:pPr>
                      <a:r>
                        <a:rPr kumimoji="0" lang="zh-TW" altLang="zh-TW" sz="2100" kern="1200" dirty="0" smtClean="0">
                          <a:solidFill>
                            <a:schemeClr val="dk1"/>
                          </a:solidFill>
                          <a:effectLst/>
                          <a:latin typeface="+mn-lt"/>
                          <a:ea typeface="+mn-ea"/>
                          <a:cs typeface="+mn-cs"/>
                        </a:rPr>
                        <a:t>第</a:t>
                      </a:r>
                      <a:r>
                        <a:rPr kumimoji="0" lang="en-US" altLang="zh-TW" sz="2100" kern="1200" dirty="0" smtClean="0">
                          <a:solidFill>
                            <a:schemeClr val="dk1"/>
                          </a:solidFill>
                          <a:effectLst/>
                          <a:latin typeface="+mn-lt"/>
                          <a:ea typeface="+mn-ea"/>
                          <a:cs typeface="+mn-cs"/>
                        </a:rPr>
                        <a:t>1-8</a:t>
                      </a:r>
                      <a:r>
                        <a:rPr kumimoji="0" lang="zh-TW" altLang="zh-TW" sz="2100" kern="1200" dirty="0" smtClean="0">
                          <a:solidFill>
                            <a:schemeClr val="dk1"/>
                          </a:solidFill>
                          <a:effectLst/>
                          <a:latin typeface="+mn-lt"/>
                          <a:ea typeface="+mn-ea"/>
                          <a:cs typeface="+mn-cs"/>
                        </a:rPr>
                        <a:t>題答對</a:t>
                      </a:r>
                      <a:r>
                        <a:rPr kumimoji="0" lang="en-US" altLang="zh-TW" sz="2100" kern="1200" dirty="0" smtClean="0">
                          <a:solidFill>
                            <a:schemeClr val="dk1"/>
                          </a:solidFill>
                          <a:effectLst/>
                          <a:latin typeface="+mn-lt"/>
                          <a:ea typeface="+mn-ea"/>
                          <a:cs typeface="+mn-cs"/>
                        </a:rPr>
                        <a:t>4-5</a:t>
                      </a:r>
                      <a:r>
                        <a:rPr kumimoji="0" lang="zh-TW" altLang="zh-TW" sz="2100" kern="1200" dirty="0" smtClean="0">
                          <a:solidFill>
                            <a:schemeClr val="dk1"/>
                          </a:solidFill>
                          <a:effectLst/>
                          <a:latin typeface="+mn-lt"/>
                          <a:ea typeface="+mn-ea"/>
                          <a:cs typeface="+mn-cs"/>
                        </a:rPr>
                        <a:t>題</a:t>
                      </a:r>
                      <a:endParaRPr lang="zh-TW" sz="2100" kern="100" dirty="0">
                        <a:effectLst/>
                        <a:latin typeface="Calibri"/>
                        <a:ea typeface="新細明體"/>
                        <a:cs typeface="Times New Roman"/>
                      </a:endParaRPr>
                    </a:p>
                  </a:txBody>
                  <a:tcPr marL="68580" marR="68580" marT="0" marB="0"/>
                </a:tc>
                <a:tc>
                  <a:txBody>
                    <a:bodyPr/>
                    <a:lstStyle/>
                    <a:p>
                      <a:pPr>
                        <a:spcAft>
                          <a:spcPts val="0"/>
                        </a:spcAft>
                      </a:pPr>
                      <a:r>
                        <a:rPr kumimoji="0" lang="zh-TW" altLang="zh-TW" sz="2100" kern="1200" dirty="0" smtClean="0">
                          <a:solidFill>
                            <a:schemeClr val="dk1"/>
                          </a:solidFill>
                          <a:effectLst/>
                          <a:latin typeface="+mn-lt"/>
                          <a:ea typeface="+mn-ea"/>
                          <a:cs typeface="+mn-cs"/>
                        </a:rPr>
                        <a:t>第</a:t>
                      </a:r>
                      <a:r>
                        <a:rPr kumimoji="0" lang="en-US" altLang="zh-TW" sz="2100" kern="1200" dirty="0" smtClean="0">
                          <a:solidFill>
                            <a:schemeClr val="dk1"/>
                          </a:solidFill>
                          <a:effectLst/>
                          <a:latin typeface="+mn-lt"/>
                          <a:ea typeface="+mn-ea"/>
                          <a:cs typeface="+mn-cs"/>
                        </a:rPr>
                        <a:t>1-8</a:t>
                      </a:r>
                      <a:r>
                        <a:rPr kumimoji="0" lang="zh-TW" altLang="zh-TW" sz="2100" kern="1200" dirty="0" smtClean="0">
                          <a:solidFill>
                            <a:schemeClr val="dk1"/>
                          </a:solidFill>
                          <a:effectLst/>
                          <a:latin typeface="+mn-lt"/>
                          <a:ea typeface="+mn-ea"/>
                          <a:cs typeface="+mn-cs"/>
                        </a:rPr>
                        <a:t>題答對</a:t>
                      </a:r>
                      <a:r>
                        <a:rPr kumimoji="0" lang="en-US" altLang="zh-TW" sz="2100" kern="1200" dirty="0" smtClean="0">
                          <a:solidFill>
                            <a:schemeClr val="dk1"/>
                          </a:solidFill>
                          <a:effectLst/>
                          <a:latin typeface="+mn-lt"/>
                          <a:ea typeface="+mn-ea"/>
                          <a:cs typeface="+mn-cs"/>
                        </a:rPr>
                        <a:t>0-3</a:t>
                      </a:r>
                      <a:r>
                        <a:rPr kumimoji="0" lang="zh-TW" altLang="zh-TW" sz="2100" kern="1200" dirty="0" smtClean="0">
                          <a:solidFill>
                            <a:schemeClr val="dk1"/>
                          </a:solidFill>
                          <a:effectLst/>
                          <a:latin typeface="+mn-lt"/>
                          <a:ea typeface="+mn-ea"/>
                          <a:cs typeface="+mn-cs"/>
                        </a:rPr>
                        <a:t>題</a:t>
                      </a:r>
                      <a:endParaRPr lang="zh-TW" sz="2100" kern="100" dirty="0">
                        <a:effectLst/>
                        <a:latin typeface="Calibri"/>
                        <a:ea typeface="新細明體"/>
                        <a:cs typeface="Times New Roman"/>
                      </a:endParaRPr>
                    </a:p>
                  </a:txBody>
                  <a:tcPr marL="68580" marR="68580" marT="0" marB="0">
                    <a:solidFill>
                      <a:schemeClr val="accent1">
                        <a:lumMod val="60000"/>
                        <a:lumOff val="40000"/>
                      </a:schemeClr>
                    </a:solidFill>
                  </a:tcPr>
                </a:tc>
              </a:tr>
            </a:tbl>
          </a:graphicData>
        </a:graphic>
      </p:graphicFrame>
    </p:spTree>
    <p:extLst>
      <p:ext uri="{BB962C8B-B14F-4D97-AF65-F5344CB8AC3E}">
        <p14:creationId xmlns:p14="http://schemas.microsoft.com/office/powerpoint/2010/main" val="33168539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zh-TW" altLang="en-US" dirty="0"/>
              <a:t>第一部分：</a:t>
            </a:r>
            <a:r>
              <a:rPr lang="zh-TW" altLang="zh-TW" dirty="0"/>
              <a:t>辨識句</a:t>
            </a:r>
            <a:r>
              <a:rPr lang="zh-TW" altLang="zh-TW" dirty="0" smtClean="0"/>
              <a:t>意</a:t>
            </a:r>
            <a:endParaRPr lang="en-US" altLang="zh-TW" dirty="0" smtClean="0"/>
          </a:p>
          <a:p>
            <a:pPr marL="1047750" indent="-514350">
              <a:buFont typeface="+mj-lt"/>
              <a:buAutoNum type="arabicPeriod"/>
            </a:pPr>
            <a:r>
              <a:rPr lang="zh-TW" altLang="zh-TW" dirty="0" smtClean="0">
                <a:solidFill>
                  <a:srgbClr val="FFFF00"/>
                </a:solidFill>
              </a:rPr>
              <a:t>七</a:t>
            </a:r>
            <a:r>
              <a:rPr lang="zh-TW" altLang="zh-TW" dirty="0"/>
              <a:t>年級「聆聽能力」</a:t>
            </a:r>
            <a:r>
              <a:rPr lang="zh-TW" altLang="zh-TW" dirty="0" smtClean="0"/>
              <a:t>「</a:t>
            </a:r>
            <a:r>
              <a:rPr lang="zh-TW" altLang="en-US" dirty="0"/>
              <a:t>音訊理解</a:t>
            </a:r>
            <a:r>
              <a:rPr lang="zh-TW" altLang="zh-TW" dirty="0" smtClean="0"/>
              <a:t>」</a:t>
            </a:r>
            <a:r>
              <a:rPr lang="en-US" altLang="zh-TW" dirty="0">
                <a:solidFill>
                  <a:srgbClr val="FFFF66"/>
                </a:solidFill>
              </a:rPr>
              <a:t> </a:t>
            </a:r>
            <a:r>
              <a:rPr lang="en-US" altLang="zh-TW" dirty="0" smtClean="0">
                <a:solidFill>
                  <a:srgbClr val="FFFF66"/>
                </a:solidFill>
              </a:rPr>
              <a:t>B</a:t>
            </a:r>
            <a:r>
              <a:rPr lang="zh-TW" altLang="zh-TW" dirty="0" smtClean="0">
                <a:solidFill>
                  <a:srgbClr val="FFFF66"/>
                </a:solidFill>
              </a:rPr>
              <a:t>等級</a:t>
            </a:r>
            <a:r>
              <a:rPr lang="en-US" altLang="zh-TW" dirty="0" smtClean="0"/>
              <a:t/>
            </a:r>
            <a:br>
              <a:rPr lang="en-US" altLang="zh-TW" dirty="0" smtClean="0"/>
            </a:br>
            <a:r>
              <a:rPr lang="zh-TW" altLang="zh-TW" dirty="0"/>
              <a:t>■</a:t>
            </a:r>
            <a:r>
              <a:rPr lang="zh-TW" altLang="zh-TW" dirty="0" smtClean="0"/>
              <a:t>能</a:t>
            </a:r>
            <a:r>
              <a:rPr lang="zh-TW" altLang="zh-TW" dirty="0"/>
              <a:t>指出簡易句型中關鍵字詞片語的基本</a:t>
            </a:r>
            <a:r>
              <a:rPr lang="zh-TW" altLang="zh-TW" dirty="0" smtClean="0"/>
              <a:t>語意</a:t>
            </a:r>
            <a:r>
              <a:rPr lang="zh-TW" altLang="en-US" dirty="0" smtClean="0"/>
              <a:t>。</a:t>
            </a:r>
            <a:endParaRPr lang="en-US" altLang="zh-TW" dirty="0" smtClean="0"/>
          </a:p>
          <a:p>
            <a:pPr marL="1047750" indent="-514350">
              <a:spcBef>
                <a:spcPts val="2000"/>
              </a:spcBef>
              <a:spcAft>
                <a:spcPts val="2000"/>
              </a:spcAft>
              <a:buFont typeface="+mj-lt"/>
              <a:buAutoNum type="arabicPeriod"/>
            </a:pPr>
            <a:r>
              <a:rPr lang="zh-TW" altLang="zh-TW" dirty="0" smtClean="0">
                <a:solidFill>
                  <a:srgbClr val="FFFF00"/>
                </a:solidFill>
              </a:rPr>
              <a:t>八</a:t>
            </a:r>
            <a:r>
              <a:rPr lang="zh-TW" altLang="zh-TW" dirty="0" smtClean="0"/>
              <a:t>年級</a:t>
            </a:r>
            <a:r>
              <a:rPr lang="zh-TW" altLang="zh-TW" dirty="0"/>
              <a:t>「聆聽能力」</a:t>
            </a:r>
            <a:r>
              <a:rPr lang="zh-TW" altLang="zh-TW" dirty="0" smtClean="0"/>
              <a:t>「</a:t>
            </a:r>
            <a:r>
              <a:rPr lang="zh-TW" altLang="en-US" dirty="0"/>
              <a:t>音訊理解</a:t>
            </a:r>
            <a:r>
              <a:rPr lang="zh-TW" altLang="zh-TW" dirty="0" smtClean="0"/>
              <a:t>」</a:t>
            </a:r>
            <a:r>
              <a:rPr lang="en-US" altLang="zh-TW" dirty="0">
                <a:solidFill>
                  <a:srgbClr val="FFFF66"/>
                </a:solidFill>
              </a:rPr>
              <a:t>B</a:t>
            </a:r>
            <a:r>
              <a:rPr lang="zh-TW" altLang="zh-TW" dirty="0" smtClean="0">
                <a:solidFill>
                  <a:srgbClr val="FFFF66"/>
                </a:solidFill>
              </a:rPr>
              <a:t>等級</a:t>
            </a:r>
            <a:r>
              <a:rPr lang="en-US" altLang="zh-TW" dirty="0" smtClean="0">
                <a:solidFill>
                  <a:srgbClr val="FFFF66"/>
                </a:solidFill>
              </a:rPr>
              <a:t/>
            </a:r>
            <a:br>
              <a:rPr lang="en-US" altLang="zh-TW" dirty="0" smtClean="0">
                <a:solidFill>
                  <a:srgbClr val="FFFF66"/>
                </a:solidFill>
              </a:rPr>
            </a:br>
            <a:r>
              <a:rPr lang="zh-TW" altLang="zh-TW" dirty="0"/>
              <a:t>■</a:t>
            </a:r>
            <a:r>
              <a:rPr lang="zh-TW" altLang="zh-TW" dirty="0" smtClean="0"/>
              <a:t>能指出</a:t>
            </a:r>
            <a:r>
              <a:rPr lang="zh-TW" altLang="zh-TW" dirty="0"/>
              <a:t>句中關鍵字詞片語的基本</a:t>
            </a:r>
            <a:r>
              <a:rPr lang="zh-TW" altLang="zh-TW" dirty="0" smtClean="0"/>
              <a:t>語意</a:t>
            </a:r>
            <a:r>
              <a:rPr lang="zh-TW" altLang="en-US" dirty="0" smtClean="0"/>
              <a:t>。</a:t>
            </a:r>
            <a:endParaRPr lang="en-US" altLang="zh-TW" dirty="0" smtClean="0"/>
          </a:p>
          <a:p>
            <a:pPr marL="1047750" indent="-514350">
              <a:buFont typeface="+mj-lt"/>
              <a:buAutoNum type="arabicPeriod"/>
            </a:pPr>
            <a:r>
              <a:rPr lang="zh-TW" altLang="zh-TW" dirty="0" smtClean="0">
                <a:solidFill>
                  <a:srgbClr val="FFFF00"/>
                </a:solidFill>
              </a:rPr>
              <a:t>九</a:t>
            </a:r>
            <a:r>
              <a:rPr lang="zh-TW" altLang="zh-TW" dirty="0" smtClean="0"/>
              <a:t>年級</a:t>
            </a:r>
            <a:r>
              <a:rPr lang="zh-TW" altLang="zh-TW" dirty="0"/>
              <a:t>「聆聽能力」</a:t>
            </a:r>
            <a:r>
              <a:rPr lang="zh-TW" altLang="zh-TW" dirty="0" smtClean="0"/>
              <a:t>「</a:t>
            </a:r>
            <a:r>
              <a:rPr lang="zh-TW" altLang="en-US" dirty="0"/>
              <a:t>音訊理解</a:t>
            </a:r>
            <a:r>
              <a:rPr lang="zh-TW" altLang="zh-TW" dirty="0" smtClean="0"/>
              <a:t>」</a:t>
            </a:r>
            <a:r>
              <a:rPr lang="en-US" altLang="zh-TW" dirty="0">
                <a:solidFill>
                  <a:srgbClr val="FFFF66"/>
                </a:solidFill>
              </a:rPr>
              <a:t>B</a:t>
            </a:r>
            <a:r>
              <a:rPr lang="zh-TW" altLang="zh-TW" dirty="0">
                <a:solidFill>
                  <a:srgbClr val="FFFF66"/>
                </a:solidFill>
              </a:rPr>
              <a:t>等級</a:t>
            </a:r>
            <a:r>
              <a:rPr lang="en-US" altLang="zh-TW" dirty="0">
                <a:solidFill>
                  <a:srgbClr val="FFFF66"/>
                </a:solidFill>
              </a:rPr>
              <a:t/>
            </a:r>
            <a:br>
              <a:rPr lang="en-US" altLang="zh-TW" dirty="0">
                <a:solidFill>
                  <a:srgbClr val="FFFF66"/>
                </a:solidFill>
              </a:rPr>
            </a:br>
            <a:r>
              <a:rPr lang="zh-TW" altLang="zh-TW" dirty="0"/>
              <a:t>■能指出句中關鍵字詞片語的基本語意</a:t>
            </a:r>
            <a:r>
              <a:rPr lang="zh-TW" altLang="en-US" dirty="0"/>
              <a:t>。</a:t>
            </a:r>
            <a:r>
              <a:rPr lang="en-US" altLang="zh-TW" dirty="0"/>
              <a:t/>
            </a:r>
            <a:br>
              <a:rPr lang="en-US" altLang="zh-TW" dirty="0"/>
            </a:br>
            <a:endParaRPr lang="zh-TW" altLang="en-US" dirty="0"/>
          </a:p>
        </p:txBody>
      </p:sp>
      <p:sp>
        <p:nvSpPr>
          <p:cNvPr id="2" name="標題 1"/>
          <p:cNvSpPr>
            <a:spLocks noGrp="1"/>
          </p:cNvSpPr>
          <p:nvPr>
            <p:ph type="title"/>
          </p:nvPr>
        </p:nvSpPr>
        <p:spPr/>
        <p:txBody>
          <a:bodyPr/>
          <a:lstStyle/>
          <a:p>
            <a:r>
              <a:rPr lang="zh-TW" altLang="en-US" dirty="0" smtClean="0"/>
              <a:t>會考聽力對應的表現標準</a:t>
            </a:r>
            <a:r>
              <a:rPr lang="en-US" altLang="zh-TW" dirty="0" smtClean="0"/>
              <a:t>-1</a:t>
            </a:r>
            <a:endParaRPr lang="zh-TW" altLang="en-US" dirty="0"/>
          </a:p>
        </p:txBody>
      </p:sp>
    </p:spTree>
    <p:extLst>
      <p:ext uri="{BB962C8B-B14F-4D97-AF65-F5344CB8AC3E}">
        <p14:creationId xmlns:p14="http://schemas.microsoft.com/office/powerpoint/2010/main" val="75890794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pPr>
              <a:spcBef>
                <a:spcPts val="1200"/>
              </a:spcBef>
              <a:spcAft>
                <a:spcPts val="1200"/>
              </a:spcAft>
            </a:pPr>
            <a:r>
              <a:rPr lang="zh-TW" altLang="zh-TW" sz="3000" dirty="0"/>
              <a:t>本示例只有</a:t>
            </a:r>
            <a:r>
              <a:rPr lang="en-US" altLang="zh-TW" sz="3000" dirty="0"/>
              <a:t>20</a:t>
            </a:r>
            <a:r>
              <a:rPr lang="zh-TW" altLang="zh-TW" sz="3000" dirty="0"/>
              <a:t>題選擇題，題數過少，直接用答對總題數決定能力等級，會發生像答對</a:t>
            </a:r>
            <a:r>
              <a:rPr lang="en-US" altLang="zh-TW" sz="3000" dirty="0"/>
              <a:t>12</a:t>
            </a:r>
            <a:r>
              <a:rPr lang="zh-TW" altLang="zh-TW" sz="3000" dirty="0"/>
              <a:t>題卻錯</a:t>
            </a:r>
            <a:r>
              <a:rPr lang="en-US" altLang="zh-TW" sz="3000" dirty="0"/>
              <a:t>8</a:t>
            </a:r>
            <a:r>
              <a:rPr lang="zh-TW" altLang="zh-TW" sz="3000" dirty="0"/>
              <a:t>題基礎題的不合理狀況</a:t>
            </a:r>
            <a:r>
              <a:rPr lang="zh-TW" altLang="zh-TW" sz="3000" dirty="0" smtClean="0"/>
              <a:t>。</a:t>
            </a:r>
            <a:endParaRPr lang="en-US" altLang="zh-TW" sz="3000" dirty="0" smtClean="0"/>
          </a:p>
          <a:p>
            <a:pPr>
              <a:spcBef>
                <a:spcPts val="1200"/>
              </a:spcBef>
              <a:spcAft>
                <a:spcPts val="1200"/>
              </a:spcAft>
            </a:pPr>
            <a:r>
              <a:rPr lang="zh-TW" altLang="zh-TW" sz="3000" dirty="0" smtClean="0"/>
              <a:t>因此</a:t>
            </a:r>
            <a:r>
              <a:rPr lang="zh-TW" altLang="zh-TW" sz="3000" dirty="0"/>
              <a:t>在教學現場題數無法太多的現實條件下</a:t>
            </a:r>
            <a:r>
              <a:rPr lang="zh-TW" altLang="zh-TW" sz="3000" dirty="0" smtClean="0"/>
              <a:t>，</a:t>
            </a:r>
            <a:r>
              <a:rPr lang="zh-TW" altLang="en-US" sz="3000" dirty="0" smtClean="0">
                <a:solidFill>
                  <a:srgbClr val="FFFF00"/>
                </a:solidFill>
              </a:rPr>
              <a:t>宜用</a:t>
            </a:r>
            <a:r>
              <a:rPr lang="zh-TW" altLang="zh-TW" sz="3000" dirty="0" smtClean="0">
                <a:solidFill>
                  <a:srgbClr val="FFFF00"/>
                </a:solidFill>
              </a:rPr>
              <a:t>類似</a:t>
            </a:r>
            <a:r>
              <a:rPr lang="zh-TW" altLang="zh-TW" sz="3000" dirty="0">
                <a:solidFill>
                  <a:srgbClr val="FFFF00"/>
                </a:solidFill>
              </a:rPr>
              <a:t>「電腦適性測驗」的評等</a:t>
            </a:r>
            <a:r>
              <a:rPr lang="zh-TW" altLang="zh-TW" sz="3000" dirty="0" smtClean="0">
                <a:solidFill>
                  <a:srgbClr val="FFFF00"/>
                </a:solidFill>
              </a:rPr>
              <a:t>方式</a:t>
            </a:r>
            <a:r>
              <a:rPr lang="zh-TW" altLang="zh-TW" sz="3000" dirty="0" smtClean="0"/>
              <a:t>；</a:t>
            </a:r>
            <a:r>
              <a:rPr lang="zh-TW" altLang="zh-TW" sz="3000" dirty="0"/>
              <a:t>藉此提醒老師題數不多就要更注意題目所能測得的能力層次及組成比例，而不是只湊題數或看表面題數加總</a:t>
            </a:r>
            <a:r>
              <a:rPr lang="zh-TW" altLang="zh-TW" sz="3000" dirty="0" smtClean="0"/>
              <a:t>。</a:t>
            </a:r>
            <a:endParaRPr lang="en-US" altLang="zh-TW" sz="3000" dirty="0" smtClean="0"/>
          </a:p>
        </p:txBody>
      </p:sp>
      <p:sp>
        <p:nvSpPr>
          <p:cNvPr id="3" name="標題 2"/>
          <p:cNvSpPr>
            <a:spLocks noGrp="1"/>
          </p:cNvSpPr>
          <p:nvPr>
            <p:ph type="title"/>
          </p:nvPr>
        </p:nvSpPr>
        <p:spPr/>
        <p:txBody>
          <a:bodyPr>
            <a:normAutofit/>
          </a:bodyPr>
          <a:lstStyle/>
          <a:p>
            <a:r>
              <a:rPr lang="zh-TW" altLang="en-US" smtClean="0"/>
              <a:t>評分指引各等級答對題</a:t>
            </a:r>
            <a:r>
              <a:rPr lang="zh-TW" altLang="en-US" dirty="0" smtClean="0"/>
              <a:t>數訂定釋疑</a:t>
            </a:r>
            <a:endParaRPr lang="zh-TW" altLang="en-US" dirty="0"/>
          </a:p>
        </p:txBody>
      </p:sp>
    </p:spTree>
    <p:extLst>
      <p:ext uri="{BB962C8B-B14F-4D97-AF65-F5344CB8AC3E}">
        <p14:creationId xmlns:p14="http://schemas.microsoft.com/office/powerpoint/2010/main" val="23321413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zh-TW" sz="3600" dirty="0"/>
              <a:t>本來就無法由題數有限的單一卷子確認能力等級，建議還是</a:t>
            </a:r>
            <a:r>
              <a:rPr lang="zh-TW" altLang="zh-TW" sz="3600" dirty="0">
                <a:solidFill>
                  <a:srgbClr val="FFFF00"/>
                </a:solidFill>
              </a:rPr>
              <a:t>要長期累積學生能力表現的「證據」</a:t>
            </a:r>
            <a:r>
              <a:rPr lang="zh-TW" altLang="zh-TW" sz="3600" dirty="0"/>
              <a:t>，再加以做最後評定。</a:t>
            </a:r>
            <a:endParaRPr lang="zh-TW" altLang="en-US" sz="3600" dirty="0"/>
          </a:p>
          <a:p>
            <a:endParaRPr lang="zh-TW" altLang="en-US" dirty="0"/>
          </a:p>
        </p:txBody>
      </p:sp>
      <p:sp>
        <p:nvSpPr>
          <p:cNvPr id="3" name="標題 2"/>
          <p:cNvSpPr>
            <a:spLocks noGrp="1"/>
          </p:cNvSpPr>
          <p:nvPr>
            <p:ph type="title"/>
          </p:nvPr>
        </p:nvSpPr>
        <p:spPr/>
        <p:txBody>
          <a:bodyPr/>
          <a:lstStyle/>
          <a:p>
            <a:r>
              <a:rPr lang="zh-TW" altLang="en-US" dirty="0" smtClean="0"/>
              <a:t>附註</a:t>
            </a:r>
            <a:endParaRPr lang="zh-TW" altLang="en-US" dirty="0"/>
          </a:p>
        </p:txBody>
      </p:sp>
    </p:spTree>
    <p:extLst>
      <p:ext uri="{BB962C8B-B14F-4D97-AF65-F5344CB8AC3E}">
        <p14:creationId xmlns:p14="http://schemas.microsoft.com/office/powerpoint/2010/main" val="38240920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endParaRPr lang="zh-TW" altLang="en-US"/>
          </a:p>
        </p:txBody>
      </p:sp>
      <p:sp>
        <p:nvSpPr>
          <p:cNvPr id="5" name="內容版面配置區 4"/>
          <p:cNvSpPr>
            <a:spLocks noGrp="1"/>
          </p:cNvSpPr>
          <p:nvPr>
            <p:ph idx="1"/>
          </p:nvPr>
        </p:nvSpPr>
        <p:spPr>
          <a:xfrm>
            <a:off x="4355976" y="1412776"/>
            <a:ext cx="4330824" cy="4680520"/>
          </a:xfrm>
        </p:spPr>
        <p:txBody>
          <a:bodyPr>
            <a:normAutofit/>
          </a:bodyPr>
          <a:lstStyle/>
          <a:p>
            <a:pPr marL="0" indent="0">
              <a:buNone/>
            </a:pPr>
            <a:r>
              <a:rPr lang="zh-TW" altLang="en-US" sz="5400" dirty="0" smtClean="0"/>
              <a:t>在平時的段考中套用「表現標準」會產生什麼影響呢？</a:t>
            </a:r>
            <a:endParaRPr lang="zh-TW" altLang="en-US" sz="5400" dirty="0"/>
          </a:p>
        </p:txBody>
      </p:sp>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908720"/>
            <a:ext cx="4891432" cy="4032448"/>
          </a:xfrm>
          <a:prstGeom prst="rect">
            <a:avLst/>
          </a:prstGeom>
        </p:spPr>
      </p:pic>
    </p:spTree>
    <p:extLst>
      <p:ext uri="{BB962C8B-B14F-4D97-AF65-F5344CB8AC3E}">
        <p14:creationId xmlns:p14="http://schemas.microsoft.com/office/powerpoint/2010/main" val="401304003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zh-TW" sz="2800" dirty="0" smtClean="0"/>
              <a:t>知道</a:t>
            </a:r>
            <a:r>
              <a:rPr lang="zh-TW" altLang="en-US" sz="2800" dirty="0" smtClean="0"/>
              <a:t>在</a:t>
            </a:r>
            <a:r>
              <a:rPr lang="zh-TW" altLang="zh-TW" sz="2800" dirty="0" smtClean="0"/>
              <a:t>「</a:t>
            </a:r>
            <a:r>
              <a:rPr lang="zh-TW" altLang="zh-TW" sz="2800" dirty="0"/>
              <a:t>評」什麼</a:t>
            </a:r>
            <a:r>
              <a:rPr lang="en-US" altLang="zh-TW" sz="2800" dirty="0" smtClean="0"/>
              <a:t>?</a:t>
            </a:r>
          </a:p>
          <a:p>
            <a:r>
              <a:rPr lang="zh-TW" altLang="en-US" sz="2800" dirty="0" smtClean="0"/>
              <a:t>參照「表現標準」，將試題內容分等級。</a:t>
            </a:r>
            <a:r>
              <a:rPr lang="en-US" altLang="zh-TW" sz="2800" dirty="0" smtClean="0"/>
              <a:t/>
            </a:r>
            <a:br>
              <a:rPr lang="en-US" altLang="zh-TW" sz="2800" dirty="0" smtClean="0"/>
            </a:br>
            <a:r>
              <a:rPr lang="zh-TW" altLang="en-US" sz="2800" dirty="0">
                <a:solidFill>
                  <a:srgbClr val="FFCCCC"/>
                </a:solidFill>
                <a:sym typeface="Wingdings 3"/>
              </a:rPr>
              <a:t></a:t>
            </a:r>
            <a:r>
              <a:rPr lang="zh-TW" altLang="en-US" sz="2800" dirty="0" smtClean="0">
                <a:solidFill>
                  <a:srgbClr val="FFFF66"/>
                </a:solidFill>
                <a:sym typeface="Wingdings 3"/>
              </a:rPr>
              <a:t>不再只是湊題數，而是藉試題分等級提昇試題品質</a:t>
            </a:r>
            <a:endParaRPr lang="en-US" altLang="zh-TW" sz="2800" dirty="0" smtClean="0"/>
          </a:p>
          <a:p>
            <a:r>
              <a:rPr lang="en-US" altLang="zh-TW" sz="2800" dirty="0" smtClean="0"/>
              <a:t>A, B, C</a:t>
            </a:r>
            <a:r>
              <a:rPr lang="zh-TW" altLang="en-US" sz="2800" dirty="0" smtClean="0"/>
              <a:t>各等級的題數做適當的比例分配。</a:t>
            </a:r>
            <a:r>
              <a:rPr lang="en-US" altLang="zh-TW" sz="2800" dirty="0" smtClean="0"/>
              <a:t/>
            </a:r>
            <a:br>
              <a:rPr lang="en-US" altLang="zh-TW" sz="2800" dirty="0" smtClean="0"/>
            </a:br>
            <a:r>
              <a:rPr lang="zh-TW" altLang="en-US" sz="2800" dirty="0">
                <a:solidFill>
                  <a:srgbClr val="FFCCCC"/>
                </a:solidFill>
                <a:sym typeface="Wingdings 3"/>
              </a:rPr>
              <a:t> </a:t>
            </a:r>
            <a:r>
              <a:rPr lang="en-US" altLang="zh-TW" sz="2800" dirty="0" smtClean="0">
                <a:solidFill>
                  <a:srgbClr val="FFFF66"/>
                </a:solidFill>
                <a:sym typeface="Wingdings 3"/>
              </a:rPr>
              <a:t>A, B, C</a:t>
            </a:r>
            <a:r>
              <a:rPr lang="zh-TW" altLang="en-US" sz="2800" dirty="0" smtClean="0">
                <a:solidFill>
                  <a:srgbClr val="FFFF66"/>
                </a:solidFill>
                <a:sym typeface="Wingdings 3"/>
              </a:rPr>
              <a:t>各等級題數建議以</a:t>
            </a:r>
            <a:r>
              <a:rPr lang="zh-TW" altLang="en-US" sz="2800" u="sng" dirty="0" smtClean="0">
                <a:solidFill>
                  <a:srgbClr val="FFFF66"/>
                </a:solidFill>
                <a:sym typeface="Wingdings 3"/>
              </a:rPr>
              <a:t>金字塔方式</a:t>
            </a:r>
            <a:r>
              <a:rPr lang="zh-TW" altLang="en-US" sz="2800" dirty="0" smtClean="0">
                <a:solidFill>
                  <a:srgbClr val="FFFF66"/>
                </a:solidFill>
                <a:sym typeface="Wingdings 3"/>
              </a:rPr>
              <a:t>分配</a:t>
            </a:r>
            <a:endParaRPr lang="en-US" altLang="zh-TW" sz="2800" dirty="0" smtClean="0"/>
          </a:p>
          <a:p>
            <a:endParaRPr lang="en-US" altLang="zh-TW" sz="2800" dirty="0"/>
          </a:p>
          <a:p>
            <a:pPr marL="0" indent="0">
              <a:buNone/>
            </a:pPr>
            <a:r>
              <a:rPr lang="zh-TW" altLang="zh-TW" sz="3200" dirty="0" smtClean="0">
                <a:solidFill>
                  <a:srgbClr val="FF0000"/>
                </a:solidFill>
                <a:sym typeface="Wingdings 3"/>
              </a:rPr>
              <a:t></a:t>
            </a:r>
            <a:r>
              <a:rPr lang="zh-TW" altLang="en-US" sz="3200" dirty="0">
                <a:solidFill>
                  <a:srgbClr val="FFFF66"/>
                </a:solidFill>
              </a:rPr>
              <a:t>更深入了解學生的學習狀況。</a:t>
            </a:r>
            <a:endParaRPr lang="en-US" altLang="zh-TW" sz="3200" dirty="0">
              <a:solidFill>
                <a:srgbClr val="FFFF66"/>
              </a:solidFill>
            </a:endParaRPr>
          </a:p>
          <a:p>
            <a:pPr marL="0" indent="0">
              <a:buNone/>
            </a:pPr>
            <a:endParaRPr lang="zh-TW" altLang="en-US" dirty="0"/>
          </a:p>
        </p:txBody>
      </p:sp>
      <p:sp>
        <p:nvSpPr>
          <p:cNvPr id="3" name="標題 2"/>
          <p:cNvSpPr>
            <a:spLocks noGrp="1"/>
          </p:cNvSpPr>
          <p:nvPr>
            <p:ph type="title"/>
          </p:nvPr>
        </p:nvSpPr>
        <p:spPr/>
        <p:txBody>
          <a:bodyPr>
            <a:normAutofit/>
          </a:bodyPr>
          <a:lstStyle/>
          <a:p>
            <a:r>
              <a:rPr lang="zh-TW" altLang="en-US" dirty="0" smtClean="0"/>
              <a:t>套用「表現標準」對段考的影響</a:t>
            </a:r>
            <a:endParaRPr lang="zh-TW" altLang="en-US" dirty="0"/>
          </a:p>
        </p:txBody>
      </p:sp>
    </p:spTree>
    <p:extLst>
      <p:ext uri="{BB962C8B-B14F-4D97-AF65-F5344CB8AC3E}">
        <p14:creationId xmlns:p14="http://schemas.microsoft.com/office/powerpoint/2010/main" val="377455407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a:lnSpc>
                <a:spcPct val="150000"/>
              </a:lnSpc>
            </a:pPr>
            <a:r>
              <a:rPr lang="zh-TW" altLang="en-US" dirty="0"/>
              <a:t>在學校段考中，由於出題老師認為要對學生評量的面向很多，故在有限的</a:t>
            </a:r>
            <a:r>
              <a:rPr lang="en-US" altLang="zh-TW" dirty="0"/>
              <a:t>100</a:t>
            </a:r>
            <a:r>
              <a:rPr lang="zh-TW" altLang="en-US" dirty="0"/>
              <a:t>配分下，擠進過多類型試題，</a:t>
            </a:r>
            <a:r>
              <a:rPr lang="zh-TW" altLang="en-US" u="sng" dirty="0"/>
              <a:t>這往往造成評量單一面向或能力的題數較為不足</a:t>
            </a:r>
            <a:r>
              <a:rPr lang="zh-TW" altLang="en-US" dirty="0"/>
              <a:t>。</a:t>
            </a:r>
            <a:br>
              <a:rPr lang="zh-TW" altLang="en-US" dirty="0"/>
            </a:br>
            <a:r>
              <a:rPr lang="zh-TW" altLang="en-US" dirty="0"/>
              <a:t/>
            </a:r>
            <a:br>
              <a:rPr lang="zh-TW" altLang="en-US" dirty="0"/>
            </a:br>
            <a:r>
              <a:rPr lang="zh-TW" altLang="en-US" dirty="0" smtClean="0">
                <a:solidFill>
                  <a:srgbClr val="FFCCCC"/>
                </a:solidFill>
                <a:sym typeface="Wingdings 3"/>
              </a:rPr>
              <a:t></a:t>
            </a:r>
            <a:r>
              <a:rPr lang="zh-TW" altLang="en-US" dirty="0" smtClean="0">
                <a:solidFill>
                  <a:srgbClr val="FFFF66"/>
                </a:solidFill>
              </a:rPr>
              <a:t>建議</a:t>
            </a:r>
            <a:r>
              <a:rPr lang="zh-TW" altLang="en-US" dirty="0">
                <a:solidFill>
                  <a:srgbClr val="FFFF66"/>
                </a:solidFill>
              </a:rPr>
              <a:t>調整題型數量，改聚焦在某些</a:t>
            </a:r>
            <a:r>
              <a:rPr lang="en-US" altLang="zh-TW" dirty="0">
                <a:solidFill>
                  <a:srgbClr val="FFFF66"/>
                </a:solidFill>
              </a:rPr>
              <a:t>1-3</a:t>
            </a:r>
            <a:r>
              <a:rPr lang="zh-TW" altLang="en-US" dirty="0">
                <a:solidFill>
                  <a:srgbClr val="FFFF66"/>
                </a:solidFill>
              </a:rPr>
              <a:t>題型上，較有利於測出學生某一面向</a:t>
            </a:r>
            <a:r>
              <a:rPr lang="zh-TW" altLang="en-US" dirty="0" smtClean="0">
                <a:solidFill>
                  <a:srgbClr val="FFFF66"/>
                </a:solidFill>
              </a:rPr>
              <a:t>能力。</a:t>
            </a:r>
            <a:endParaRPr lang="zh-TW" altLang="en-US" dirty="0">
              <a:solidFill>
                <a:srgbClr val="FFFF66"/>
              </a:solidFill>
            </a:endParaRPr>
          </a:p>
        </p:txBody>
      </p:sp>
      <p:sp>
        <p:nvSpPr>
          <p:cNvPr id="3" name="標題 2"/>
          <p:cNvSpPr>
            <a:spLocks noGrp="1"/>
          </p:cNvSpPr>
          <p:nvPr>
            <p:ph type="title"/>
          </p:nvPr>
        </p:nvSpPr>
        <p:spPr/>
        <p:txBody>
          <a:bodyPr/>
          <a:lstStyle/>
          <a:p>
            <a:r>
              <a:rPr lang="zh-TW" altLang="en-US" dirty="0" smtClean="0"/>
              <a:t>套用表現標準時重要的提醒</a:t>
            </a:r>
            <a:endParaRPr lang="zh-TW" altLang="en-US" dirty="0"/>
          </a:p>
        </p:txBody>
      </p:sp>
    </p:spTree>
    <p:extLst>
      <p:ext uri="{BB962C8B-B14F-4D97-AF65-F5344CB8AC3E}">
        <p14:creationId xmlns:p14="http://schemas.microsoft.com/office/powerpoint/2010/main" val="426549923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smtClean="0"/>
              <a:t>現行選擇題測驗方式：一篇文本搭配數題選擇題，屬封閉性測驗。</a:t>
            </a:r>
            <a:endParaRPr lang="en-US" altLang="zh-TW" dirty="0" smtClean="0"/>
          </a:p>
          <a:p>
            <a:r>
              <a:rPr lang="zh-TW" altLang="en-US" dirty="0" smtClean="0"/>
              <a:t>含開放性問答題測驗方式：</a:t>
            </a:r>
            <a:endParaRPr lang="en-US" altLang="zh-TW" dirty="0" smtClean="0"/>
          </a:p>
          <a:p>
            <a:pPr marL="895350" indent="-514350">
              <a:buFont typeface="+mj-lt"/>
              <a:buAutoNum type="arabicPeriod"/>
            </a:pPr>
            <a:r>
              <a:rPr lang="zh-TW" altLang="en-US" dirty="0" smtClean="0"/>
              <a:t>較能測驗學生的高能力。</a:t>
            </a:r>
            <a:endParaRPr lang="en-US" altLang="zh-TW" dirty="0" smtClean="0"/>
          </a:p>
          <a:p>
            <a:pPr marL="895350" indent="-514350">
              <a:buFont typeface="+mj-lt"/>
              <a:buAutoNum type="arabicPeriod"/>
            </a:pPr>
            <a:r>
              <a:rPr lang="zh-TW" altLang="en-US" dirty="0" smtClean="0"/>
              <a:t>答案不固定，學生較有發揮空間。</a:t>
            </a:r>
            <a:endParaRPr lang="zh-TW" altLang="en-US" dirty="0"/>
          </a:p>
        </p:txBody>
      </p:sp>
      <p:sp>
        <p:nvSpPr>
          <p:cNvPr id="3" name="標題 2"/>
          <p:cNvSpPr>
            <a:spLocks noGrp="1"/>
          </p:cNvSpPr>
          <p:nvPr>
            <p:ph type="title"/>
          </p:nvPr>
        </p:nvSpPr>
        <p:spPr/>
        <p:txBody>
          <a:bodyPr>
            <a:normAutofit/>
          </a:bodyPr>
          <a:lstStyle/>
          <a:p>
            <a:r>
              <a:rPr lang="zh-TW" altLang="en-US" dirty="0"/>
              <a:t>雙軌並行示例</a:t>
            </a:r>
            <a:r>
              <a:rPr lang="zh-TW" altLang="en-US" dirty="0" smtClean="0"/>
              <a:t>：閱讀測驗</a:t>
            </a:r>
            <a:r>
              <a:rPr lang="zh-TW" altLang="en-US" dirty="0"/>
              <a:t>題型</a:t>
            </a:r>
          </a:p>
        </p:txBody>
      </p:sp>
    </p:spTree>
    <p:extLst>
      <p:ext uri="{BB962C8B-B14F-4D97-AF65-F5344CB8AC3E}">
        <p14:creationId xmlns:p14="http://schemas.microsoft.com/office/powerpoint/2010/main" val="82166158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sz="2400" dirty="0"/>
              <a:t>八年級上學期  第三次段考  </a:t>
            </a:r>
            <a:r>
              <a:rPr lang="zh-TW" altLang="en-US" sz="2400" dirty="0" smtClean="0"/>
              <a:t>南一版</a:t>
            </a:r>
            <a:r>
              <a:rPr lang="en-US" altLang="zh-TW" sz="2400" dirty="0" smtClean="0"/>
              <a:t>(Lessons </a:t>
            </a:r>
            <a:r>
              <a:rPr lang="en-US" altLang="zh-TW" sz="2400" dirty="0"/>
              <a:t>7-9)</a:t>
            </a:r>
          </a:p>
          <a:p>
            <a:pPr marL="0" indent="0">
              <a:buNone/>
            </a:pPr>
            <a:r>
              <a:rPr lang="en-US" altLang="zh-TW" sz="2400" dirty="0" smtClean="0"/>
              <a:t>(</a:t>
            </a:r>
            <a:r>
              <a:rPr lang="zh-TW" altLang="en-US" sz="2400" dirty="0" smtClean="0"/>
              <a:t>依新竹三民</a:t>
            </a:r>
            <a:r>
              <a:rPr lang="zh-TW" altLang="zh-TW" sz="2400" dirty="0"/>
              <a:t>國中七上第一次段考試題、南一版</a:t>
            </a:r>
            <a:r>
              <a:rPr lang="zh-TW" altLang="zh-TW" sz="2400" dirty="0" smtClean="0"/>
              <a:t>改</a:t>
            </a:r>
            <a:r>
              <a:rPr lang="zh-TW" altLang="en-US" sz="2400" dirty="0" smtClean="0"/>
              <a:t>編</a:t>
            </a:r>
            <a:r>
              <a:rPr lang="en-US" altLang="zh-TW" sz="2400" dirty="0" smtClean="0"/>
              <a:t>)</a:t>
            </a:r>
          </a:p>
          <a:p>
            <a:r>
              <a:rPr lang="zh-TW" altLang="en-US" sz="2400" dirty="0" smtClean="0"/>
              <a:t>題組數：</a:t>
            </a:r>
            <a:r>
              <a:rPr lang="en-US" altLang="zh-TW" sz="2400" dirty="0" smtClean="0"/>
              <a:t>4</a:t>
            </a:r>
            <a:r>
              <a:rPr lang="zh-TW" altLang="en-US" sz="2400" dirty="0" smtClean="0"/>
              <a:t>篇</a:t>
            </a:r>
            <a:endParaRPr lang="en-US" altLang="zh-TW" sz="2400" dirty="0" smtClean="0"/>
          </a:p>
          <a:p>
            <a:r>
              <a:rPr lang="zh-TW" altLang="en-US" sz="2400" dirty="0" smtClean="0"/>
              <a:t>總題數：</a:t>
            </a:r>
            <a:r>
              <a:rPr lang="en-US" altLang="zh-TW" sz="2400" dirty="0" smtClean="0"/>
              <a:t>13</a:t>
            </a:r>
            <a:r>
              <a:rPr lang="zh-TW" altLang="en-US" sz="2400" dirty="0" smtClean="0"/>
              <a:t>題</a:t>
            </a:r>
            <a:endParaRPr lang="en-US" altLang="zh-TW" sz="2400" dirty="0"/>
          </a:p>
          <a:p>
            <a:pPr marL="531813" indent="-436563" defTabSz="450850">
              <a:buFont typeface="+mj-lt"/>
              <a:buAutoNum type="arabicPeriod"/>
            </a:pPr>
            <a:r>
              <a:rPr lang="en-US" altLang="zh-TW" sz="2400" dirty="0">
                <a:solidFill>
                  <a:srgbClr val="FFCCFF"/>
                </a:solidFill>
              </a:rPr>
              <a:t>A</a:t>
            </a:r>
            <a:r>
              <a:rPr lang="zh-TW" altLang="en-US" sz="2400" dirty="0">
                <a:solidFill>
                  <a:srgbClr val="FFCCFF"/>
                </a:solidFill>
              </a:rPr>
              <a:t>級：</a:t>
            </a:r>
            <a:r>
              <a:rPr lang="en-US" altLang="zh-TW" sz="2400" dirty="0">
                <a:solidFill>
                  <a:srgbClr val="FFCCFF"/>
                </a:solidFill>
              </a:rPr>
              <a:t>2</a:t>
            </a:r>
            <a:r>
              <a:rPr lang="zh-TW" altLang="en-US" sz="2400" dirty="0">
                <a:solidFill>
                  <a:srgbClr val="FFCCFF"/>
                </a:solidFill>
              </a:rPr>
              <a:t>題</a:t>
            </a:r>
            <a:endParaRPr lang="en-US" altLang="zh-TW" sz="2400" dirty="0">
              <a:solidFill>
                <a:srgbClr val="FFCCFF"/>
              </a:solidFill>
            </a:endParaRPr>
          </a:p>
          <a:p>
            <a:pPr marL="531813" indent="-436563" defTabSz="450850">
              <a:buFont typeface="+mj-lt"/>
              <a:buAutoNum type="arabicPeriod"/>
            </a:pPr>
            <a:r>
              <a:rPr lang="en-US" altLang="zh-TW" sz="2400" dirty="0" smtClean="0">
                <a:solidFill>
                  <a:srgbClr val="00B0F0"/>
                </a:solidFill>
              </a:rPr>
              <a:t>B</a:t>
            </a:r>
            <a:r>
              <a:rPr lang="zh-TW" altLang="en-US" sz="2400" dirty="0">
                <a:solidFill>
                  <a:srgbClr val="00B0F0"/>
                </a:solidFill>
              </a:rPr>
              <a:t>級</a:t>
            </a:r>
            <a:r>
              <a:rPr lang="zh-TW" altLang="en-US" sz="2400" dirty="0" smtClean="0">
                <a:solidFill>
                  <a:srgbClr val="00B0F0"/>
                </a:solidFill>
              </a:rPr>
              <a:t>：</a:t>
            </a:r>
            <a:r>
              <a:rPr lang="en-US" altLang="zh-TW" sz="2400" dirty="0" smtClean="0">
                <a:solidFill>
                  <a:srgbClr val="00B0F0"/>
                </a:solidFill>
              </a:rPr>
              <a:t>3</a:t>
            </a:r>
            <a:r>
              <a:rPr lang="zh-TW" altLang="en-US" sz="2400" dirty="0" smtClean="0">
                <a:solidFill>
                  <a:srgbClr val="00B0F0"/>
                </a:solidFill>
              </a:rPr>
              <a:t>題</a:t>
            </a:r>
            <a:endParaRPr lang="en-US" altLang="zh-TW" sz="2400" dirty="0" smtClean="0">
              <a:solidFill>
                <a:srgbClr val="00B0F0"/>
              </a:solidFill>
            </a:endParaRPr>
          </a:p>
          <a:p>
            <a:pPr marL="531813" indent="-436563" defTabSz="450850">
              <a:buFont typeface="+mj-lt"/>
              <a:buAutoNum type="arabicPeriod"/>
            </a:pPr>
            <a:r>
              <a:rPr lang="en-US" altLang="zh-TW" sz="2400" dirty="0" smtClean="0"/>
              <a:t>C</a:t>
            </a:r>
            <a:r>
              <a:rPr lang="zh-TW" altLang="en-US" sz="2400" dirty="0"/>
              <a:t>級：</a:t>
            </a:r>
            <a:r>
              <a:rPr lang="en-US" altLang="zh-TW" sz="2400" dirty="0"/>
              <a:t>8</a:t>
            </a:r>
            <a:r>
              <a:rPr lang="zh-TW" altLang="en-US" sz="2400" dirty="0"/>
              <a:t>題</a:t>
            </a:r>
            <a:endParaRPr lang="en-US" altLang="zh-TW" sz="2400" dirty="0"/>
          </a:p>
          <a:p>
            <a:pPr marL="531813" indent="-436563" defTabSz="450850">
              <a:buFont typeface="+mj-lt"/>
              <a:buAutoNum type="arabicPeriod"/>
            </a:pPr>
            <a:endParaRPr lang="en-US" altLang="zh-TW" sz="2400" dirty="0">
              <a:solidFill>
                <a:srgbClr val="00B0F0"/>
              </a:solidFill>
            </a:endParaRPr>
          </a:p>
          <a:p>
            <a:endParaRPr lang="zh-TW" altLang="en-US" dirty="0"/>
          </a:p>
        </p:txBody>
      </p:sp>
      <p:sp>
        <p:nvSpPr>
          <p:cNvPr id="3" name="標題 2"/>
          <p:cNvSpPr>
            <a:spLocks noGrp="1"/>
          </p:cNvSpPr>
          <p:nvPr>
            <p:ph type="title"/>
          </p:nvPr>
        </p:nvSpPr>
        <p:spPr/>
        <p:txBody>
          <a:bodyPr/>
          <a:lstStyle/>
          <a:p>
            <a:r>
              <a:rPr lang="zh-TW" altLang="en-US" dirty="0"/>
              <a:t>現行</a:t>
            </a:r>
            <a:r>
              <a:rPr lang="zh-TW" altLang="en-US" dirty="0" smtClean="0"/>
              <a:t>選擇題閱讀測驗示例</a:t>
            </a:r>
            <a:endParaRPr lang="zh-TW" altLang="en-US" dirty="0"/>
          </a:p>
        </p:txBody>
      </p:sp>
    </p:spTree>
    <p:extLst>
      <p:ext uri="{BB962C8B-B14F-4D97-AF65-F5344CB8AC3E}">
        <p14:creationId xmlns:p14="http://schemas.microsoft.com/office/powerpoint/2010/main" val="265078950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67544" y="1844824"/>
            <a:ext cx="8229600" cy="4572000"/>
          </a:xfrm>
        </p:spPr>
        <p:txBody>
          <a:bodyPr/>
          <a:lstStyle/>
          <a:p>
            <a:r>
              <a:rPr lang="zh-TW" altLang="en-US" dirty="0"/>
              <a:t>常見配分</a:t>
            </a:r>
            <a:r>
              <a:rPr lang="zh-TW" altLang="en-US" dirty="0" smtClean="0"/>
              <a:t>：</a:t>
            </a:r>
            <a:r>
              <a:rPr lang="en-US" altLang="zh-TW" dirty="0" smtClean="0"/>
              <a:t>26% </a:t>
            </a:r>
            <a:r>
              <a:rPr lang="en-US" altLang="zh-TW" dirty="0"/>
              <a:t>(</a:t>
            </a:r>
            <a:r>
              <a:rPr lang="zh-TW" altLang="en-US" dirty="0"/>
              <a:t>每題</a:t>
            </a:r>
            <a:r>
              <a:rPr lang="en-US" altLang="zh-TW" dirty="0"/>
              <a:t>2</a:t>
            </a:r>
            <a:r>
              <a:rPr lang="zh-TW" altLang="en-US" dirty="0"/>
              <a:t>分</a:t>
            </a:r>
            <a:r>
              <a:rPr lang="en-US" altLang="zh-TW" dirty="0"/>
              <a:t>)</a:t>
            </a:r>
          </a:p>
          <a:p>
            <a:r>
              <a:rPr lang="zh-TW" altLang="en-US" dirty="0" smtClean="0"/>
              <a:t>評分指引：</a:t>
            </a:r>
            <a:endParaRPr lang="en-US" altLang="zh-TW" dirty="0"/>
          </a:p>
          <a:p>
            <a:endParaRPr lang="en-US" altLang="zh-TW" dirty="0" smtClean="0"/>
          </a:p>
          <a:p>
            <a:endParaRPr lang="en-US" altLang="zh-TW" dirty="0"/>
          </a:p>
          <a:p>
            <a:endParaRPr lang="zh-TW" altLang="en-US" dirty="0"/>
          </a:p>
        </p:txBody>
      </p:sp>
      <p:sp>
        <p:nvSpPr>
          <p:cNvPr id="3" name="標題 2"/>
          <p:cNvSpPr>
            <a:spLocks noGrp="1"/>
          </p:cNvSpPr>
          <p:nvPr>
            <p:ph type="title"/>
          </p:nvPr>
        </p:nvSpPr>
        <p:spPr>
          <a:xfrm>
            <a:off x="467544" y="476672"/>
            <a:ext cx="8229600" cy="936104"/>
          </a:xfrm>
        </p:spPr>
        <p:txBody>
          <a:bodyPr>
            <a:normAutofit fontScale="90000"/>
          </a:bodyPr>
          <a:lstStyle/>
          <a:p>
            <a:r>
              <a:rPr lang="zh-TW" altLang="en-US" dirty="0"/>
              <a:t>雙軌並行示例</a:t>
            </a:r>
            <a:r>
              <a:rPr lang="zh-TW" altLang="en-US" dirty="0" smtClean="0"/>
              <a:t>：閱讀測驗 </a:t>
            </a:r>
            <a:r>
              <a:rPr lang="en-US" altLang="zh-TW" dirty="0" smtClean="0"/>
              <a:t>I </a:t>
            </a:r>
            <a:r>
              <a:rPr lang="zh-TW" altLang="en-US" dirty="0" smtClean="0"/>
              <a:t> </a:t>
            </a:r>
            <a:r>
              <a:rPr lang="en-US" altLang="zh-TW" dirty="0" smtClean="0"/>
              <a:t>(</a:t>
            </a:r>
            <a:r>
              <a:rPr lang="zh-TW" altLang="en-US" dirty="0" smtClean="0"/>
              <a:t>評分指引</a:t>
            </a:r>
            <a:r>
              <a:rPr lang="en-US" altLang="zh-TW" dirty="0" smtClean="0"/>
              <a:t>)</a:t>
            </a:r>
            <a:endParaRPr lang="zh-TW" altLang="en-US" dirty="0"/>
          </a:p>
        </p:txBody>
      </p:sp>
      <p:graphicFrame>
        <p:nvGraphicFramePr>
          <p:cNvPr id="4" name="表格 3"/>
          <p:cNvGraphicFramePr>
            <a:graphicFrameLocks noGrp="1"/>
          </p:cNvGraphicFramePr>
          <p:nvPr>
            <p:extLst>
              <p:ext uri="{D42A27DB-BD31-4B8C-83A1-F6EECF244321}">
                <p14:modId xmlns:p14="http://schemas.microsoft.com/office/powerpoint/2010/main" val="690706487"/>
              </p:ext>
            </p:extLst>
          </p:nvPr>
        </p:nvGraphicFramePr>
        <p:xfrm>
          <a:off x="107504" y="2865472"/>
          <a:ext cx="8928990" cy="3344596"/>
        </p:xfrm>
        <a:graphic>
          <a:graphicData uri="http://schemas.openxmlformats.org/drawingml/2006/table">
            <a:tbl>
              <a:tblPr firstRow="1" firstCol="1" bandRow="1">
                <a:tableStyleId>{5C22544A-7EE6-4342-B048-85BDC9FD1C3A}</a:tableStyleId>
              </a:tblPr>
              <a:tblGrid>
                <a:gridCol w="1854206"/>
                <a:gridCol w="1854206"/>
                <a:gridCol w="1854206"/>
                <a:gridCol w="1854206"/>
                <a:gridCol w="1512166"/>
              </a:tblGrid>
              <a:tr h="455149">
                <a:tc gridSpan="5">
                  <a:txBody>
                    <a:bodyPr/>
                    <a:lstStyle/>
                    <a:p>
                      <a:pPr algn="ctr">
                        <a:spcAft>
                          <a:spcPts val="0"/>
                        </a:spcAft>
                      </a:pPr>
                      <a:r>
                        <a:rPr lang="en-US" sz="2400" kern="100" dirty="0">
                          <a:effectLst/>
                        </a:rPr>
                        <a:t>(</a:t>
                      </a:r>
                      <a:r>
                        <a:rPr lang="zh-TW" sz="2400" kern="100" dirty="0">
                          <a:effectLst/>
                        </a:rPr>
                        <a:t>閱讀能力→文意理解</a:t>
                      </a:r>
                      <a:r>
                        <a:rPr lang="en-US" sz="2400" kern="100" dirty="0">
                          <a:effectLst/>
                        </a:rPr>
                        <a:t>) </a:t>
                      </a:r>
                      <a:r>
                        <a:rPr lang="zh-TW" sz="2400" kern="100" dirty="0">
                          <a:effectLst/>
                        </a:rPr>
                        <a:t>表現標準</a:t>
                      </a:r>
                      <a:endParaRPr lang="zh-TW" sz="2400" kern="100" dirty="0">
                        <a:effectLst/>
                        <a:latin typeface="Calibri"/>
                        <a:ea typeface="新細明體"/>
                        <a:cs typeface="Times New Roman"/>
                      </a:endParaRPr>
                    </a:p>
                  </a:txBody>
                  <a:tcPr marL="68580" marR="68580"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55149">
                <a:tc>
                  <a:txBody>
                    <a:bodyPr/>
                    <a:lstStyle/>
                    <a:p>
                      <a:pPr algn="ctr">
                        <a:spcAft>
                          <a:spcPts val="0"/>
                        </a:spcAft>
                      </a:pPr>
                      <a:r>
                        <a:rPr lang="en-US" sz="2400" b="1" kern="100" dirty="0">
                          <a:solidFill>
                            <a:schemeClr val="bg1"/>
                          </a:solidFill>
                          <a:effectLst/>
                        </a:rPr>
                        <a:t>A</a:t>
                      </a:r>
                      <a:endParaRPr lang="zh-TW" sz="2400" b="1" kern="100" dirty="0">
                        <a:solidFill>
                          <a:schemeClr val="bg1"/>
                        </a:solidFill>
                        <a:effectLst/>
                        <a:latin typeface="Calibri"/>
                        <a:ea typeface="新細明體"/>
                        <a:cs typeface="Times New Roman"/>
                      </a:endParaRPr>
                    </a:p>
                  </a:txBody>
                  <a:tcPr marL="68580" marR="68580" marT="0" marB="0" anchor="ctr">
                    <a:solidFill>
                      <a:schemeClr val="accent1">
                        <a:lumMod val="60000"/>
                        <a:lumOff val="40000"/>
                      </a:schemeClr>
                    </a:solidFill>
                  </a:tcPr>
                </a:tc>
                <a:tc>
                  <a:txBody>
                    <a:bodyPr/>
                    <a:lstStyle/>
                    <a:p>
                      <a:pPr algn="ctr">
                        <a:spcAft>
                          <a:spcPts val="0"/>
                        </a:spcAft>
                      </a:pPr>
                      <a:r>
                        <a:rPr lang="en-US" sz="2400" b="1" kern="100" dirty="0">
                          <a:effectLst/>
                        </a:rPr>
                        <a:t>B</a:t>
                      </a:r>
                      <a:endParaRPr lang="zh-TW" sz="2400" b="1" kern="100" dirty="0">
                        <a:effectLst/>
                        <a:latin typeface="Calibri"/>
                        <a:ea typeface="新細明體"/>
                        <a:cs typeface="Times New Roman"/>
                      </a:endParaRPr>
                    </a:p>
                  </a:txBody>
                  <a:tcPr marL="68580" marR="68580" marT="0" marB="0" anchor="ctr"/>
                </a:tc>
                <a:tc>
                  <a:txBody>
                    <a:bodyPr/>
                    <a:lstStyle/>
                    <a:p>
                      <a:pPr algn="ctr">
                        <a:spcAft>
                          <a:spcPts val="0"/>
                        </a:spcAft>
                      </a:pPr>
                      <a:r>
                        <a:rPr lang="en-US" sz="2400" b="1" kern="100" dirty="0">
                          <a:effectLst/>
                        </a:rPr>
                        <a:t>C</a:t>
                      </a:r>
                      <a:endParaRPr lang="zh-TW" sz="2400" b="1" kern="100" dirty="0">
                        <a:effectLst/>
                        <a:latin typeface="Calibri"/>
                        <a:ea typeface="新細明體"/>
                        <a:cs typeface="Times New Roman"/>
                      </a:endParaRPr>
                    </a:p>
                  </a:txBody>
                  <a:tcPr marL="68580" marR="68580" marT="0" marB="0" anchor="ctr">
                    <a:solidFill>
                      <a:schemeClr val="accent1">
                        <a:lumMod val="60000"/>
                        <a:lumOff val="40000"/>
                      </a:schemeClr>
                    </a:solidFill>
                  </a:tcPr>
                </a:tc>
                <a:tc>
                  <a:txBody>
                    <a:bodyPr/>
                    <a:lstStyle/>
                    <a:p>
                      <a:pPr algn="ctr">
                        <a:spcAft>
                          <a:spcPts val="0"/>
                        </a:spcAft>
                      </a:pPr>
                      <a:r>
                        <a:rPr lang="en-US" sz="2400" b="1" kern="100" dirty="0">
                          <a:effectLst/>
                        </a:rPr>
                        <a:t>D</a:t>
                      </a:r>
                      <a:endParaRPr lang="zh-TW" sz="2400" b="1" kern="100" dirty="0">
                        <a:effectLst/>
                        <a:latin typeface="Calibri"/>
                        <a:ea typeface="新細明體"/>
                        <a:cs typeface="Times New Roman"/>
                      </a:endParaRPr>
                    </a:p>
                  </a:txBody>
                  <a:tcPr marL="68580" marR="68580" marT="0" marB="0" anchor="ctr"/>
                </a:tc>
                <a:tc>
                  <a:txBody>
                    <a:bodyPr/>
                    <a:lstStyle/>
                    <a:p>
                      <a:pPr algn="ctr">
                        <a:spcAft>
                          <a:spcPts val="0"/>
                        </a:spcAft>
                      </a:pPr>
                      <a:r>
                        <a:rPr lang="en-US" sz="2400" b="1" kern="100" dirty="0">
                          <a:effectLst/>
                        </a:rPr>
                        <a:t>E</a:t>
                      </a:r>
                      <a:endParaRPr lang="zh-TW" sz="2400" b="1" kern="100" dirty="0">
                        <a:effectLst/>
                        <a:latin typeface="Calibri"/>
                        <a:ea typeface="新細明體"/>
                        <a:cs typeface="Times New Roman"/>
                      </a:endParaRPr>
                    </a:p>
                  </a:txBody>
                  <a:tcPr marL="68580" marR="68580" marT="0" marB="0" anchor="ctr">
                    <a:solidFill>
                      <a:schemeClr val="accent1">
                        <a:lumMod val="60000"/>
                        <a:lumOff val="40000"/>
                      </a:schemeClr>
                    </a:solidFill>
                  </a:tcPr>
                </a:tc>
              </a:tr>
              <a:tr h="1479235">
                <a:tc>
                  <a:txBody>
                    <a:bodyPr/>
                    <a:lstStyle/>
                    <a:p>
                      <a:pPr>
                        <a:spcAft>
                          <a:spcPts val="0"/>
                        </a:spcAft>
                      </a:pPr>
                      <a:r>
                        <a:rPr kumimoji="0" lang="zh-TW" altLang="zh-TW" sz="2000" b="0" kern="1200" dirty="0" smtClean="0">
                          <a:solidFill>
                            <a:schemeClr val="bg1"/>
                          </a:solidFill>
                          <a:effectLst/>
                          <a:latin typeface="+mn-lt"/>
                          <a:ea typeface="+mn-ea"/>
                          <a:cs typeface="+mn-cs"/>
                        </a:rPr>
                        <a:t>能整合隱晦、繁複或整體訊息指出主旨大意與隱含文意</a:t>
                      </a:r>
                      <a:r>
                        <a:rPr lang="zh-TW" sz="2000" b="0" kern="0" dirty="0" smtClean="0">
                          <a:solidFill>
                            <a:schemeClr val="bg1"/>
                          </a:solidFill>
                          <a:effectLst/>
                        </a:rPr>
                        <a:t>。</a:t>
                      </a:r>
                      <a:endParaRPr lang="zh-TW" sz="2000" b="0" kern="100" dirty="0">
                        <a:solidFill>
                          <a:schemeClr val="bg1"/>
                        </a:solidFill>
                        <a:effectLst/>
                        <a:latin typeface="Calibri"/>
                        <a:ea typeface="新細明體"/>
                        <a:cs typeface="Times New Roman"/>
                      </a:endParaRPr>
                    </a:p>
                  </a:txBody>
                  <a:tcPr marL="68580" marR="68580" marT="0" marB="0">
                    <a:solidFill>
                      <a:schemeClr val="accent1">
                        <a:lumMod val="60000"/>
                        <a:lumOff val="40000"/>
                      </a:schemeClr>
                    </a:solidFill>
                  </a:tcPr>
                </a:tc>
                <a:tc>
                  <a:txBody>
                    <a:bodyPr/>
                    <a:lstStyle/>
                    <a:p>
                      <a:pPr>
                        <a:spcAft>
                          <a:spcPts val="0"/>
                        </a:spcAft>
                      </a:pPr>
                      <a:r>
                        <a:rPr kumimoji="0" lang="zh-TW" altLang="zh-TW" sz="2000" kern="1200" dirty="0" smtClean="0">
                          <a:solidFill>
                            <a:schemeClr val="dk1"/>
                          </a:solidFill>
                          <a:effectLst/>
                          <a:latin typeface="+mn-lt"/>
                          <a:ea typeface="+mn-ea"/>
                          <a:cs typeface="+mn-cs"/>
                        </a:rPr>
                        <a:t>能整合明顯、簡易或局部訊息指出主旨大意與隱含文意</a:t>
                      </a:r>
                      <a:r>
                        <a:rPr lang="zh-TW" sz="2000" kern="0" dirty="0" smtClean="0">
                          <a:effectLst/>
                        </a:rPr>
                        <a:t>。</a:t>
                      </a:r>
                      <a:endParaRPr lang="zh-TW" sz="2000" kern="100" dirty="0">
                        <a:effectLst/>
                        <a:latin typeface="Calibri"/>
                        <a:ea typeface="新細明體"/>
                        <a:cs typeface="Times New Roman"/>
                      </a:endParaRPr>
                    </a:p>
                  </a:txBody>
                  <a:tcPr marL="68580" marR="68580" marT="0" marB="0"/>
                </a:tc>
                <a:tc>
                  <a:txBody>
                    <a:bodyPr/>
                    <a:lstStyle/>
                    <a:p>
                      <a:pPr>
                        <a:spcAft>
                          <a:spcPts val="0"/>
                        </a:spcAft>
                      </a:pPr>
                      <a:r>
                        <a:rPr kumimoji="0" lang="zh-TW" altLang="zh-TW" sz="2000" kern="1200" dirty="0" smtClean="0">
                          <a:solidFill>
                            <a:schemeClr val="dk1"/>
                          </a:solidFill>
                          <a:effectLst/>
                          <a:latin typeface="+mn-lt"/>
                          <a:ea typeface="+mn-ea"/>
                          <a:cs typeface="+mn-cs"/>
                        </a:rPr>
                        <a:t>能擷取明顯、簡易或局部訊息指出主旨大意或隱含文意</a:t>
                      </a:r>
                      <a:r>
                        <a:rPr lang="zh-TW" sz="2000" kern="0" dirty="0" smtClean="0">
                          <a:effectLst/>
                        </a:rPr>
                        <a:t>。</a:t>
                      </a:r>
                      <a:endParaRPr lang="zh-TW" sz="2000" kern="100" dirty="0">
                        <a:effectLst/>
                        <a:latin typeface="Calibri"/>
                        <a:ea typeface="新細明體"/>
                        <a:cs typeface="Times New Roman"/>
                      </a:endParaRPr>
                    </a:p>
                  </a:txBody>
                  <a:tcPr marL="68580" marR="68580" marT="0" marB="0">
                    <a:solidFill>
                      <a:schemeClr val="accent1">
                        <a:lumMod val="60000"/>
                        <a:lumOff val="40000"/>
                      </a:schemeClr>
                    </a:solidFill>
                  </a:tcPr>
                </a:tc>
                <a:tc>
                  <a:txBody>
                    <a:bodyPr/>
                    <a:lstStyle/>
                    <a:p>
                      <a:pPr>
                        <a:spcAft>
                          <a:spcPts val="0"/>
                        </a:spcAft>
                      </a:pPr>
                      <a:r>
                        <a:rPr kumimoji="0" lang="zh-TW" altLang="zh-TW" sz="2000" kern="1200" dirty="0" smtClean="0">
                          <a:solidFill>
                            <a:schemeClr val="dk1"/>
                          </a:solidFill>
                          <a:effectLst/>
                          <a:latin typeface="+mn-lt"/>
                          <a:ea typeface="+mn-ea"/>
                          <a:cs typeface="+mn-cs"/>
                        </a:rPr>
                        <a:t>僅能有限地擷取明顯、簡易或局部訊息指出主旨大意或隱含文意</a:t>
                      </a:r>
                      <a:r>
                        <a:rPr lang="zh-TW" sz="2000" kern="0" dirty="0" smtClean="0">
                          <a:effectLst/>
                        </a:rPr>
                        <a:t>。</a:t>
                      </a:r>
                      <a:endParaRPr lang="zh-TW" sz="2000" kern="100" dirty="0">
                        <a:effectLst/>
                        <a:latin typeface="Calibri"/>
                        <a:ea typeface="新細明體"/>
                        <a:cs typeface="Times New Roman"/>
                      </a:endParaRPr>
                    </a:p>
                  </a:txBody>
                  <a:tcPr marL="68580" marR="68580" marT="0" marB="0"/>
                </a:tc>
                <a:tc>
                  <a:txBody>
                    <a:bodyPr/>
                    <a:lstStyle/>
                    <a:p>
                      <a:pPr>
                        <a:spcAft>
                          <a:spcPts val="0"/>
                        </a:spcAft>
                      </a:pPr>
                      <a:r>
                        <a:rPr lang="zh-TW" sz="2400" kern="100" dirty="0">
                          <a:effectLst/>
                        </a:rPr>
                        <a:t>未達</a:t>
                      </a:r>
                      <a:r>
                        <a:rPr lang="en-US" sz="2400" kern="100" dirty="0">
                          <a:effectLst/>
                        </a:rPr>
                        <a:t>D</a:t>
                      </a:r>
                      <a:r>
                        <a:rPr lang="zh-TW" sz="2400" kern="100" dirty="0">
                          <a:effectLst/>
                        </a:rPr>
                        <a:t>級</a:t>
                      </a:r>
                      <a:endParaRPr lang="zh-TW" sz="2400" kern="100" dirty="0">
                        <a:effectLst/>
                        <a:latin typeface="Calibri"/>
                        <a:ea typeface="新細明體"/>
                        <a:cs typeface="Times New Roman"/>
                      </a:endParaRPr>
                    </a:p>
                  </a:txBody>
                  <a:tcPr marL="68580" marR="68580" marT="0" marB="0">
                    <a:solidFill>
                      <a:schemeClr val="accent1">
                        <a:lumMod val="60000"/>
                        <a:lumOff val="40000"/>
                      </a:schemeClr>
                    </a:solidFill>
                  </a:tcPr>
                </a:tc>
              </a:tr>
              <a:tr h="455149">
                <a:tc gridSpan="5">
                  <a:txBody>
                    <a:bodyPr/>
                    <a:lstStyle/>
                    <a:p>
                      <a:pPr algn="ctr">
                        <a:spcAft>
                          <a:spcPts val="0"/>
                        </a:spcAft>
                      </a:pPr>
                      <a:r>
                        <a:rPr lang="zh-TW" altLang="en-US" sz="2400" kern="100" dirty="0" smtClean="0">
                          <a:effectLst/>
                        </a:rPr>
                        <a:t>評分指引</a:t>
                      </a:r>
                      <a:endParaRPr lang="zh-TW" sz="2400" kern="100" dirty="0">
                        <a:effectLst/>
                        <a:latin typeface="Calibri"/>
                        <a:ea typeface="新細明體"/>
                        <a:cs typeface="Times New Roman"/>
                      </a:endParaRPr>
                    </a:p>
                  </a:txBody>
                  <a:tcPr marL="68580" marR="68580"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55149">
                <a:tc>
                  <a:txBody>
                    <a:bodyPr/>
                    <a:lstStyle/>
                    <a:p>
                      <a:pPr>
                        <a:spcAft>
                          <a:spcPts val="0"/>
                        </a:spcAft>
                      </a:pPr>
                      <a:r>
                        <a:rPr lang="zh-TW" sz="2400" b="0" kern="100" dirty="0" smtClean="0">
                          <a:solidFill>
                            <a:schemeClr val="bg1"/>
                          </a:solidFill>
                          <a:effectLst/>
                        </a:rPr>
                        <a:t>答對</a:t>
                      </a:r>
                      <a:r>
                        <a:rPr kumimoji="0" lang="en-US" altLang="zh-TW" sz="2400" b="0" kern="100" dirty="0" smtClean="0">
                          <a:solidFill>
                            <a:schemeClr val="bg1"/>
                          </a:solidFill>
                          <a:effectLst/>
                          <a:latin typeface="+mn-lt"/>
                          <a:ea typeface="+mn-ea"/>
                          <a:cs typeface="+mn-cs"/>
                        </a:rPr>
                        <a:t>12-13</a:t>
                      </a:r>
                      <a:r>
                        <a:rPr lang="zh-TW" sz="2400" b="0" kern="100" dirty="0" smtClean="0">
                          <a:solidFill>
                            <a:schemeClr val="bg1"/>
                          </a:solidFill>
                          <a:effectLst/>
                        </a:rPr>
                        <a:t>題</a:t>
                      </a:r>
                      <a:endParaRPr lang="zh-TW" sz="2400" b="0" kern="100" dirty="0">
                        <a:solidFill>
                          <a:schemeClr val="bg1"/>
                        </a:solidFill>
                        <a:effectLst/>
                        <a:latin typeface="Calibri"/>
                        <a:ea typeface="新細明體"/>
                        <a:cs typeface="Times New Roman"/>
                      </a:endParaRPr>
                    </a:p>
                  </a:txBody>
                  <a:tcPr marL="68580" marR="68580" marT="0" marB="0">
                    <a:solidFill>
                      <a:schemeClr val="accent1">
                        <a:lumMod val="60000"/>
                        <a:lumOff val="40000"/>
                      </a:schemeClr>
                    </a:solidFill>
                  </a:tcPr>
                </a:tc>
                <a:tc>
                  <a:txBody>
                    <a:bodyPr/>
                    <a:lstStyle/>
                    <a:p>
                      <a:pPr>
                        <a:spcAft>
                          <a:spcPts val="0"/>
                        </a:spcAft>
                      </a:pPr>
                      <a:r>
                        <a:rPr lang="zh-TW" sz="2400" kern="100" dirty="0" smtClean="0">
                          <a:effectLst/>
                        </a:rPr>
                        <a:t>答對</a:t>
                      </a:r>
                      <a:r>
                        <a:rPr kumimoji="0" lang="en-US" altLang="zh-TW" sz="2400" kern="100" dirty="0" smtClean="0">
                          <a:solidFill>
                            <a:schemeClr val="dk1"/>
                          </a:solidFill>
                          <a:effectLst/>
                          <a:latin typeface="+mn-lt"/>
                          <a:ea typeface="+mn-ea"/>
                          <a:cs typeface="+mn-cs"/>
                        </a:rPr>
                        <a:t>9-11</a:t>
                      </a:r>
                      <a:r>
                        <a:rPr lang="zh-TW" sz="2400" kern="100" dirty="0" smtClean="0">
                          <a:effectLst/>
                        </a:rPr>
                        <a:t>題</a:t>
                      </a:r>
                      <a:endParaRPr lang="zh-TW" sz="2400" kern="100" dirty="0">
                        <a:effectLst/>
                        <a:latin typeface="Calibri"/>
                        <a:ea typeface="新細明體"/>
                        <a:cs typeface="Times New Roman"/>
                      </a:endParaRPr>
                    </a:p>
                  </a:txBody>
                  <a:tcPr marL="68580" marR="68580" marT="0" marB="0"/>
                </a:tc>
                <a:tc>
                  <a:txBody>
                    <a:bodyPr/>
                    <a:lstStyle/>
                    <a:p>
                      <a:pPr>
                        <a:spcAft>
                          <a:spcPts val="0"/>
                        </a:spcAft>
                      </a:pPr>
                      <a:r>
                        <a:rPr lang="zh-TW" sz="2400" kern="100" dirty="0" smtClean="0">
                          <a:effectLst/>
                        </a:rPr>
                        <a:t>答對</a:t>
                      </a:r>
                      <a:r>
                        <a:rPr lang="en-US" altLang="zh-TW" sz="2400" kern="100" dirty="0" smtClean="0">
                          <a:effectLst/>
                        </a:rPr>
                        <a:t>6</a:t>
                      </a:r>
                      <a:r>
                        <a:rPr lang="en-US" sz="2400" kern="100" dirty="0" smtClean="0">
                          <a:effectLst/>
                        </a:rPr>
                        <a:t>-</a:t>
                      </a:r>
                      <a:r>
                        <a:rPr lang="en-US" altLang="zh-TW" sz="2400" kern="100" dirty="0" smtClean="0">
                          <a:effectLst/>
                        </a:rPr>
                        <a:t>8</a:t>
                      </a:r>
                      <a:r>
                        <a:rPr lang="zh-TW" sz="2400" kern="100" dirty="0" smtClean="0">
                          <a:effectLst/>
                        </a:rPr>
                        <a:t>題</a:t>
                      </a:r>
                      <a:endParaRPr lang="zh-TW" sz="2400" kern="100" dirty="0">
                        <a:effectLst/>
                        <a:latin typeface="Calibri"/>
                        <a:ea typeface="新細明體"/>
                        <a:cs typeface="Times New Roman"/>
                      </a:endParaRPr>
                    </a:p>
                  </a:txBody>
                  <a:tcPr marL="68580" marR="68580" marT="0" marB="0">
                    <a:solidFill>
                      <a:schemeClr val="accent1">
                        <a:lumMod val="60000"/>
                        <a:lumOff val="40000"/>
                      </a:schemeClr>
                    </a:solidFill>
                  </a:tcPr>
                </a:tc>
                <a:tc>
                  <a:txBody>
                    <a:bodyPr/>
                    <a:lstStyle/>
                    <a:p>
                      <a:pPr>
                        <a:spcAft>
                          <a:spcPts val="0"/>
                        </a:spcAft>
                      </a:pPr>
                      <a:r>
                        <a:rPr lang="zh-TW" sz="2400" kern="100" dirty="0" smtClean="0">
                          <a:effectLst/>
                        </a:rPr>
                        <a:t>答對</a:t>
                      </a:r>
                      <a:r>
                        <a:rPr lang="en-US" altLang="zh-TW" sz="2400" kern="100" dirty="0" smtClean="0">
                          <a:effectLst/>
                        </a:rPr>
                        <a:t>3</a:t>
                      </a:r>
                      <a:r>
                        <a:rPr lang="en-US" sz="2400" kern="100" dirty="0" smtClean="0">
                          <a:effectLst/>
                        </a:rPr>
                        <a:t>-</a:t>
                      </a:r>
                      <a:r>
                        <a:rPr lang="en-US" altLang="zh-TW" sz="2400" kern="100" dirty="0" smtClean="0">
                          <a:effectLst/>
                        </a:rPr>
                        <a:t>5</a:t>
                      </a:r>
                      <a:r>
                        <a:rPr lang="zh-TW" sz="2400" kern="100" dirty="0" smtClean="0">
                          <a:effectLst/>
                        </a:rPr>
                        <a:t>題</a:t>
                      </a:r>
                      <a:endParaRPr lang="zh-TW" sz="2400" kern="100" dirty="0">
                        <a:effectLst/>
                        <a:latin typeface="Calibri"/>
                        <a:ea typeface="新細明體"/>
                        <a:cs typeface="Times New Roman"/>
                      </a:endParaRPr>
                    </a:p>
                  </a:txBody>
                  <a:tcPr marL="68580" marR="68580" marT="0" marB="0"/>
                </a:tc>
                <a:tc>
                  <a:txBody>
                    <a:bodyPr/>
                    <a:lstStyle/>
                    <a:p>
                      <a:pPr>
                        <a:spcAft>
                          <a:spcPts val="0"/>
                        </a:spcAft>
                      </a:pPr>
                      <a:r>
                        <a:rPr lang="zh-TW" sz="2400" kern="100" dirty="0">
                          <a:effectLst/>
                        </a:rPr>
                        <a:t>答對</a:t>
                      </a:r>
                      <a:r>
                        <a:rPr kumimoji="0" lang="en-US" sz="2400" kern="100" dirty="0" smtClean="0">
                          <a:solidFill>
                            <a:schemeClr val="dk1"/>
                          </a:solidFill>
                          <a:effectLst/>
                          <a:latin typeface="+mn-lt"/>
                          <a:ea typeface="+mn-ea"/>
                          <a:cs typeface="+mn-cs"/>
                        </a:rPr>
                        <a:t>0-</a:t>
                      </a:r>
                      <a:r>
                        <a:rPr kumimoji="0" lang="en-US" altLang="zh-TW" sz="2400" kern="100" dirty="0" smtClean="0">
                          <a:solidFill>
                            <a:schemeClr val="dk1"/>
                          </a:solidFill>
                          <a:effectLst/>
                          <a:latin typeface="+mn-lt"/>
                          <a:ea typeface="+mn-ea"/>
                          <a:cs typeface="+mn-cs"/>
                        </a:rPr>
                        <a:t>2</a:t>
                      </a:r>
                      <a:r>
                        <a:rPr lang="zh-TW" sz="2400" kern="100" dirty="0" smtClean="0">
                          <a:effectLst/>
                        </a:rPr>
                        <a:t>題</a:t>
                      </a:r>
                      <a:endParaRPr lang="zh-TW" sz="2400" kern="100" dirty="0">
                        <a:effectLst/>
                        <a:latin typeface="Calibri"/>
                        <a:ea typeface="新細明體"/>
                        <a:cs typeface="Times New Roman"/>
                      </a:endParaRPr>
                    </a:p>
                  </a:txBody>
                  <a:tcPr marL="68580" marR="68580" marT="0" marB="0">
                    <a:solidFill>
                      <a:schemeClr val="accent1">
                        <a:lumMod val="60000"/>
                        <a:lumOff val="40000"/>
                      </a:schemeClr>
                    </a:solidFill>
                  </a:tcPr>
                </a:tc>
              </a:tr>
            </a:tbl>
          </a:graphicData>
        </a:graphic>
      </p:graphicFrame>
    </p:spTree>
    <p:extLst>
      <p:ext uri="{BB962C8B-B14F-4D97-AF65-F5344CB8AC3E}">
        <p14:creationId xmlns:p14="http://schemas.microsoft.com/office/powerpoint/2010/main" val="269524213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1412776"/>
            <a:ext cx="8424936" cy="4942784"/>
          </a:xfrm>
        </p:spPr>
        <p:txBody>
          <a:bodyPr>
            <a:normAutofit fontScale="92500" lnSpcReduction="20000"/>
          </a:bodyPr>
          <a:lstStyle/>
          <a:p>
            <a:pPr marL="0" indent="533400">
              <a:buNone/>
            </a:pPr>
            <a:r>
              <a:rPr lang="en-US" altLang="zh-TW" dirty="0">
                <a:latin typeface="Arial Unicode MS" pitchFamily="34" charset="-120"/>
                <a:ea typeface="Arial Unicode MS" pitchFamily="34" charset="-120"/>
                <a:cs typeface="Arial Unicode MS" pitchFamily="34" charset="-120"/>
              </a:rPr>
              <a:t>Annie goes to work by bus every day. Near the bus stop, there is a tea house. Annie often buys a cup of tea there, so she can drink it at the bus stop. To Annie, a nice cup of tea is a good start for the day, and she does it every day. </a:t>
            </a:r>
            <a:endParaRPr lang="en-US" altLang="zh-TW" dirty="0" smtClean="0">
              <a:latin typeface="Arial Unicode MS" pitchFamily="34" charset="-120"/>
              <a:ea typeface="Arial Unicode MS" pitchFamily="34" charset="-120"/>
              <a:cs typeface="Arial Unicode MS" pitchFamily="34" charset="-120"/>
            </a:endParaRPr>
          </a:p>
          <a:p>
            <a:pPr marL="0" indent="533400">
              <a:buNone/>
            </a:pPr>
            <a:endParaRPr lang="zh-TW" altLang="zh-TW" dirty="0">
              <a:latin typeface="Arial Unicode MS" pitchFamily="34" charset="-120"/>
              <a:ea typeface="Arial Unicode MS" pitchFamily="34" charset="-120"/>
              <a:cs typeface="Arial Unicode MS" pitchFamily="34" charset="-120"/>
            </a:endParaRPr>
          </a:p>
          <a:p>
            <a:pPr marL="0" indent="533400">
              <a:buNone/>
            </a:pPr>
            <a:r>
              <a:rPr lang="en-US" altLang="zh-TW" dirty="0">
                <a:latin typeface="Arial Unicode MS" pitchFamily="34" charset="-120"/>
                <a:ea typeface="Arial Unicode MS" pitchFamily="34" charset="-120"/>
                <a:cs typeface="Arial Unicode MS" pitchFamily="34" charset="-120"/>
              </a:rPr>
              <a:t>But a wonderful morning like this is only from Monday to Thursday, not on Friday. On Friday, Mr. Smith takes the same bus with Annie and sits with her to wait for the bus. Mr. Smith is a nice old man and Annie likes him. But Mr. Smith talks too much and his spit often flies into Annie’s tea! Annie is not very happy about that, but she cannot tell Mr. Smith. To her, it is not a very nice thing to do. “What can I do?” Annie thinks and thinks again every Thursday night, but she still doesn’t know. So every Friday, Mr. Smith still sits with Annie, and Annie still does not have a nice Friday morning.</a:t>
            </a:r>
            <a:endParaRPr lang="zh-TW" altLang="en-US" dirty="0">
              <a:latin typeface="Arial Unicode MS" pitchFamily="34" charset="-120"/>
              <a:ea typeface="Arial Unicode MS" pitchFamily="34" charset="-120"/>
              <a:cs typeface="Arial Unicode MS" pitchFamily="34" charset="-120"/>
            </a:endParaRPr>
          </a:p>
        </p:txBody>
      </p:sp>
      <p:sp>
        <p:nvSpPr>
          <p:cNvPr id="2" name="標題 1"/>
          <p:cNvSpPr>
            <a:spLocks noGrp="1"/>
          </p:cNvSpPr>
          <p:nvPr>
            <p:ph type="title"/>
          </p:nvPr>
        </p:nvSpPr>
        <p:spPr/>
        <p:txBody>
          <a:bodyPr>
            <a:normAutofit/>
          </a:bodyPr>
          <a:lstStyle/>
          <a:p>
            <a:r>
              <a:rPr lang="zh-TW" altLang="en-US" sz="3600" dirty="0"/>
              <a:t>雙軌並行示例：含開放性問答題閱讀測驗</a:t>
            </a:r>
          </a:p>
        </p:txBody>
      </p:sp>
      <p:graphicFrame>
        <p:nvGraphicFramePr>
          <p:cNvPr id="7" name="表格 6"/>
          <p:cNvGraphicFramePr>
            <a:graphicFrameLocks noGrp="1"/>
          </p:cNvGraphicFramePr>
          <p:nvPr>
            <p:extLst>
              <p:ext uri="{D42A27DB-BD31-4B8C-83A1-F6EECF244321}">
                <p14:modId xmlns:p14="http://schemas.microsoft.com/office/powerpoint/2010/main" val="1907081875"/>
              </p:ext>
            </p:extLst>
          </p:nvPr>
        </p:nvGraphicFramePr>
        <p:xfrm>
          <a:off x="5508104" y="6093296"/>
          <a:ext cx="3168352" cy="432048"/>
        </p:xfrm>
        <a:graphic>
          <a:graphicData uri="http://schemas.openxmlformats.org/drawingml/2006/table">
            <a:tbl>
              <a:tblPr firstRow="1" firstCol="1" bandRow="1">
                <a:tableStyleId>{5C22544A-7EE6-4342-B048-85BDC9FD1C3A}</a:tableStyleId>
              </a:tblPr>
              <a:tblGrid>
                <a:gridCol w="3168352"/>
              </a:tblGrid>
              <a:tr h="432048">
                <a:tc>
                  <a:txBody>
                    <a:bodyPr/>
                    <a:lstStyle/>
                    <a:p>
                      <a:pPr>
                        <a:spcAft>
                          <a:spcPts val="0"/>
                        </a:spcAft>
                      </a:pPr>
                      <a:r>
                        <a:rPr lang="en-US" altLang="zh-TW" sz="2400" b="0" kern="100" dirty="0" smtClean="0">
                          <a:solidFill>
                            <a:schemeClr val="bg1"/>
                          </a:solidFill>
                          <a:effectLst/>
                          <a:sym typeface="Wingdings"/>
                        </a:rPr>
                        <a:t> </a:t>
                      </a:r>
                      <a:r>
                        <a:rPr lang="en-US" sz="2400" b="0" kern="0" dirty="0" smtClean="0">
                          <a:solidFill>
                            <a:schemeClr val="bg1"/>
                          </a:solidFill>
                          <a:effectLst/>
                          <a:latin typeface="Times New Roman" pitchFamily="18" charset="0"/>
                          <a:cs typeface="Times New Roman" pitchFamily="18" charset="0"/>
                        </a:rPr>
                        <a:t>stop </a:t>
                      </a:r>
                      <a:r>
                        <a:rPr lang="zh-TW" sz="2400" b="0" kern="0" dirty="0">
                          <a:solidFill>
                            <a:schemeClr val="bg1"/>
                          </a:solidFill>
                          <a:effectLst/>
                          <a:latin typeface="Times New Roman" pitchFamily="18" charset="0"/>
                          <a:cs typeface="Times New Roman" pitchFamily="18" charset="0"/>
                        </a:rPr>
                        <a:t>站牌 </a:t>
                      </a:r>
                      <a:r>
                        <a:rPr lang="en-US" sz="2400" b="0" kern="0" dirty="0">
                          <a:solidFill>
                            <a:schemeClr val="bg1"/>
                          </a:solidFill>
                          <a:effectLst/>
                          <a:latin typeface="Times New Roman" pitchFamily="18" charset="0"/>
                          <a:cs typeface="Times New Roman" pitchFamily="18" charset="0"/>
                        </a:rPr>
                        <a:t>  spit </a:t>
                      </a:r>
                      <a:r>
                        <a:rPr lang="zh-TW" sz="2400" b="0" kern="0" dirty="0">
                          <a:solidFill>
                            <a:schemeClr val="bg1"/>
                          </a:solidFill>
                          <a:effectLst/>
                          <a:latin typeface="Times New Roman" pitchFamily="18" charset="0"/>
                          <a:cs typeface="Times New Roman" pitchFamily="18" charset="0"/>
                        </a:rPr>
                        <a:t>口水</a:t>
                      </a:r>
                      <a:endParaRPr lang="zh-TW" sz="2400" b="0" kern="100" dirty="0">
                        <a:solidFill>
                          <a:schemeClr val="bg1"/>
                        </a:solidFill>
                        <a:effectLst/>
                        <a:latin typeface="Times New Roman" pitchFamily="18" charset="0"/>
                        <a:ea typeface="新細明體"/>
                        <a:cs typeface="Times New Roman" pitchFamily="18" charset="0"/>
                      </a:endParaRPr>
                    </a:p>
                  </a:txBody>
                  <a:tcPr marL="68580" marR="68580" marT="0" marB="0"/>
                </a:tc>
              </a:tr>
            </a:tbl>
          </a:graphicData>
        </a:graphic>
      </p:graphicFrame>
    </p:spTree>
    <p:extLst>
      <p:ext uri="{BB962C8B-B14F-4D97-AF65-F5344CB8AC3E}">
        <p14:creationId xmlns:p14="http://schemas.microsoft.com/office/powerpoint/2010/main" val="60081279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pPr marL="533400" indent="-533400">
              <a:buNone/>
            </a:pPr>
            <a:r>
              <a:rPr lang="en-US" altLang="zh-TW" sz="3200" dirty="0"/>
              <a:t>Q: </a:t>
            </a:r>
            <a:r>
              <a:rPr lang="zh-TW" altLang="zh-TW" sz="3200" dirty="0"/>
              <a:t>幫這篇故事下一個貼切的標題，並利用文中的訊息解釋</a:t>
            </a:r>
            <a:r>
              <a:rPr lang="zh-TW" altLang="zh-TW" sz="3200" dirty="0" smtClean="0"/>
              <a:t>為什麼</a:t>
            </a:r>
            <a:r>
              <a:rPr lang="zh-TW" altLang="en-US" sz="3200" dirty="0" smtClean="0"/>
              <a:t>下這個標題</a:t>
            </a:r>
            <a:r>
              <a:rPr lang="zh-TW" altLang="zh-TW" sz="3200" dirty="0" smtClean="0"/>
              <a:t>。</a:t>
            </a:r>
            <a:endParaRPr lang="zh-TW" altLang="en-US" sz="3200" dirty="0"/>
          </a:p>
        </p:txBody>
      </p:sp>
      <p:sp>
        <p:nvSpPr>
          <p:cNvPr id="2" name="標題 1"/>
          <p:cNvSpPr>
            <a:spLocks noGrp="1"/>
          </p:cNvSpPr>
          <p:nvPr>
            <p:ph type="title"/>
          </p:nvPr>
        </p:nvSpPr>
        <p:spPr/>
        <p:txBody>
          <a:bodyPr/>
          <a:lstStyle/>
          <a:p>
            <a:r>
              <a:rPr lang="zh-TW" altLang="en-US" dirty="0"/>
              <a:t>評量能力：主旨大意（下標題）</a:t>
            </a:r>
          </a:p>
        </p:txBody>
      </p:sp>
    </p:spTree>
    <p:extLst>
      <p:ext uri="{BB962C8B-B14F-4D97-AF65-F5344CB8AC3E}">
        <p14:creationId xmlns:p14="http://schemas.microsoft.com/office/powerpoint/2010/main" val="3036621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zh-TW" altLang="zh-TW" dirty="0"/>
              <a:t>第二</a:t>
            </a:r>
            <a:r>
              <a:rPr lang="zh-TW" altLang="zh-TW" dirty="0" smtClean="0"/>
              <a:t>部分</a:t>
            </a:r>
            <a:r>
              <a:rPr lang="zh-TW" altLang="zh-TW" dirty="0"/>
              <a:t>：基本</a:t>
            </a:r>
            <a:r>
              <a:rPr lang="zh-TW" altLang="zh-TW" dirty="0" smtClean="0"/>
              <a:t>問答</a:t>
            </a:r>
            <a:endParaRPr lang="en-US" altLang="zh-TW" dirty="0" smtClean="0"/>
          </a:p>
          <a:p>
            <a:pPr marL="955675" indent="-514350">
              <a:buFont typeface="+mj-lt"/>
              <a:buAutoNum type="arabicPeriod"/>
            </a:pPr>
            <a:r>
              <a:rPr lang="zh-TW" altLang="zh-TW" dirty="0"/>
              <a:t>九年級「聆聽能力」</a:t>
            </a:r>
            <a:r>
              <a:rPr lang="zh-TW" altLang="zh-TW" dirty="0" smtClean="0"/>
              <a:t>「</a:t>
            </a:r>
            <a:r>
              <a:rPr lang="zh-TW" altLang="en-US" dirty="0" smtClean="0"/>
              <a:t>音訊理解</a:t>
            </a:r>
            <a:r>
              <a:rPr lang="zh-TW" altLang="zh-TW" dirty="0" smtClean="0"/>
              <a:t>」</a:t>
            </a:r>
            <a:r>
              <a:rPr lang="en-US" altLang="zh-TW" dirty="0"/>
              <a:t/>
            </a:r>
            <a:br>
              <a:rPr lang="en-US" altLang="zh-TW" dirty="0"/>
            </a:br>
            <a:r>
              <a:rPr lang="en-US" altLang="zh-TW" dirty="0">
                <a:solidFill>
                  <a:srgbClr val="FFFF66"/>
                </a:solidFill>
              </a:rPr>
              <a:t>C</a:t>
            </a:r>
            <a:r>
              <a:rPr lang="zh-TW" altLang="zh-TW" dirty="0">
                <a:solidFill>
                  <a:srgbClr val="FFFF66"/>
                </a:solidFill>
              </a:rPr>
              <a:t>等級</a:t>
            </a:r>
            <a:r>
              <a:rPr lang="zh-TW" altLang="zh-TW" dirty="0"/>
              <a:t>■能對稍繁複的語句或指令作出</a:t>
            </a:r>
            <a:r>
              <a:rPr lang="zh-TW" altLang="zh-TW" dirty="0" smtClean="0"/>
              <a:t>回應。</a:t>
            </a:r>
            <a:endParaRPr lang="en-US" altLang="zh-TW" dirty="0" smtClean="0"/>
          </a:p>
          <a:p>
            <a:pPr marL="955675" indent="-514350">
              <a:spcBef>
                <a:spcPts val="2000"/>
              </a:spcBef>
              <a:spcAft>
                <a:spcPts val="2000"/>
              </a:spcAft>
              <a:buFont typeface="+mj-lt"/>
              <a:buAutoNum type="arabicPeriod"/>
            </a:pPr>
            <a:r>
              <a:rPr lang="zh-TW" altLang="zh-TW" dirty="0" smtClean="0"/>
              <a:t>八、七年級「聆聽能力」「</a:t>
            </a:r>
            <a:r>
              <a:rPr lang="zh-TW" altLang="en-US" dirty="0"/>
              <a:t>音訊理解</a:t>
            </a:r>
            <a:r>
              <a:rPr lang="zh-TW" altLang="zh-TW" dirty="0" smtClean="0"/>
              <a:t>」</a:t>
            </a:r>
            <a:r>
              <a:rPr lang="en-US" altLang="zh-TW" dirty="0" smtClean="0"/>
              <a:t/>
            </a:r>
            <a:br>
              <a:rPr lang="en-US" altLang="zh-TW" dirty="0" smtClean="0"/>
            </a:br>
            <a:r>
              <a:rPr lang="en-US" altLang="zh-TW" dirty="0" smtClean="0">
                <a:solidFill>
                  <a:srgbClr val="FFFF66"/>
                </a:solidFill>
              </a:rPr>
              <a:t>B</a:t>
            </a:r>
            <a:r>
              <a:rPr lang="zh-TW" altLang="zh-TW" dirty="0" smtClean="0">
                <a:solidFill>
                  <a:srgbClr val="FFFF66"/>
                </a:solidFill>
              </a:rPr>
              <a:t>等級</a:t>
            </a:r>
            <a:r>
              <a:rPr lang="zh-TW" altLang="zh-TW" dirty="0" smtClean="0"/>
              <a:t>■能對稍繁複的語句或指令作出回應。</a:t>
            </a:r>
            <a:r>
              <a:rPr lang="en-US" altLang="zh-TW" dirty="0" smtClean="0"/>
              <a:t/>
            </a:r>
            <a:br>
              <a:rPr lang="en-US" altLang="zh-TW" dirty="0" smtClean="0"/>
            </a:br>
            <a:r>
              <a:rPr lang="en-US" altLang="zh-TW" dirty="0" smtClean="0">
                <a:solidFill>
                  <a:srgbClr val="FFFF66"/>
                </a:solidFill>
              </a:rPr>
              <a:t>C</a:t>
            </a:r>
            <a:r>
              <a:rPr lang="zh-TW" altLang="zh-TW" dirty="0" smtClean="0">
                <a:solidFill>
                  <a:srgbClr val="FFFF66"/>
                </a:solidFill>
              </a:rPr>
              <a:t>等級</a:t>
            </a:r>
            <a:r>
              <a:rPr lang="zh-TW" altLang="zh-TW" dirty="0" smtClean="0"/>
              <a:t>■能對簡易的語句或指令作出回應。</a:t>
            </a:r>
            <a:endParaRPr lang="zh-TW" altLang="en-US" dirty="0"/>
          </a:p>
        </p:txBody>
      </p:sp>
      <p:sp>
        <p:nvSpPr>
          <p:cNvPr id="2" name="標題 1"/>
          <p:cNvSpPr>
            <a:spLocks noGrp="1"/>
          </p:cNvSpPr>
          <p:nvPr>
            <p:ph type="title"/>
          </p:nvPr>
        </p:nvSpPr>
        <p:spPr/>
        <p:txBody>
          <a:bodyPr/>
          <a:lstStyle/>
          <a:p>
            <a:r>
              <a:rPr lang="zh-TW" altLang="en-US" dirty="0"/>
              <a:t>會考聽力對應的表現標準</a:t>
            </a:r>
            <a:r>
              <a:rPr lang="en-US" altLang="zh-TW" dirty="0" smtClean="0"/>
              <a:t>-2</a:t>
            </a:r>
            <a:endParaRPr lang="zh-TW" altLang="en-US" dirty="0"/>
          </a:p>
        </p:txBody>
      </p:sp>
    </p:spTree>
    <p:extLst>
      <p:ext uri="{BB962C8B-B14F-4D97-AF65-F5344CB8AC3E}">
        <p14:creationId xmlns:p14="http://schemas.microsoft.com/office/powerpoint/2010/main" val="261713168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1902408145"/>
              </p:ext>
            </p:extLst>
          </p:nvPr>
        </p:nvGraphicFramePr>
        <p:xfrm>
          <a:off x="467544" y="1412777"/>
          <a:ext cx="8496944" cy="5040560"/>
        </p:xfrm>
        <a:graphic>
          <a:graphicData uri="http://schemas.openxmlformats.org/drawingml/2006/table">
            <a:tbl>
              <a:tblPr firstRow="1" firstCol="1" bandRow="1">
                <a:tableStyleId>{5C22544A-7EE6-4342-B048-85BDC9FD1C3A}</a:tableStyleId>
              </a:tblPr>
              <a:tblGrid>
                <a:gridCol w="1698982"/>
                <a:gridCol w="1698982"/>
                <a:gridCol w="1698982"/>
                <a:gridCol w="1699999"/>
                <a:gridCol w="1699999"/>
              </a:tblGrid>
              <a:tr h="387735">
                <a:tc gridSpan="5">
                  <a:txBody>
                    <a:bodyPr/>
                    <a:lstStyle/>
                    <a:p>
                      <a:pPr algn="ctr">
                        <a:spcAft>
                          <a:spcPts val="0"/>
                        </a:spcAft>
                      </a:pPr>
                      <a:r>
                        <a:rPr lang="en-US" altLang="zh-TW" sz="2000" kern="0" dirty="0" smtClean="0">
                          <a:effectLst/>
                        </a:rPr>
                        <a:t>(</a:t>
                      </a:r>
                      <a:r>
                        <a:rPr lang="zh-TW" altLang="en-US" sz="2000" kern="0" dirty="0" smtClean="0">
                          <a:effectLst/>
                        </a:rPr>
                        <a:t>閱讀能力→文意理解</a:t>
                      </a:r>
                      <a:r>
                        <a:rPr lang="en-US" altLang="zh-TW" sz="2000" kern="0" dirty="0" smtClean="0">
                          <a:effectLst/>
                        </a:rPr>
                        <a:t>) </a:t>
                      </a:r>
                      <a:r>
                        <a:rPr lang="zh-TW" sz="2000" kern="0" dirty="0" smtClean="0">
                          <a:effectLst/>
                        </a:rPr>
                        <a:t>表現</a:t>
                      </a:r>
                      <a:r>
                        <a:rPr lang="zh-TW" sz="2000" kern="0" dirty="0">
                          <a:effectLst/>
                        </a:rPr>
                        <a:t>標準</a:t>
                      </a:r>
                      <a:endParaRPr lang="zh-TW" sz="2000" b="0" kern="100" dirty="0">
                        <a:effectLst/>
                        <a:latin typeface="Calibri"/>
                        <a:ea typeface="新細明體"/>
                        <a:cs typeface="Times New Roman"/>
                      </a:endParaRPr>
                    </a:p>
                  </a:txBody>
                  <a:tcPr marL="68580" marR="68580" marT="0" marB="0"/>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387735">
                <a:tc>
                  <a:txBody>
                    <a:bodyPr/>
                    <a:lstStyle/>
                    <a:p>
                      <a:pPr algn="ctr">
                        <a:spcAft>
                          <a:spcPts val="0"/>
                        </a:spcAft>
                      </a:pPr>
                      <a:r>
                        <a:rPr lang="en-US" sz="2000" b="0" kern="0" dirty="0">
                          <a:solidFill>
                            <a:schemeClr val="bg1"/>
                          </a:solidFill>
                          <a:effectLst/>
                        </a:rPr>
                        <a:t>A</a:t>
                      </a:r>
                      <a:r>
                        <a:rPr lang="zh-TW" sz="2000" b="0" kern="0" dirty="0">
                          <a:solidFill>
                            <a:schemeClr val="bg1"/>
                          </a:solidFill>
                          <a:effectLst/>
                        </a:rPr>
                        <a:t>等級</a:t>
                      </a:r>
                      <a:endParaRPr lang="zh-TW" sz="2000" b="0" kern="100" dirty="0">
                        <a:solidFill>
                          <a:schemeClr val="bg1"/>
                        </a:solidFill>
                        <a:effectLst/>
                        <a:latin typeface="Calibri"/>
                        <a:ea typeface="新細明體"/>
                        <a:cs typeface="Times New Roman"/>
                      </a:endParaRPr>
                    </a:p>
                  </a:txBody>
                  <a:tcPr marL="68580" marR="68580" marT="0" marB="0"/>
                </a:tc>
                <a:tc>
                  <a:txBody>
                    <a:bodyPr/>
                    <a:lstStyle/>
                    <a:p>
                      <a:pPr algn="ctr">
                        <a:spcAft>
                          <a:spcPts val="0"/>
                        </a:spcAft>
                      </a:pPr>
                      <a:r>
                        <a:rPr lang="en-US" sz="2000" kern="0" dirty="0">
                          <a:effectLst/>
                        </a:rPr>
                        <a:t>B</a:t>
                      </a:r>
                      <a:r>
                        <a:rPr lang="zh-TW" sz="2000" kern="0" dirty="0">
                          <a:effectLst/>
                        </a:rPr>
                        <a:t>等級</a:t>
                      </a:r>
                      <a:endParaRPr lang="zh-TW" sz="2000" b="1" kern="100" dirty="0">
                        <a:effectLst/>
                        <a:latin typeface="Calibri"/>
                        <a:ea typeface="新細明體"/>
                        <a:cs typeface="Times New Roman"/>
                      </a:endParaRPr>
                    </a:p>
                  </a:txBody>
                  <a:tcPr marL="68580" marR="68580" marT="0" marB="0"/>
                </a:tc>
                <a:tc>
                  <a:txBody>
                    <a:bodyPr/>
                    <a:lstStyle/>
                    <a:p>
                      <a:pPr algn="ctr">
                        <a:spcAft>
                          <a:spcPts val="0"/>
                        </a:spcAft>
                      </a:pPr>
                      <a:r>
                        <a:rPr lang="en-US" sz="2000" kern="0" dirty="0">
                          <a:effectLst/>
                        </a:rPr>
                        <a:t>C</a:t>
                      </a:r>
                      <a:r>
                        <a:rPr lang="zh-TW" sz="2000" kern="0" dirty="0">
                          <a:effectLst/>
                        </a:rPr>
                        <a:t>等級</a:t>
                      </a:r>
                      <a:endParaRPr lang="zh-TW" sz="2000" b="1" kern="100" dirty="0">
                        <a:effectLst/>
                        <a:latin typeface="Calibri"/>
                        <a:ea typeface="新細明體"/>
                        <a:cs typeface="Times New Roman"/>
                      </a:endParaRPr>
                    </a:p>
                  </a:txBody>
                  <a:tcPr marL="68580" marR="68580" marT="0" marB="0">
                    <a:solidFill>
                      <a:schemeClr val="accent1"/>
                    </a:solidFill>
                  </a:tcPr>
                </a:tc>
                <a:tc>
                  <a:txBody>
                    <a:bodyPr/>
                    <a:lstStyle/>
                    <a:p>
                      <a:pPr algn="ctr">
                        <a:spcAft>
                          <a:spcPts val="0"/>
                        </a:spcAft>
                      </a:pPr>
                      <a:r>
                        <a:rPr lang="en-US" sz="2000" kern="0" dirty="0">
                          <a:effectLst/>
                        </a:rPr>
                        <a:t>D</a:t>
                      </a:r>
                      <a:r>
                        <a:rPr lang="zh-TW" sz="2000" kern="0" dirty="0">
                          <a:effectLst/>
                        </a:rPr>
                        <a:t>等級</a:t>
                      </a:r>
                      <a:endParaRPr lang="zh-TW" sz="2000" b="1" kern="100" dirty="0">
                        <a:effectLst/>
                        <a:latin typeface="Calibri"/>
                        <a:ea typeface="新細明體"/>
                        <a:cs typeface="Times New Roman"/>
                      </a:endParaRPr>
                    </a:p>
                  </a:txBody>
                  <a:tcPr marL="68580" marR="68580" marT="0" marB="0"/>
                </a:tc>
                <a:tc>
                  <a:txBody>
                    <a:bodyPr/>
                    <a:lstStyle/>
                    <a:p>
                      <a:pPr algn="ctr">
                        <a:spcAft>
                          <a:spcPts val="0"/>
                        </a:spcAft>
                      </a:pPr>
                      <a:r>
                        <a:rPr lang="en-US" sz="2000" kern="0" dirty="0">
                          <a:effectLst/>
                        </a:rPr>
                        <a:t>E</a:t>
                      </a:r>
                      <a:r>
                        <a:rPr lang="zh-TW" sz="2000" kern="0" dirty="0">
                          <a:effectLst/>
                        </a:rPr>
                        <a:t>等級</a:t>
                      </a:r>
                      <a:endParaRPr lang="zh-TW" sz="2000" b="1" kern="100" dirty="0">
                        <a:effectLst/>
                        <a:latin typeface="Calibri"/>
                        <a:ea typeface="新細明體"/>
                        <a:cs typeface="Times New Roman"/>
                      </a:endParaRPr>
                    </a:p>
                  </a:txBody>
                  <a:tcPr marL="68580" marR="68580" marT="0" marB="0">
                    <a:solidFill>
                      <a:srgbClr val="A5B592"/>
                    </a:solidFill>
                  </a:tcPr>
                </a:tc>
              </a:tr>
              <a:tr h="1550942">
                <a:tc>
                  <a:txBody>
                    <a:bodyPr/>
                    <a:lstStyle/>
                    <a:p>
                      <a:r>
                        <a:rPr kumimoji="0" lang="zh-TW" altLang="zh-TW" sz="1800" b="0" kern="1200" dirty="0" smtClean="0">
                          <a:solidFill>
                            <a:schemeClr val="dk1"/>
                          </a:solidFill>
                          <a:effectLst/>
                          <a:latin typeface="+mn-lt"/>
                          <a:ea typeface="+mn-ea"/>
                          <a:cs typeface="+mn-cs"/>
                        </a:rPr>
                        <a:t>能整合隱晦、繁複或整體訊息</a:t>
                      </a:r>
                      <a:r>
                        <a:rPr kumimoji="0" lang="zh-TW" altLang="en-US" sz="1800" b="0" kern="1200" dirty="0" smtClean="0">
                          <a:solidFill>
                            <a:schemeClr val="dk1"/>
                          </a:solidFill>
                          <a:effectLst/>
                          <a:latin typeface="+mn-lt"/>
                          <a:ea typeface="+mn-ea"/>
                          <a:cs typeface="+mn-cs"/>
                        </a:rPr>
                        <a:t>，</a:t>
                      </a:r>
                      <a:r>
                        <a:rPr kumimoji="0" lang="zh-TW" altLang="zh-TW" sz="1800" b="0" kern="1200" dirty="0" smtClean="0">
                          <a:solidFill>
                            <a:schemeClr val="dk1"/>
                          </a:solidFill>
                          <a:effectLst/>
                          <a:latin typeface="+mn-lt"/>
                          <a:ea typeface="+mn-ea"/>
                          <a:cs typeface="+mn-cs"/>
                        </a:rPr>
                        <a:t>指出主旨大意與隱含文意</a:t>
                      </a:r>
                      <a:r>
                        <a:rPr kumimoji="0" lang="zh-TW" altLang="zh-TW" sz="2000" b="0" kern="1200" dirty="0" smtClean="0">
                          <a:solidFill>
                            <a:schemeClr val="bg1"/>
                          </a:solidFill>
                          <a:effectLst/>
                        </a:rPr>
                        <a:t>。</a:t>
                      </a:r>
                      <a:endParaRPr kumimoji="0" lang="zh-TW" altLang="zh-TW" sz="2000" b="0" kern="1200" dirty="0">
                        <a:solidFill>
                          <a:schemeClr val="bg1"/>
                        </a:solidFill>
                        <a:effectLst/>
                        <a:latin typeface="+mn-lt"/>
                        <a:ea typeface="+mn-ea"/>
                        <a:cs typeface="+mn-cs"/>
                      </a:endParaRPr>
                    </a:p>
                  </a:txBody>
                  <a:tcPr marL="68580" marR="68580" marT="0" marB="0"/>
                </a:tc>
                <a:tc>
                  <a:txBody>
                    <a:bodyPr/>
                    <a:lstStyle/>
                    <a:p>
                      <a:pPr>
                        <a:spcAft>
                          <a:spcPts val="0"/>
                        </a:spcAft>
                      </a:pPr>
                      <a:r>
                        <a:rPr kumimoji="0" lang="zh-TW" altLang="zh-TW" sz="1800" kern="1200" dirty="0" smtClean="0">
                          <a:solidFill>
                            <a:schemeClr val="dk1"/>
                          </a:solidFill>
                          <a:effectLst/>
                          <a:latin typeface="+mn-lt"/>
                          <a:ea typeface="+mn-ea"/>
                          <a:cs typeface="+mn-cs"/>
                        </a:rPr>
                        <a:t>能整合明顯、簡易或局部訊息</a:t>
                      </a:r>
                      <a:r>
                        <a:rPr kumimoji="0" lang="zh-TW" altLang="en-US" sz="1800" kern="1200" dirty="0" smtClean="0">
                          <a:solidFill>
                            <a:schemeClr val="dk1"/>
                          </a:solidFill>
                          <a:effectLst/>
                          <a:latin typeface="+mn-lt"/>
                          <a:ea typeface="+mn-ea"/>
                          <a:cs typeface="+mn-cs"/>
                        </a:rPr>
                        <a:t>，</a:t>
                      </a:r>
                      <a:r>
                        <a:rPr kumimoji="0" lang="zh-TW" altLang="zh-TW" sz="1800" kern="1200" dirty="0" smtClean="0">
                          <a:solidFill>
                            <a:schemeClr val="dk1"/>
                          </a:solidFill>
                          <a:effectLst/>
                          <a:latin typeface="+mn-lt"/>
                          <a:ea typeface="+mn-ea"/>
                          <a:cs typeface="+mn-cs"/>
                        </a:rPr>
                        <a:t>指出主旨大意與隱含文意</a:t>
                      </a:r>
                      <a:r>
                        <a:rPr lang="zh-TW" sz="2000" kern="0" dirty="0" smtClean="0">
                          <a:effectLst/>
                        </a:rPr>
                        <a:t>。</a:t>
                      </a:r>
                      <a:endParaRPr lang="zh-TW" sz="2000" b="0" kern="100" dirty="0">
                        <a:effectLst/>
                        <a:latin typeface="Calibri"/>
                        <a:ea typeface="新細明體"/>
                        <a:cs typeface="Times New Roman"/>
                      </a:endParaRPr>
                    </a:p>
                  </a:txBody>
                  <a:tcPr marL="68580" marR="68580" marT="0" marB="0"/>
                </a:tc>
                <a:tc>
                  <a:txBody>
                    <a:bodyPr/>
                    <a:lstStyle/>
                    <a:p>
                      <a:pPr>
                        <a:spcAft>
                          <a:spcPts val="0"/>
                        </a:spcAft>
                      </a:pPr>
                      <a:r>
                        <a:rPr kumimoji="0" lang="zh-TW" altLang="zh-TW" sz="1800" kern="1200" dirty="0" smtClean="0">
                          <a:solidFill>
                            <a:schemeClr val="dk1"/>
                          </a:solidFill>
                          <a:effectLst/>
                          <a:latin typeface="+mn-lt"/>
                          <a:ea typeface="+mn-ea"/>
                          <a:cs typeface="+mn-cs"/>
                        </a:rPr>
                        <a:t>能擷取明顯、簡易或局部訊息</a:t>
                      </a:r>
                      <a:r>
                        <a:rPr kumimoji="0" lang="zh-TW" altLang="en-US" sz="1800" kern="1200" dirty="0" smtClean="0">
                          <a:solidFill>
                            <a:schemeClr val="dk1"/>
                          </a:solidFill>
                          <a:effectLst/>
                          <a:latin typeface="+mn-lt"/>
                          <a:ea typeface="+mn-ea"/>
                          <a:cs typeface="+mn-cs"/>
                        </a:rPr>
                        <a:t>，</a:t>
                      </a:r>
                      <a:r>
                        <a:rPr kumimoji="0" lang="zh-TW" altLang="zh-TW" sz="1800" kern="1200" dirty="0" smtClean="0">
                          <a:solidFill>
                            <a:schemeClr val="dk1"/>
                          </a:solidFill>
                          <a:effectLst/>
                          <a:latin typeface="+mn-lt"/>
                          <a:ea typeface="+mn-ea"/>
                          <a:cs typeface="+mn-cs"/>
                        </a:rPr>
                        <a:t>指出主旨大意或隱含文意</a:t>
                      </a:r>
                      <a:r>
                        <a:rPr lang="zh-TW" sz="2000" kern="0" dirty="0" smtClean="0">
                          <a:effectLst/>
                        </a:rPr>
                        <a:t>。</a:t>
                      </a:r>
                      <a:endParaRPr lang="zh-TW" sz="2000" b="0" kern="100" dirty="0">
                        <a:effectLst/>
                        <a:latin typeface="Calibri"/>
                        <a:ea typeface="新細明體"/>
                        <a:cs typeface="Times New Roman"/>
                      </a:endParaRPr>
                    </a:p>
                  </a:txBody>
                  <a:tcPr marL="68580" marR="68580" marT="0" marB="0">
                    <a:solidFill>
                      <a:schemeClr val="accent1"/>
                    </a:solidFill>
                  </a:tcPr>
                </a:tc>
                <a:tc>
                  <a:txBody>
                    <a:bodyPr/>
                    <a:lstStyle/>
                    <a:p>
                      <a:pPr>
                        <a:spcAft>
                          <a:spcPts val="0"/>
                        </a:spcAft>
                      </a:pPr>
                      <a:r>
                        <a:rPr kumimoji="0" lang="zh-TW" altLang="zh-TW" sz="1800" kern="1200" dirty="0" smtClean="0">
                          <a:solidFill>
                            <a:schemeClr val="dk1"/>
                          </a:solidFill>
                          <a:effectLst/>
                          <a:latin typeface="+mn-lt"/>
                          <a:ea typeface="+mn-ea"/>
                          <a:cs typeface="+mn-cs"/>
                        </a:rPr>
                        <a:t>僅能有限地擷取明顯、簡易或局部訊息</a:t>
                      </a:r>
                      <a:r>
                        <a:rPr kumimoji="0" lang="zh-TW" altLang="en-US" sz="1800" kern="1200" dirty="0" smtClean="0">
                          <a:solidFill>
                            <a:schemeClr val="dk1"/>
                          </a:solidFill>
                          <a:effectLst/>
                          <a:latin typeface="+mn-lt"/>
                          <a:ea typeface="+mn-ea"/>
                          <a:cs typeface="+mn-cs"/>
                        </a:rPr>
                        <a:t>，</a:t>
                      </a:r>
                      <a:r>
                        <a:rPr kumimoji="0" lang="zh-TW" altLang="zh-TW" sz="1800" kern="1200" dirty="0" smtClean="0">
                          <a:solidFill>
                            <a:schemeClr val="dk1"/>
                          </a:solidFill>
                          <a:effectLst/>
                          <a:latin typeface="+mn-lt"/>
                          <a:ea typeface="+mn-ea"/>
                          <a:cs typeface="+mn-cs"/>
                        </a:rPr>
                        <a:t>指出主旨大意或隱含文意</a:t>
                      </a:r>
                      <a:r>
                        <a:rPr lang="zh-TW" sz="2000" kern="0" dirty="0" smtClean="0">
                          <a:effectLst/>
                        </a:rPr>
                        <a:t>。</a:t>
                      </a:r>
                      <a:endParaRPr lang="zh-TW" sz="2000" b="0" kern="100" dirty="0">
                        <a:effectLst/>
                        <a:latin typeface="Calibri"/>
                        <a:ea typeface="新細明體"/>
                        <a:cs typeface="Times New Roman"/>
                      </a:endParaRPr>
                    </a:p>
                  </a:txBody>
                  <a:tcPr marL="68580" marR="68580" marT="0" marB="0"/>
                </a:tc>
                <a:tc>
                  <a:txBody>
                    <a:bodyPr/>
                    <a:lstStyle/>
                    <a:p>
                      <a:pPr>
                        <a:spcAft>
                          <a:spcPts val="0"/>
                        </a:spcAft>
                      </a:pPr>
                      <a:r>
                        <a:rPr lang="zh-TW" sz="2000" kern="0" dirty="0">
                          <a:effectLst/>
                        </a:rPr>
                        <a:t>未達</a:t>
                      </a:r>
                      <a:r>
                        <a:rPr lang="en-US" sz="2000" kern="0" dirty="0">
                          <a:effectLst/>
                        </a:rPr>
                        <a:t>D</a:t>
                      </a:r>
                      <a:r>
                        <a:rPr lang="zh-TW" sz="2000" kern="0" dirty="0">
                          <a:effectLst/>
                        </a:rPr>
                        <a:t>級</a:t>
                      </a:r>
                      <a:endParaRPr lang="zh-TW" sz="2000" b="0" kern="100" dirty="0">
                        <a:effectLst/>
                        <a:latin typeface="Calibri"/>
                        <a:ea typeface="新細明體"/>
                        <a:cs typeface="Times New Roman"/>
                      </a:endParaRPr>
                    </a:p>
                  </a:txBody>
                  <a:tcPr marL="68580" marR="68580" marT="0" marB="0">
                    <a:solidFill>
                      <a:srgbClr val="A5B592"/>
                    </a:solidFill>
                  </a:tcPr>
                </a:tc>
              </a:tr>
              <a:tr h="387735">
                <a:tc gridSpan="5">
                  <a:txBody>
                    <a:bodyPr/>
                    <a:lstStyle/>
                    <a:p>
                      <a:pPr algn="ctr">
                        <a:spcAft>
                          <a:spcPts val="0"/>
                        </a:spcAft>
                      </a:pPr>
                      <a:r>
                        <a:rPr lang="zh-TW" altLang="en-US" sz="2000" kern="0" dirty="0" smtClean="0">
                          <a:effectLst/>
                        </a:rPr>
                        <a:t>評分指引</a:t>
                      </a:r>
                      <a:endParaRPr lang="zh-TW" sz="2000" b="0" kern="100" dirty="0">
                        <a:effectLst/>
                        <a:latin typeface="Calibri"/>
                        <a:ea typeface="新細明體"/>
                        <a:cs typeface="Times New Roman"/>
                      </a:endParaRPr>
                    </a:p>
                  </a:txBody>
                  <a:tcPr marL="68580" marR="68580" marT="0" marB="0"/>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326413">
                <a:tc>
                  <a:txBody>
                    <a:bodyPr/>
                    <a:lstStyle/>
                    <a:p>
                      <a:pPr>
                        <a:spcAft>
                          <a:spcPts val="0"/>
                        </a:spcAft>
                      </a:pPr>
                      <a:r>
                        <a:rPr kumimoji="0" lang="zh-TW" altLang="zh-TW" sz="2000" b="0" kern="1200" dirty="0" smtClean="0">
                          <a:solidFill>
                            <a:schemeClr val="bg1"/>
                          </a:solidFill>
                          <a:effectLst/>
                          <a:latin typeface="+mn-lt"/>
                          <a:ea typeface="+mn-ea"/>
                          <a:cs typeface="+mn-cs"/>
                        </a:rPr>
                        <a:t>能提出合乎文本主要內容的標題，並能利用文中關鍵訊息解釋自己下的標題</a:t>
                      </a:r>
                      <a:r>
                        <a:rPr lang="zh-TW" sz="2000" b="0" kern="0" dirty="0" smtClean="0">
                          <a:solidFill>
                            <a:schemeClr val="bg1"/>
                          </a:solidFill>
                          <a:effectLst/>
                        </a:rPr>
                        <a:t>。</a:t>
                      </a:r>
                      <a:endParaRPr lang="zh-TW" sz="2000" b="0" kern="100" dirty="0">
                        <a:solidFill>
                          <a:schemeClr val="bg1"/>
                        </a:solidFill>
                        <a:effectLst/>
                        <a:latin typeface="Calibri"/>
                        <a:ea typeface="新細明體"/>
                        <a:cs typeface="Times New Roman"/>
                      </a:endParaRPr>
                    </a:p>
                  </a:txBody>
                  <a:tcPr marL="68580" marR="68580" marT="0" marB="0"/>
                </a:tc>
                <a:tc>
                  <a:txBody>
                    <a:bodyPr/>
                    <a:lstStyle/>
                    <a:p>
                      <a:pPr>
                        <a:spcAft>
                          <a:spcPts val="0"/>
                        </a:spcAft>
                      </a:pPr>
                      <a:r>
                        <a:rPr kumimoji="0" lang="zh-TW" altLang="zh-TW" sz="2000" kern="1200" dirty="0" smtClean="0">
                          <a:solidFill>
                            <a:schemeClr val="dk1"/>
                          </a:solidFill>
                          <a:effectLst/>
                          <a:latin typeface="+mn-lt"/>
                          <a:ea typeface="+mn-ea"/>
                          <a:cs typeface="+mn-cs"/>
                        </a:rPr>
                        <a:t>能提出合乎文本主要內容的標題，並能大致合理解釋自己下的標題。</a:t>
                      </a:r>
                      <a:endParaRPr lang="zh-TW" sz="2000" kern="100" dirty="0">
                        <a:effectLst/>
                        <a:latin typeface="Calibri"/>
                        <a:ea typeface="新細明體"/>
                        <a:cs typeface="Times New Roman"/>
                      </a:endParaRPr>
                    </a:p>
                  </a:txBody>
                  <a:tcPr marL="68580" marR="68580" marT="0" marB="0"/>
                </a:tc>
                <a:tc>
                  <a:txBody>
                    <a:bodyPr/>
                    <a:lstStyle/>
                    <a:p>
                      <a:pPr marL="1270">
                        <a:spcAft>
                          <a:spcPts val="0"/>
                        </a:spcAft>
                      </a:pPr>
                      <a:r>
                        <a:rPr kumimoji="0" lang="zh-TW" altLang="zh-TW" sz="2000" kern="1200" dirty="0" smtClean="0">
                          <a:solidFill>
                            <a:schemeClr val="dk1"/>
                          </a:solidFill>
                          <a:effectLst/>
                          <a:latin typeface="+mn-lt"/>
                          <a:ea typeface="+mn-ea"/>
                          <a:cs typeface="+mn-cs"/>
                        </a:rPr>
                        <a:t>能提出合乎文本主要內容的標題</a:t>
                      </a:r>
                      <a:r>
                        <a:rPr lang="zh-TW" sz="2000" kern="0" dirty="0" smtClean="0">
                          <a:effectLst/>
                        </a:rPr>
                        <a:t>。</a:t>
                      </a:r>
                      <a:endParaRPr lang="zh-TW" sz="2000" kern="100" dirty="0">
                        <a:effectLst/>
                        <a:latin typeface="Calibri"/>
                        <a:ea typeface="新細明體"/>
                        <a:cs typeface="Times New Roman"/>
                      </a:endParaRPr>
                    </a:p>
                  </a:txBody>
                  <a:tcPr marL="68580" marR="68580" marT="0" marB="0">
                    <a:solidFill>
                      <a:srgbClr val="A5B592"/>
                    </a:solidFill>
                  </a:tcPr>
                </a:tc>
                <a:tc>
                  <a:txBody>
                    <a:bodyPr/>
                    <a:lstStyle/>
                    <a:p>
                      <a:pPr>
                        <a:spcAft>
                          <a:spcPts val="0"/>
                        </a:spcAft>
                      </a:pPr>
                      <a:r>
                        <a:rPr kumimoji="0" lang="zh-TW" altLang="zh-TW" sz="2000" kern="1200" dirty="0" smtClean="0">
                          <a:solidFill>
                            <a:schemeClr val="dk1"/>
                          </a:solidFill>
                          <a:effectLst/>
                          <a:latin typeface="+mn-lt"/>
                          <a:ea typeface="+mn-ea"/>
                          <a:cs typeface="+mn-cs"/>
                        </a:rPr>
                        <a:t>僅能提出與文本內容相關的標題，但偏離文本主要內容</a:t>
                      </a:r>
                      <a:r>
                        <a:rPr lang="zh-TW" sz="2000" kern="0" dirty="0" smtClean="0">
                          <a:effectLst/>
                        </a:rPr>
                        <a:t>。</a:t>
                      </a:r>
                      <a:endParaRPr lang="zh-TW" sz="2000" kern="100" dirty="0">
                        <a:effectLst/>
                        <a:latin typeface="Calibri"/>
                        <a:ea typeface="新細明體"/>
                        <a:cs typeface="Times New Roman"/>
                      </a:endParaRPr>
                    </a:p>
                  </a:txBody>
                  <a:tcPr marL="68580" marR="68580" marT="0" marB="0"/>
                </a:tc>
                <a:tc>
                  <a:txBody>
                    <a:bodyPr/>
                    <a:lstStyle/>
                    <a:p>
                      <a:pPr>
                        <a:spcAft>
                          <a:spcPts val="0"/>
                        </a:spcAft>
                      </a:pPr>
                      <a:r>
                        <a:rPr kumimoji="0" lang="zh-TW" altLang="zh-TW" sz="2000" kern="1200" dirty="0" smtClean="0">
                          <a:solidFill>
                            <a:schemeClr val="dk1"/>
                          </a:solidFill>
                          <a:effectLst/>
                          <a:latin typeface="+mn-lt"/>
                          <a:ea typeface="+mn-ea"/>
                          <a:cs typeface="+mn-cs"/>
                        </a:rPr>
                        <a:t>提出的標題過於廣泛或與文本內容完全不合；內容無法辨識</a:t>
                      </a:r>
                      <a:r>
                        <a:rPr lang="zh-TW" sz="2000" kern="0" dirty="0" smtClean="0">
                          <a:effectLst/>
                        </a:rPr>
                        <a:t>。</a:t>
                      </a:r>
                      <a:endParaRPr lang="en-US" altLang="zh-TW" sz="2000" kern="0" dirty="0" smtClean="0">
                        <a:effectLst/>
                      </a:endParaRPr>
                    </a:p>
                  </a:txBody>
                  <a:tcPr marL="68580" marR="68580" marT="0" marB="0">
                    <a:solidFill>
                      <a:srgbClr val="A5B592"/>
                    </a:solidFill>
                  </a:tcPr>
                </a:tc>
              </a:tr>
            </a:tbl>
          </a:graphicData>
        </a:graphic>
      </p:graphicFrame>
      <p:sp>
        <p:nvSpPr>
          <p:cNvPr id="2" name="標題 1"/>
          <p:cNvSpPr>
            <a:spLocks noGrp="1"/>
          </p:cNvSpPr>
          <p:nvPr>
            <p:ph type="title"/>
          </p:nvPr>
        </p:nvSpPr>
        <p:spPr>
          <a:xfrm>
            <a:off x="467544" y="512064"/>
            <a:ext cx="8219256" cy="756696"/>
          </a:xfrm>
        </p:spPr>
        <p:txBody>
          <a:bodyPr>
            <a:normAutofit fontScale="90000"/>
          </a:bodyPr>
          <a:lstStyle/>
          <a:p>
            <a:r>
              <a:rPr lang="zh-TW" altLang="en-US" dirty="0"/>
              <a:t>雙軌並行示例</a:t>
            </a:r>
            <a:r>
              <a:rPr lang="zh-TW" altLang="en-US" dirty="0" smtClean="0"/>
              <a:t>：閱讀測驗 </a:t>
            </a:r>
            <a:r>
              <a:rPr lang="en-US" altLang="zh-TW" dirty="0" smtClean="0"/>
              <a:t>II</a:t>
            </a:r>
            <a:r>
              <a:rPr lang="zh-TW" altLang="en-US" dirty="0" smtClean="0"/>
              <a:t> </a:t>
            </a:r>
            <a:r>
              <a:rPr lang="en-US" altLang="zh-TW" dirty="0" smtClean="0"/>
              <a:t>(</a:t>
            </a:r>
            <a:r>
              <a:rPr lang="zh-TW" altLang="en-US" dirty="0" smtClean="0"/>
              <a:t>評分指引</a:t>
            </a:r>
            <a:r>
              <a:rPr lang="en-US" altLang="zh-TW" dirty="0" smtClean="0"/>
              <a:t>)</a:t>
            </a:r>
            <a:endParaRPr lang="zh-TW" altLang="en-US" dirty="0"/>
          </a:p>
        </p:txBody>
      </p:sp>
    </p:spTree>
    <p:extLst>
      <p:ext uri="{BB962C8B-B14F-4D97-AF65-F5344CB8AC3E}">
        <p14:creationId xmlns:p14="http://schemas.microsoft.com/office/powerpoint/2010/main" val="235782245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smtClean="0"/>
              <a:t>參考配分方式：總配分</a:t>
            </a:r>
            <a:r>
              <a:rPr lang="en-US" altLang="zh-TW" dirty="0" smtClean="0"/>
              <a:t>5%</a:t>
            </a:r>
            <a:br>
              <a:rPr lang="en-US" altLang="zh-TW" dirty="0" smtClean="0"/>
            </a:br>
            <a:r>
              <a:rPr lang="en-US" altLang="zh-TW" dirty="0" smtClean="0">
                <a:latin typeface="Times New Roman" panose="02020603050405020304" pitchFamily="18" charset="0"/>
                <a:cs typeface="Times New Roman" panose="02020603050405020304" pitchFamily="18" charset="0"/>
              </a:rPr>
              <a:t>A</a:t>
            </a:r>
            <a:r>
              <a:rPr lang="zh-TW" altLang="en-US" dirty="0" smtClean="0">
                <a:latin typeface="Times New Roman" panose="02020603050405020304" pitchFamily="18" charset="0"/>
                <a:cs typeface="Times New Roman" panose="02020603050405020304" pitchFamily="18" charset="0"/>
              </a:rPr>
              <a:t>級：</a:t>
            </a:r>
            <a:r>
              <a:rPr lang="en-US" altLang="zh-TW" dirty="0" smtClean="0">
                <a:latin typeface="Times New Roman" panose="02020603050405020304" pitchFamily="18" charset="0"/>
                <a:cs typeface="Times New Roman" panose="02020603050405020304" pitchFamily="18" charset="0"/>
              </a:rPr>
              <a:t>5</a:t>
            </a:r>
            <a:r>
              <a:rPr lang="zh-TW" altLang="en-US" dirty="0" smtClean="0">
                <a:latin typeface="Times New Roman" panose="02020603050405020304" pitchFamily="18" charset="0"/>
                <a:cs typeface="Times New Roman" panose="02020603050405020304" pitchFamily="18" charset="0"/>
              </a:rPr>
              <a:t>分</a:t>
            </a:r>
            <a:r>
              <a:rPr lang="en-US" altLang="zh-TW" dirty="0" smtClean="0">
                <a:latin typeface="Times New Roman" panose="02020603050405020304" pitchFamily="18" charset="0"/>
                <a:cs typeface="Times New Roman" panose="02020603050405020304" pitchFamily="18" charset="0"/>
              </a:rPr>
              <a:t/>
            </a:r>
            <a:br>
              <a:rPr lang="en-US" altLang="zh-TW" dirty="0" smtClean="0">
                <a:latin typeface="Times New Roman" panose="02020603050405020304" pitchFamily="18" charset="0"/>
                <a:cs typeface="Times New Roman" panose="02020603050405020304" pitchFamily="18" charset="0"/>
              </a:rPr>
            </a:br>
            <a:r>
              <a:rPr lang="en-US" altLang="zh-TW" dirty="0" smtClean="0">
                <a:latin typeface="Times New Roman" panose="02020603050405020304" pitchFamily="18" charset="0"/>
                <a:cs typeface="Times New Roman" panose="02020603050405020304" pitchFamily="18" charset="0"/>
              </a:rPr>
              <a:t>B</a:t>
            </a:r>
            <a:r>
              <a:rPr lang="zh-TW" altLang="en-US" dirty="0" smtClean="0">
                <a:latin typeface="Times New Roman" panose="02020603050405020304" pitchFamily="18" charset="0"/>
                <a:cs typeface="Times New Roman" panose="02020603050405020304" pitchFamily="18" charset="0"/>
              </a:rPr>
              <a:t>級：</a:t>
            </a:r>
            <a:r>
              <a:rPr lang="en-US" altLang="zh-TW" dirty="0" smtClean="0">
                <a:latin typeface="Times New Roman" panose="02020603050405020304" pitchFamily="18" charset="0"/>
                <a:cs typeface="Times New Roman" panose="02020603050405020304" pitchFamily="18" charset="0"/>
              </a:rPr>
              <a:t>4</a:t>
            </a:r>
            <a:r>
              <a:rPr lang="zh-TW" altLang="en-US" dirty="0" smtClean="0">
                <a:latin typeface="Times New Roman" panose="02020603050405020304" pitchFamily="18" charset="0"/>
                <a:cs typeface="Times New Roman" panose="02020603050405020304" pitchFamily="18" charset="0"/>
              </a:rPr>
              <a:t>分</a:t>
            </a:r>
            <a:r>
              <a:rPr lang="en-US" altLang="zh-TW" dirty="0" smtClean="0">
                <a:latin typeface="Times New Roman" panose="02020603050405020304" pitchFamily="18" charset="0"/>
                <a:cs typeface="Times New Roman" panose="02020603050405020304" pitchFamily="18" charset="0"/>
              </a:rPr>
              <a:t/>
            </a:r>
            <a:br>
              <a:rPr lang="en-US" altLang="zh-TW" dirty="0" smtClean="0">
                <a:latin typeface="Times New Roman" panose="02020603050405020304" pitchFamily="18" charset="0"/>
                <a:cs typeface="Times New Roman" panose="02020603050405020304" pitchFamily="18" charset="0"/>
              </a:rPr>
            </a:br>
            <a:r>
              <a:rPr lang="en-US" altLang="zh-TW" dirty="0" smtClean="0">
                <a:latin typeface="Times New Roman" panose="02020603050405020304" pitchFamily="18" charset="0"/>
                <a:cs typeface="Times New Roman" panose="02020603050405020304" pitchFamily="18" charset="0"/>
              </a:rPr>
              <a:t>C</a:t>
            </a:r>
            <a:r>
              <a:rPr lang="zh-TW" altLang="en-US" dirty="0" smtClean="0">
                <a:latin typeface="Times New Roman" panose="02020603050405020304" pitchFamily="18" charset="0"/>
                <a:cs typeface="Times New Roman" panose="02020603050405020304" pitchFamily="18" charset="0"/>
              </a:rPr>
              <a:t>級：</a:t>
            </a:r>
            <a:r>
              <a:rPr lang="en-US" altLang="zh-TW" dirty="0" smtClean="0">
                <a:latin typeface="Times New Roman" panose="02020603050405020304" pitchFamily="18" charset="0"/>
                <a:cs typeface="Times New Roman" panose="02020603050405020304" pitchFamily="18" charset="0"/>
              </a:rPr>
              <a:t>2</a:t>
            </a:r>
            <a:r>
              <a:rPr lang="zh-TW" altLang="en-US" dirty="0" smtClean="0">
                <a:latin typeface="Times New Roman" panose="02020603050405020304" pitchFamily="18" charset="0"/>
                <a:cs typeface="Times New Roman" panose="02020603050405020304" pitchFamily="18" charset="0"/>
              </a:rPr>
              <a:t>分</a:t>
            </a:r>
            <a:r>
              <a:rPr lang="en-US" altLang="zh-TW" dirty="0" smtClean="0">
                <a:latin typeface="Times New Roman" panose="02020603050405020304" pitchFamily="18" charset="0"/>
                <a:cs typeface="Times New Roman" panose="02020603050405020304" pitchFamily="18" charset="0"/>
              </a:rPr>
              <a:t/>
            </a:r>
            <a:br>
              <a:rPr lang="en-US" altLang="zh-TW" dirty="0" smtClean="0">
                <a:latin typeface="Times New Roman" panose="02020603050405020304" pitchFamily="18" charset="0"/>
                <a:cs typeface="Times New Roman" panose="02020603050405020304" pitchFamily="18" charset="0"/>
              </a:rPr>
            </a:br>
            <a:r>
              <a:rPr lang="en-US" altLang="zh-TW" dirty="0" smtClean="0">
                <a:latin typeface="Times New Roman" panose="02020603050405020304" pitchFamily="18" charset="0"/>
                <a:cs typeface="Times New Roman" panose="02020603050405020304" pitchFamily="18" charset="0"/>
              </a:rPr>
              <a:t>D</a:t>
            </a:r>
            <a:r>
              <a:rPr lang="zh-TW" altLang="en-US" dirty="0" smtClean="0">
                <a:latin typeface="Times New Roman" panose="02020603050405020304" pitchFamily="18" charset="0"/>
                <a:cs typeface="Times New Roman" panose="02020603050405020304" pitchFamily="18" charset="0"/>
              </a:rPr>
              <a:t>級：</a:t>
            </a:r>
            <a:r>
              <a:rPr lang="en-US" altLang="zh-TW" dirty="0" smtClean="0">
                <a:latin typeface="Times New Roman" panose="02020603050405020304" pitchFamily="18" charset="0"/>
                <a:cs typeface="Times New Roman" panose="02020603050405020304" pitchFamily="18" charset="0"/>
              </a:rPr>
              <a:t>1</a:t>
            </a:r>
            <a:r>
              <a:rPr lang="zh-TW" altLang="en-US" dirty="0" smtClean="0">
                <a:latin typeface="Times New Roman" panose="02020603050405020304" pitchFamily="18" charset="0"/>
                <a:cs typeface="Times New Roman" panose="02020603050405020304" pitchFamily="18" charset="0"/>
              </a:rPr>
              <a:t>分</a:t>
            </a:r>
            <a:r>
              <a:rPr lang="en-US" altLang="zh-TW" dirty="0">
                <a:latin typeface="Times New Roman" panose="02020603050405020304" pitchFamily="18" charset="0"/>
                <a:cs typeface="Times New Roman" panose="02020603050405020304" pitchFamily="18" charset="0"/>
              </a:rPr>
              <a:t/>
            </a:r>
            <a:br>
              <a:rPr lang="en-US" altLang="zh-TW" dirty="0">
                <a:latin typeface="Times New Roman" panose="02020603050405020304" pitchFamily="18" charset="0"/>
                <a:cs typeface="Times New Roman" panose="02020603050405020304" pitchFamily="18" charset="0"/>
              </a:rPr>
            </a:br>
            <a:r>
              <a:rPr lang="en-US" altLang="zh-TW" dirty="0" smtClean="0">
                <a:latin typeface="Times New Roman" panose="02020603050405020304" pitchFamily="18" charset="0"/>
                <a:cs typeface="Times New Roman" panose="02020603050405020304" pitchFamily="18" charset="0"/>
              </a:rPr>
              <a:t>E</a:t>
            </a:r>
            <a:r>
              <a:rPr lang="zh-TW" altLang="en-US" dirty="0" smtClean="0">
                <a:latin typeface="Times New Roman" panose="02020603050405020304" pitchFamily="18" charset="0"/>
                <a:cs typeface="Times New Roman" panose="02020603050405020304" pitchFamily="18" charset="0"/>
              </a:rPr>
              <a:t>級：</a:t>
            </a:r>
            <a:r>
              <a:rPr lang="en-US" altLang="zh-TW" dirty="0" smtClean="0">
                <a:latin typeface="Times New Roman" panose="02020603050405020304" pitchFamily="18" charset="0"/>
                <a:cs typeface="Times New Roman" panose="02020603050405020304" pitchFamily="18" charset="0"/>
              </a:rPr>
              <a:t>0</a:t>
            </a:r>
            <a:r>
              <a:rPr lang="zh-TW" altLang="en-US" dirty="0" smtClean="0">
                <a:latin typeface="Times New Roman" panose="02020603050405020304" pitchFamily="18" charset="0"/>
                <a:cs typeface="Times New Roman" panose="02020603050405020304" pitchFamily="18" charset="0"/>
              </a:rPr>
              <a:t>分</a:t>
            </a:r>
            <a:endParaRPr lang="en-US" altLang="zh-TW" dirty="0" smtClean="0">
              <a:latin typeface="Times New Roman" panose="02020603050405020304" pitchFamily="18" charset="0"/>
              <a:cs typeface="Times New Roman" panose="02020603050405020304" pitchFamily="18" charset="0"/>
            </a:endParaRPr>
          </a:p>
          <a:p>
            <a:endParaRPr lang="en-US" altLang="zh-TW" dirty="0"/>
          </a:p>
          <a:p>
            <a:r>
              <a:rPr lang="zh-TW" altLang="en-US" u="sng" dirty="0" smtClean="0"/>
              <a:t>實際配分，老師可透過教學研究會討論研議</a:t>
            </a:r>
            <a:r>
              <a:rPr lang="zh-TW" altLang="en-US" dirty="0" smtClean="0"/>
              <a:t>。</a:t>
            </a:r>
            <a:endParaRPr lang="en-US" altLang="zh-TW" dirty="0" smtClean="0"/>
          </a:p>
        </p:txBody>
      </p:sp>
      <p:sp>
        <p:nvSpPr>
          <p:cNvPr id="3" name="標題 2"/>
          <p:cNvSpPr>
            <a:spLocks noGrp="1"/>
          </p:cNvSpPr>
          <p:nvPr>
            <p:ph type="title"/>
          </p:nvPr>
        </p:nvSpPr>
        <p:spPr/>
        <p:txBody>
          <a:bodyPr>
            <a:normAutofit fontScale="90000"/>
          </a:bodyPr>
          <a:lstStyle/>
          <a:p>
            <a:r>
              <a:rPr lang="zh-TW" altLang="en-US" dirty="0"/>
              <a:t>雙軌並行示例：閱讀測驗 </a:t>
            </a:r>
            <a:r>
              <a:rPr lang="en-US" altLang="zh-TW" dirty="0"/>
              <a:t>II</a:t>
            </a:r>
            <a:r>
              <a:rPr lang="zh-TW" altLang="en-US" dirty="0"/>
              <a:t> </a:t>
            </a:r>
            <a:r>
              <a:rPr lang="en-US" altLang="zh-TW" dirty="0" smtClean="0"/>
              <a:t>(</a:t>
            </a:r>
            <a:r>
              <a:rPr lang="zh-TW" altLang="en-US" dirty="0" smtClean="0"/>
              <a:t>百分配分</a:t>
            </a:r>
            <a:r>
              <a:rPr lang="en-US" altLang="zh-TW" dirty="0" smtClean="0"/>
              <a:t>)</a:t>
            </a:r>
            <a:endParaRPr lang="zh-TW" altLang="en-US" dirty="0"/>
          </a:p>
        </p:txBody>
      </p:sp>
    </p:spTree>
    <p:extLst>
      <p:ext uri="{BB962C8B-B14F-4D97-AF65-F5344CB8AC3E}">
        <p14:creationId xmlns:p14="http://schemas.microsoft.com/office/powerpoint/2010/main" val="308648289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524000"/>
            <a:ext cx="5050904" cy="4572000"/>
          </a:xfrm>
        </p:spPr>
        <p:txBody>
          <a:bodyPr/>
          <a:lstStyle/>
          <a:p>
            <a:r>
              <a:rPr lang="zh-TW" altLang="en-US" dirty="0" smtClean="0"/>
              <a:t>七年級：現在簡單式第三人稱單數</a:t>
            </a:r>
            <a:endParaRPr lang="en-US" altLang="zh-TW" dirty="0" smtClean="0"/>
          </a:p>
          <a:p>
            <a:r>
              <a:rPr lang="zh-TW" altLang="en-US" dirty="0" smtClean="0"/>
              <a:t>八年級：</a:t>
            </a:r>
            <a:endParaRPr lang="en-US" altLang="zh-TW" dirty="0" smtClean="0"/>
          </a:p>
          <a:p>
            <a:pPr marL="895350" indent="-514350">
              <a:buFont typeface="+mj-lt"/>
              <a:buAutoNum type="arabicPeriod"/>
            </a:pPr>
            <a:r>
              <a:rPr lang="zh-TW" altLang="en-US" dirty="0" smtClean="0"/>
              <a:t>過去式動詞的變化</a:t>
            </a:r>
            <a:r>
              <a:rPr lang="en-US" altLang="zh-TW" dirty="0"/>
              <a:t> </a:t>
            </a:r>
            <a:r>
              <a:rPr lang="en-US" altLang="zh-TW" dirty="0" smtClean="0"/>
              <a:t>(</a:t>
            </a:r>
            <a:r>
              <a:rPr lang="zh-TW" altLang="en-US" dirty="0" smtClean="0"/>
              <a:t>含規則變化、不規則變化</a:t>
            </a:r>
            <a:r>
              <a:rPr lang="en-US" altLang="zh-TW" dirty="0" smtClean="0"/>
              <a:t>)</a:t>
            </a:r>
            <a:endParaRPr lang="en-US" altLang="zh-TW" dirty="0"/>
          </a:p>
          <a:p>
            <a:pPr marL="895350" indent="-514350">
              <a:buFont typeface="+mj-lt"/>
              <a:buAutoNum type="arabicPeriod"/>
            </a:pPr>
            <a:r>
              <a:rPr lang="zh-TW" altLang="en-US" dirty="0" smtClean="0"/>
              <a:t>形容詞的比較級與最高級</a:t>
            </a:r>
            <a:endParaRPr lang="en-US" altLang="zh-TW" dirty="0" smtClean="0"/>
          </a:p>
          <a:p>
            <a:pPr marL="895350" indent="-514350">
              <a:buFont typeface="+mj-lt"/>
              <a:buAutoNum type="arabicPeriod"/>
            </a:pPr>
            <a:r>
              <a:rPr lang="zh-TW" altLang="en-US" dirty="0" smtClean="0"/>
              <a:t>形容詞改為副詞</a:t>
            </a:r>
            <a:endParaRPr lang="en-US" altLang="zh-TW" dirty="0" smtClean="0"/>
          </a:p>
          <a:p>
            <a:r>
              <a:rPr lang="zh-TW" altLang="en-US" dirty="0" smtClean="0"/>
              <a:t>九年級：動詞三態變化 </a:t>
            </a:r>
            <a:r>
              <a:rPr lang="en-US" altLang="zh-TW" dirty="0" smtClean="0"/>
              <a:t>(</a:t>
            </a:r>
            <a:r>
              <a:rPr lang="zh-TW" altLang="en-US" dirty="0"/>
              <a:t>含規則變化、不規則變化</a:t>
            </a:r>
            <a:r>
              <a:rPr lang="en-US" altLang="zh-TW" dirty="0" smtClean="0"/>
              <a:t>)</a:t>
            </a:r>
            <a:endParaRPr lang="en-US" altLang="zh-TW" dirty="0"/>
          </a:p>
        </p:txBody>
      </p:sp>
      <p:sp>
        <p:nvSpPr>
          <p:cNvPr id="3" name="標題 2"/>
          <p:cNvSpPr>
            <a:spLocks noGrp="1"/>
          </p:cNvSpPr>
          <p:nvPr>
            <p:ph type="title"/>
          </p:nvPr>
        </p:nvSpPr>
        <p:spPr/>
        <p:txBody>
          <a:bodyPr/>
          <a:lstStyle/>
          <a:p>
            <a:r>
              <a:rPr lang="zh-TW" altLang="en-US" dirty="0"/>
              <a:t>雙軌並行示例</a:t>
            </a:r>
            <a:r>
              <a:rPr lang="zh-TW" altLang="en-US" dirty="0" smtClean="0"/>
              <a:t>：寫作</a:t>
            </a:r>
            <a:r>
              <a:rPr lang="en-US" altLang="zh-TW" dirty="0" smtClean="0"/>
              <a:t>(</a:t>
            </a:r>
            <a:r>
              <a:rPr lang="zh-TW" altLang="zh-TW" dirty="0">
                <a:effectLst/>
              </a:rPr>
              <a:t>字詞變化</a:t>
            </a:r>
            <a:r>
              <a:rPr lang="zh-TW" altLang="zh-TW" dirty="0" smtClean="0">
                <a:effectLst/>
              </a:rPr>
              <a:t>規則</a:t>
            </a:r>
            <a:r>
              <a:rPr lang="en-US" altLang="zh-TW" dirty="0" smtClean="0">
                <a:effectLst/>
              </a:rPr>
              <a:t>)</a:t>
            </a:r>
            <a:endParaRPr lang="zh-TW" altLang="en-US"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8880" y="1268760"/>
            <a:ext cx="4090332" cy="3899788"/>
          </a:xfrm>
          <a:prstGeom prst="rect">
            <a:avLst/>
          </a:prstGeom>
        </p:spPr>
      </p:pic>
    </p:spTree>
    <p:extLst>
      <p:ext uri="{BB962C8B-B14F-4D97-AF65-F5344CB8AC3E}">
        <p14:creationId xmlns:p14="http://schemas.microsoft.com/office/powerpoint/2010/main" val="26031915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1960" y="1412776"/>
            <a:ext cx="4835055" cy="5184576"/>
          </a:xfrm>
        </p:spPr>
      </p:pic>
      <p:sp>
        <p:nvSpPr>
          <p:cNvPr id="3" name="標題 2"/>
          <p:cNvSpPr>
            <a:spLocks noGrp="1"/>
          </p:cNvSpPr>
          <p:nvPr>
            <p:ph type="title"/>
          </p:nvPr>
        </p:nvSpPr>
        <p:spPr/>
        <p:txBody>
          <a:bodyPr/>
          <a:lstStyle/>
          <a:p>
            <a:r>
              <a:rPr lang="zh-TW" altLang="en-US" dirty="0"/>
              <a:t>雙軌並行示例</a:t>
            </a:r>
            <a:r>
              <a:rPr lang="zh-TW" altLang="en-US" dirty="0" smtClean="0"/>
              <a:t>：</a:t>
            </a:r>
            <a:r>
              <a:rPr lang="zh-TW" altLang="zh-TW" dirty="0" smtClean="0">
                <a:effectLst/>
              </a:rPr>
              <a:t>字</a:t>
            </a:r>
            <a:r>
              <a:rPr lang="zh-TW" altLang="zh-TW" dirty="0">
                <a:effectLst/>
              </a:rPr>
              <a:t>詞變化</a:t>
            </a:r>
            <a:r>
              <a:rPr lang="zh-TW" altLang="zh-TW" dirty="0" smtClean="0">
                <a:effectLst/>
              </a:rPr>
              <a:t>規則</a:t>
            </a:r>
            <a:r>
              <a:rPr lang="en-US" altLang="zh-TW" dirty="0">
                <a:effectLst/>
              </a:rPr>
              <a:t> </a:t>
            </a:r>
            <a:r>
              <a:rPr lang="en-US" altLang="zh-TW" dirty="0" smtClean="0">
                <a:effectLst/>
              </a:rPr>
              <a:t>I</a:t>
            </a:r>
            <a:endParaRPr lang="zh-TW" altLang="en-US" dirty="0"/>
          </a:p>
        </p:txBody>
      </p:sp>
      <p:sp>
        <p:nvSpPr>
          <p:cNvPr id="5" name="矩形 4"/>
          <p:cNvSpPr/>
          <p:nvPr/>
        </p:nvSpPr>
        <p:spPr>
          <a:xfrm>
            <a:off x="467544" y="1340768"/>
            <a:ext cx="3456384" cy="3416320"/>
          </a:xfrm>
          <a:prstGeom prst="rect">
            <a:avLst/>
          </a:prstGeom>
        </p:spPr>
        <p:txBody>
          <a:bodyPr wrap="square">
            <a:spAutoFit/>
          </a:bodyPr>
          <a:lstStyle/>
          <a:p>
            <a:pPr marL="342900" indent="-342900">
              <a:buClr>
                <a:schemeClr val="accent2">
                  <a:lumMod val="75000"/>
                </a:schemeClr>
              </a:buClr>
              <a:buSzPct val="85000"/>
              <a:buFont typeface="Wingdings" panose="05000000000000000000" pitchFamily="2" charset="2"/>
              <a:buChar char="l"/>
            </a:pPr>
            <a:r>
              <a:rPr lang="zh-TW" altLang="en-US" sz="2400" dirty="0" smtClean="0"/>
              <a:t>七年級下學期</a:t>
            </a:r>
            <a:r>
              <a:rPr lang="en-US" altLang="zh-TW" sz="2400" dirty="0"/>
              <a:t/>
            </a:r>
            <a:br>
              <a:rPr lang="en-US" altLang="zh-TW" sz="2400" dirty="0"/>
            </a:br>
            <a:r>
              <a:rPr lang="zh-TW" altLang="en-US" sz="2400" dirty="0" smtClean="0"/>
              <a:t>第二次</a:t>
            </a:r>
            <a:r>
              <a:rPr lang="zh-TW" altLang="en-US" sz="2400" dirty="0"/>
              <a:t>段考</a:t>
            </a:r>
            <a:r>
              <a:rPr lang="en-US" altLang="zh-TW" sz="2400" dirty="0"/>
              <a:t/>
            </a:r>
            <a:br>
              <a:rPr lang="en-US" altLang="zh-TW" sz="2400" dirty="0"/>
            </a:br>
            <a:r>
              <a:rPr lang="zh-TW" altLang="en-US" sz="2400" dirty="0" smtClean="0"/>
              <a:t>南一版</a:t>
            </a:r>
            <a:r>
              <a:rPr lang="en-US" altLang="zh-TW" sz="2400" dirty="0" smtClean="0"/>
              <a:t>(Lessons 4-6)</a:t>
            </a:r>
          </a:p>
          <a:p>
            <a:pPr marL="342900" indent="-342900">
              <a:buClr>
                <a:schemeClr val="accent2">
                  <a:lumMod val="75000"/>
                </a:schemeClr>
              </a:buClr>
              <a:buSzPct val="85000"/>
              <a:buFont typeface="Wingdings" panose="05000000000000000000" pitchFamily="2" charset="2"/>
              <a:buChar char="l"/>
            </a:pPr>
            <a:endParaRPr lang="en-US" altLang="zh-TW" sz="2400" dirty="0"/>
          </a:p>
          <a:p>
            <a:pPr marL="342900" indent="-342900">
              <a:buClr>
                <a:schemeClr val="accent2">
                  <a:lumMod val="75000"/>
                </a:schemeClr>
              </a:buClr>
              <a:buSzPct val="85000"/>
              <a:buFont typeface="Wingdings" panose="05000000000000000000" pitchFamily="2" charset="2"/>
              <a:buChar char="l"/>
            </a:pPr>
            <a:r>
              <a:rPr lang="zh-TW" altLang="zh-TW" sz="2400" dirty="0"/>
              <a:t>請依第一欄的動詞原形提示，寫出各動詞的第三人稱現在簡單式</a:t>
            </a:r>
            <a:r>
              <a:rPr lang="zh-TW" altLang="zh-TW" sz="2400" dirty="0" smtClean="0"/>
              <a:t>形</a:t>
            </a:r>
            <a:r>
              <a:rPr lang="zh-TW" altLang="en-US" sz="2400" dirty="0" smtClean="0"/>
              <a:t>。</a:t>
            </a:r>
            <a:endParaRPr lang="en-US" altLang="zh-TW" sz="2400" dirty="0"/>
          </a:p>
          <a:p>
            <a:endParaRPr lang="en-US" altLang="zh-TW" sz="2400" dirty="0"/>
          </a:p>
        </p:txBody>
      </p:sp>
    </p:spTree>
    <p:extLst>
      <p:ext uri="{BB962C8B-B14F-4D97-AF65-F5344CB8AC3E}">
        <p14:creationId xmlns:p14="http://schemas.microsoft.com/office/powerpoint/2010/main" val="260075549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smtClean="0"/>
              <a:t>常見配分：</a:t>
            </a:r>
            <a:r>
              <a:rPr lang="en-US" altLang="zh-TW" dirty="0"/>
              <a:t>10% (</a:t>
            </a:r>
            <a:r>
              <a:rPr lang="zh-TW" altLang="zh-TW" dirty="0"/>
              <a:t>每格</a:t>
            </a:r>
            <a:r>
              <a:rPr lang="en-US" altLang="zh-TW" dirty="0"/>
              <a:t>0.5</a:t>
            </a:r>
            <a:r>
              <a:rPr lang="zh-TW" altLang="zh-TW" dirty="0"/>
              <a:t>分</a:t>
            </a:r>
            <a:r>
              <a:rPr lang="en-US" altLang="zh-TW" dirty="0" smtClean="0"/>
              <a:t>)</a:t>
            </a:r>
          </a:p>
          <a:p>
            <a:r>
              <a:rPr lang="zh-TW" altLang="en-US" dirty="0" smtClean="0"/>
              <a:t>評分指引：</a:t>
            </a:r>
            <a:endParaRPr lang="en-US" altLang="zh-TW" dirty="0" smtClean="0"/>
          </a:p>
          <a:p>
            <a:pPr marL="0" indent="0">
              <a:buNone/>
            </a:pPr>
            <a:endParaRPr lang="zh-TW" altLang="en-US" dirty="0"/>
          </a:p>
        </p:txBody>
      </p:sp>
      <p:sp>
        <p:nvSpPr>
          <p:cNvPr id="3" name="標題 2"/>
          <p:cNvSpPr>
            <a:spLocks noGrp="1"/>
          </p:cNvSpPr>
          <p:nvPr>
            <p:ph type="title"/>
          </p:nvPr>
        </p:nvSpPr>
        <p:spPr/>
        <p:txBody>
          <a:bodyPr>
            <a:normAutofit/>
          </a:bodyPr>
          <a:lstStyle/>
          <a:p>
            <a:r>
              <a:rPr lang="zh-TW" altLang="en-US" sz="3600" dirty="0"/>
              <a:t>雙軌並行示例：字</a:t>
            </a:r>
            <a:r>
              <a:rPr lang="zh-TW" altLang="en-US" sz="3600" dirty="0" smtClean="0"/>
              <a:t>詞變化規則 </a:t>
            </a:r>
            <a:r>
              <a:rPr lang="en-US" altLang="zh-TW" sz="3600" dirty="0" smtClean="0"/>
              <a:t>I(</a:t>
            </a:r>
            <a:r>
              <a:rPr lang="zh-TW" altLang="en-US" sz="3600" dirty="0" smtClean="0"/>
              <a:t>評分指引</a:t>
            </a:r>
            <a:r>
              <a:rPr lang="en-US" altLang="zh-TW" sz="3600" dirty="0" smtClean="0"/>
              <a:t>)</a:t>
            </a:r>
            <a:endParaRPr lang="zh-TW" altLang="en-US" sz="3600" dirty="0"/>
          </a:p>
        </p:txBody>
      </p:sp>
      <p:graphicFrame>
        <p:nvGraphicFramePr>
          <p:cNvPr id="4" name="表格 3"/>
          <p:cNvGraphicFramePr>
            <a:graphicFrameLocks noGrp="1"/>
          </p:cNvGraphicFramePr>
          <p:nvPr>
            <p:extLst>
              <p:ext uri="{D42A27DB-BD31-4B8C-83A1-F6EECF244321}">
                <p14:modId xmlns:p14="http://schemas.microsoft.com/office/powerpoint/2010/main" val="2384443290"/>
              </p:ext>
            </p:extLst>
          </p:nvPr>
        </p:nvGraphicFramePr>
        <p:xfrm>
          <a:off x="251520" y="2564904"/>
          <a:ext cx="8640957" cy="3087146"/>
        </p:xfrm>
        <a:graphic>
          <a:graphicData uri="http://schemas.openxmlformats.org/drawingml/2006/table">
            <a:tbl>
              <a:tblPr firstRow="1" firstCol="1" bandRow="1">
                <a:tableStyleId>{5C22544A-7EE6-4342-B048-85BDC9FD1C3A}</a:tableStyleId>
              </a:tblPr>
              <a:tblGrid>
                <a:gridCol w="2232248"/>
                <a:gridCol w="2472274"/>
                <a:gridCol w="2352261"/>
                <a:gridCol w="1584174"/>
              </a:tblGrid>
              <a:tr h="544658">
                <a:tc gridSpan="4">
                  <a:txBody>
                    <a:bodyPr/>
                    <a:lstStyle/>
                    <a:p>
                      <a:pPr algn="ctr">
                        <a:spcAft>
                          <a:spcPts val="0"/>
                        </a:spcAft>
                      </a:pPr>
                      <a:r>
                        <a:rPr lang="en-US" altLang="zh-TW" sz="2400" kern="100" dirty="0" smtClean="0">
                          <a:effectLst/>
                        </a:rPr>
                        <a:t>(</a:t>
                      </a:r>
                      <a:r>
                        <a:rPr lang="zh-TW" altLang="en-US" sz="2400" kern="100" dirty="0" smtClean="0">
                          <a:effectLst/>
                        </a:rPr>
                        <a:t>寫作能力→字句書寫</a:t>
                      </a:r>
                      <a:r>
                        <a:rPr lang="en-US" altLang="zh-TW" sz="2400" kern="100" dirty="0" smtClean="0">
                          <a:effectLst/>
                        </a:rPr>
                        <a:t>) </a:t>
                      </a:r>
                      <a:r>
                        <a:rPr lang="zh-TW" sz="2400" kern="100" dirty="0" smtClean="0">
                          <a:effectLst/>
                        </a:rPr>
                        <a:t>表現</a:t>
                      </a:r>
                      <a:r>
                        <a:rPr lang="zh-TW" sz="2400" kern="100" dirty="0">
                          <a:effectLst/>
                        </a:rPr>
                        <a:t>標準</a:t>
                      </a:r>
                      <a:endParaRPr lang="zh-TW" sz="2400" kern="100" dirty="0">
                        <a:effectLst/>
                        <a:latin typeface="Calibri"/>
                        <a:ea typeface="新細明體"/>
                        <a:cs typeface="Calibri"/>
                      </a:endParaRPr>
                    </a:p>
                  </a:txBody>
                  <a:tcPr marL="68580" marR="68580"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391446">
                <a:tc>
                  <a:txBody>
                    <a:bodyPr/>
                    <a:lstStyle/>
                    <a:p>
                      <a:pPr algn="ctr">
                        <a:spcAft>
                          <a:spcPts val="0"/>
                        </a:spcAft>
                      </a:pPr>
                      <a:r>
                        <a:rPr lang="en-US" sz="2000" b="1" kern="100" dirty="0">
                          <a:solidFill>
                            <a:schemeClr val="bg1"/>
                          </a:solidFill>
                          <a:effectLst/>
                        </a:rPr>
                        <a:t>B</a:t>
                      </a:r>
                      <a:endParaRPr lang="zh-TW" sz="2000" b="1" kern="100" dirty="0">
                        <a:solidFill>
                          <a:schemeClr val="bg1"/>
                        </a:solidFill>
                        <a:effectLst/>
                        <a:latin typeface="Calibri"/>
                        <a:ea typeface="新細明體"/>
                        <a:cs typeface="Calibri"/>
                      </a:endParaRPr>
                    </a:p>
                  </a:txBody>
                  <a:tcPr marL="68580" marR="68580" marT="0" marB="0" anchor="ctr">
                    <a:solidFill>
                      <a:schemeClr val="accent1">
                        <a:lumMod val="60000"/>
                        <a:lumOff val="40000"/>
                      </a:schemeClr>
                    </a:solidFill>
                  </a:tcPr>
                </a:tc>
                <a:tc>
                  <a:txBody>
                    <a:bodyPr/>
                    <a:lstStyle/>
                    <a:p>
                      <a:pPr algn="ctr">
                        <a:spcAft>
                          <a:spcPts val="0"/>
                        </a:spcAft>
                      </a:pPr>
                      <a:r>
                        <a:rPr lang="en-US" sz="2000" b="1" kern="100" dirty="0">
                          <a:effectLst/>
                        </a:rPr>
                        <a:t>C</a:t>
                      </a:r>
                      <a:endParaRPr lang="zh-TW" sz="2000" b="1" kern="100" dirty="0">
                        <a:effectLst/>
                        <a:latin typeface="Calibri"/>
                        <a:ea typeface="新細明體"/>
                        <a:cs typeface="Calibri"/>
                      </a:endParaRPr>
                    </a:p>
                  </a:txBody>
                  <a:tcPr marL="68580" marR="68580" marT="0" marB="0" anchor="ctr"/>
                </a:tc>
                <a:tc>
                  <a:txBody>
                    <a:bodyPr/>
                    <a:lstStyle/>
                    <a:p>
                      <a:pPr algn="ctr">
                        <a:spcAft>
                          <a:spcPts val="0"/>
                        </a:spcAft>
                      </a:pPr>
                      <a:r>
                        <a:rPr lang="en-US" sz="2000" b="1" kern="100" dirty="0">
                          <a:effectLst/>
                        </a:rPr>
                        <a:t>D</a:t>
                      </a:r>
                      <a:endParaRPr lang="zh-TW" sz="2000" b="1" kern="100" dirty="0">
                        <a:effectLst/>
                        <a:latin typeface="Calibri"/>
                        <a:ea typeface="新細明體"/>
                        <a:cs typeface="Calibri"/>
                      </a:endParaRPr>
                    </a:p>
                  </a:txBody>
                  <a:tcPr marL="68580" marR="68580" marT="0" marB="0" anchor="ctr">
                    <a:solidFill>
                      <a:schemeClr val="accent1">
                        <a:lumMod val="60000"/>
                        <a:lumOff val="40000"/>
                      </a:schemeClr>
                    </a:solidFill>
                  </a:tcPr>
                </a:tc>
                <a:tc>
                  <a:txBody>
                    <a:bodyPr/>
                    <a:lstStyle/>
                    <a:p>
                      <a:pPr algn="ctr">
                        <a:spcAft>
                          <a:spcPts val="0"/>
                        </a:spcAft>
                      </a:pPr>
                      <a:r>
                        <a:rPr lang="en-US" sz="2000" b="1" kern="100" dirty="0">
                          <a:effectLst/>
                        </a:rPr>
                        <a:t>E</a:t>
                      </a:r>
                      <a:endParaRPr lang="zh-TW" sz="2000" b="1" kern="100" dirty="0">
                        <a:effectLst/>
                        <a:latin typeface="Calibri"/>
                        <a:ea typeface="新細明體"/>
                        <a:cs typeface="Calibri"/>
                      </a:endParaRPr>
                    </a:p>
                  </a:txBody>
                  <a:tcPr marL="68580" marR="68580" marT="0" marB="0" anchor="ctr"/>
                </a:tc>
              </a:tr>
              <a:tr h="1061726">
                <a:tc>
                  <a:txBody>
                    <a:bodyPr/>
                    <a:lstStyle/>
                    <a:p>
                      <a:pPr marL="0" algn="l" rtl="0" eaLnBrk="1" latinLnBrk="0" hangingPunct="1">
                        <a:lnSpc>
                          <a:spcPct val="100000"/>
                        </a:lnSpc>
                        <a:spcAft>
                          <a:spcPts val="0"/>
                        </a:spcAft>
                      </a:pPr>
                      <a:r>
                        <a:rPr kumimoji="0" lang="zh-TW" altLang="zh-TW" sz="2000" b="0" kern="1200" dirty="0" smtClean="0">
                          <a:solidFill>
                            <a:schemeClr val="dk1"/>
                          </a:solidFill>
                          <a:effectLst/>
                          <a:latin typeface="+mn-lt"/>
                          <a:ea typeface="+mn-ea"/>
                          <a:cs typeface="+mn-cs"/>
                        </a:rPr>
                        <a:t>能依據書寫慣例及字詞變化規則，拼寫字詞片語。</a:t>
                      </a:r>
                      <a:endParaRPr kumimoji="0" lang="zh-TW" sz="2000" b="0" kern="0" dirty="0">
                        <a:solidFill>
                          <a:schemeClr val="dk1"/>
                        </a:solidFill>
                        <a:effectLst/>
                        <a:latin typeface="+mn-lt"/>
                        <a:ea typeface="+mn-ea"/>
                        <a:cs typeface="+mn-cs"/>
                      </a:endParaRPr>
                    </a:p>
                  </a:txBody>
                  <a:tcPr marL="68580" marR="68580" marT="0" marB="0">
                    <a:solidFill>
                      <a:schemeClr val="accent1">
                        <a:lumMod val="60000"/>
                        <a:lumOff val="40000"/>
                      </a:schemeClr>
                    </a:solidFill>
                  </a:tcPr>
                </a:tc>
                <a:tc>
                  <a:txBody>
                    <a:bodyPr/>
                    <a:lstStyle/>
                    <a:p>
                      <a:pPr>
                        <a:spcAft>
                          <a:spcPts val="0"/>
                        </a:spcAft>
                      </a:pPr>
                      <a:r>
                        <a:rPr kumimoji="0" lang="zh-TW" altLang="zh-TW" sz="2000" kern="1200" dirty="0" smtClean="0">
                          <a:solidFill>
                            <a:schemeClr val="dk1"/>
                          </a:solidFill>
                          <a:effectLst/>
                          <a:latin typeface="+mn-lt"/>
                          <a:ea typeface="+mn-ea"/>
                          <a:cs typeface="+mn-cs"/>
                        </a:rPr>
                        <a:t>能依據書寫慣例及字詞變化規則，拼寫字詞片語，偶有錯誤</a:t>
                      </a:r>
                      <a:r>
                        <a:rPr lang="zh-TW" sz="2000" kern="100" dirty="0" smtClean="0">
                          <a:effectLst/>
                        </a:rPr>
                        <a:t>。</a:t>
                      </a:r>
                      <a:endParaRPr lang="zh-TW" sz="2000" kern="100" dirty="0">
                        <a:effectLst/>
                        <a:latin typeface="Calibri"/>
                        <a:ea typeface="新細明體"/>
                        <a:cs typeface="Times New Roman"/>
                      </a:endParaRPr>
                    </a:p>
                  </a:txBody>
                  <a:tcPr marL="68580" marR="68580" marT="0" marB="0"/>
                </a:tc>
                <a:tc>
                  <a:txBody>
                    <a:bodyPr/>
                    <a:lstStyle/>
                    <a:p>
                      <a:pPr>
                        <a:spcAft>
                          <a:spcPts val="0"/>
                        </a:spcAft>
                      </a:pPr>
                      <a:r>
                        <a:rPr kumimoji="0" lang="zh-TW" altLang="zh-TW" sz="2000" kern="1200" dirty="0" smtClean="0">
                          <a:solidFill>
                            <a:schemeClr val="dk1"/>
                          </a:solidFill>
                          <a:effectLst/>
                          <a:latin typeface="+mn-lt"/>
                          <a:ea typeface="+mn-ea"/>
                          <a:cs typeface="+mn-cs"/>
                        </a:rPr>
                        <a:t>僅能有限地拼寫字詞片語</a:t>
                      </a:r>
                      <a:r>
                        <a:rPr lang="zh-TW" sz="2000" kern="0" dirty="0" smtClean="0">
                          <a:effectLst/>
                        </a:rPr>
                        <a:t>。</a:t>
                      </a:r>
                      <a:endParaRPr lang="zh-TW" sz="2000" kern="100" dirty="0">
                        <a:effectLst/>
                        <a:latin typeface="Calibri"/>
                        <a:ea typeface="新細明體"/>
                        <a:cs typeface="Times New Roman"/>
                      </a:endParaRPr>
                    </a:p>
                  </a:txBody>
                  <a:tcPr marL="68580" marR="68580" marT="0" marB="0">
                    <a:solidFill>
                      <a:schemeClr val="accent1">
                        <a:lumMod val="60000"/>
                        <a:lumOff val="40000"/>
                      </a:schemeClr>
                    </a:solidFill>
                  </a:tcPr>
                </a:tc>
                <a:tc>
                  <a:txBody>
                    <a:bodyPr/>
                    <a:lstStyle/>
                    <a:p>
                      <a:pPr>
                        <a:spcAft>
                          <a:spcPts val="0"/>
                        </a:spcAft>
                      </a:pPr>
                      <a:r>
                        <a:rPr lang="zh-TW" sz="2000" kern="0" dirty="0">
                          <a:solidFill>
                            <a:srgbClr val="000000"/>
                          </a:solidFill>
                          <a:effectLst/>
                          <a:latin typeface="Times New Roman"/>
                          <a:ea typeface="標楷體"/>
                          <a:cs typeface="Calibri"/>
                        </a:rPr>
                        <a:t>未達</a:t>
                      </a:r>
                      <a:r>
                        <a:rPr lang="en-US" sz="2000" kern="0" dirty="0">
                          <a:solidFill>
                            <a:srgbClr val="000000"/>
                          </a:solidFill>
                          <a:effectLst/>
                          <a:latin typeface="Times New Roman"/>
                          <a:ea typeface="標楷體"/>
                          <a:cs typeface="Calibri"/>
                        </a:rPr>
                        <a:t>D</a:t>
                      </a:r>
                      <a:r>
                        <a:rPr lang="zh-TW" sz="2000" kern="0" dirty="0">
                          <a:solidFill>
                            <a:srgbClr val="000000"/>
                          </a:solidFill>
                          <a:effectLst/>
                          <a:latin typeface="Times New Roman"/>
                          <a:ea typeface="標楷體"/>
                          <a:cs typeface="Calibri"/>
                        </a:rPr>
                        <a:t>級</a:t>
                      </a:r>
                      <a:endParaRPr lang="zh-TW" sz="2000" kern="100" dirty="0">
                        <a:effectLst/>
                        <a:latin typeface="Calibri"/>
                        <a:ea typeface="新細明體"/>
                        <a:cs typeface="Calibri"/>
                      </a:endParaRPr>
                    </a:p>
                  </a:txBody>
                  <a:tcPr marL="68580" marR="68580" marT="0" marB="0"/>
                </a:tc>
              </a:tr>
              <a:tr h="544658">
                <a:tc gridSpan="4">
                  <a:txBody>
                    <a:bodyPr/>
                    <a:lstStyle/>
                    <a:p>
                      <a:pPr marL="0" algn="ctr" rtl="0" eaLnBrk="1" latinLnBrk="0" hangingPunct="1">
                        <a:spcAft>
                          <a:spcPts val="0"/>
                        </a:spcAft>
                      </a:pPr>
                      <a:r>
                        <a:rPr kumimoji="0" lang="zh-TW" altLang="en-US" sz="2400" b="1" kern="100" dirty="0" smtClean="0">
                          <a:solidFill>
                            <a:schemeClr val="lt1"/>
                          </a:solidFill>
                          <a:effectLst/>
                          <a:latin typeface="+mn-lt"/>
                          <a:ea typeface="+mn-ea"/>
                          <a:cs typeface="+mn-cs"/>
                        </a:rPr>
                        <a:t>評分指引</a:t>
                      </a:r>
                      <a:endParaRPr kumimoji="0" lang="zh-TW" sz="2400" b="1" kern="100" dirty="0">
                        <a:solidFill>
                          <a:schemeClr val="lt1"/>
                        </a:solidFill>
                        <a:effectLst/>
                        <a:latin typeface="+mn-lt"/>
                        <a:ea typeface="+mn-ea"/>
                        <a:cs typeface="+mn-cs"/>
                      </a:endParaRPr>
                    </a:p>
                  </a:txBody>
                  <a:tcPr marL="68580" marR="68580"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5446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400" b="0" kern="100" dirty="0" smtClean="0">
                          <a:solidFill>
                            <a:srgbClr val="000000"/>
                          </a:solidFill>
                          <a:effectLst/>
                          <a:latin typeface="Calibri"/>
                          <a:ea typeface="+mn-ea"/>
                          <a:cs typeface="Times New Roman"/>
                        </a:rPr>
                        <a:t>答對</a:t>
                      </a:r>
                      <a:r>
                        <a:rPr lang="en-US" altLang="zh-TW" sz="2400" b="0" kern="100" dirty="0" smtClean="0">
                          <a:solidFill>
                            <a:srgbClr val="000000"/>
                          </a:solidFill>
                          <a:effectLst/>
                          <a:latin typeface="Calibri"/>
                          <a:ea typeface="+mn-ea"/>
                          <a:cs typeface="Times New Roman"/>
                        </a:rPr>
                        <a:t>18-20</a:t>
                      </a:r>
                      <a:r>
                        <a:rPr lang="zh-TW" altLang="zh-TW" sz="2400" b="0" kern="100" dirty="0" smtClean="0">
                          <a:solidFill>
                            <a:srgbClr val="000000"/>
                          </a:solidFill>
                          <a:effectLst/>
                          <a:latin typeface="Calibri"/>
                          <a:ea typeface="+mn-ea"/>
                          <a:cs typeface="Times New Roman"/>
                        </a:rPr>
                        <a:t>題</a:t>
                      </a:r>
                      <a:endParaRPr lang="zh-TW" altLang="zh-TW" sz="2400" b="0" kern="100" dirty="0" smtClean="0">
                        <a:effectLst/>
                        <a:latin typeface="Calibri"/>
                        <a:ea typeface="新細明體"/>
                        <a:cs typeface="Times New Roman"/>
                      </a:endParaRPr>
                    </a:p>
                  </a:txBody>
                  <a:tcPr marL="68580" marR="68580" marT="0" marB="0">
                    <a:solidFill>
                      <a:schemeClr val="accent1">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400" kern="100" dirty="0" smtClean="0">
                          <a:solidFill>
                            <a:srgbClr val="000000"/>
                          </a:solidFill>
                          <a:effectLst/>
                          <a:latin typeface="Calibri"/>
                          <a:ea typeface="+mn-ea"/>
                          <a:cs typeface="Times New Roman"/>
                        </a:rPr>
                        <a:t>答對</a:t>
                      </a:r>
                      <a:r>
                        <a:rPr lang="en-US" altLang="zh-TW" sz="2400" kern="100" dirty="0" smtClean="0">
                          <a:solidFill>
                            <a:srgbClr val="000000"/>
                          </a:solidFill>
                          <a:effectLst/>
                          <a:latin typeface="Calibri"/>
                          <a:ea typeface="+mn-ea"/>
                          <a:cs typeface="Times New Roman"/>
                        </a:rPr>
                        <a:t>15-17</a:t>
                      </a:r>
                      <a:r>
                        <a:rPr lang="zh-TW" altLang="zh-TW" sz="2400" kern="100" dirty="0" smtClean="0">
                          <a:solidFill>
                            <a:srgbClr val="000000"/>
                          </a:solidFill>
                          <a:effectLst/>
                          <a:latin typeface="Calibri"/>
                          <a:ea typeface="+mn-ea"/>
                          <a:cs typeface="Times New Roman"/>
                        </a:rPr>
                        <a:t>題</a:t>
                      </a:r>
                      <a:endParaRPr lang="zh-TW" altLang="zh-TW" sz="2400" kern="100" dirty="0" smtClean="0">
                        <a:effectLst/>
                        <a:latin typeface="Calibri"/>
                        <a:ea typeface="新細明體"/>
                        <a:cs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400" kern="100" dirty="0" smtClean="0">
                          <a:solidFill>
                            <a:srgbClr val="000000"/>
                          </a:solidFill>
                          <a:effectLst/>
                          <a:latin typeface="Calibri"/>
                          <a:ea typeface="+mn-ea"/>
                          <a:cs typeface="Times New Roman"/>
                        </a:rPr>
                        <a:t>答對</a:t>
                      </a:r>
                      <a:r>
                        <a:rPr lang="en-US" altLang="zh-TW" sz="2400" kern="100" dirty="0" smtClean="0">
                          <a:solidFill>
                            <a:srgbClr val="000000"/>
                          </a:solidFill>
                          <a:effectLst/>
                          <a:latin typeface="Calibri"/>
                          <a:ea typeface="+mn-ea"/>
                          <a:cs typeface="Times New Roman"/>
                        </a:rPr>
                        <a:t>10-14</a:t>
                      </a:r>
                      <a:r>
                        <a:rPr lang="zh-TW" altLang="zh-TW" sz="2400" kern="100" dirty="0" smtClean="0">
                          <a:solidFill>
                            <a:srgbClr val="000000"/>
                          </a:solidFill>
                          <a:effectLst/>
                          <a:latin typeface="Calibri"/>
                          <a:ea typeface="+mn-ea"/>
                          <a:cs typeface="Times New Roman"/>
                        </a:rPr>
                        <a:t>題</a:t>
                      </a:r>
                      <a:endParaRPr lang="zh-TW" altLang="zh-TW" sz="2400" kern="100" dirty="0" smtClean="0">
                        <a:effectLst/>
                        <a:latin typeface="Calibri"/>
                        <a:ea typeface="新細明體"/>
                        <a:cs typeface="Times New Roman"/>
                      </a:endParaRPr>
                    </a:p>
                  </a:txBody>
                  <a:tcPr marL="68580" marR="68580" marT="0" marB="0">
                    <a:solidFill>
                      <a:schemeClr val="accent1">
                        <a:lumMod val="60000"/>
                        <a:lumOff val="40000"/>
                      </a:schemeClr>
                    </a:solidFill>
                  </a:tcPr>
                </a:tc>
                <a:tc>
                  <a:txBody>
                    <a:bodyPr/>
                    <a:lstStyle/>
                    <a:p>
                      <a:pPr>
                        <a:spcAft>
                          <a:spcPts val="0"/>
                        </a:spcAft>
                      </a:pPr>
                      <a:r>
                        <a:rPr lang="zh-TW" sz="2400" kern="100" dirty="0">
                          <a:solidFill>
                            <a:srgbClr val="000000"/>
                          </a:solidFill>
                          <a:effectLst/>
                          <a:latin typeface="Calibri"/>
                          <a:ea typeface="標楷體"/>
                          <a:cs typeface="Times New Roman"/>
                        </a:rPr>
                        <a:t>答對</a:t>
                      </a:r>
                      <a:r>
                        <a:rPr lang="en-US" sz="2400" kern="100" dirty="0" smtClean="0">
                          <a:solidFill>
                            <a:srgbClr val="000000"/>
                          </a:solidFill>
                          <a:effectLst/>
                          <a:latin typeface="Calibri"/>
                          <a:ea typeface="標楷體"/>
                          <a:cs typeface="Times New Roman"/>
                        </a:rPr>
                        <a:t>0-</a:t>
                      </a:r>
                      <a:r>
                        <a:rPr lang="en-US" sz="2400" kern="100" dirty="0">
                          <a:solidFill>
                            <a:srgbClr val="000000"/>
                          </a:solidFill>
                          <a:effectLst/>
                          <a:latin typeface="Calibri"/>
                          <a:ea typeface="標楷體"/>
                          <a:cs typeface="Times New Roman"/>
                        </a:rPr>
                        <a:t>9</a:t>
                      </a:r>
                      <a:r>
                        <a:rPr lang="zh-TW" sz="2400" kern="100" dirty="0" smtClean="0">
                          <a:solidFill>
                            <a:srgbClr val="000000"/>
                          </a:solidFill>
                          <a:effectLst/>
                          <a:latin typeface="Calibri"/>
                          <a:ea typeface="標楷體"/>
                          <a:cs typeface="Times New Roman"/>
                        </a:rPr>
                        <a:t>題</a:t>
                      </a:r>
                      <a:endParaRPr lang="zh-TW" sz="2400" kern="100" dirty="0">
                        <a:effectLst/>
                        <a:latin typeface="Calibri"/>
                        <a:ea typeface="新細明體"/>
                        <a:cs typeface="Times New Roman"/>
                      </a:endParaRPr>
                    </a:p>
                  </a:txBody>
                  <a:tcPr marL="68580" marR="68580" marT="0" marB="0"/>
                </a:tc>
              </a:tr>
            </a:tbl>
          </a:graphicData>
        </a:graphic>
      </p:graphicFrame>
    </p:spTree>
    <p:extLst>
      <p:ext uri="{BB962C8B-B14F-4D97-AF65-F5344CB8AC3E}">
        <p14:creationId xmlns:p14="http://schemas.microsoft.com/office/powerpoint/2010/main" val="158479981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524000"/>
            <a:ext cx="3178696" cy="4572000"/>
          </a:xfrm>
        </p:spPr>
        <p:txBody>
          <a:bodyPr/>
          <a:lstStyle/>
          <a:p>
            <a:pPr marL="342900" indent="-342900">
              <a:buClr>
                <a:schemeClr val="accent2">
                  <a:lumMod val="75000"/>
                </a:schemeClr>
              </a:buClr>
              <a:buFont typeface="Wingdings" panose="05000000000000000000" pitchFamily="2" charset="2"/>
              <a:buChar char="l"/>
            </a:pPr>
            <a:r>
              <a:rPr lang="zh-TW" altLang="en-US" sz="2800" dirty="0" smtClean="0"/>
              <a:t>八年級</a:t>
            </a:r>
            <a:r>
              <a:rPr lang="zh-TW" altLang="en-US" sz="2800" dirty="0"/>
              <a:t>下學期</a:t>
            </a:r>
            <a:r>
              <a:rPr lang="en-US" altLang="zh-TW" sz="2800" dirty="0"/>
              <a:t/>
            </a:r>
            <a:br>
              <a:rPr lang="en-US" altLang="zh-TW" sz="2800" dirty="0"/>
            </a:br>
            <a:r>
              <a:rPr lang="zh-TW" altLang="en-US" sz="2800" dirty="0"/>
              <a:t>第二次段考</a:t>
            </a:r>
            <a:r>
              <a:rPr lang="en-US" altLang="zh-TW" sz="2800" dirty="0"/>
              <a:t/>
            </a:r>
            <a:br>
              <a:rPr lang="en-US" altLang="zh-TW" sz="2800" dirty="0"/>
            </a:br>
            <a:r>
              <a:rPr lang="zh-TW" altLang="en-US" sz="2800" dirty="0"/>
              <a:t>南一版</a:t>
            </a:r>
            <a:r>
              <a:rPr lang="en-US" altLang="zh-TW" sz="2800" dirty="0"/>
              <a:t>(Lessons 4-6)</a:t>
            </a:r>
          </a:p>
          <a:p>
            <a:pPr marL="342900" indent="-342900">
              <a:buClr>
                <a:schemeClr val="accent2">
                  <a:lumMod val="75000"/>
                </a:schemeClr>
              </a:buClr>
              <a:buFont typeface="Wingdings" panose="05000000000000000000" pitchFamily="2" charset="2"/>
              <a:buChar char="l"/>
            </a:pPr>
            <a:endParaRPr lang="en-US" altLang="zh-TW" sz="2800" dirty="0"/>
          </a:p>
          <a:p>
            <a:pPr marL="342900" indent="-342900">
              <a:buClr>
                <a:schemeClr val="accent2">
                  <a:lumMod val="75000"/>
                </a:schemeClr>
              </a:buClr>
              <a:buFont typeface="Wingdings" panose="05000000000000000000" pitchFamily="2" charset="2"/>
              <a:buChar char="l"/>
            </a:pPr>
            <a:r>
              <a:rPr lang="zh-TW" altLang="zh-TW" sz="2800" dirty="0"/>
              <a:t>請依第一欄</a:t>
            </a:r>
            <a:r>
              <a:rPr lang="zh-TW" altLang="zh-TW" sz="2800" dirty="0" smtClean="0"/>
              <a:t>的</a:t>
            </a:r>
            <a:r>
              <a:rPr lang="zh-TW" altLang="zh-TW" sz="2800" dirty="0"/>
              <a:t>形容詞提示，寫出各形容詞的副詞形</a:t>
            </a:r>
            <a:r>
              <a:rPr lang="zh-TW" altLang="en-US" sz="2800" dirty="0" smtClean="0"/>
              <a:t>。</a:t>
            </a:r>
            <a:endParaRPr lang="en-US" altLang="zh-TW" sz="2800" dirty="0"/>
          </a:p>
          <a:p>
            <a:endParaRPr lang="zh-TW" altLang="en-US" dirty="0"/>
          </a:p>
        </p:txBody>
      </p:sp>
      <p:sp>
        <p:nvSpPr>
          <p:cNvPr id="3" name="標題 2"/>
          <p:cNvSpPr>
            <a:spLocks noGrp="1"/>
          </p:cNvSpPr>
          <p:nvPr>
            <p:ph type="title"/>
          </p:nvPr>
        </p:nvSpPr>
        <p:spPr/>
        <p:txBody>
          <a:bodyPr/>
          <a:lstStyle/>
          <a:p>
            <a:r>
              <a:rPr lang="zh-TW" altLang="en-US" dirty="0"/>
              <a:t>雙軌並行示例：</a:t>
            </a:r>
            <a:r>
              <a:rPr lang="zh-TW" altLang="zh-TW" dirty="0">
                <a:effectLst/>
              </a:rPr>
              <a:t>字詞變化規則</a:t>
            </a:r>
            <a:r>
              <a:rPr lang="en-US" altLang="zh-TW" dirty="0">
                <a:effectLst/>
              </a:rPr>
              <a:t> </a:t>
            </a:r>
            <a:r>
              <a:rPr lang="en-US" altLang="zh-TW" dirty="0" smtClean="0">
                <a:effectLst/>
              </a:rPr>
              <a:t>II</a:t>
            </a:r>
            <a:endParaRPr lang="zh-TW" altLang="en-US" dirty="0"/>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936" y="1330139"/>
            <a:ext cx="4176464" cy="5217868"/>
          </a:xfrm>
          <a:prstGeom prst="rect">
            <a:avLst/>
          </a:prstGeom>
        </p:spPr>
      </p:pic>
    </p:spTree>
    <p:extLst>
      <p:ext uri="{BB962C8B-B14F-4D97-AF65-F5344CB8AC3E}">
        <p14:creationId xmlns:p14="http://schemas.microsoft.com/office/powerpoint/2010/main" val="291985262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smtClean="0"/>
              <a:t>常見配分：</a:t>
            </a:r>
            <a:r>
              <a:rPr lang="en-US" altLang="zh-TW" dirty="0"/>
              <a:t>10% (</a:t>
            </a:r>
            <a:r>
              <a:rPr lang="zh-TW" altLang="zh-TW" dirty="0"/>
              <a:t>每格</a:t>
            </a:r>
            <a:r>
              <a:rPr lang="en-US" altLang="zh-TW" dirty="0"/>
              <a:t>0.5</a:t>
            </a:r>
            <a:r>
              <a:rPr lang="zh-TW" altLang="zh-TW" dirty="0"/>
              <a:t>分</a:t>
            </a:r>
            <a:r>
              <a:rPr lang="en-US" altLang="zh-TW" dirty="0" smtClean="0"/>
              <a:t>)</a:t>
            </a:r>
          </a:p>
          <a:p>
            <a:r>
              <a:rPr lang="zh-TW" altLang="en-US" dirty="0" smtClean="0"/>
              <a:t>評分指引：</a:t>
            </a:r>
            <a:endParaRPr lang="en-US" altLang="zh-TW" dirty="0" smtClean="0"/>
          </a:p>
          <a:p>
            <a:pPr marL="0" indent="0">
              <a:buNone/>
            </a:pPr>
            <a:endParaRPr lang="zh-TW" altLang="en-US" dirty="0"/>
          </a:p>
        </p:txBody>
      </p:sp>
      <p:sp>
        <p:nvSpPr>
          <p:cNvPr id="3" name="標題 2"/>
          <p:cNvSpPr>
            <a:spLocks noGrp="1"/>
          </p:cNvSpPr>
          <p:nvPr>
            <p:ph type="title"/>
          </p:nvPr>
        </p:nvSpPr>
        <p:spPr/>
        <p:txBody>
          <a:bodyPr>
            <a:normAutofit/>
          </a:bodyPr>
          <a:lstStyle/>
          <a:p>
            <a:r>
              <a:rPr lang="zh-TW" altLang="en-US" sz="3400" dirty="0"/>
              <a:t>雙軌並行示例：字</a:t>
            </a:r>
            <a:r>
              <a:rPr lang="zh-TW" altLang="en-US" sz="3400" dirty="0" smtClean="0"/>
              <a:t>詞變化規則 </a:t>
            </a:r>
            <a:r>
              <a:rPr lang="en-US" altLang="zh-TW" sz="3400" dirty="0" smtClean="0"/>
              <a:t>II(</a:t>
            </a:r>
            <a:r>
              <a:rPr lang="zh-TW" altLang="en-US" sz="3400" dirty="0" smtClean="0"/>
              <a:t>評分指引</a:t>
            </a:r>
            <a:r>
              <a:rPr lang="en-US" altLang="zh-TW" sz="3400" dirty="0" smtClean="0"/>
              <a:t>)</a:t>
            </a:r>
            <a:endParaRPr lang="zh-TW" altLang="en-US" sz="3400" dirty="0"/>
          </a:p>
        </p:txBody>
      </p:sp>
      <p:graphicFrame>
        <p:nvGraphicFramePr>
          <p:cNvPr id="4" name="表格 3"/>
          <p:cNvGraphicFramePr>
            <a:graphicFrameLocks noGrp="1"/>
          </p:cNvGraphicFramePr>
          <p:nvPr>
            <p:extLst>
              <p:ext uri="{D42A27DB-BD31-4B8C-83A1-F6EECF244321}">
                <p14:modId xmlns:p14="http://schemas.microsoft.com/office/powerpoint/2010/main" val="31149336"/>
              </p:ext>
            </p:extLst>
          </p:nvPr>
        </p:nvGraphicFramePr>
        <p:xfrm>
          <a:off x="251520" y="2564904"/>
          <a:ext cx="8640957" cy="3398776"/>
        </p:xfrm>
        <a:graphic>
          <a:graphicData uri="http://schemas.openxmlformats.org/drawingml/2006/table">
            <a:tbl>
              <a:tblPr firstRow="1" firstCol="1" bandRow="1">
                <a:tableStyleId>{5C22544A-7EE6-4342-B048-85BDC9FD1C3A}</a:tableStyleId>
              </a:tblPr>
              <a:tblGrid>
                <a:gridCol w="2232248"/>
                <a:gridCol w="2472274"/>
                <a:gridCol w="2352261"/>
                <a:gridCol w="1584174"/>
              </a:tblGrid>
              <a:tr h="604867">
                <a:tc gridSpan="4">
                  <a:txBody>
                    <a:bodyPr/>
                    <a:lstStyle/>
                    <a:p>
                      <a:pPr algn="ctr">
                        <a:spcAft>
                          <a:spcPts val="0"/>
                        </a:spcAft>
                      </a:pPr>
                      <a:r>
                        <a:rPr lang="en-US" altLang="zh-TW" sz="2400" kern="100" dirty="0" smtClean="0">
                          <a:effectLst/>
                        </a:rPr>
                        <a:t>(</a:t>
                      </a:r>
                      <a:r>
                        <a:rPr lang="zh-TW" altLang="en-US" sz="2400" kern="100" dirty="0" smtClean="0">
                          <a:effectLst/>
                        </a:rPr>
                        <a:t>寫作能力→字句書寫</a:t>
                      </a:r>
                      <a:r>
                        <a:rPr lang="en-US" altLang="zh-TW" sz="2400" kern="100" dirty="0" smtClean="0">
                          <a:effectLst/>
                        </a:rPr>
                        <a:t>) </a:t>
                      </a:r>
                      <a:r>
                        <a:rPr lang="zh-TW" sz="2400" kern="100" dirty="0" smtClean="0">
                          <a:effectLst/>
                        </a:rPr>
                        <a:t>表現</a:t>
                      </a:r>
                      <a:r>
                        <a:rPr lang="zh-TW" sz="2400" kern="100" dirty="0">
                          <a:effectLst/>
                        </a:rPr>
                        <a:t>標準</a:t>
                      </a:r>
                      <a:endParaRPr lang="zh-TW" sz="2400" kern="100" dirty="0">
                        <a:effectLst/>
                        <a:latin typeface="Calibri"/>
                        <a:ea typeface="新細明體"/>
                        <a:cs typeface="Calibri"/>
                      </a:endParaRPr>
                    </a:p>
                  </a:txBody>
                  <a:tcPr marL="68580" marR="68580"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75253">
                <a:tc>
                  <a:txBody>
                    <a:bodyPr/>
                    <a:lstStyle/>
                    <a:p>
                      <a:pPr algn="ctr">
                        <a:spcAft>
                          <a:spcPts val="0"/>
                        </a:spcAft>
                      </a:pPr>
                      <a:r>
                        <a:rPr lang="en-US" sz="2000" b="1" kern="100" dirty="0">
                          <a:solidFill>
                            <a:schemeClr val="bg1"/>
                          </a:solidFill>
                          <a:effectLst/>
                        </a:rPr>
                        <a:t>B</a:t>
                      </a:r>
                      <a:endParaRPr lang="zh-TW" sz="2000" b="1" kern="100" dirty="0">
                        <a:solidFill>
                          <a:schemeClr val="bg1"/>
                        </a:solidFill>
                        <a:effectLst/>
                        <a:latin typeface="Calibri"/>
                        <a:ea typeface="新細明體"/>
                        <a:cs typeface="Calibri"/>
                      </a:endParaRPr>
                    </a:p>
                  </a:txBody>
                  <a:tcPr marL="68580" marR="68580" marT="0" marB="0" anchor="ctr">
                    <a:solidFill>
                      <a:schemeClr val="accent1">
                        <a:lumMod val="60000"/>
                        <a:lumOff val="40000"/>
                      </a:schemeClr>
                    </a:solidFill>
                  </a:tcPr>
                </a:tc>
                <a:tc>
                  <a:txBody>
                    <a:bodyPr/>
                    <a:lstStyle/>
                    <a:p>
                      <a:pPr algn="ctr">
                        <a:spcAft>
                          <a:spcPts val="0"/>
                        </a:spcAft>
                      </a:pPr>
                      <a:r>
                        <a:rPr lang="en-US" sz="2000" b="1" kern="100" dirty="0">
                          <a:effectLst/>
                        </a:rPr>
                        <a:t>C</a:t>
                      </a:r>
                      <a:endParaRPr lang="zh-TW" sz="2000" b="1" kern="100" dirty="0">
                        <a:effectLst/>
                        <a:latin typeface="Calibri"/>
                        <a:ea typeface="新細明體"/>
                        <a:cs typeface="Calibri"/>
                      </a:endParaRPr>
                    </a:p>
                  </a:txBody>
                  <a:tcPr marL="68580" marR="68580" marT="0" marB="0" anchor="ctr"/>
                </a:tc>
                <a:tc>
                  <a:txBody>
                    <a:bodyPr/>
                    <a:lstStyle/>
                    <a:p>
                      <a:pPr algn="ctr">
                        <a:spcAft>
                          <a:spcPts val="0"/>
                        </a:spcAft>
                      </a:pPr>
                      <a:r>
                        <a:rPr lang="en-US" sz="2000" b="1" kern="100" dirty="0">
                          <a:effectLst/>
                        </a:rPr>
                        <a:t>D</a:t>
                      </a:r>
                      <a:endParaRPr lang="zh-TW" sz="2000" b="1" kern="100" dirty="0">
                        <a:effectLst/>
                        <a:latin typeface="Calibri"/>
                        <a:ea typeface="新細明體"/>
                        <a:cs typeface="Calibri"/>
                      </a:endParaRPr>
                    </a:p>
                  </a:txBody>
                  <a:tcPr marL="68580" marR="68580" marT="0" marB="0" anchor="ctr">
                    <a:solidFill>
                      <a:schemeClr val="accent1">
                        <a:lumMod val="60000"/>
                        <a:lumOff val="40000"/>
                      </a:schemeClr>
                    </a:solidFill>
                  </a:tcPr>
                </a:tc>
                <a:tc>
                  <a:txBody>
                    <a:bodyPr/>
                    <a:lstStyle/>
                    <a:p>
                      <a:pPr algn="ctr">
                        <a:spcAft>
                          <a:spcPts val="0"/>
                        </a:spcAft>
                      </a:pPr>
                      <a:r>
                        <a:rPr lang="en-US" sz="2000" b="1" kern="100" dirty="0">
                          <a:effectLst/>
                        </a:rPr>
                        <a:t>E</a:t>
                      </a:r>
                      <a:endParaRPr lang="zh-TW" sz="2000" b="1" kern="100" dirty="0">
                        <a:effectLst/>
                        <a:latin typeface="Calibri"/>
                        <a:ea typeface="新細明體"/>
                        <a:cs typeface="Calibri"/>
                      </a:endParaRPr>
                    </a:p>
                  </a:txBody>
                  <a:tcPr marL="68580" marR="68580" marT="0" marB="0" anchor="ctr"/>
                </a:tc>
              </a:tr>
              <a:tr h="1108922">
                <a:tc>
                  <a:txBody>
                    <a:bodyPr/>
                    <a:lstStyle/>
                    <a:p>
                      <a:pPr marL="0" algn="l" rtl="0" eaLnBrk="1" latinLnBrk="0" hangingPunct="1">
                        <a:lnSpc>
                          <a:spcPct val="100000"/>
                        </a:lnSpc>
                        <a:spcAft>
                          <a:spcPts val="0"/>
                        </a:spcAft>
                      </a:pPr>
                      <a:r>
                        <a:rPr kumimoji="0" lang="zh-TW" altLang="zh-TW" sz="2000" b="0" kern="1200" dirty="0" smtClean="0">
                          <a:solidFill>
                            <a:schemeClr val="dk1"/>
                          </a:solidFill>
                          <a:effectLst/>
                          <a:latin typeface="+mn-lt"/>
                          <a:ea typeface="+mn-ea"/>
                          <a:cs typeface="+mn-cs"/>
                        </a:rPr>
                        <a:t>能依據書寫慣例及字詞變化規則，拼寫字詞片語。</a:t>
                      </a:r>
                      <a:endParaRPr kumimoji="0" lang="zh-TW" sz="2000" b="0" kern="0" dirty="0">
                        <a:solidFill>
                          <a:schemeClr val="dk1"/>
                        </a:solidFill>
                        <a:effectLst/>
                        <a:latin typeface="+mn-lt"/>
                        <a:ea typeface="+mn-ea"/>
                        <a:cs typeface="+mn-cs"/>
                      </a:endParaRPr>
                    </a:p>
                  </a:txBody>
                  <a:tcPr marL="68580" marR="68580" marT="0" marB="0">
                    <a:solidFill>
                      <a:schemeClr val="accent1">
                        <a:lumMod val="60000"/>
                        <a:lumOff val="40000"/>
                      </a:schemeClr>
                    </a:solidFill>
                  </a:tcPr>
                </a:tc>
                <a:tc>
                  <a:txBody>
                    <a:bodyPr/>
                    <a:lstStyle/>
                    <a:p>
                      <a:pPr>
                        <a:spcAft>
                          <a:spcPts val="0"/>
                        </a:spcAft>
                      </a:pPr>
                      <a:r>
                        <a:rPr kumimoji="0" lang="zh-TW" altLang="zh-TW" sz="2000" kern="1200" dirty="0" smtClean="0">
                          <a:solidFill>
                            <a:schemeClr val="dk1"/>
                          </a:solidFill>
                          <a:effectLst/>
                          <a:latin typeface="+mn-lt"/>
                          <a:ea typeface="+mn-ea"/>
                          <a:cs typeface="+mn-cs"/>
                        </a:rPr>
                        <a:t>能依據書寫慣例及字詞變化規則，拼寫字詞片語，偶有錯誤</a:t>
                      </a:r>
                      <a:r>
                        <a:rPr lang="zh-TW" sz="2000" kern="100" dirty="0" smtClean="0">
                          <a:effectLst/>
                        </a:rPr>
                        <a:t>。</a:t>
                      </a:r>
                      <a:endParaRPr lang="zh-TW" sz="2000" kern="100" dirty="0">
                        <a:effectLst/>
                        <a:latin typeface="Calibri"/>
                        <a:ea typeface="新細明體"/>
                        <a:cs typeface="Times New Roman"/>
                      </a:endParaRPr>
                    </a:p>
                  </a:txBody>
                  <a:tcPr marL="68580" marR="68580" marT="0" marB="0"/>
                </a:tc>
                <a:tc>
                  <a:txBody>
                    <a:bodyPr/>
                    <a:lstStyle/>
                    <a:p>
                      <a:pPr>
                        <a:spcAft>
                          <a:spcPts val="0"/>
                        </a:spcAft>
                      </a:pPr>
                      <a:r>
                        <a:rPr kumimoji="0" lang="zh-TW" altLang="zh-TW" sz="2000" kern="1200" dirty="0" smtClean="0">
                          <a:solidFill>
                            <a:schemeClr val="dk1"/>
                          </a:solidFill>
                          <a:effectLst/>
                          <a:latin typeface="+mn-lt"/>
                          <a:ea typeface="+mn-ea"/>
                          <a:cs typeface="+mn-cs"/>
                        </a:rPr>
                        <a:t>僅能有限地拼寫字詞片語</a:t>
                      </a:r>
                      <a:r>
                        <a:rPr lang="zh-TW" sz="2000" kern="0" dirty="0" smtClean="0">
                          <a:effectLst/>
                        </a:rPr>
                        <a:t>。</a:t>
                      </a:r>
                      <a:endParaRPr lang="zh-TW" sz="2000" kern="100" dirty="0">
                        <a:effectLst/>
                        <a:latin typeface="Calibri"/>
                        <a:ea typeface="新細明體"/>
                        <a:cs typeface="Times New Roman"/>
                      </a:endParaRPr>
                    </a:p>
                  </a:txBody>
                  <a:tcPr marL="68580" marR="68580" marT="0" marB="0">
                    <a:solidFill>
                      <a:schemeClr val="accent1">
                        <a:lumMod val="60000"/>
                        <a:lumOff val="40000"/>
                      </a:schemeClr>
                    </a:solidFill>
                  </a:tcPr>
                </a:tc>
                <a:tc>
                  <a:txBody>
                    <a:bodyPr/>
                    <a:lstStyle/>
                    <a:p>
                      <a:pPr>
                        <a:spcAft>
                          <a:spcPts val="0"/>
                        </a:spcAft>
                      </a:pPr>
                      <a:r>
                        <a:rPr lang="zh-TW" sz="2000" kern="0" dirty="0">
                          <a:solidFill>
                            <a:srgbClr val="000000"/>
                          </a:solidFill>
                          <a:effectLst/>
                          <a:latin typeface="Times New Roman"/>
                          <a:ea typeface="標楷體"/>
                          <a:cs typeface="Calibri"/>
                        </a:rPr>
                        <a:t>未達</a:t>
                      </a:r>
                      <a:r>
                        <a:rPr lang="en-US" sz="2000" kern="0" dirty="0">
                          <a:solidFill>
                            <a:srgbClr val="000000"/>
                          </a:solidFill>
                          <a:effectLst/>
                          <a:latin typeface="Times New Roman"/>
                          <a:ea typeface="標楷體"/>
                          <a:cs typeface="Calibri"/>
                        </a:rPr>
                        <a:t>D</a:t>
                      </a:r>
                      <a:r>
                        <a:rPr lang="zh-TW" sz="2000" kern="0" dirty="0">
                          <a:solidFill>
                            <a:srgbClr val="000000"/>
                          </a:solidFill>
                          <a:effectLst/>
                          <a:latin typeface="Times New Roman"/>
                          <a:ea typeface="標楷體"/>
                          <a:cs typeface="Calibri"/>
                        </a:rPr>
                        <a:t>級</a:t>
                      </a:r>
                      <a:endParaRPr lang="zh-TW" sz="2000" kern="100" dirty="0">
                        <a:effectLst/>
                        <a:latin typeface="Calibri"/>
                        <a:ea typeface="新細明體"/>
                        <a:cs typeface="Calibri"/>
                      </a:endParaRPr>
                    </a:p>
                  </a:txBody>
                  <a:tcPr marL="68580" marR="68580" marT="0" marB="0"/>
                </a:tc>
              </a:tr>
              <a:tr h="604867">
                <a:tc gridSpan="4">
                  <a:txBody>
                    <a:bodyPr/>
                    <a:lstStyle/>
                    <a:p>
                      <a:pPr marL="0" algn="ctr" rtl="0" eaLnBrk="1" latinLnBrk="0" hangingPunct="1">
                        <a:spcAft>
                          <a:spcPts val="0"/>
                        </a:spcAft>
                      </a:pPr>
                      <a:r>
                        <a:rPr kumimoji="0" lang="zh-TW" altLang="en-US" sz="2400" b="1" kern="100" dirty="0" smtClean="0">
                          <a:solidFill>
                            <a:schemeClr val="lt1"/>
                          </a:solidFill>
                          <a:effectLst/>
                          <a:latin typeface="+mn-lt"/>
                          <a:ea typeface="+mn-ea"/>
                          <a:cs typeface="+mn-cs"/>
                        </a:rPr>
                        <a:t>評分指引</a:t>
                      </a:r>
                      <a:endParaRPr kumimoji="0" lang="zh-TW" sz="2400" b="1" kern="100" dirty="0">
                        <a:solidFill>
                          <a:schemeClr val="lt1"/>
                        </a:solidFill>
                        <a:effectLst/>
                        <a:latin typeface="+mn-lt"/>
                        <a:ea typeface="+mn-ea"/>
                        <a:cs typeface="+mn-cs"/>
                      </a:endParaRPr>
                    </a:p>
                  </a:txBody>
                  <a:tcPr marL="68580" marR="68580"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6048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400" b="0" kern="100" dirty="0" smtClean="0">
                          <a:solidFill>
                            <a:srgbClr val="000000"/>
                          </a:solidFill>
                          <a:effectLst/>
                          <a:latin typeface="Calibri"/>
                          <a:ea typeface="+mn-ea"/>
                          <a:cs typeface="Times New Roman"/>
                        </a:rPr>
                        <a:t>答對</a:t>
                      </a:r>
                      <a:r>
                        <a:rPr lang="en-US" altLang="zh-TW" sz="2400" b="0" kern="100" dirty="0" smtClean="0">
                          <a:solidFill>
                            <a:srgbClr val="000000"/>
                          </a:solidFill>
                          <a:effectLst/>
                          <a:latin typeface="Calibri"/>
                          <a:ea typeface="+mn-ea"/>
                          <a:cs typeface="Times New Roman"/>
                        </a:rPr>
                        <a:t>18-20</a:t>
                      </a:r>
                      <a:r>
                        <a:rPr lang="zh-TW" altLang="zh-TW" sz="2400" b="0" kern="100" dirty="0" smtClean="0">
                          <a:solidFill>
                            <a:srgbClr val="000000"/>
                          </a:solidFill>
                          <a:effectLst/>
                          <a:latin typeface="Calibri"/>
                          <a:ea typeface="+mn-ea"/>
                          <a:cs typeface="Times New Roman"/>
                        </a:rPr>
                        <a:t>題</a:t>
                      </a:r>
                      <a:endParaRPr lang="zh-TW" altLang="zh-TW" sz="2400" b="0" kern="100" dirty="0" smtClean="0">
                        <a:effectLst/>
                        <a:latin typeface="Calibri"/>
                        <a:ea typeface="新細明體"/>
                        <a:cs typeface="Times New Roman"/>
                      </a:endParaRPr>
                    </a:p>
                  </a:txBody>
                  <a:tcPr marL="68580" marR="68580" marT="0" marB="0">
                    <a:solidFill>
                      <a:schemeClr val="accent1">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400" kern="100" dirty="0" smtClean="0">
                          <a:solidFill>
                            <a:srgbClr val="000000"/>
                          </a:solidFill>
                          <a:effectLst/>
                          <a:latin typeface="Calibri"/>
                          <a:ea typeface="+mn-ea"/>
                          <a:cs typeface="Times New Roman"/>
                        </a:rPr>
                        <a:t>答對</a:t>
                      </a:r>
                      <a:r>
                        <a:rPr lang="en-US" altLang="zh-TW" sz="2400" kern="100" dirty="0" smtClean="0">
                          <a:solidFill>
                            <a:srgbClr val="000000"/>
                          </a:solidFill>
                          <a:effectLst/>
                          <a:latin typeface="Calibri"/>
                          <a:ea typeface="+mn-ea"/>
                          <a:cs typeface="Times New Roman"/>
                        </a:rPr>
                        <a:t>15-17</a:t>
                      </a:r>
                      <a:r>
                        <a:rPr lang="zh-TW" altLang="zh-TW" sz="2400" kern="100" dirty="0" smtClean="0">
                          <a:solidFill>
                            <a:srgbClr val="000000"/>
                          </a:solidFill>
                          <a:effectLst/>
                          <a:latin typeface="Calibri"/>
                          <a:ea typeface="+mn-ea"/>
                          <a:cs typeface="Times New Roman"/>
                        </a:rPr>
                        <a:t>題</a:t>
                      </a:r>
                      <a:endParaRPr lang="zh-TW" altLang="zh-TW" sz="2400" kern="100" dirty="0" smtClean="0">
                        <a:effectLst/>
                        <a:latin typeface="Calibri"/>
                        <a:ea typeface="新細明體"/>
                        <a:cs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400" kern="100" dirty="0" smtClean="0">
                          <a:solidFill>
                            <a:srgbClr val="000000"/>
                          </a:solidFill>
                          <a:effectLst/>
                          <a:latin typeface="Calibri"/>
                          <a:ea typeface="+mn-ea"/>
                          <a:cs typeface="Times New Roman"/>
                        </a:rPr>
                        <a:t>答對</a:t>
                      </a:r>
                      <a:r>
                        <a:rPr lang="en-US" altLang="zh-TW" sz="2400" kern="100" dirty="0" smtClean="0">
                          <a:solidFill>
                            <a:srgbClr val="000000"/>
                          </a:solidFill>
                          <a:effectLst/>
                          <a:latin typeface="Calibri"/>
                          <a:ea typeface="+mn-ea"/>
                          <a:cs typeface="Times New Roman"/>
                        </a:rPr>
                        <a:t>10-14</a:t>
                      </a:r>
                      <a:r>
                        <a:rPr lang="zh-TW" altLang="zh-TW" sz="2400" kern="100" dirty="0" smtClean="0">
                          <a:solidFill>
                            <a:srgbClr val="000000"/>
                          </a:solidFill>
                          <a:effectLst/>
                          <a:latin typeface="Calibri"/>
                          <a:ea typeface="+mn-ea"/>
                          <a:cs typeface="Times New Roman"/>
                        </a:rPr>
                        <a:t>題</a:t>
                      </a:r>
                      <a:endParaRPr lang="zh-TW" altLang="zh-TW" sz="2400" kern="100" dirty="0" smtClean="0">
                        <a:effectLst/>
                        <a:latin typeface="Calibri"/>
                        <a:ea typeface="新細明體"/>
                        <a:cs typeface="Times New Roman"/>
                      </a:endParaRPr>
                    </a:p>
                  </a:txBody>
                  <a:tcPr marL="68580" marR="68580" marT="0" marB="0">
                    <a:solidFill>
                      <a:schemeClr val="accent1">
                        <a:lumMod val="60000"/>
                        <a:lumOff val="40000"/>
                      </a:schemeClr>
                    </a:solidFill>
                  </a:tcPr>
                </a:tc>
                <a:tc>
                  <a:txBody>
                    <a:bodyPr/>
                    <a:lstStyle/>
                    <a:p>
                      <a:pPr>
                        <a:spcAft>
                          <a:spcPts val="0"/>
                        </a:spcAft>
                      </a:pPr>
                      <a:r>
                        <a:rPr lang="zh-TW" sz="2400" kern="100" dirty="0">
                          <a:solidFill>
                            <a:srgbClr val="000000"/>
                          </a:solidFill>
                          <a:effectLst/>
                          <a:latin typeface="Calibri"/>
                          <a:ea typeface="標楷體"/>
                          <a:cs typeface="Times New Roman"/>
                        </a:rPr>
                        <a:t>答對</a:t>
                      </a:r>
                      <a:r>
                        <a:rPr lang="en-US" sz="2400" kern="100" dirty="0" smtClean="0">
                          <a:solidFill>
                            <a:srgbClr val="000000"/>
                          </a:solidFill>
                          <a:effectLst/>
                          <a:latin typeface="Calibri"/>
                          <a:ea typeface="標楷體"/>
                          <a:cs typeface="Times New Roman"/>
                        </a:rPr>
                        <a:t>0-</a:t>
                      </a:r>
                      <a:r>
                        <a:rPr lang="en-US" sz="2400" kern="100" dirty="0">
                          <a:solidFill>
                            <a:srgbClr val="000000"/>
                          </a:solidFill>
                          <a:effectLst/>
                          <a:latin typeface="Calibri"/>
                          <a:ea typeface="標楷體"/>
                          <a:cs typeface="Times New Roman"/>
                        </a:rPr>
                        <a:t>9</a:t>
                      </a:r>
                      <a:r>
                        <a:rPr lang="zh-TW" sz="2400" kern="100" dirty="0" smtClean="0">
                          <a:solidFill>
                            <a:srgbClr val="000000"/>
                          </a:solidFill>
                          <a:effectLst/>
                          <a:latin typeface="Calibri"/>
                          <a:ea typeface="標楷體"/>
                          <a:cs typeface="Times New Roman"/>
                        </a:rPr>
                        <a:t>題</a:t>
                      </a:r>
                      <a:endParaRPr lang="zh-TW" sz="2400" kern="100" dirty="0">
                        <a:effectLst/>
                        <a:latin typeface="Calibri"/>
                        <a:ea typeface="新細明體"/>
                        <a:cs typeface="Times New Roman"/>
                      </a:endParaRPr>
                    </a:p>
                  </a:txBody>
                  <a:tcPr marL="68580" marR="68580" marT="0" marB="0"/>
                </a:tc>
              </a:tr>
            </a:tbl>
          </a:graphicData>
        </a:graphic>
      </p:graphicFrame>
    </p:spTree>
    <p:extLst>
      <p:ext uri="{BB962C8B-B14F-4D97-AF65-F5344CB8AC3E}">
        <p14:creationId xmlns:p14="http://schemas.microsoft.com/office/powerpoint/2010/main" val="193821877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57200" y="152400"/>
            <a:ext cx="8229600" cy="828328"/>
          </a:xfrm>
        </p:spPr>
        <p:txBody>
          <a:bodyPr/>
          <a:lstStyle/>
          <a:p>
            <a:r>
              <a:rPr lang="zh-TW" altLang="en-US" sz="4000" dirty="0" smtClean="0"/>
              <a:t>雙軌並行示例：文意字彙 </a:t>
            </a:r>
            <a:r>
              <a:rPr lang="en-US" altLang="zh-TW" sz="4000" dirty="0" smtClean="0"/>
              <a:t>(</a:t>
            </a:r>
            <a:r>
              <a:rPr lang="zh-TW" altLang="en-US" sz="4000" dirty="0" smtClean="0"/>
              <a:t>文本</a:t>
            </a:r>
            <a:r>
              <a:rPr lang="en-US" altLang="zh-TW" sz="4000" dirty="0" smtClean="0"/>
              <a:t>)</a:t>
            </a:r>
            <a:endParaRPr lang="zh-TW" altLang="en-US" dirty="0"/>
          </a:p>
        </p:txBody>
      </p:sp>
      <p:sp>
        <p:nvSpPr>
          <p:cNvPr id="2" name="內容版面配置區 1"/>
          <p:cNvSpPr>
            <a:spLocks noGrp="1"/>
          </p:cNvSpPr>
          <p:nvPr>
            <p:ph idx="1"/>
          </p:nvPr>
        </p:nvSpPr>
        <p:spPr>
          <a:xfrm>
            <a:off x="457200" y="1052736"/>
            <a:ext cx="8229600" cy="5043264"/>
          </a:xfrm>
        </p:spPr>
        <p:txBody>
          <a:bodyPr/>
          <a:lstStyle/>
          <a:p>
            <a:r>
              <a:rPr lang="en-US" altLang="zh-TW" dirty="0" smtClean="0"/>
              <a:t>(</a:t>
            </a:r>
            <a:r>
              <a:rPr lang="zh-TW" altLang="zh-TW" dirty="0"/>
              <a:t>改寫自新北市光榮國中、新竹市三民國中段考試題</a:t>
            </a:r>
            <a:r>
              <a:rPr lang="en-US" altLang="zh-TW" dirty="0" smtClean="0"/>
              <a:t>)</a:t>
            </a:r>
            <a:endParaRPr lang="zh-TW" altLang="en-US" dirty="0"/>
          </a:p>
        </p:txBody>
      </p:sp>
      <p:pic>
        <p:nvPicPr>
          <p:cNvPr id="5" name="內容版面配置區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628800"/>
            <a:ext cx="8510271" cy="4991049"/>
          </a:xfrm>
          <a:prstGeom prst="rect">
            <a:avLst/>
          </a:prstGeom>
        </p:spPr>
      </p:pic>
    </p:spTree>
    <p:extLst>
      <p:ext uri="{BB962C8B-B14F-4D97-AF65-F5344CB8AC3E}">
        <p14:creationId xmlns:p14="http://schemas.microsoft.com/office/powerpoint/2010/main" val="308523232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smtClean="0"/>
              <a:t>只看中文提示寫出英文單字，適用於「寫作</a:t>
            </a:r>
            <a:r>
              <a:rPr lang="zh-TW" altLang="en-US" dirty="0"/>
              <a:t>能力→字句書寫」</a:t>
            </a:r>
            <a:r>
              <a:rPr lang="zh-TW" altLang="en-US" dirty="0" smtClean="0"/>
              <a:t>標準。</a:t>
            </a:r>
            <a:endParaRPr lang="zh-TW" altLang="en-US" dirty="0"/>
          </a:p>
        </p:txBody>
      </p:sp>
      <p:sp>
        <p:nvSpPr>
          <p:cNvPr id="3" name="標題 2"/>
          <p:cNvSpPr>
            <a:spLocks noGrp="1"/>
          </p:cNvSpPr>
          <p:nvPr>
            <p:ph type="title"/>
          </p:nvPr>
        </p:nvSpPr>
        <p:spPr/>
        <p:txBody>
          <a:bodyPr>
            <a:normAutofit/>
          </a:bodyPr>
          <a:lstStyle/>
          <a:p>
            <a:r>
              <a:rPr lang="zh-TW" altLang="en-US" sz="3600" dirty="0"/>
              <a:t>雙軌並行示例：文意字彙 </a:t>
            </a:r>
            <a:r>
              <a:rPr lang="en-US" altLang="zh-TW" sz="3600" dirty="0"/>
              <a:t>(</a:t>
            </a:r>
            <a:r>
              <a:rPr lang="zh-TW" altLang="en-US" sz="3600" dirty="0"/>
              <a:t>題型說明 </a:t>
            </a:r>
            <a:r>
              <a:rPr lang="en-US" altLang="zh-TW" sz="3600" dirty="0" smtClean="0">
                <a:latin typeface="Times New Roman" panose="02020603050405020304" pitchFamily="18" charset="0"/>
                <a:cs typeface="Times New Roman" panose="02020603050405020304" pitchFamily="18" charset="0"/>
              </a:rPr>
              <a:t>1</a:t>
            </a:r>
            <a:r>
              <a:rPr lang="en-US" altLang="zh-TW" sz="3600" dirty="0" smtClean="0"/>
              <a:t>)</a:t>
            </a:r>
            <a:endParaRPr lang="zh-TW" altLang="en-US" sz="3600"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179" y="2852936"/>
            <a:ext cx="7887642" cy="1152128"/>
          </a:xfrm>
          <a:prstGeom prst="rect">
            <a:avLst/>
          </a:prstGeom>
        </p:spPr>
      </p:pic>
    </p:spTree>
    <p:extLst>
      <p:ext uri="{BB962C8B-B14F-4D97-AF65-F5344CB8AC3E}">
        <p14:creationId xmlns:p14="http://schemas.microsoft.com/office/powerpoint/2010/main" val="416417228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zh-TW" altLang="en-US" sz="2800" dirty="0" smtClean="0">
                <a:solidFill>
                  <a:srgbClr val="FFFF00"/>
                </a:solidFill>
              </a:rPr>
              <a:t>必要的認知事項：</a:t>
            </a:r>
            <a:r>
              <a:rPr lang="en-US" altLang="zh-TW" sz="2800" dirty="0" smtClean="0">
                <a:solidFill>
                  <a:srgbClr val="FFFF00"/>
                </a:solidFill>
              </a:rPr>
              <a:t/>
            </a:r>
            <a:br>
              <a:rPr lang="en-US" altLang="zh-TW" sz="2800" dirty="0" smtClean="0">
                <a:solidFill>
                  <a:srgbClr val="FFFF00"/>
                </a:solidFill>
              </a:rPr>
            </a:br>
            <a:r>
              <a:rPr lang="zh-TW" altLang="en-US" dirty="0" smtClean="0"/>
              <a:t>依句子內容及空格前後的提示字母寫出正確單字，</a:t>
            </a:r>
            <a:r>
              <a:rPr lang="zh-TW" altLang="zh-TW" dirty="0" smtClean="0"/>
              <a:t>此</a:t>
            </a:r>
            <a:r>
              <a:rPr lang="zh-TW" altLang="zh-TW" dirty="0"/>
              <a:t>種</a:t>
            </a:r>
            <a:r>
              <a:rPr lang="zh-TW" altLang="zh-TW" dirty="0" smtClean="0"/>
              <a:t>評</a:t>
            </a:r>
            <a:r>
              <a:rPr lang="zh-TW" altLang="en-US" dirty="0" smtClean="0"/>
              <a:t>量</a:t>
            </a:r>
            <a:r>
              <a:rPr lang="zh-TW" altLang="zh-TW" dirty="0" smtClean="0"/>
              <a:t>方式</a:t>
            </a:r>
            <a:r>
              <a:rPr lang="zh-TW" altLang="zh-TW" dirty="0"/>
              <a:t>僅能判斷學生已寫出的單字拼字是否正確</a:t>
            </a:r>
            <a:r>
              <a:rPr lang="zh-TW" altLang="zh-TW" dirty="0" smtClean="0"/>
              <a:t>，</a:t>
            </a:r>
            <a:r>
              <a:rPr lang="zh-TW" altLang="en-US" dirty="0" smtClean="0"/>
              <a:t>但</a:t>
            </a:r>
            <a:r>
              <a:rPr lang="zh-TW" altLang="zh-TW" dirty="0" smtClean="0"/>
              <a:t>空白</a:t>
            </a:r>
            <a:r>
              <a:rPr lang="zh-TW" altLang="zh-TW" dirty="0"/>
              <a:t>未作答者，極有可能是無法閱讀理解句意，導致無法寫出適合句意的單字，不見得不會拼寫該單字</a:t>
            </a:r>
            <a:r>
              <a:rPr lang="zh-TW" altLang="zh-TW" dirty="0" smtClean="0"/>
              <a:t>。</a:t>
            </a:r>
            <a:endParaRPr lang="en-US" altLang="zh-TW" dirty="0" smtClean="0"/>
          </a:p>
        </p:txBody>
      </p:sp>
      <p:sp>
        <p:nvSpPr>
          <p:cNvPr id="3" name="標題 2"/>
          <p:cNvSpPr>
            <a:spLocks noGrp="1"/>
          </p:cNvSpPr>
          <p:nvPr>
            <p:ph type="title"/>
          </p:nvPr>
        </p:nvSpPr>
        <p:spPr/>
        <p:txBody>
          <a:bodyPr>
            <a:normAutofit/>
          </a:bodyPr>
          <a:lstStyle/>
          <a:p>
            <a:r>
              <a:rPr lang="zh-TW" altLang="en-US" sz="3600" dirty="0"/>
              <a:t>雙軌並行示例</a:t>
            </a:r>
            <a:r>
              <a:rPr lang="zh-TW" altLang="en-US" sz="3600" dirty="0" smtClean="0"/>
              <a:t>：文意字彙 </a:t>
            </a:r>
            <a:r>
              <a:rPr lang="en-US" altLang="zh-TW" sz="3600" dirty="0" smtClean="0"/>
              <a:t>(</a:t>
            </a:r>
            <a:r>
              <a:rPr lang="zh-TW" altLang="en-US" sz="3600" dirty="0" smtClean="0"/>
              <a:t>題型說明 </a:t>
            </a:r>
            <a:r>
              <a:rPr lang="en-US" altLang="zh-TW" sz="3600" dirty="0" smtClean="0">
                <a:latin typeface="Times New Roman" panose="02020603050405020304" pitchFamily="18" charset="0"/>
                <a:cs typeface="Times New Roman" panose="02020603050405020304" pitchFamily="18" charset="0"/>
              </a:rPr>
              <a:t>2</a:t>
            </a:r>
            <a:r>
              <a:rPr lang="en-US" altLang="zh-TW" sz="3600" dirty="0" smtClean="0"/>
              <a:t>)</a:t>
            </a:r>
            <a:endParaRPr lang="zh-TW" altLang="en-US" sz="3600" dirty="0"/>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070" y="3717032"/>
            <a:ext cx="8592750" cy="2943636"/>
          </a:xfrm>
          <a:prstGeom prst="rect">
            <a:avLst/>
          </a:prstGeom>
        </p:spPr>
      </p:pic>
    </p:spTree>
    <p:extLst>
      <p:ext uri="{BB962C8B-B14F-4D97-AF65-F5344CB8AC3E}">
        <p14:creationId xmlns:p14="http://schemas.microsoft.com/office/powerpoint/2010/main" val="146906653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宣紙">
  <a:themeElements>
    <a:clrScheme name="自訂 2">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F0D67E"/>
      </a:hlink>
      <a:folHlink>
        <a:srgbClr val="F0D67E"/>
      </a:folHlink>
    </a:clrScheme>
    <a:fontScheme name="宣紙">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宣紙">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4465</TotalTime>
  <Words>8145</Words>
  <Application>Microsoft Office PowerPoint</Application>
  <PresentationFormat>如螢幕大小 (4:3)</PresentationFormat>
  <Paragraphs>829</Paragraphs>
  <Slides>149</Slides>
  <Notes>0</Notes>
  <HiddenSlides>0</HiddenSlides>
  <MMClips>0</MMClips>
  <ScaleCrop>false</ScaleCrop>
  <HeadingPairs>
    <vt:vector size="4" baseType="variant">
      <vt:variant>
        <vt:lpstr>佈景主題</vt:lpstr>
      </vt:variant>
      <vt:variant>
        <vt:i4>1</vt:i4>
      </vt:variant>
      <vt:variant>
        <vt:lpstr>投影片標題</vt:lpstr>
      </vt:variant>
      <vt:variant>
        <vt:i4>149</vt:i4>
      </vt:variant>
    </vt:vector>
  </HeadingPairs>
  <TitlesOfParts>
    <vt:vector size="150" baseType="lpstr">
      <vt:lpstr>宣紙</vt:lpstr>
      <vt:lpstr>會考、表現標準、段考</vt:lpstr>
      <vt:lpstr>表現標準、會考、段考三者關係</vt:lpstr>
      <vt:lpstr>今天的主題</vt:lpstr>
      <vt:lpstr>會考與基測有何不同？</vt:lpstr>
      <vt:lpstr>會考與基測有何不同？</vt:lpstr>
      <vt:lpstr>會考聽力「評」什麼？ -1</vt:lpstr>
      <vt:lpstr>會考聽力「評」什麼？ -2</vt:lpstr>
      <vt:lpstr>會考聽力對應的表現標準-1</vt:lpstr>
      <vt:lpstr>會考聽力對應的表現標準-2</vt:lpstr>
      <vt:lpstr>會考聽力對應的表現標準-3</vt:lpstr>
      <vt:lpstr>會考聽力評量到了哪些內容標準？</vt:lpstr>
      <vt:lpstr>會考閱讀題型、測驗內容、題數</vt:lpstr>
      <vt:lpstr>會考閱讀單題對應的表現標準-103</vt:lpstr>
      <vt:lpstr>會考閱讀單題對應的表現標準-104</vt:lpstr>
      <vt:lpstr>會考閱讀克漏字「評」 什麼？</vt:lpstr>
      <vt:lpstr>會考閱讀克漏字對應的表現標準-103</vt:lpstr>
      <vt:lpstr>會考閱讀克漏字對應的表現標準-104</vt:lpstr>
      <vt:lpstr>會考閱讀篇章「評」 什麼？103、104</vt:lpstr>
      <vt:lpstr>名詞解釋：local &amp; global</vt:lpstr>
      <vt:lpstr>PowerPoint 簡報</vt:lpstr>
      <vt:lpstr>會考閱讀測驗local &amp; global題數比率-103</vt:lpstr>
      <vt:lpstr>會考閱讀測驗local &amp; global題數比率-104</vt:lpstr>
      <vt:lpstr>會考閱讀篇章對應的表現標準-103</vt:lpstr>
      <vt:lpstr>會考閱讀篇章對應的表現標準-104_1</vt:lpstr>
      <vt:lpstr>會考閱讀篇章對應的表現標準-104_2</vt:lpstr>
      <vt:lpstr>會考閱讀評量到了哪些內容標準？</vt:lpstr>
      <vt:lpstr>PowerPoint 簡報</vt:lpstr>
      <vt:lpstr>會考聽力試題文本內容-1</vt:lpstr>
      <vt:lpstr>會考聽力試題文本內容-2</vt:lpstr>
      <vt:lpstr>會考聽力試題文本內容-3</vt:lpstr>
      <vt:lpstr>會考聽力試題文本內容-4</vt:lpstr>
      <vt:lpstr>會考閱讀單題試題文本內容</vt:lpstr>
      <vt:lpstr>會考閱讀題組克漏字試題文本內容</vt:lpstr>
      <vt:lpstr>會考閱讀題組篇章試題文本內容-1</vt:lpstr>
      <vt:lpstr>會考閱讀題組篇章試題文本內容-2</vt:lpstr>
      <vt:lpstr>會考閱讀題組篇章試題文本內容-3</vt:lpstr>
      <vt:lpstr>會考文本內容取材範圍非常多元</vt:lpstr>
      <vt:lpstr>PowerPoint 簡報</vt:lpstr>
      <vt:lpstr>「學生學習成就標準本位評量」簡介-1</vt:lpstr>
      <vt:lpstr>「學生學習成就標準本位評量」簡介-2</vt:lpstr>
      <vt:lpstr>PowerPoint 簡報</vt:lpstr>
      <vt:lpstr>對於表現標準內容認知應注意事項</vt:lpstr>
      <vt:lpstr>表現標準為何要應用到段考中？</vt:lpstr>
      <vt:lpstr>Bloom的認知領域六個層次</vt:lpstr>
      <vt:lpstr>表現標準與段考</vt:lpstr>
      <vt:lpstr>第一階段作法：知道「評」什麼? </vt:lpstr>
      <vt:lpstr>第一階段作法：知道「評」什麼? 1</vt:lpstr>
      <vt:lpstr>PowerPoint 簡報</vt:lpstr>
      <vt:lpstr>第一階段作法：知道「評」什麼? 2</vt:lpstr>
      <vt:lpstr>第一階段作法：知道「評」什麼? 3-1</vt:lpstr>
      <vt:lpstr>第一階段作法：知道「評」什麼? 3-2</vt:lpstr>
      <vt:lpstr>第一階段作法：知道「評」什麼? 3-3</vt:lpstr>
      <vt:lpstr>觀念釐清：第44 題 vs.第45題</vt:lpstr>
      <vt:lpstr>提醒事項 -1</vt:lpstr>
      <vt:lpstr>提醒事項 -2</vt:lpstr>
      <vt:lpstr>提醒事項 -3</vt:lpstr>
      <vt:lpstr>PowerPoint 簡報</vt:lpstr>
      <vt:lpstr>PowerPoint 簡報</vt:lpstr>
      <vt:lpstr>克漏字題組須注意事項-1</vt:lpstr>
      <vt:lpstr>克漏字題組須注意事項-2</vt:lpstr>
      <vt:lpstr>PowerPoint 簡報</vt:lpstr>
      <vt:lpstr>PowerPoint 簡報</vt:lpstr>
      <vt:lpstr>閱讀測驗篇章題組須注意事項-1</vt:lpstr>
      <vt:lpstr>閱讀測驗篇章題組須注意事項-2</vt:lpstr>
      <vt:lpstr>PowerPoint 簡報</vt:lpstr>
      <vt:lpstr>PowerPoint 簡報</vt:lpstr>
      <vt:lpstr>隱微訊息：104留言中到底有沒有說？</vt:lpstr>
      <vt:lpstr>隱微訊息：103護士的日記</vt:lpstr>
      <vt:lpstr>繁複的訊息：103十個城市</vt:lpstr>
      <vt:lpstr>第二階段作法1：以外加分方式處理</vt:lpstr>
      <vt:lpstr>第二階段作法2： 在100%內，分配出5%的方式處理</vt:lpstr>
      <vt:lpstr>第二階段作法示例</vt:lpstr>
      <vt:lpstr>第三階段作法：雙軌併行</vt:lpstr>
      <vt:lpstr>雙軌並行示例：字詞測驗 (文本)</vt:lpstr>
      <vt:lpstr>雙軌並行示例：字詞測驗 (評分指引)</vt:lpstr>
      <vt:lpstr>七年級字詞測驗提醒事項</vt:lpstr>
      <vt:lpstr>雙軌並行示例：時態測驗</vt:lpstr>
      <vt:lpstr>雙軌並行示例：時態測驗題型</vt:lpstr>
      <vt:lpstr>雙軌並行示例：時態測驗 (評分指引)</vt:lpstr>
      <vt:lpstr>評分指引各等級答對題數訂定釋疑</vt:lpstr>
      <vt:lpstr>附註</vt:lpstr>
      <vt:lpstr>PowerPoint 簡報</vt:lpstr>
      <vt:lpstr>套用「表現標準」對段考的影響</vt:lpstr>
      <vt:lpstr>套用表現標準時重要的提醒</vt:lpstr>
      <vt:lpstr>雙軌並行示例：閱讀測驗題型</vt:lpstr>
      <vt:lpstr>現行選擇題閱讀測驗示例</vt:lpstr>
      <vt:lpstr>雙軌並行示例：閱讀測驗 I  (評分指引)</vt:lpstr>
      <vt:lpstr>雙軌並行示例：含開放性問答題閱讀測驗</vt:lpstr>
      <vt:lpstr>評量能力：主旨大意（下標題）</vt:lpstr>
      <vt:lpstr>雙軌並行示例：閱讀測驗 II (評分指引)</vt:lpstr>
      <vt:lpstr>雙軌並行示例：閱讀測驗 II (百分配分)</vt:lpstr>
      <vt:lpstr>雙軌並行示例：寫作(字詞變化規則)</vt:lpstr>
      <vt:lpstr>雙軌並行示例：字詞變化規則 I</vt:lpstr>
      <vt:lpstr>雙軌並行示例：字詞變化規則 I(評分指引)</vt:lpstr>
      <vt:lpstr>雙軌並行示例：字詞變化規則 II</vt:lpstr>
      <vt:lpstr>雙軌並行示例：字詞變化規則 II(評分指引)</vt:lpstr>
      <vt:lpstr>雙軌並行示例：文意字彙 (文本)</vt:lpstr>
      <vt:lpstr>雙軌並行示例：文意字彙 (題型說明 1)</vt:lpstr>
      <vt:lpstr>雙軌並行示例：文意字彙 (題型說明 2)</vt:lpstr>
      <vt:lpstr>雙軌並行示例：文意字彙的評分指引</vt:lpstr>
      <vt:lpstr>雙軌並行示例：句子改寫</vt:lpstr>
      <vt:lpstr>雙軌並行示例：句子改寫(評分指引)</vt:lpstr>
      <vt:lpstr>雙軌並行示例：翻譯</vt:lpstr>
      <vt:lpstr>雙軌並行示例：翻譯試題</vt:lpstr>
      <vt:lpstr>雙軌並行示例：翻譯評分指引</vt:lpstr>
      <vt:lpstr>雙軌並行示例：翻譯測驗提醒事項 1</vt:lpstr>
      <vt:lpstr>雙軌並行示例：翻譯測驗提醒事項 2</vt:lpstr>
      <vt:lpstr>補充說明</vt:lpstr>
      <vt:lpstr>雙軌並行示例：聽力測驗</vt:lpstr>
      <vt:lpstr>PowerPoint 簡報</vt:lpstr>
      <vt:lpstr>評分指引是什麼？</vt:lpstr>
      <vt:lpstr>「表現標準」和「評分指引」的區別</vt:lpstr>
      <vt:lpstr>「教師法」與「教師法施行細則」</vt:lpstr>
      <vt:lpstr>評分指引的撰寫原則</vt:lpstr>
      <vt:lpstr>寫評分指引時，寫預設答案的重要性</vt:lpstr>
      <vt:lpstr>閱讀能力評量示例：以七年級為例</vt:lpstr>
      <vt:lpstr>閱讀文本</vt:lpstr>
      <vt:lpstr>評量能力：主旨大意（下標題）</vt:lpstr>
      <vt:lpstr>評分指引</vt:lpstr>
      <vt:lpstr>PowerPoint 簡報</vt:lpstr>
      <vt:lpstr>如何才能測出學生的A級能力呢？</vt:lpstr>
      <vt:lpstr>開放性試題題幹和作答需要全英文嗎？</vt:lpstr>
      <vt:lpstr>文本的取材與創改</vt:lpstr>
      <vt:lpstr>收集文本後必須：</vt:lpstr>
      <vt:lpstr>PowerPoint 簡報</vt:lpstr>
      <vt:lpstr>從一則七年級閱讀評量說起：email 1  (改寫自佳音翰林版2上第三冊 Unit 6)</vt:lpstr>
      <vt:lpstr>從一則七年級閱讀評量說起：email 2</vt:lpstr>
      <vt:lpstr>評量目標與對應表現標準</vt:lpstr>
      <vt:lpstr>試題</vt:lpstr>
      <vt:lpstr>評分指引</vt:lpstr>
      <vt:lpstr>七年級「閱讀能力→文意理解」推論表現標準</vt:lpstr>
      <vt:lpstr>「整合」與「擷取」的區別</vt:lpstr>
      <vt:lpstr>本題組全對為何至多仍只能定位為表現等級B</vt:lpstr>
      <vt:lpstr>本題組若要評出A等級的修改建議</vt:lpstr>
      <vt:lpstr>文本內容難易度與能力等級定位的關係-1 </vt:lpstr>
      <vt:lpstr>舉例 說明：鹿野國中七年級閱讀文本 (試題取材來源：康軒版 第一冊 第8課   A Nice Vacation)</vt:lpstr>
      <vt:lpstr>試題</vt:lpstr>
      <vt:lpstr>參考答案 1</vt:lpstr>
      <vt:lpstr>參考答案 2</vt:lpstr>
      <vt:lpstr>評分指引</vt:lpstr>
      <vt:lpstr>文本內容難易度與能力等級定位的關係-2</vt:lpstr>
      <vt:lpstr>閱讀表現標準中「分年取材的適當性」</vt:lpstr>
      <vt:lpstr>大家動動腦創改既有文本</vt:lpstr>
      <vt:lpstr>宣傳單改寫為八年級閱讀文本</vt:lpstr>
      <vt:lpstr>可評量閱讀的哪些能力？</vt:lpstr>
      <vt:lpstr>大家動動腦創改既有文本-2</vt:lpstr>
      <vt:lpstr>四格漫畫改寫為七年級閱讀文本</vt:lpstr>
      <vt:lpstr>可評量閱讀的哪些能力？</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會考、表現標準、段考</dc:title>
  <dc:creator>鍾長宏</dc:creator>
  <cp:lastModifiedBy>lucky</cp:lastModifiedBy>
  <cp:revision>1004</cp:revision>
  <dcterms:created xsi:type="dcterms:W3CDTF">2015-12-26T14:57:14Z</dcterms:created>
  <dcterms:modified xsi:type="dcterms:W3CDTF">2016-06-27T02:55:08Z</dcterms:modified>
</cp:coreProperties>
</file>