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60" r:id="rId8"/>
    <p:sldId id="261" r:id="rId9"/>
    <p:sldId id="279" r:id="rId10"/>
    <p:sldId id="280" r:id="rId11"/>
    <p:sldId id="281" r:id="rId12"/>
    <p:sldId id="282" r:id="rId13"/>
    <p:sldId id="287" r:id="rId14"/>
    <p:sldId id="288" r:id="rId15"/>
    <p:sldId id="284" r:id="rId16"/>
    <p:sldId id="285" r:id="rId17"/>
    <p:sldId id="286" r:id="rId18"/>
    <p:sldId id="28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211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FE0F6-D42A-4C33-97AD-6CF45E97ACC3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502FF9E-B2F6-42BE-8C5C-4532ED0B0826}">
      <dgm:prSet phldrT="[文字]"/>
      <dgm:spPr/>
      <dgm:t>
        <a:bodyPr/>
        <a:lstStyle/>
        <a:p>
          <a:r>
            <a:rPr lang="zh-TW" altLang="en-US" dirty="0" smtClean="0"/>
            <a:t>召集人                        中華國中校長林志全</a:t>
          </a:r>
          <a:endParaRPr lang="zh-TW" altLang="en-US" dirty="0"/>
        </a:p>
      </dgm:t>
    </dgm:pt>
    <dgm:pt modelId="{45C110F5-F088-43CE-A829-3DC99D1C8264}" type="parTrans" cxnId="{031FC71D-5AAC-40D8-AD08-EA70A745A0E9}">
      <dgm:prSet/>
      <dgm:spPr/>
      <dgm:t>
        <a:bodyPr/>
        <a:lstStyle/>
        <a:p>
          <a:endParaRPr lang="zh-TW" altLang="en-US"/>
        </a:p>
      </dgm:t>
    </dgm:pt>
    <dgm:pt modelId="{59E0D21F-0192-4E88-AB8A-4469E6EB9E0E}" type="sibTrans" cxnId="{031FC71D-5AAC-40D8-AD08-EA70A745A0E9}">
      <dgm:prSet/>
      <dgm:spPr/>
      <dgm:t>
        <a:bodyPr/>
        <a:lstStyle/>
        <a:p>
          <a:endParaRPr lang="zh-TW" altLang="en-US"/>
        </a:p>
      </dgm:t>
    </dgm:pt>
    <dgm:pt modelId="{6727FF09-6C50-4B41-AAB1-3204B9558BDE}">
      <dgm:prSet phldrT="[文字]"/>
      <dgm:spPr/>
      <dgm:t>
        <a:bodyPr/>
        <a:lstStyle/>
        <a:p>
          <a:r>
            <a:rPr lang="zh-TW" altLang="en-US" dirty="0" smtClean="0"/>
            <a:t>專任輔導員               中華國中黃素娟</a:t>
          </a:r>
          <a:endParaRPr lang="zh-TW" altLang="en-US" dirty="0"/>
        </a:p>
      </dgm:t>
    </dgm:pt>
    <dgm:pt modelId="{4E4D21B7-68F4-4152-9625-A7B6E1887732}" type="parTrans" cxnId="{88AA7AFE-9DD8-4623-9951-67C6F9BE55D1}">
      <dgm:prSet/>
      <dgm:spPr/>
      <dgm:t>
        <a:bodyPr/>
        <a:lstStyle/>
        <a:p>
          <a:endParaRPr lang="zh-TW" altLang="en-US"/>
        </a:p>
      </dgm:t>
    </dgm:pt>
    <dgm:pt modelId="{7E776FE7-E8A8-4398-8CD9-594F1B859FB9}" type="sibTrans" cxnId="{88AA7AFE-9DD8-4623-9951-67C6F9BE55D1}">
      <dgm:prSet/>
      <dgm:spPr/>
      <dgm:t>
        <a:bodyPr/>
        <a:lstStyle/>
        <a:p>
          <a:endParaRPr lang="zh-TW" altLang="en-US"/>
        </a:p>
      </dgm:t>
    </dgm:pt>
    <dgm:pt modelId="{8C360ABA-7FB3-493F-97C8-97011722BFAE}">
      <dgm:prSet phldrT="[文字]"/>
      <dgm:spPr/>
      <dgm:t>
        <a:bodyPr/>
        <a:lstStyle/>
        <a:p>
          <a:r>
            <a:rPr lang="zh-TW" altLang="en-US" dirty="0" smtClean="0"/>
            <a:t>兼任輔導員               中華國中吳麗宜       劉穎潔 蔡昕聰         國華國中李肇菁       東光國中林京玉       凱旋國中許詩停                    陳育萱</a:t>
          </a:r>
          <a:endParaRPr lang="zh-TW" altLang="en-US" dirty="0"/>
        </a:p>
      </dgm:t>
    </dgm:pt>
    <dgm:pt modelId="{D2E77DE1-FAE8-40C8-9E48-A448144D4C42}" type="parTrans" cxnId="{F5D51B5D-BF43-4505-92A2-C5B3955C52CC}">
      <dgm:prSet/>
      <dgm:spPr/>
      <dgm:t>
        <a:bodyPr/>
        <a:lstStyle/>
        <a:p>
          <a:endParaRPr lang="zh-TW" altLang="en-US"/>
        </a:p>
      </dgm:t>
    </dgm:pt>
    <dgm:pt modelId="{09260695-BB4F-4FE1-A4B9-876ECD64EF01}" type="sibTrans" cxnId="{F5D51B5D-BF43-4505-92A2-C5B3955C52CC}">
      <dgm:prSet/>
      <dgm:spPr/>
      <dgm:t>
        <a:bodyPr/>
        <a:lstStyle/>
        <a:p>
          <a:endParaRPr lang="zh-TW" altLang="en-US"/>
        </a:p>
      </dgm:t>
    </dgm:pt>
    <dgm:pt modelId="{917BB76B-26CC-43AD-8416-FF58F7C4AD87}" type="pres">
      <dgm:prSet presAssocID="{934FE0F6-D42A-4C33-97AD-6CF45E97AC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48D4D5B-5B7F-4688-9021-864ED7F78DE5}" type="pres">
      <dgm:prSet presAssocID="{8502FF9E-B2F6-42BE-8C5C-4532ED0B0826}" presName="composite" presStyleCnt="0"/>
      <dgm:spPr/>
    </dgm:pt>
    <dgm:pt modelId="{C8807FD4-B004-4211-AD96-81FE9CA15F09}" type="pres">
      <dgm:prSet presAssocID="{8502FF9E-B2F6-42BE-8C5C-4532ED0B0826}" presName="rect1" presStyleLbl="trAlignAcc1" presStyleIdx="0" presStyleCnt="3" custScaleX="1012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D5A6BC-0737-4AF0-A703-DC13560FDCB1}" type="pres">
      <dgm:prSet presAssocID="{8502FF9E-B2F6-42BE-8C5C-4532ED0B0826}" presName="rect2" presStyleLbl="fgImgPlace1" presStyleIdx="0" presStyleCnt="3" custScaleX="155489" custLinFactNeighborX="-19800" custLinFactNeighborY="55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3B8F2AB-5EA4-462D-9B6E-6D01D15CF471}" type="pres">
      <dgm:prSet presAssocID="{59E0D21F-0192-4E88-AB8A-4469E6EB9E0E}" presName="sibTrans" presStyleCnt="0"/>
      <dgm:spPr/>
    </dgm:pt>
    <dgm:pt modelId="{B4B7602A-2CEF-4E17-8D86-89A504AEFB25}" type="pres">
      <dgm:prSet presAssocID="{6727FF09-6C50-4B41-AAB1-3204B9558BDE}" presName="composite" presStyleCnt="0"/>
      <dgm:spPr/>
    </dgm:pt>
    <dgm:pt modelId="{07B1BBB2-DE89-4154-810D-0A2946789B60}" type="pres">
      <dgm:prSet presAssocID="{6727FF09-6C50-4B41-AAB1-3204B9558BD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2046ED-861F-4270-A4B9-E9018577FFEC}" type="pres">
      <dgm:prSet presAssocID="{6727FF09-6C50-4B41-AAB1-3204B9558BDE}" presName="rect2" presStyleLbl="fgImgPlace1" presStyleIdx="1" presStyleCnt="3" custScaleX="152901" custLinFactNeighborX="-15172" custLinFactNeighborY="55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980801E-50E5-42D7-9737-9DE1ACBE272E}" type="pres">
      <dgm:prSet presAssocID="{7E776FE7-E8A8-4398-8CD9-594F1B859FB9}" presName="sibTrans" presStyleCnt="0"/>
      <dgm:spPr/>
    </dgm:pt>
    <dgm:pt modelId="{BF43FFD4-0C23-4B68-9030-AC5E147B572B}" type="pres">
      <dgm:prSet presAssocID="{8C360ABA-7FB3-493F-97C8-97011722BFAE}" presName="composite" presStyleCnt="0"/>
      <dgm:spPr/>
    </dgm:pt>
    <dgm:pt modelId="{923256E1-07F3-46AD-A869-D8F6A952BE04}" type="pres">
      <dgm:prSet presAssocID="{8C360ABA-7FB3-493F-97C8-97011722BFAE}" presName="rect1" presStyleLbl="trAlignAcc1" presStyleIdx="2" presStyleCnt="3" custScaleY="2866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F8C272-57D8-4B3B-A803-9F1113B1ECAF}" type="pres">
      <dgm:prSet presAssocID="{8C360ABA-7FB3-493F-97C8-97011722BFAE}" presName="rect2" presStyleLbl="fgImgPlace1" presStyleIdx="2" presStyleCnt="3" custScaleX="164649" custLinFactNeighborX="-31772" custLinFactNeighborY="12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88AA7AFE-9DD8-4623-9951-67C6F9BE55D1}" srcId="{934FE0F6-D42A-4C33-97AD-6CF45E97ACC3}" destId="{6727FF09-6C50-4B41-AAB1-3204B9558BDE}" srcOrd="1" destOrd="0" parTransId="{4E4D21B7-68F4-4152-9625-A7B6E1887732}" sibTransId="{7E776FE7-E8A8-4398-8CD9-594F1B859FB9}"/>
    <dgm:cxn modelId="{F5D51B5D-BF43-4505-92A2-C5B3955C52CC}" srcId="{934FE0F6-D42A-4C33-97AD-6CF45E97ACC3}" destId="{8C360ABA-7FB3-493F-97C8-97011722BFAE}" srcOrd="2" destOrd="0" parTransId="{D2E77DE1-FAE8-40C8-9E48-A448144D4C42}" sibTransId="{09260695-BB4F-4FE1-A4B9-876ECD64EF01}"/>
    <dgm:cxn modelId="{B1022606-EA92-43F2-B226-B8505C6BAE85}" type="presOf" srcId="{6727FF09-6C50-4B41-AAB1-3204B9558BDE}" destId="{07B1BBB2-DE89-4154-810D-0A2946789B60}" srcOrd="0" destOrd="0" presId="urn:microsoft.com/office/officeart/2008/layout/PictureStrips"/>
    <dgm:cxn modelId="{031FC71D-5AAC-40D8-AD08-EA70A745A0E9}" srcId="{934FE0F6-D42A-4C33-97AD-6CF45E97ACC3}" destId="{8502FF9E-B2F6-42BE-8C5C-4532ED0B0826}" srcOrd="0" destOrd="0" parTransId="{45C110F5-F088-43CE-A829-3DC99D1C8264}" sibTransId="{59E0D21F-0192-4E88-AB8A-4469E6EB9E0E}"/>
    <dgm:cxn modelId="{78414B14-72F3-456F-8F6C-224615C72710}" type="presOf" srcId="{934FE0F6-D42A-4C33-97AD-6CF45E97ACC3}" destId="{917BB76B-26CC-43AD-8416-FF58F7C4AD87}" srcOrd="0" destOrd="0" presId="urn:microsoft.com/office/officeart/2008/layout/PictureStrips"/>
    <dgm:cxn modelId="{E3542043-6C36-4310-A9F4-1C271F3BA2EF}" type="presOf" srcId="{8502FF9E-B2F6-42BE-8C5C-4532ED0B0826}" destId="{C8807FD4-B004-4211-AD96-81FE9CA15F09}" srcOrd="0" destOrd="0" presId="urn:microsoft.com/office/officeart/2008/layout/PictureStrips"/>
    <dgm:cxn modelId="{35263B35-7A8B-4DED-B381-6E9B17FDBBE8}" type="presOf" srcId="{8C360ABA-7FB3-493F-97C8-97011722BFAE}" destId="{923256E1-07F3-46AD-A869-D8F6A952BE04}" srcOrd="0" destOrd="0" presId="urn:microsoft.com/office/officeart/2008/layout/PictureStrips"/>
    <dgm:cxn modelId="{06DBB9B4-064C-449E-8752-BD89A22BADD7}" type="presParOf" srcId="{917BB76B-26CC-43AD-8416-FF58F7C4AD87}" destId="{548D4D5B-5B7F-4688-9021-864ED7F78DE5}" srcOrd="0" destOrd="0" presId="urn:microsoft.com/office/officeart/2008/layout/PictureStrips"/>
    <dgm:cxn modelId="{5D0FA5D8-8903-4084-8F0C-BB559D256415}" type="presParOf" srcId="{548D4D5B-5B7F-4688-9021-864ED7F78DE5}" destId="{C8807FD4-B004-4211-AD96-81FE9CA15F09}" srcOrd="0" destOrd="0" presId="urn:microsoft.com/office/officeart/2008/layout/PictureStrips"/>
    <dgm:cxn modelId="{7E5B7ADB-E4F9-47D8-BA6D-9224021EA124}" type="presParOf" srcId="{548D4D5B-5B7F-4688-9021-864ED7F78DE5}" destId="{E2D5A6BC-0737-4AF0-A703-DC13560FDCB1}" srcOrd="1" destOrd="0" presId="urn:microsoft.com/office/officeart/2008/layout/PictureStrips"/>
    <dgm:cxn modelId="{65E916BD-83F1-4125-9B19-EC198E32713D}" type="presParOf" srcId="{917BB76B-26CC-43AD-8416-FF58F7C4AD87}" destId="{D3B8F2AB-5EA4-462D-9B6E-6D01D15CF471}" srcOrd="1" destOrd="0" presId="urn:microsoft.com/office/officeart/2008/layout/PictureStrips"/>
    <dgm:cxn modelId="{40508EF7-45C8-4A78-A863-0217FC1B96EF}" type="presParOf" srcId="{917BB76B-26CC-43AD-8416-FF58F7C4AD87}" destId="{B4B7602A-2CEF-4E17-8D86-89A504AEFB25}" srcOrd="2" destOrd="0" presId="urn:microsoft.com/office/officeart/2008/layout/PictureStrips"/>
    <dgm:cxn modelId="{03BFB779-FC9F-4099-8874-06CAEA3E58ED}" type="presParOf" srcId="{B4B7602A-2CEF-4E17-8D86-89A504AEFB25}" destId="{07B1BBB2-DE89-4154-810D-0A2946789B60}" srcOrd="0" destOrd="0" presId="urn:microsoft.com/office/officeart/2008/layout/PictureStrips"/>
    <dgm:cxn modelId="{C41D3694-7F80-44F1-BF2D-067C9A07339E}" type="presParOf" srcId="{B4B7602A-2CEF-4E17-8D86-89A504AEFB25}" destId="{462046ED-861F-4270-A4B9-E9018577FFEC}" srcOrd="1" destOrd="0" presId="urn:microsoft.com/office/officeart/2008/layout/PictureStrips"/>
    <dgm:cxn modelId="{86E4A0D4-32BC-483D-BD3F-99B4160A0981}" type="presParOf" srcId="{917BB76B-26CC-43AD-8416-FF58F7C4AD87}" destId="{B980801E-50E5-42D7-9737-9DE1ACBE272E}" srcOrd="3" destOrd="0" presId="urn:microsoft.com/office/officeart/2008/layout/PictureStrips"/>
    <dgm:cxn modelId="{96C6AA6A-C992-4E18-B770-71592F51C5F8}" type="presParOf" srcId="{917BB76B-26CC-43AD-8416-FF58F7C4AD87}" destId="{BF43FFD4-0C23-4B68-9030-AC5E147B572B}" srcOrd="4" destOrd="0" presId="urn:microsoft.com/office/officeart/2008/layout/PictureStrips"/>
    <dgm:cxn modelId="{09110BFA-F491-4E5C-AAEF-D31E066B2345}" type="presParOf" srcId="{BF43FFD4-0C23-4B68-9030-AC5E147B572B}" destId="{923256E1-07F3-46AD-A869-D8F6A952BE04}" srcOrd="0" destOrd="0" presId="urn:microsoft.com/office/officeart/2008/layout/PictureStrips"/>
    <dgm:cxn modelId="{376C8244-9E50-4FF3-B0EB-AD6821800A6C}" type="presParOf" srcId="{BF43FFD4-0C23-4B68-9030-AC5E147B572B}" destId="{06F8C272-57D8-4B3B-A803-9F1113B1ECA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D4A55-74BE-49A4-9EA6-1E4217F08A5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A1D36B6-9571-4BB3-96DD-73784F9506B0}">
      <dgm:prSet phldrT="[文字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altLang="zh-TW" dirty="0" smtClean="0"/>
            <a:t>Adaptive Teaching</a:t>
          </a:r>
        </a:p>
        <a:p>
          <a:r>
            <a:rPr lang="en-US" altLang="zh-TW" dirty="0" smtClean="0"/>
            <a:t>Effective Learning</a:t>
          </a:r>
          <a:endParaRPr lang="zh-TW" altLang="en-US" dirty="0"/>
        </a:p>
      </dgm:t>
    </dgm:pt>
    <dgm:pt modelId="{388FDF3C-415B-4FAF-8CCE-DF5415CBC92F}" type="parTrans" cxnId="{CED438E1-9CFD-4738-BA2D-95522168CC5B}">
      <dgm:prSet/>
      <dgm:spPr/>
      <dgm:t>
        <a:bodyPr/>
        <a:lstStyle/>
        <a:p>
          <a:endParaRPr lang="zh-TW" altLang="en-US"/>
        </a:p>
      </dgm:t>
    </dgm:pt>
    <dgm:pt modelId="{8160A007-2CF7-4426-8796-F450F1847B11}" type="sibTrans" cxnId="{CED438E1-9CFD-4738-BA2D-95522168CC5B}">
      <dgm:prSet/>
      <dgm:spPr/>
      <dgm:t>
        <a:bodyPr/>
        <a:lstStyle/>
        <a:p>
          <a:endParaRPr lang="zh-TW" altLang="en-US"/>
        </a:p>
      </dgm:t>
    </dgm:pt>
    <dgm:pt modelId="{DCE45995-BAE3-487B-9A2D-6E86380A0BF8}">
      <dgm:prSet phldrT="[文字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Lesson Preparation</a:t>
          </a:r>
        </a:p>
      </dgm:t>
    </dgm:pt>
    <dgm:pt modelId="{8BC01ABA-A1C9-430D-9BE2-454F07554096}" type="parTrans" cxnId="{BFCD7E59-A437-416B-86B1-4E5059E18C89}">
      <dgm:prSet/>
      <dgm:spPr/>
      <dgm:t>
        <a:bodyPr/>
        <a:lstStyle/>
        <a:p>
          <a:endParaRPr lang="zh-TW" altLang="en-US"/>
        </a:p>
      </dgm:t>
    </dgm:pt>
    <dgm:pt modelId="{4D3FD3BD-0689-4031-A960-034115D4441B}" type="sibTrans" cxnId="{BFCD7E59-A437-416B-86B1-4E5059E18C89}">
      <dgm:prSet/>
      <dgm:spPr/>
      <dgm:t>
        <a:bodyPr/>
        <a:lstStyle/>
        <a:p>
          <a:endParaRPr lang="zh-TW" altLang="en-US"/>
        </a:p>
      </dgm:t>
    </dgm:pt>
    <dgm:pt modelId="{7348A1FF-36D1-437C-A8A9-F7112FEF1FA7}">
      <dgm:prSet phldrT="[文字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Classroom Observation</a:t>
          </a:r>
          <a:endParaRPr lang="zh-TW" altLang="en-US" b="1" dirty="0">
            <a:solidFill>
              <a:srgbClr val="002060"/>
            </a:solidFill>
          </a:endParaRPr>
        </a:p>
      </dgm:t>
    </dgm:pt>
    <dgm:pt modelId="{A367F6D4-C5D1-4313-AE33-3B285584584F}" type="parTrans" cxnId="{3C46DD4F-C6B9-400B-9551-05900E97541C}">
      <dgm:prSet/>
      <dgm:spPr/>
      <dgm:t>
        <a:bodyPr/>
        <a:lstStyle/>
        <a:p>
          <a:endParaRPr lang="zh-TW" altLang="en-US"/>
        </a:p>
      </dgm:t>
    </dgm:pt>
    <dgm:pt modelId="{FAC00AC1-CD92-4BF0-99FD-FEE4F4B9A14D}" type="sibTrans" cxnId="{3C46DD4F-C6B9-400B-9551-05900E97541C}">
      <dgm:prSet/>
      <dgm:spPr/>
      <dgm:t>
        <a:bodyPr/>
        <a:lstStyle/>
        <a:p>
          <a:endParaRPr lang="zh-TW" altLang="en-US"/>
        </a:p>
      </dgm:t>
    </dgm:pt>
    <dgm:pt modelId="{933001A2-45B5-44BA-9622-C8B2AB429085}">
      <dgm:prSet phldrT="[文字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Reading Comprehension </a:t>
          </a:r>
          <a:endParaRPr lang="zh-TW" altLang="en-US" b="1" dirty="0">
            <a:solidFill>
              <a:srgbClr val="002060"/>
            </a:solidFill>
          </a:endParaRPr>
        </a:p>
      </dgm:t>
    </dgm:pt>
    <dgm:pt modelId="{30B0BDFD-4195-4BF2-A3A8-6B25761B8E2E}" type="parTrans" cxnId="{F1CDA850-F2AD-43D0-81CD-3108A4AF3D92}">
      <dgm:prSet/>
      <dgm:spPr/>
      <dgm:t>
        <a:bodyPr/>
        <a:lstStyle/>
        <a:p>
          <a:endParaRPr lang="zh-TW" altLang="en-US"/>
        </a:p>
      </dgm:t>
    </dgm:pt>
    <dgm:pt modelId="{31061D1C-4C3A-4E81-8583-10A5D613CD43}" type="sibTrans" cxnId="{F1CDA850-F2AD-43D0-81CD-3108A4AF3D92}">
      <dgm:prSet/>
      <dgm:spPr/>
      <dgm:t>
        <a:bodyPr/>
        <a:lstStyle/>
        <a:p>
          <a:endParaRPr lang="zh-TW" altLang="en-US"/>
        </a:p>
      </dgm:t>
    </dgm:pt>
    <dgm:pt modelId="{E3A8A67E-769B-481F-9C4E-2DEC989BB229}">
      <dgm:prSet phldrT="[文字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altLang="zh-TW" b="1" dirty="0" smtClean="0">
              <a:solidFill>
                <a:srgbClr val="002060"/>
              </a:solidFill>
            </a:rPr>
            <a:t>Assessment for Learning</a:t>
          </a:r>
          <a:endParaRPr lang="zh-TW" altLang="en-US" b="1" dirty="0">
            <a:solidFill>
              <a:srgbClr val="002060"/>
            </a:solidFill>
          </a:endParaRPr>
        </a:p>
      </dgm:t>
    </dgm:pt>
    <dgm:pt modelId="{F079ABD8-E38C-44B4-AA2B-8ACBCA580325}" type="parTrans" cxnId="{BB0FD6BF-378B-415C-A201-A71621D1C31D}">
      <dgm:prSet/>
      <dgm:spPr/>
      <dgm:t>
        <a:bodyPr/>
        <a:lstStyle/>
        <a:p>
          <a:endParaRPr lang="zh-TW" altLang="en-US"/>
        </a:p>
      </dgm:t>
    </dgm:pt>
    <dgm:pt modelId="{EBF0682A-B52C-4319-BBF5-1A22B13D8915}" type="sibTrans" cxnId="{BB0FD6BF-378B-415C-A201-A71621D1C31D}">
      <dgm:prSet/>
      <dgm:spPr/>
      <dgm:t>
        <a:bodyPr/>
        <a:lstStyle/>
        <a:p>
          <a:endParaRPr lang="zh-TW" altLang="en-US"/>
        </a:p>
      </dgm:t>
    </dgm:pt>
    <dgm:pt modelId="{33A4CA2C-1B32-4F18-8969-67DF7DD472B4}" type="pres">
      <dgm:prSet presAssocID="{B61D4A55-74BE-49A4-9EA6-1E4217F08A5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DA8847-4843-4274-88AC-20FA37C96236}" type="pres">
      <dgm:prSet presAssocID="{B61D4A55-74BE-49A4-9EA6-1E4217F08A5A}" presName="matrix" presStyleCnt="0"/>
      <dgm:spPr/>
    </dgm:pt>
    <dgm:pt modelId="{AF722D27-6EDD-44C6-8E31-57AF17EE9210}" type="pres">
      <dgm:prSet presAssocID="{B61D4A55-74BE-49A4-9EA6-1E4217F08A5A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957C8B36-3228-4FC7-B31C-0FA5AED9A5B7}" type="pres">
      <dgm:prSet presAssocID="{B61D4A55-74BE-49A4-9EA6-1E4217F08A5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D60A85-EEFE-403B-9135-5AD968A616E5}" type="pres">
      <dgm:prSet presAssocID="{B61D4A55-74BE-49A4-9EA6-1E4217F08A5A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CFB2C85B-7651-4626-A23D-76C389027ECD}" type="pres">
      <dgm:prSet presAssocID="{B61D4A55-74BE-49A4-9EA6-1E4217F08A5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BECC91-4E06-4974-A099-58BB2D374469}" type="pres">
      <dgm:prSet presAssocID="{B61D4A55-74BE-49A4-9EA6-1E4217F08A5A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83C990D7-621F-4440-BB1B-AA0643658BA8}" type="pres">
      <dgm:prSet presAssocID="{B61D4A55-74BE-49A4-9EA6-1E4217F08A5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81B1BF-6765-48EA-924D-3819BD061B46}" type="pres">
      <dgm:prSet presAssocID="{B61D4A55-74BE-49A4-9EA6-1E4217F08A5A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26D88991-C99D-4C8F-915E-83E02223AD1F}" type="pres">
      <dgm:prSet presAssocID="{B61D4A55-74BE-49A4-9EA6-1E4217F08A5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665C99-5F29-489C-A994-1D25B43AE6E7}" type="pres">
      <dgm:prSet presAssocID="{B61D4A55-74BE-49A4-9EA6-1E4217F08A5A}" presName="centerTile" presStyleLbl="fgShp" presStyleIdx="0" presStyleCnt="1" custScaleX="186664" custScaleY="135220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D438E1-9CFD-4738-BA2D-95522168CC5B}" srcId="{B61D4A55-74BE-49A4-9EA6-1E4217F08A5A}" destId="{7A1D36B6-9571-4BB3-96DD-73784F9506B0}" srcOrd="0" destOrd="0" parTransId="{388FDF3C-415B-4FAF-8CCE-DF5415CBC92F}" sibTransId="{8160A007-2CF7-4426-8796-F450F1847B11}"/>
    <dgm:cxn modelId="{64CD6C19-6434-4978-84AA-64828F1B2858}" type="presOf" srcId="{B61D4A55-74BE-49A4-9EA6-1E4217F08A5A}" destId="{33A4CA2C-1B32-4F18-8969-67DF7DD472B4}" srcOrd="0" destOrd="0" presId="urn:microsoft.com/office/officeart/2005/8/layout/matrix1"/>
    <dgm:cxn modelId="{BB0FD6BF-378B-415C-A201-A71621D1C31D}" srcId="{7A1D36B6-9571-4BB3-96DD-73784F9506B0}" destId="{E3A8A67E-769B-481F-9C4E-2DEC989BB229}" srcOrd="3" destOrd="0" parTransId="{F079ABD8-E38C-44B4-AA2B-8ACBCA580325}" sibTransId="{EBF0682A-B52C-4319-BBF5-1A22B13D8915}"/>
    <dgm:cxn modelId="{0B2DB945-58F3-49A0-BF7A-963A9A2F710A}" type="presOf" srcId="{DCE45995-BAE3-487B-9A2D-6E86380A0BF8}" destId="{AF722D27-6EDD-44C6-8E31-57AF17EE9210}" srcOrd="0" destOrd="0" presId="urn:microsoft.com/office/officeart/2005/8/layout/matrix1"/>
    <dgm:cxn modelId="{F1CDA850-F2AD-43D0-81CD-3108A4AF3D92}" srcId="{7A1D36B6-9571-4BB3-96DD-73784F9506B0}" destId="{933001A2-45B5-44BA-9622-C8B2AB429085}" srcOrd="2" destOrd="0" parTransId="{30B0BDFD-4195-4BF2-A3A8-6B25761B8E2E}" sibTransId="{31061D1C-4C3A-4E81-8583-10A5D613CD43}"/>
    <dgm:cxn modelId="{18B85FAE-7D42-4EB4-9877-26004509C7E6}" type="presOf" srcId="{E3A8A67E-769B-481F-9C4E-2DEC989BB229}" destId="{BC81B1BF-6765-48EA-924D-3819BD061B46}" srcOrd="0" destOrd="0" presId="urn:microsoft.com/office/officeart/2005/8/layout/matrix1"/>
    <dgm:cxn modelId="{633BB471-B625-4298-9BD7-72CD32028BF1}" type="presOf" srcId="{7348A1FF-36D1-437C-A8A9-F7112FEF1FA7}" destId="{2AD60A85-EEFE-403B-9135-5AD968A616E5}" srcOrd="0" destOrd="0" presId="urn:microsoft.com/office/officeart/2005/8/layout/matrix1"/>
    <dgm:cxn modelId="{EF5F1DE6-AD90-4C86-BD98-B71BD6217CF8}" type="presOf" srcId="{DCE45995-BAE3-487B-9A2D-6E86380A0BF8}" destId="{957C8B36-3228-4FC7-B31C-0FA5AED9A5B7}" srcOrd="1" destOrd="0" presId="urn:microsoft.com/office/officeart/2005/8/layout/matrix1"/>
    <dgm:cxn modelId="{CA9F6DB7-C960-401F-950A-C893F30143F8}" type="presOf" srcId="{7348A1FF-36D1-437C-A8A9-F7112FEF1FA7}" destId="{CFB2C85B-7651-4626-A23D-76C389027ECD}" srcOrd="1" destOrd="0" presId="urn:microsoft.com/office/officeart/2005/8/layout/matrix1"/>
    <dgm:cxn modelId="{4E50019F-705A-4C89-9655-B93C25E8CC2A}" type="presOf" srcId="{933001A2-45B5-44BA-9622-C8B2AB429085}" destId="{83C990D7-621F-4440-BB1B-AA0643658BA8}" srcOrd="1" destOrd="0" presId="urn:microsoft.com/office/officeart/2005/8/layout/matrix1"/>
    <dgm:cxn modelId="{F0B41063-91D1-4103-B743-36A2A1DE4838}" type="presOf" srcId="{7A1D36B6-9571-4BB3-96DD-73784F9506B0}" destId="{49665C99-5F29-489C-A994-1D25B43AE6E7}" srcOrd="0" destOrd="0" presId="urn:microsoft.com/office/officeart/2005/8/layout/matrix1"/>
    <dgm:cxn modelId="{79311A52-A6B2-4BBA-AEC1-C6954DB2788B}" type="presOf" srcId="{E3A8A67E-769B-481F-9C4E-2DEC989BB229}" destId="{26D88991-C99D-4C8F-915E-83E02223AD1F}" srcOrd="1" destOrd="0" presId="urn:microsoft.com/office/officeart/2005/8/layout/matrix1"/>
    <dgm:cxn modelId="{BFCD7E59-A437-416B-86B1-4E5059E18C89}" srcId="{7A1D36B6-9571-4BB3-96DD-73784F9506B0}" destId="{DCE45995-BAE3-487B-9A2D-6E86380A0BF8}" srcOrd="0" destOrd="0" parTransId="{8BC01ABA-A1C9-430D-9BE2-454F07554096}" sibTransId="{4D3FD3BD-0689-4031-A960-034115D4441B}"/>
    <dgm:cxn modelId="{59C2A62A-A008-4288-92F4-3582930CDFDE}" type="presOf" srcId="{933001A2-45B5-44BA-9622-C8B2AB429085}" destId="{B1BECC91-4E06-4974-A099-58BB2D374469}" srcOrd="0" destOrd="0" presId="urn:microsoft.com/office/officeart/2005/8/layout/matrix1"/>
    <dgm:cxn modelId="{3C46DD4F-C6B9-400B-9551-05900E97541C}" srcId="{7A1D36B6-9571-4BB3-96DD-73784F9506B0}" destId="{7348A1FF-36D1-437C-A8A9-F7112FEF1FA7}" srcOrd="1" destOrd="0" parTransId="{A367F6D4-C5D1-4313-AE33-3B285584584F}" sibTransId="{FAC00AC1-CD92-4BF0-99FD-FEE4F4B9A14D}"/>
    <dgm:cxn modelId="{395A0587-F6DE-4E52-8F67-05AC42EB7408}" type="presParOf" srcId="{33A4CA2C-1B32-4F18-8969-67DF7DD472B4}" destId="{08DA8847-4843-4274-88AC-20FA37C96236}" srcOrd="0" destOrd="0" presId="urn:microsoft.com/office/officeart/2005/8/layout/matrix1"/>
    <dgm:cxn modelId="{67FD6D6E-421E-4424-9C51-605AD49B0D02}" type="presParOf" srcId="{08DA8847-4843-4274-88AC-20FA37C96236}" destId="{AF722D27-6EDD-44C6-8E31-57AF17EE9210}" srcOrd="0" destOrd="0" presId="urn:microsoft.com/office/officeart/2005/8/layout/matrix1"/>
    <dgm:cxn modelId="{6CB6B1A9-F4AD-4DF0-A6A5-C367E5CA5109}" type="presParOf" srcId="{08DA8847-4843-4274-88AC-20FA37C96236}" destId="{957C8B36-3228-4FC7-B31C-0FA5AED9A5B7}" srcOrd="1" destOrd="0" presId="urn:microsoft.com/office/officeart/2005/8/layout/matrix1"/>
    <dgm:cxn modelId="{C9857C30-CB56-4986-848F-610EA5AB84BD}" type="presParOf" srcId="{08DA8847-4843-4274-88AC-20FA37C96236}" destId="{2AD60A85-EEFE-403B-9135-5AD968A616E5}" srcOrd="2" destOrd="0" presId="urn:microsoft.com/office/officeart/2005/8/layout/matrix1"/>
    <dgm:cxn modelId="{0C1DE05E-4389-476C-883E-7E7DEA279CC4}" type="presParOf" srcId="{08DA8847-4843-4274-88AC-20FA37C96236}" destId="{CFB2C85B-7651-4626-A23D-76C389027ECD}" srcOrd="3" destOrd="0" presId="urn:microsoft.com/office/officeart/2005/8/layout/matrix1"/>
    <dgm:cxn modelId="{4C209B50-4139-4560-AE5D-0E7CA8FACCA4}" type="presParOf" srcId="{08DA8847-4843-4274-88AC-20FA37C96236}" destId="{B1BECC91-4E06-4974-A099-58BB2D374469}" srcOrd="4" destOrd="0" presId="urn:microsoft.com/office/officeart/2005/8/layout/matrix1"/>
    <dgm:cxn modelId="{D2C8C0AC-A65E-4466-BC78-47DF8E222C43}" type="presParOf" srcId="{08DA8847-4843-4274-88AC-20FA37C96236}" destId="{83C990D7-621F-4440-BB1B-AA0643658BA8}" srcOrd="5" destOrd="0" presId="urn:microsoft.com/office/officeart/2005/8/layout/matrix1"/>
    <dgm:cxn modelId="{D8533A31-A4CC-4C08-BBFF-E0B0BE8E2FA6}" type="presParOf" srcId="{08DA8847-4843-4274-88AC-20FA37C96236}" destId="{BC81B1BF-6765-48EA-924D-3819BD061B46}" srcOrd="6" destOrd="0" presId="urn:microsoft.com/office/officeart/2005/8/layout/matrix1"/>
    <dgm:cxn modelId="{DBB72CF4-7789-4EB3-801B-7DB102F2930F}" type="presParOf" srcId="{08DA8847-4843-4274-88AC-20FA37C96236}" destId="{26D88991-C99D-4C8F-915E-83E02223AD1F}" srcOrd="7" destOrd="0" presId="urn:microsoft.com/office/officeart/2005/8/layout/matrix1"/>
    <dgm:cxn modelId="{05B31E6D-44D3-48EC-8DB1-C9F6DCE57F98}" type="presParOf" srcId="{33A4CA2C-1B32-4F18-8969-67DF7DD472B4}" destId="{49665C99-5F29-489C-A994-1D25B43AE6E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07FD4-B004-4211-AD96-81FE9CA15F09}">
      <dsp:nvSpPr>
        <dsp:cNvPr id="0" name=""/>
        <dsp:cNvSpPr/>
      </dsp:nvSpPr>
      <dsp:spPr>
        <a:xfrm>
          <a:off x="535797" y="193340"/>
          <a:ext cx="3495800" cy="10789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795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召集人                        中華國中校長林志全</a:t>
          </a:r>
          <a:endParaRPr lang="zh-TW" altLang="en-US" sz="2100" kern="1200" dirty="0"/>
        </a:p>
      </dsp:txBody>
      <dsp:txXfrm>
        <a:off x="535797" y="193340"/>
        <a:ext cx="3495800" cy="1078929"/>
      </dsp:txXfrm>
    </dsp:sp>
    <dsp:sp modelId="{E2D5A6BC-0737-4AF0-A703-DC13560FDCB1}">
      <dsp:nvSpPr>
        <dsp:cNvPr id="0" name=""/>
        <dsp:cNvSpPr/>
      </dsp:nvSpPr>
      <dsp:spPr>
        <a:xfrm>
          <a:off x="54473" y="100607"/>
          <a:ext cx="1174331" cy="113287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1BBB2-DE89-4154-810D-0A2946789B60}">
      <dsp:nvSpPr>
        <dsp:cNvPr id="0" name=""/>
        <dsp:cNvSpPr/>
      </dsp:nvSpPr>
      <dsp:spPr>
        <a:xfrm>
          <a:off x="4573012" y="193340"/>
          <a:ext cx="3452574" cy="10789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795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專任輔導員               中華國中黃素娟</a:t>
          </a:r>
          <a:endParaRPr lang="zh-TW" altLang="en-US" sz="2100" kern="1200" dirty="0"/>
        </a:p>
      </dsp:txBody>
      <dsp:txXfrm>
        <a:off x="4573012" y="193340"/>
        <a:ext cx="3452574" cy="1078929"/>
      </dsp:txXfrm>
    </dsp:sp>
    <dsp:sp modelId="{462046ED-861F-4270-A4B9-E9018577FFEC}">
      <dsp:nvSpPr>
        <dsp:cNvPr id="0" name=""/>
        <dsp:cNvSpPr/>
      </dsp:nvSpPr>
      <dsp:spPr>
        <a:xfrm>
          <a:off x="4114801" y="100607"/>
          <a:ext cx="1154785" cy="1132875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256E1-07F3-46AD-A869-D8F6A952BE04}">
      <dsp:nvSpPr>
        <dsp:cNvPr id="0" name=""/>
        <dsp:cNvSpPr/>
      </dsp:nvSpPr>
      <dsp:spPr>
        <a:xfrm>
          <a:off x="2582506" y="1395747"/>
          <a:ext cx="3452574" cy="30927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795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兼任輔導員               中華國中吳麗宜       劉穎潔 蔡昕聰         國華國中李肇菁       東光國中林京玉       凱旋國中許詩停                    陳育萱</a:t>
          </a:r>
          <a:endParaRPr lang="zh-TW" altLang="en-US" sz="2100" kern="1200" dirty="0"/>
        </a:p>
      </dsp:txBody>
      <dsp:txXfrm>
        <a:off x="2582506" y="1395747"/>
        <a:ext cx="3452574" cy="3092719"/>
      </dsp:txXfrm>
    </dsp:sp>
    <dsp:sp modelId="{06F8C272-57D8-4B3B-A803-9F1113B1ECAF}">
      <dsp:nvSpPr>
        <dsp:cNvPr id="0" name=""/>
        <dsp:cNvSpPr/>
      </dsp:nvSpPr>
      <dsp:spPr>
        <a:xfrm>
          <a:off x="1954560" y="2260844"/>
          <a:ext cx="1243512" cy="113287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2D27-6EDD-44C6-8E31-57AF17EE9210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dirty="0" smtClean="0">
              <a:solidFill>
                <a:srgbClr val="002060"/>
              </a:solidFill>
            </a:rPr>
            <a:t>Lesson Preparation</a:t>
          </a:r>
        </a:p>
      </dsp:txBody>
      <dsp:txXfrm rot="5400000">
        <a:off x="0" y="0"/>
        <a:ext cx="4114800" cy="1697235"/>
      </dsp:txXfrm>
    </dsp:sp>
    <dsp:sp modelId="{2AD60A85-EEFE-403B-9135-5AD968A616E5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dirty="0" smtClean="0">
              <a:solidFill>
                <a:srgbClr val="002060"/>
              </a:solidFill>
            </a:rPr>
            <a:t>Classroom Observation</a:t>
          </a:r>
          <a:endParaRPr lang="zh-TW" altLang="en-US" sz="2700" b="1" kern="1200" dirty="0">
            <a:solidFill>
              <a:srgbClr val="002060"/>
            </a:solidFill>
          </a:endParaRPr>
        </a:p>
      </dsp:txBody>
      <dsp:txXfrm>
        <a:off x="4114800" y="0"/>
        <a:ext cx="4114800" cy="1697235"/>
      </dsp:txXfrm>
    </dsp:sp>
    <dsp:sp modelId="{B1BECC91-4E06-4974-A099-58BB2D374469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dirty="0" smtClean="0">
              <a:solidFill>
                <a:srgbClr val="002060"/>
              </a:solidFill>
            </a:rPr>
            <a:t>Reading Comprehension </a:t>
          </a:r>
          <a:endParaRPr lang="zh-TW" altLang="en-US" sz="2700" b="1" kern="1200" dirty="0">
            <a:solidFill>
              <a:srgbClr val="002060"/>
            </a:solidFill>
          </a:endParaRPr>
        </a:p>
      </dsp:txBody>
      <dsp:txXfrm rot="10800000">
        <a:off x="0" y="2828726"/>
        <a:ext cx="4114800" cy="1697235"/>
      </dsp:txXfrm>
    </dsp:sp>
    <dsp:sp modelId="{BC81B1BF-6765-48EA-924D-3819BD061B46}">
      <dsp:nvSpPr>
        <dsp:cNvPr id="0" name=""/>
        <dsp:cNvSpPr/>
      </dsp:nvSpPr>
      <dsp:spPr>
        <a:xfrm rot="5400000">
          <a:off x="5040709" y="1337071"/>
          <a:ext cx="2262981" cy="4114800"/>
        </a:xfrm>
        <a:prstGeom prst="round1Rect">
          <a:avLst/>
        </a:prstGeom>
        <a:solidFill>
          <a:schemeClr val="accent3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b="1" kern="1200" dirty="0" smtClean="0">
              <a:solidFill>
                <a:srgbClr val="002060"/>
              </a:solidFill>
            </a:rPr>
            <a:t>Assessment for Learning</a:t>
          </a:r>
          <a:endParaRPr lang="zh-TW" altLang="en-US" sz="2700" b="1" kern="1200" dirty="0">
            <a:solidFill>
              <a:srgbClr val="002060"/>
            </a:solidFill>
          </a:endParaRPr>
        </a:p>
      </dsp:txBody>
      <dsp:txXfrm rot="-5400000">
        <a:off x="4114800" y="2828726"/>
        <a:ext cx="4114800" cy="1697235"/>
      </dsp:txXfrm>
    </dsp:sp>
    <dsp:sp modelId="{49665C99-5F29-489C-A994-1D25B43AE6E7}">
      <dsp:nvSpPr>
        <dsp:cNvPr id="0" name=""/>
        <dsp:cNvSpPr/>
      </dsp:nvSpPr>
      <dsp:spPr>
        <a:xfrm>
          <a:off x="1810544" y="1497980"/>
          <a:ext cx="4608510" cy="153000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Adaptive Teaching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Effective Learning</a:t>
          </a:r>
          <a:endParaRPr lang="zh-TW" altLang="en-US" sz="2700" kern="1200" dirty="0"/>
        </a:p>
      </dsp:txBody>
      <dsp:txXfrm>
        <a:off x="1885232" y="1572668"/>
        <a:ext cx="4459134" cy="138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F39C19-F831-43F0-9932-5E2360CEB667}" type="datetimeFigureOut">
              <a:rPr lang="zh-TW" altLang="en-US" smtClean="0"/>
              <a:t>2016/3/8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AA2DB9-32F1-4404-A837-38E6E7B657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aoyXSRuLqg&amp;feature=youtu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報告人 </a:t>
            </a:r>
          </a:p>
          <a:p>
            <a:r>
              <a:rPr lang="zh-TW" altLang="en-US" dirty="0" smtClean="0"/>
              <a:t>宜蘭縣立中華國中  黃素娟</a:t>
            </a:r>
            <a:endParaRPr lang="en-US" altLang="zh-TW" dirty="0" smtClean="0"/>
          </a:p>
          <a:p>
            <a:r>
              <a:rPr lang="en-US" altLang="zh-TW" dirty="0" smtClean="0"/>
              <a:t>1050310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kern="100" dirty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宜蘭縣</a:t>
            </a:r>
            <a:r>
              <a:rPr lang="en-US" altLang="zh-TW" sz="4400" kern="100" dirty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104</a:t>
            </a:r>
            <a:r>
              <a:rPr lang="zh-TW" altLang="en-US" sz="4400" kern="100" dirty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學年度英語科</a:t>
            </a:r>
            <a:r>
              <a:rPr lang="en-US" altLang="zh-TW" sz="4400" kern="100" dirty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/>
            </a:r>
            <a:br>
              <a:rPr lang="en-US" altLang="zh-TW" sz="4400" kern="100" dirty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</a:br>
            <a:r>
              <a:rPr lang="zh-TW" altLang="zh-TW" sz="4400" kern="100" dirty="0">
                <a:solidFill>
                  <a:srgbClr val="000000"/>
                </a:solidFill>
                <a:effectLst/>
                <a:latin typeface="Times New Roman"/>
                <a:ea typeface="標楷體"/>
                <a:cs typeface="Times New Roman"/>
              </a:rPr>
              <a:t>跨縣市回流工作坊暨分區交流聯盟活動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34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分組模式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865237" cy="37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004048" y="1556792"/>
            <a:ext cx="2952328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A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組為精熟組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B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組為增強組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組為潛能組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036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分組模式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962743" cy="376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148064" y="2060848"/>
            <a:ext cx="3294112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組</a:t>
            </a:r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組為精熟組</a:t>
            </a:r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組為增強組</a:t>
            </a:r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5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評量方式與內容由學校參與教師自訂。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採差異化評量處理，是最弱勢學生，學生評量可參考學輔班模式另外考量。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期末成績計算，採差異化學習精神適性考量。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評量與學期成績計算</a:t>
            </a:r>
          </a:p>
        </p:txBody>
      </p:sp>
    </p:spTree>
    <p:extLst>
      <p:ext uri="{BB962C8B-B14F-4D97-AF65-F5344CB8AC3E}">
        <p14:creationId xmlns:p14="http://schemas.microsoft.com/office/powerpoint/2010/main" val="28836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808154"/>
              </p:ext>
            </p:extLst>
          </p:nvPr>
        </p:nvGraphicFramePr>
        <p:xfrm>
          <a:off x="827582" y="1556795"/>
          <a:ext cx="7128793" cy="3456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422"/>
                <a:gridCol w="2370052"/>
                <a:gridCol w="1307615"/>
                <a:gridCol w="1489704"/>
              </a:tblGrid>
              <a:tr h="503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段考</a:t>
                      </a:r>
                      <a:endParaRPr lang="zh-TW" sz="1200" kern="1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全班平均扣除</a:t>
                      </a:r>
                      <a:r>
                        <a:rPr lang="en-US" sz="1200" kern="0" dirty="0">
                          <a:effectLst/>
                        </a:rPr>
                        <a:t>C</a:t>
                      </a:r>
                      <a:r>
                        <a:rPr lang="zh-TW" sz="1200" kern="0" dirty="0">
                          <a:effectLst/>
                        </a:rPr>
                        <a:t>組</a:t>
                      </a:r>
                      <a:endParaRPr lang="zh-TW" sz="1200" kern="1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C</a:t>
                      </a:r>
                      <a:r>
                        <a:rPr lang="zh-TW" sz="1200" kern="0">
                          <a:effectLst/>
                        </a:rPr>
                        <a:t>組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差異值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26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103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67.92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31.8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36.12</a:t>
                      </a:r>
                      <a:endParaRPr lang="zh-TW" sz="1200" kern="1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26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103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68.56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35.8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32.76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26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103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71.56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26.4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45.16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26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103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2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71.12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31.2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39.92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26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103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2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63.08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27.4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35.68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26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103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2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71.92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32.8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39.12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26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104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65.36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31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34.36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26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104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59.64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32.2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27.44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262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104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1</a:t>
                      </a:r>
                      <a:r>
                        <a:rPr lang="zh-TW" sz="1200" kern="0">
                          <a:effectLst/>
                        </a:rPr>
                        <a:t>－</a:t>
                      </a:r>
                      <a:r>
                        <a:rPr lang="en-US" sz="1200" kern="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59.84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31.8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28.04</a:t>
                      </a:r>
                      <a:endParaRPr lang="zh-TW" sz="1200" kern="10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  <a:tr h="591847"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Cambria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Cambria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endParaRPr lang="zh-TW" sz="1000">
                        <a:effectLst/>
                        <a:latin typeface="Cambria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</a:rPr>
                        <a:t>（值越小表示</a:t>
                      </a:r>
                      <a:r>
                        <a:rPr lang="en-US" sz="1200" kern="0" dirty="0">
                          <a:effectLst/>
                        </a:rPr>
                        <a:t>C</a:t>
                      </a:r>
                      <a:r>
                        <a:rPr lang="zh-TW" sz="1200" kern="0" dirty="0">
                          <a:effectLst/>
                        </a:rPr>
                        <a:t>組與班上其他同學成績差距越小）</a:t>
                      </a:r>
                      <a:endParaRPr lang="zh-TW" sz="1200" kern="100" dirty="0">
                        <a:effectLst/>
                        <a:latin typeface="Cambria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b"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中華國中</a:t>
            </a:r>
            <a:r>
              <a:rPr lang="en-US" altLang="zh-TW" dirty="0" smtClean="0"/>
              <a:t>306 </a:t>
            </a:r>
            <a:r>
              <a:rPr lang="en-US" altLang="zh-TW" dirty="0"/>
              <a:t>C</a:t>
            </a:r>
            <a:r>
              <a:rPr lang="zh-TW" altLang="en-US" dirty="0"/>
              <a:t>組二上到三上段考成績</a:t>
            </a:r>
            <a:r>
              <a:rPr lang="zh-TW" altLang="en-US" dirty="0" smtClean="0"/>
              <a:t>比較表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02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中華國中</a:t>
            </a:r>
            <a:r>
              <a:rPr lang="en-US" altLang="zh-TW" dirty="0"/>
              <a:t>306 C</a:t>
            </a:r>
            <a:r>
              <a:rPr lang="zh-TW" altLang="en-US" dirty="0"/>
              <a:t>組二上到三上段考成績比較表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3343"/>
            <a:ext cx="7488832" cy="412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最常見的問題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19" y="1481138"/>
            <a:ext cx="679176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7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減量、簡化教材。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適度配合課本內容。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補救教學基本學習教材，博幼基金會的補救教學教材，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均一教育平台。</a:t>
            </a:r>
            <a:endParaRPr lang="en-US" altLang="zh-TW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數學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奠基與補救教學模組教材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最弱勢學生教材與評量處理</a:t>
            </a:r>
          </a:p>
        </p:txBody>
      </p:sp>
    </p:spTree>
    <p:extLst>
      <p:ext uri="{BB962C8B-B14F-4D97-AF65-F5344CB8AC3E}">
        <p14:creationId xmlns:p14="http://schemas.microsoft.com/office/powerpoint/2010/main" val="8880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學生可依學習成效，進行組間流動。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可先預設學習成效檢核點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定期考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家長或學生有意願可以安排跨組學習一段時間，再行決定是否持續學習。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學生組間流動，彈性調整</a:t>
            </a:r>
          </a:p>
        </p:txBody>
      </p:sp>
    </p:spTree>
    <p:extLst>
      <p:ext uri="{BB962C8B-B14F-4D97-AF65-F5344CB8AC3E}">
        <p14:creationId xmlns:p14="http://schemas.microsoft.com/office/powerpoint/2010/main" val="11889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j-cs"/>
                <a:hlinkClick r:id="rId2"/>
              </a:rPr>
              <a:t>重建信心</a:t>
            </a:r>
            <a:r>
              <a:rPr lang="en-US" altLang="zh-TW" sz="4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j-cs"/>
                <a:hlinkClick r:id="rId2"/>
              </a:rPr>
              <a:t/>
            </a:r>
            <a:br>
              <a:rPr lang="en-US" altLang="zh-TW" sz="4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j-cs"/>
                <a:hlinkClick r:id="rId2"/>
              </a:rPr>
            </a:br>
            <a:r>
              <a:rPr lang="zh-TW" altLang="en-US" sz="4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j-cs"/>
                <a:hlinkClick r:id="rId2"/>
              </a:rPr>
              <a:t>讓學生找回發言權</a:t>
            </a:r>
            <a:endParaRPr lang="zh-TW" altLang="en-US" sz="4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9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27943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/>
              <a:t>宜蘭</a:t>
            </a:r>
            <a:r>
              <a:rPr lang="zh-TW" altLang="en-US" dirty="0" smtClean="0"/>
              <a:t>英語輔導團國中組成員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33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學年度社群運作方向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38478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5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Lesson Preparation</a:t>
            </a:r>
            <a:endParaRPr lang="zh-TW" altLang="en-US" dirty="0"/>
          </a:p>
        </p:txBody>
      </p:sp>
      <p:pic>
        <p:nvPicPr>
          <p:cNvPr id="1026" name="Picture 2" descr="H:\sujiuan\英語輔導團\104\研習\0817備課\119_0817\IMG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828855"/>
            <a:ext cx="2744898" cy="205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sujiuan\英語輔導團\105\研習\0126共備\photo\HYWZ7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74" y="1888074"/>
            <a:ext cx="2622454" cy="196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03848" y="134076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寒暑假時全縣共同備課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02323" y="3853825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104.8.26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004048" y="3853824"/>
            <a:ext cx="1499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105.1.26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67" y="4467763"/>
            <a:ext cx="2400267" cy="18002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16677" y="5621632"/>
            <a:ext cx="257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104.11.26</a:t>
            </a:r>
            <a:r>
              <a:rPr lang="zh-TW" altLang="en-US" dirty="0" smtClean="0">
                <a:solidFill>
                  <a:srgbClr val="FF0000"/>
                </a:solidFill>
              </a:rPr>
              <a:t>員山國中校長觀課前共備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1585"/>
            <a:ext cx="2160240" cy="162018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Classroom Observation</a:t>
            </a:r>
            <a:endParaRPr lang="zh-TW" altLang="en-US" dirty="0"/>
          </a:p>
        </p:txBody>
      </p:sp>
      <p:pic>
        <p:nvPicPr>
          <p:cNvPr id="1026" name="Picture 2" descr="H:\sujiuan\英語輔導團\104\研習\0519昕璁觀課\photo\Tim 老師 補救教學\108_0519\IMG_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74667"/>
            <a:ext cx="2016224" cy="151216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73015"/>
            <a:ext cx="2591780" cy="172785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9007"/>
            <a:ext cx="4924835" cy="114174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文字方塊 8"/>
          <p:cNvSpPr txBox="1"/>
          <p:nvPr/>
        </p:nvSpPr>
        <p:spPr>
          <a:xfrm>
            <a:off x="915253" y="3939444"/>
            <a:ext cx="126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104.5.19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686908" y="4725144"/>
            <a:ext cx="12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104.9.17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444208" y="497176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104.11.12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760531" y="16599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105.3.3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2861402" cy="214605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Reading Comprehension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13" y="2132856"/>
            <a:ext cx="3876939" cy="290770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文字方塊 5"/>
          <p:cNvSpPr txBox="1"/>
          <p:nvPr/>
        </p:nvSpPr>
        <p:spPr>
          <a:xfrm>
            <a:off x="1475656" y="384633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104.5.12</a:t>
            </a:r>
            <a:r>
              <a:rPr lang="zh-TW" altLang="en-US" dirty="0" smtClean="0">
                <a:solidFill>
                  <a:srgbClr val="C00000"/>
                </a:solidFill>
              </a:rPr>
              <a:t>文學作品融入閱讀教材設計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04048" y="52285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104.12.3</a:t>
            </a:r>
            <a:r>
              <a:rPr lang="zh-TW" altLang="en-US" dirty="0" smtClean="0">
                <a:solidFill>
                  <a:srgbClr val="C00000"/>
                </a:solidFill>
              </a:rPr>
              <a:t>創意教學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2513252" cy="172819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Assessment for Learning</a:t>
            </a:r>
            <a:endParaRPr lang="zh-TW" alt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3" y="1556792"/>
            <a:ext cx="3384376" cy="199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3848852"/>
            <a:ext cx="2592288" cy="177248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03403" y="3664187"/>
            <a:ext cx="330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C00000"/>
                </a:solidFill>
              </a:rPr>
              <a:t>小四及小</a:t>
            </a:r>
            <a:r>
              <a:rPr lang="zh-TW" altLang="en-US" dirty="0" smtClean="0">
                <a:solidFill>
                  <a:srgbClr val="C00000"/>
                </a:solidFill>
              </a:rPr>
              <a:t>六全縣英語能力檢測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20072" y="33710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104.7.6</a:t>
            </a:r>
            <a:r>
              <a:rPr lang="zh-TW" altLang="en-US" dirty="0" smtClean="0">
                <a:solidFill>
                  <a:srgbClr val="C00000"/>
                </a:solidFill>
              </a:rPr>
              <a:t>學習成就評量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104</a:t>
            </a:r>
            <a:r>
              <a:rPr lang="zh-TW" altLang="en-US" sz="2800" dirty="0"/>
              <a:t>學年</a:t>
            </a:r>
            <a:r>
              <a:rPr lang="zh-TW" altLang="en-US" sz="2800" dirty="0" smtClean="0"/>
              <a:t>度</a:t>
            </a:r>
            <a:r>
              <a:rPr lang="zh-TW" altLang="en-US" sz="2800" dirty="0"/>
              <a:t>計畫試辦學校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適性教學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4" y="2348880"/>
            <a:ext cx="8297863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分組模式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4" y="1700808"/>
            <a:ext cx="3806985" cy="351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932040" y="1700808"/>
            <a:ext cx="3394720" cy="42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分成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B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三組。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A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組學生在原班授課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B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組抽離合班。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satMod val="13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satMod val="13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七年級，大部分學校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satMod val="13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6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1583</TotalTime>
  <Words>501</Words>
  <Application>Microsoft Office PowerPoint</Application>
  <PresentationFormat>如螢幕大小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匯合</vt:lpstr>
      <vt:lpstr>宜蘭縣104學年度英語科 跨縣市回流工作坊暨分區交流聯盟活動</vt:lpstr>
      <vt:lpstr>104宜蘭英語輔導團國中組成員</vt:lpstr>
      <vt:lpstr>104學年度社群運作方向</vt:lpstr>
      <vt:lpstr>Lesson Preparation</vt:lpstr>
      <vt:lpstr>Classroom Observation</vt:lpstr>
      <vt:lpstr>Reading Comprehension</vt:lpstr>
      <vt:lpstr>Assessment for Learning</vt:lpstr>
      <vt:lpstr>適性教學</vt:lpstr>
      <vt:lpstr>分組模式(一)</vt:lpstr>
      <vt:lpstr>分組模式(二)</vt:lpstr>
      <vt:lpstr>分組模式(三)</vt:lpstr>
      <vt:lpstr>評量與學期成績計算</vt:lpstr>
      <vt:lpstr>中華國中306 C組二上到三上段考成績比較表</vt:lpstr>
      <vt:lpstr>中華國中306 C組二上到三上段考成績比較表</vt:lpstr>
      <vt:lpstr>最常見的問題</vt:lpstr>
      <vt:lpstr>最弱勢學生教材與評量處理</vt:lpstr>
      <vt:lpstr>學生組間流動，彈性調整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宜蘭縣國教輔導團 國中英語輔導小組 104年精進計畫執行成果報告</dc:title>
  <dc:creator>lucky</dc:creator>
  <cp:lastModifiedBy>lucky</cp:lastModifiedBy>
  <cp:revision>66</cp:revision>
  <dcterms:created xsi:type="dcterms:W3CDTF">2015-09-23T08:24:33Z</dcterms:created>
  <dcterms:modified xsi:type="dcterms:W3CDTF">2016-03-08T08:38:41Z</dcterms:modified>
</cp:coreProperties>
</file>