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660066"/>
    <a:srgbClr val="00FFFF"/>
    <a:srgbClr val="00FFCC"/>
    <a:srgbClr val="262626"/>
    <a:srgbClr val="00CC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37" d="100"/>
          <a:sy n="37" d="100"/>
        </p:scale>
        <p:origin x="-49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86BF-3847-45E9-B52B-B9CBA703897E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233-91FE-4F45-BDC7-CA0C13822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76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86BF-3847-45E9-B52B-B9CBA703897E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233-91FE-4F45-BDC7-CA0C13822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34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86BF-3847-45E9-B52B-B9CBA703897E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233-91FE-4F45-BDC7-CA0C13822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382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86BF-3847-45E9-B52B-B9CBA703897E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233-91FE-4F45-BDC7-CA0C13822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05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86BF-3847-45E9-B52B-B9CBA703897E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233-91FE-4F45-BDC7-CA0C13822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01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86BF-3847-45E9-B52B-B9CBA703897E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233-91FE-4F45-BDC7-CA0C13822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93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86BF-3847-45E9-B52B-B9CBA703897E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233-91FE-4F45-BDC7-CA0C13822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69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86BF-3847-45E9-B52B-B9CBA703897E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233-91FE-4F45-BDC7-CA0C13822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039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86BF-3847-45E9-B52B-B9CBA703897E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233-91FE-4F45-BDC7-CA0C13822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44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86BF-3847-45E9-B52B-B9CBA703897E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233-91FE-4F45-BDC7-CA0C13822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28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786BF-3847-45E9-B52B-B9CBA703897E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233-91FE-4F45-BDC7-CA0C13822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24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786BF-3847-45E9-B52B-B9CBA703897E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BC233-91FE-4F45-BDC7-CA0C138228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69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008&#23416;&#32722;&#21934;Word%20list%20%20%20%20%20%20%20%20%20%20%20%20%20Nam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67206" y="1625169"/>
            <a:ext cx="10794365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4400" dirty="0" smtClean="0">
                <a:solidFill>
                  <a:srgbClr val="FFFF00"/>
                </a:solidFill>
              </a:rPr>
              <a:t>It is an </a:t>
            </a:r>
            <a:r>
              <a:rPr lang="en-US" altLang="zh-TW" sz="4400" dirty="0" err="1" smtClean="0">
                <a:solidFill>
                  <a:srgbClr val="660066"/>
                </a:solidFill>
              </a:rPr>
              <a:t>overgeneralisation</a:t>
            </a:r>
            <a:r>
              <a:rPr lang="en-US" altLang="zh-TW" sz="4400" dirty="0" smtClean="0">
                <a:solidFill>
                  <a:srgbClr val="FFFF00"/>
                </a:solidFill>
              </a:rPr>
              <a:t> of some </a:t>
            </a:r>
          </a:p>
          <a:p>
            <a:r>
              <a:rPr lang="en-US" altLang="zh-TW" sz="4400" dirty="0">
                <a:solidFill>
                  <a:srgbClr val="FFFF00"/>
                </a:solidFill>
              </a:rPr>
              <a:t> </a:t>
            </a:r>
            <a:r>
              <a:rPr lang="en-US" altLang="zh-TW" sz="4400" dirty="0" smtClean="0">
                <a:solidFill>
                  <a:srgbClr val="FFFF00"/>
                </a:solidFill>
              </a:rPr>
              <a:t>    characteristics of a group of people, a </a:t>
            </a:r>
          </a:p>
          <a:p>
            <a:r>
              <a:rPr lang="en-US" altLang="zh-TW" sz="4400" dirty="0">
                <a:solidFill>
                  <a:srgbClr val="FFFF00"/>
                </a:solidFill>
              </a:rPr>
              <a:t> </a:t>
            </a:r>
            <a:r>
              <a:rPr lang="en-US" altLang="zh-TW" sz="4400" dirty="0" smtClean="0">
                <a:solidFill>
                  <a:srgbClr val="FFFF00"/>
                </a:solidFill>
              </a:rPr>
              <a:t>    country, a region, etc.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4400" dirty="0" smtClean="0">
                <a:solidFill>
                  <a:srgbClr val="FFFF00"/>
                </a:solidFill>
              </a:rPr>
              <a:t>But, it is </a:t>
            </a:r>
            <a:r>
              <a:rPr lang="en-US" altLang="zh-TW" sz="4400" dirty="0" smtClean="0">
                <a:solidFill>
                  <a:srgbClr val="660066"/>
                </a:solidFill>
              </a:rPr>
              <a:t>partly true </a:t>
            </a:r>
            <a:r>
              <a:rPr lang="en-US" altLang="zh-TW" sz="4400" dirty="0" smtClean="0">
                <a:solidFill>
                  <a:srgbClr val="FFFF00"/>
                </a:solidFill>
              </a:rPr>
              <a:t>and </a:t>
            </a:r>
            <a:r>
              <a:rPr lang="en-US" altLang="zh-TW" sz="4400" dirty="0" smtClean="0">
                <a:solidFill>
                  <a:srgbClr val="660066"/>
                </a:solidFill>
              </a:rPr>
              <a:t>partly false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4400" dirty="0" smtClean="0">
                <a:solidFill>
                  <a:srgbClr val="FFFF00"/>
                </a:solidFill>
              </a:rPr>
              <a:t>Because it is impossible to know everybody.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4400" dirty="0" smtClean="0">
                <a:solidFill>
                  <a:srgbClr val="FFFF00"/>
                </a:solidFill>
              </a:rPr>
              <a:t>Stereotypes </a:t>
            </a:r>
            <a:r>
              <a:rPr lang="en-US" altLang="zh-TW" sz="4400" dirty="0" smtClean="0">
                <a:solidFill>
                  <a:srgbClr val="660066"/>
                </a:solidFill>
              </a:rPr>
              <a:t>disappear</a:t>
            </a:r>
            <a:r>
              <a:rPr lang="en-US" altLang="zh-TW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TW" sz="4400" dirty="0" smtClean="0">
                <a:solidFill>
                  <a:srgbClr val="FFFF00"/>
                </a:solidFill>
              </a:rPr>
              <a:t>very slowly, </a:t>
            </a:r>
          </a:p>
          <a:p>
            <a:r>
              <a:rPr lang="en-US" altLang="zh-TW" sz="4400" dirty="0">
                <a:solidFill>
                  <a:srgbClr val="FFFF00"/>
                </a:solidFill>
              </a:rPr>
              <a:t> </a:t>
            </a:r>
            <a:r>
              <a:rPr lang="en-US" altLang="zh-TW" sz="4400" dirty="0" smtClean="0">
                <a:solidFill>
                  <a:srgbClr val="FFFF00"/>
                </a:solidFill>
              </a:rPr>
              <a:t>     sometimes never!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zh-TW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1894113" y="391886"/>
            <a:ext cx="88609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TW" sz="6000" b="1" dirty="0">
                <a:solidFill>
                  <a:srgbClr val="00FFFF"/>
                </a:solidFill>
              </a:rPr>
              <a:t>What is a stereotype?</a:t>
            </a:r>
          </a:p>
        </p:txBody>
      </p:sp>
    </p:spTree>
    <p:extLst>
      <p:ext uri="{BB962C8B-B14F-4D97-AF65-F5344CB8AC3E}">
        <p14:creationId xmlns:p14="http://schemas.microsoft.com/office/powerpoint/2010/main" val="11873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66135" y="302359"/>
            <a:ext cx="48596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TW" sz="36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4800" dirty="0" smtClean="0">
                <a:solidFill>
                  <a:srgbClr val="660066"/>
                </a:solidFill>
              </a:rPr>
              <a:t>Girls</a:t>
            </a:r>
            <a:r>
              <a:rPr lang="en-US" altLang="zh-TW" sz="4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love to cry.</a:t>
            </a:r>
          </a:p>
        </p:txBody>
      </p:sp>
      <p:sp>
        <p:nvSpPr>
          <p:cNvPr id="3" name="矩形 2"/>
          <p:cNvSpPr/>
          <p:nvPr/>
        </p:nvSpPr>
        <p:spPr>
          <a:xfrm>
            <a:off x="2001026" y="9096"/>
            <a:ext cx="53815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sz="6000" b="1" dirty="0">
                <a:solidFill>
                  <a:srgbClr val="FFC000"/>
                </a:solidFill>
              </a:rPr>
              <a:t>Some examples:</a:t>
            </a:r>
          </a:p>
        </p:txBody>
      </p:sp>
      <p:sp>
        <p:nvSpPr>
          <p:cNvPr id="4" name="矩形 3"/>
          <p:cNvSpPr/>
          <p:nvPr/>
        </p:nvSpPr>
        <p:spPr>
          <a:xfrm>
            <a:off x="266135" y="1502687"/>
            <a:ext cx="120516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altLang="zh-TW" sz="4800" dirty="0">
                <a:solidFill>
                  <a:srgbClr val="660066"/>
                </a:solidFill>
              </a:rPr>
              <a:t>Americans</a:t>
            </a:r>
            <a:r>
              <a:rPr lang="en-US" altLang="zh-TW" sz="4800" dirty="0">
                <a:solidFill>
                  <a:srgbClr val="A5A5A5">
                    <a:lumMod val="20000"/>
                    <a:lumOff val="80000"/>
                  </a:srgbClr>
                </a:solidFill>
              </a:rPr>
              <a:t> are rich</a:t>
            </a:r>
            <a:r>
              <a:rPr lang="en-US" altLang="zh-TW" sz="4800" dirty="0" smtClean="0">
                <a:solidFill>
                  <a:srgbClr val="A5A5A5">
                    <a:lumMod val="20000"/>
                    <a:lumOff val="80000"/>
                  </a:srgbClr>
                </a:solidFill>
              </a:rPr>
              <a:t>.</a:t>
            </a:r>
            <a:endParaRPr lang="en-US" altLang="zh-TW" sz="4800" dirty="0">
              <a:solidFill>
                <a:srgbClr val="A5A5A5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6135" y="2241352"/>
            <a:ext cx="116608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altLang="zh-TW" sz="4800" dirty="0">
                <a:solidFill>
                  <a:srgbClr val="660066"/>
                </a:solidFill>
              </a:rPr>
              <a:t>Japanese</a:t>
            </a:r>
            <a:r>
              <a:rPr lang="en-US" altLang="zh-TW" sz="4800" dirty="0">
                <a:solidFill>
                  <a:srgbClr val="A5A5A5">
                    <a:lumMod val="20000"/>
                    <a:lumOff val="80000"/>
                  </a:srgbClr>
                </a:solidFill>
              </a:rPr>
              <a:t> women are gentle, but men are mean</a:t>
            </a:r>
            <a:r>
              <a:rPr lang="en-US" altLang="zh-TW" sz="4800" dirty="0" smtClean="0">
                <a:solidFill>
                  <a:srgbClr val="A5A5A5">
                    <a:lumMod val="20000"/>
                    <a:lumOff val="80000"/>
                  </a:srgbClr>
                </a:solidFill>
              </a:rPr>
              <a:t>.</a:t>
            </a:r>
            <a:endParaRPr lang="en-US" altLang="zh-TW" sz="4800" dirty="0">
              <a:solidFill>
                <a:srgbClr val="A5A5A5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6135" y="3716271"/>
            <a:ext cx="108372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altLang="zh-TW" sz="4800" dirty="0">
                <a:solidFill>
                  <a:srgbClr val="660066"/>
                </a:solidFill>
              </a:rPr>
              <a:t>Arabian</a:t>
            </a:r>
            <a:r>
              <a:rPr lang="en-US" altLang="zh-TW" sz="4800" dirty="0">
                <a:solidFill>
                  <a:srgbClr val="A5A5A5">
                    <a:lumMod val="20000"/>
                    <a:lumOff val="80000"/>
                  </a:srgbClr>
                </a:solidFill>
              </a:rPr>
              <a:t> are bad Muslims</a:t>
            </a:r>
            <a:r>
              <a:rPr lang="en-US" altLang="zh-TW" sz="4800" dirty="0" smtClean="0">
                <a:solidFill>
                  <a:srgbClr val="A5A5A5">
                    <a:lumMod val="20000"/>
                    <a:lumOff val="80000"/>
                  </a:srgbClr>
                </a:solidFill>
              </a:rPr>
              <a:t>.</a:t>
            </a:r>
            <a:endParaRPr lang="en-US" altLang="zh-TW" sz="4800" dirty="0">
              <a:solidFill>
                <a:srgbClr val="A5A5A5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6135" y="4478019"/>
            <a:ext cx="10907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altLang="zh-TW" sz="4800" dirty="0">
                <a:solidFill>
                  <a:srgbClr val="660066"/>
                </a:solidFill>
              </a:rPr>
              <a:t>Boys</a:t>
            </a:r>
            <a:r>
              <a:rPr lang="en-US" altLang="zh-TW" sz="4800" dirty="0">
                <a:solidFill>
                  <a:srgbClr val="A5A5A5">
                    <a:lumMod val="20000"/>
                    <a:lumOff val="80000"/>
                  </a:srgbClr>
                </a:solidFill>
              </a:rPr>
              <a:t> </a:t>
            </a:r>
            <a:r>
              <a:rPr lang="en-US" altLang="zh-TW" sz="4800" dirty="0" smtClean="0">
                <a:solidFill>
                  <a:srgbClr val="A5A5A5">
                    <a:lumMod val="20000"/>
                    <a:lumOff val="80000"/>
                  </a:srgbClr>
                </a:solidFill>
              </a:rPr>
              <a:t>only </a:t>
            </a:r>
            <a:r>
              <a:rPr lang="en-US" altLang="zh-TW" sz="4800" dirty="0">
                <a:solidFill>
                  <a:srgbClr val="A5A5A5">
                    <a:lumMod val="20000"/>
                    <a:lumOff val="80000"/>
                  </a:srgbClr>
                </a:solidFill>
              </a:rPr>
              <a:t>wear </a:t>
            </a:r>
            <a:r>
              <a:rPr lang="en-US" altLang="zh-TW" sz="4800" dirty="0" smtClean="0">
                <a:solidFill>
                  <a:srgbClr val="A5A5A5">
                    <a:lumMod val="20000"/>
                    <a:lumOff val="80000"/>
                  </a:srgbClr>
                </a:solidFill>
              </a:rPr>
              <a:t>blue, girls wear pink.</a:t>
            </a:r>
            <a:endParaRPr lang="en-US" altLang="zh-TW" sz="4800" dirty="0">
              <a:solidFill>
                <a:srgbClr val="A5A5A5">
                  <a:lumMod val="20000"/>
                  <a:lumOff val="8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6135" y="5229429"/>
            <a:ext cx="8502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altLang="zh-TW" sz="4800" dirty="0">
                <a:solidFill>
                  <a:srgbClr val="660066"/>
                </a:solidFill>
              </a:rPr>
              <a:t>Americans</a:t>
            </a:r>
            <a:r>
              <a:rPr lang="en-US" altLang="zh-TW" sz="4800" dirty="0">
                <a:solidFill>
                  <a:srgbClr val="A5A5A5">
                    <a:lumMod val="20000"/>
                    <a:lumOff val="80000"/>
                  </a:srgbClr>
                </a:solidFill>
              </a:rPr>
              <a:t> have guns</a:t>
            </a:r>
            <a:r>
              <a:rPr lang="en-US" altLang="zh-TW" sz="4800" dirty="0" smtClean="0">
                <a:solidFill>
                  <a:srgbClr val="A5A5A5">
                    <a:lumMod val="20000"/>
                    <a:lumOff val="80000"/>
                  </a:srgbClr>
                </a:solidFill>
              </a:rPr>
              <a:t>.</a:t>
            </a:r>
            <a:endParaRPr lang="en-US" altLang="zh-TW" sz="4800" dirty="0">
              <a:solidFill>
                <a:srgbClr val="A5A5A5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6135" y="5929855"/>
            <a:ext cx="97753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altLang="zh-TW" sz="4800" dirty="0">
                <a:solidFill>
                  <a:srgbClr val="660066"/>
                </a:solidFill>
              </a:rPr>
              <a:t>Chinese</a:t>
            </a:r>
            <a:r>
              <a:rPr lang="en-US" altLang="zh-TW" sz="4800" dirty="0">
                <a:solidFill>
                  <a:srgbClr val="A5A5A5">
                    <a:lumMod val="20000"/>
                    <a:lumOff val="80000"/>
                  </a:srgbClr>
                </a:solidFill>
              </a:rPr>
              <a:t> people are short.</a:t>
            </a:r>
            <a:endParaRPr lang="zh-TW" altLang="en-US" sz="4800" dirty="0">
              <a:solidFill>
                <a:srgbClr val="A5A5A5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90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71379" y="371610"/>
            <a:ext cx="108327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6000" b="1" dirty="0" smtClean="0">
              <a:solidFill>
                <a:srgbClr val="00CCFF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TW" sz="4800" dirty="0" smtClean="0">
                <a:solidFill>
                  <a:srgbClr val="FFFF00"/>
                </a:solidFill>
              </a:rPr>
              <a:t>We like to </a:t>
            </a:r>
            <a:r>
              <a:rPr lang="en-US" altLang="zh-TW" sz="4800" dirty="0" smtClean="0">
                <a:solidFill>
                  <a:srgbClr val="660066"/>
                </a:solidFill>
              </a:rPr>
              <a:t>simplify</a:t>
            </a:r>
            <a:r>
              <a:rPr lang="en-US" altLang="zh-TW" sz="4800" dirty="0" smtClean="0">
                <a:solidFill>
                  <a:srgbClr val="FFFF00"/>
                </a:solidFill>
              </a:rPr>
              <a:t> things.</a:t>
            </a:r>
          </a:p>
        </p:txBody>
      </p:sp>
      <p:sp>
        <p:nvSpPr>
          <p:cNvPr id="4" name="矩形 3"/>
          <p:cNvSpPr/>
          <p:nvPr/>
        </p:nvSpPr>
        <p:spPr>
          <a:xfrm>
            <a:off x="2851518" y="163859"/>
            <a:ext cx="59229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sz="6000" b="1" dirty="0">
                <a:solidFill>
                  <a:srgbClr val="00FFFF"/>
                </a:solidFill>
              </a:rPr>
              <a:t>Why stereotypes?</a:t>
            </a:r>
          </a:p>
        </p:txBody>
      </p:sp>
      <p:sp>
        <p:nvSpPr>
          <p:cNvPr id="5" name="矩形 4"/>
          <p:cNvSpPr/>
          <p:nvPr/>
        </p:nvSpPr>
        <p:spPr>
          <a:xfrm>
            <a:off x="771380" y="2130080"/>
            <a:ext cx="87956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altLang="zh-TW" sz="4800" dirty="0">
                <a:solidFill>
                  <a:srgbClr val="FFFF00"/>
                </a:solidFill>
              </a:rPr>
              <a:t>It is </a:t>
            </a:r>
            <a:r>
              <a:rPr lang="en-US" altLang="zh-TW" sz="4800" dirty="0">
                <a:solidFill>
                  <a:srgbClr val="660066"/>
                </a:solidFill>
              </a:rPr>
              <a:t>simple</a:t>
            </a:r>
            <a:r>
              <a:rPr lang="en-US" altLang="zh-TW" sz="4800" dirty="0">
                <a:solidFill>
                  <a:srgbClr val="FFFF00"/>
                </a:solidFill>
              </a:rPr>
              <a:t> to make, </a:t>
            </a:r>
            <a:r>
              <a:rPr lang="en-US" altLang="zh-TW" sz="4800" dirty="0">
                <a:solidFill>
                  <a:srgbClr val="660066"/>
                </a:solidFill>
              </a:rPr>
              <a:t>easy</a:t>
            </a:r>
            <a:r>
              <a:rPr lang="en-US" altLang="zh-TW" sz="4800" dirty="0">
                <a:solidFill>
                  <a:srgbClr val="FFFF00"/>
                </a:solidFill>
              </a:rPr>
              <a:t> </a:t>
            </a:r>
          </a:p>
          <a:p>
            <a:pPr lvl="0"/>
            <a:r>
              <a:rPr lang="en-US" altLang="zh-TW" sz="4800" dirty="0">
                <a:solidFill>
                  <a:srgbClr val="FFFF00"/>
                </a:solidFill>
              </a:rPr>
              <a:t>      to remember,</a:t>
            </a:r>
            <a:r>
              <a:rPr lang="en-US" altLang="zh-TW" sz="4800" dirty="0">
                <a:solidFill>
                  <a:srgbClr val="660066"/>
                </a:solidFill>
              </a:rPr>
              <a:t> funny </a:t>
            </a:r>
            <a:r>
              <a:rPr lang="en-US" altLang="zh-TW" sz="4800" dirty="0">
                <a:solidFill>
                  <a:srgbClr val="FFFF00"/>
                </a:solidFill>
              </a:rPr>
              <a:t>to say, etc</a:t>
            </a:r>
            <a:r>
              <a:rPr lang="en-US" altLang="zh-TW" sz="4800" dirty="0" smtClean="0">
                <a:solidFill>
                  <a:srgbClr val="FFFF00"/>
                </a:solidFill>
              </a:rPr>
              <a:t>.</a:t>
            </a:r>
            <a:endParaRPr lang="en-US" altLang="zh-TW" sz="4800" dirty="0">
              <a:solidFill>
                <a:srgbClr val="FFFF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1380" y="3672513"/>
            <a:ext cx="87956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altLang="zh-TW" sz="4800" dirty="0">
                <a:solidFill>
                  <a:srgbClr val="FFFF00"/>
                </a:solidFill>
              </a:rPr>
              <a:t>We think we are the only ones</a:t>
            </a:r>
          </a:p>
          <a:p>
            <a:pPr lvl="0"/>
            <a:r>
              <a:rPr lang="en-US" altLang="zh-TW" sz="4800" dirty="0">
                <a:solidFill>
                  <a:srgbClr val="FFFF00"/>
                </a:solidFill>
              </a:rPr>
              <a:t>      who are </a:t>
            </a:r>
            <a:r>
              <a:rPr lang="en-US" altLang="zh-TW" sz="4800" dirty="0">
                <a:solidFill>
                  <a:srgbClr val="660066"/>
                </a:solidFill>
              </a:rPr>
              <a:t>correct</a:t>
            </a:r>
            <a:r>
              <a:rPr lang="en-US" altLang="zh-TW" sz="4800" dirty="0" smtClean="0">
                <a:solidFill>
                  <a:srgbClr val="FFFF00"/>
                </a:solidFill>
              </a:rPr>
              <a:t>!</a:t>
            </a:r>
            <a:endParaRPr lang="en-US" altLang="zh-TW" sz="4800" dirty="0">
              <a:solidFill>
                <a:srgbClr val="FFFF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1379" y="5242173"/>
            <a:ext cx="87956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altLang="zh-TW" sz="4800" dirty="0">
                <a:solidFill>
                  <a:srgbClr val="FFFF00"/>
                </a:solidFill>
              </a:rPr>
              <a:t>We think what is </a:t>
            </a:r>
            <a:r>
              <a:rPr lang="en-US" altLang="zh-TW" sz="4800" dirty="0">
                <a:solidFill>
                  <a:srgbClr val="660066"/>
                </a:solidFill>
              </a:rPr>
              <a:t>different</a:t>
            </a:r>
            <a:r>
              <a:rPr lang="en-US" altLang="zh-TW" sz="4800" dirty="0">
                <a:solidFill>
                  <a:srgbClr val="FFFF00"/>
                </a:solidFill>
              </a:rPr>
              <a:t> is </a:t>
            </a:r>
          </a:p>
          <a:p>
            <a:pPr lvl="0"/>
            <a:r>
              <a:rPr lang="en-US" altLang="zh-TW" sz="4800" dirty="0">
                <a:solidFill>
                  <a:srgbClr val="FFFF00"/>
                </a:solidFill>
              </a:rPr>
              <a:t>      usually bad!</a:t>
            </a:r>
            <a:endParaRPr lang="zh-TW" alt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79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084" y="584653"/>
            <a:ext cx="11484430" cy="5946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8000" b="1" dirty="0" smtClean="0">
                <a:solidFill>
                  <a:srgbClr val="FFFF00"/>
                </a:solidFill>
              </a:rPr>
              <a:t>Stereotypes are </a:t>
            </a:r>
            <a:r>
              <a:rPr lang="en-US" altLang="zh-TW" sz="8000" b="1" dirty="0" smtClean="0">
                <a:solidFill>
                  <a:srgbClr val="660066"/>
                </a:solidFill>
              </a:rPr>
              <a:t>wrong</a:t>
            </a:r>
            <a:r>
              <a:rPr lang="en-US" altLang="zh-TW" sz="8000" b="1" dirty="0" smtClean="0">
                <a:solidFill>
                  <a:srgbClr val="FFFF00"/>
                </a:solidFill>
              </a:rPr>
              <a:t> because they classify  people, countries, regions, etc., but…</a:t>
            </a:r>
          </a:p>
        </p:txBody>
      </p:sp>
      <p:sp>
        <p:nvSpPr>
          <p:cNvPr id="4" name="矩形 3"/>
          <p:cNvSpPr/>
          <p:nvPr/>
        </p:nvSpPr>
        <p:spPr>
          <a:xfrm>
            <a:off x="468083" y="5109109"/>
            <a:ext cx="11070773" cy="128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8600" b="1" dirty="0">
                <a:solidFill>
                  <a:srgbClr val="660066"/>
                </a:solidFill>
              </a:rPr>
              <a:t>everybody is different</a:t>
            </a:r>
            <a:r>
              <a:rPr lang="en-US" altLang="zh-TW" sz="8600" b="1" dirty="0">
                <a:solidFill>
                  <a:srgbClr val="FFFF00"/>
                </a:solidFill>
              </a:rPr>
              <a:t>!</a:t>
            </a:r>
            <a:endParaRPr lang="zh-TW" altLang="en-US" sz="8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06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457200"/>
            <a:ext cx="10809514" cy="6183085"/>
          </a:xfrm>
          <a:solidFill>
            <a:srgbClr val="0099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6000" dirty="0" smtClean="0">
                <a:solidFill>
                  <a:srgbClr val="FFFF00"/>
                </a:solidFill>
              </a:rPr>
              <a:t>A father and son were in a car accident. The father died, and the son was taken to the hospital. The doctor said, “I cannot operate on this boy. He is my son.”</a:t>
            </a:r>
          </a:p>
          <a:p>
            <a:pPr marL="0" indent="0">
              <a:buNone/>
            </a:pPr>
            <a:endParaRPr lang="en-US" altLang="zh-TW" sz="6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zh-TW" sz="6000" dirty="0" smtClean="0">
                <a:solidFill>
                  <a:srgbClr val="FFFF00"/>
                </a:solidFill>
              </a:rPr>
              <a:t>How is this possible?</a:t>
            </a:r>
            <a:endParaRPr lang="zh-TW" alt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2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009999"/>
          </a:solidFill>
        </p:spPr>
        <p:txBody>
          <a:bodyPr>
            <a:normAutofit/>
          </a:bodyPr>
          <a:lstStyle/>
          <a:p>
            <a:r>
              <a:rPr lang="en-US" altLang="zh-TW" sz="6600" b="1" dirty="0" smtClean="0">
                <a:solidFill>
                  <a:srgbClr val="FFFF00"/>
                </a:solidFill>
                <a:latin typeface="+mn-lt"/>
              </a:rPr>
              <a:t>Gender Roles</a:t>
            </a:r>
            <a:endParaRPr lang="zh-TW" altLang="en-US" sz="6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chemeClr val="bg1"/>
                </a:solidFill>
              </a:rPr>
              <a:t>Can a man be </a:t>
            </a:r>
            <a:r>
              <a:rPr lang="en-US" altLang="zh-TW" sz="4400" b="1" dirty="0" smtClean="0">
                <a:solidFill>
                  <a:srgbClr val="7030A0"/>
                </a:solidFill>
              </a:rPr>
              <a:t>a nurse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? </a:t>
            </a:r>
            <a:r>
              <a:rPr lang="en-US" altLang="zh-TW" sz="4400" b="1" dirty="0" smtClean="0">
                <a:solidFill>
                  <a:srgbClr val="7030A0"/>
                </a:solidFill>
              </a:rPr>
              <a:t>A hairdresser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r>
              <a:rPr lang="en-US" altLang="zh-TW" sz="4400" b="1" dirty="0" smtClean="0">
                <a:solidFill>
                  <a:srgbClr val="7030A0"/>
                </a:solidFill>
              </a:rPr>
              <a:t>    A babysitter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?</a:t>
            </a:r>
            <a:r>
              <a:rPr lang="en-US" altLang="zh-TW" sz="4400" b="1" dirty="0">
                <a:solidFill>
                  <a:srgbClr val="7030A0"/>
                </a:solidFill>
              </a:rPr>
              <a:t> A</a:t>
            </a:r>
            <a:r>
              <a:rPr lang="en-US" altLang="zh-TW" sz="4400" b="1" dirty="0" smtClean="0">
                <a:solidFill>
                  <a:srgbClr val="7030A0"/>
                </a:solidFill>
              </a:rPr>
              <a:t> housekeeper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? </a:t>
            </a:r>
          </a:p>
          <a:p>
            <a:pPr marL="0" indent="0">
              <a:buNone/>
            </a:pPr>
            <a:r>
              <a:rPr lang="en-US" altLang="zh-TW" sz="4400" b="1" dirty="0">
                <a:solidFill>
                  <a:schemeClr val="bg1"/>
                </a:solidFill>
              </a:rPr>
              <a:t> 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   </a:t>
            </a:r>
            <a:r>
              <a:rPr lang="en-US" altLang="zh-TW" sz="4400" b="1" dirty="0" smtClean="0">
                <a:solidFill>
                  <a:srgbClr val="7030A0"/>
                </a:solidFill>
              </a:rPr>
              <a:t>A kindergarten teacher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矩形 3"/>
          <p:cNvSpPr/>
          <p:nvPr/>
        </p:nvSpPr>
        <p:spPr>
          <a:xfrm>
            <a:off x="838200" y="4309300"/>
            <a:ext cx="9764486" cy="2177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TW" sz="4400" b="1" dirty="0">
                <a:solidFill>
                  <a:prstClr val="white"/>
                </a:solidFill>
              </a:rPr>
              <a:t>Can a woman be </a:t>
            </a:r>
            <a:r>
              <a:rPr lang="en-US" altLang="zh-TW" sz="4400" b="1" dirty="0">
                <a:solidFill>
                  <a:srgbClr val="7030A0"/>
                </a:solidFill>
              </a:rPr>
              <a:t>a soldier</a:t>
            </a:r>
            <a:r>
              <a:rPr lang="en-US" altLang="zh-TW" sz="4400" b="1" dirty="0">
                <a:solidFill>
                  <a:prstClr val="white"/>
                </a:solidFill>
              </a:rPr>
              <a:t>? </a:t>
            </a:r>
            <a:r>
              <a:rPr lang="en-US" altLang="zh-TW" sz="4400" b="1" dirty="0">
                <a:solidFill>
                  <a:srgbClr val="7030A0"/>
                </a:solidFill>
              </a:rPr>
              <a:t>An admiral</a:t>
            </a:r>
            <a:r>
              <a:rPr lang="en-US" altLang="zh-TW" sz="4400" b="1" dirty="0">
                <a:solidFill>
                  <a:prstClr val="white"/>
                </a:solidFill>
              </a:rPr>
              <a:t>?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4400" b="1" dirty="0">
                <a:solidFill>
                  <a:prstClr val="white"/>
                </a:solidFill>
              </a:rPr>
              <a:t>    </a:t>
            </a:r>
            <a:r>
              <a:rPr lang="en-US" altLang="zh-TW" sz="4400" b="1" dirty="0">
                <a:solidFill>
                  <a:srgbClr val="7030A0"/>
                </a:solidFill>
              </a:rPr>
              <a:t>A chef</a:t>
            </a:r>
            <a:r>
              <a:rPr lang="en-US" altLang="zh-TW" sz="4400" b="1" dirty="0">
                <a:solidFill>
                  <a:prstClr val="white"/>
                </a:solidFill>
              </a:rPr>
              <a:t>? </a:t>
            </a:r>
            <a:r>
              <a:rPr lang="en-US" altLang="zh-TW" sz="4400" b="1" dirty="0">
                <a:solidFill>
                  <a:srgbClr val="7030A0"/>
                </a:solidFill>
              </a:rPr>
              <a:t>A Nobel Prize winner</a:t>
            </a:r>
            <a:r>
              <a:rPr lang="en-US" altLang="zh-TW" sz="4400" b="1" dirty="0">
                <a:solidFill>
                  <a:prstClr val="white"/>
                </a:solidFill>
              </a:rPr>
              <a:t>?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4400" b="1" dirty="0">
                <a:solidFill>
                  <a:prstClr val="white"/>
                </a:solidFill>
              </a:rPr>
              <a:t>    </a:t>
            </a:r>
            <a:r>
              <a:rPr lang="en-US" altLang="zh-TW" sz="4400" b="1" dirty="0">
                <a:solidFill>
                  <a:srgbClr val="7030A0"/>
                </a:solidFill>
              </a:rPr>
              <a:t>An astronaut</a:t>
            </a:r>
            <a:r>
              <a:rPr lang="en-US" altLang="zh-TW" sz="4400" b="1" dirty="0">
                <a:solidFill>
                  <a:prstClr val="white"/>
                </a:solidFill>
              </a:rPr>
              <a:t>? </a:t>
            </a:r>
            <a:r>
              <a:rPr lang="en-US" altLang="zh-TW" sz="4400" b="1" dirty="0">
                <a:solidFill>
                  <a:srgbClr val="7030A0"/>
                </a:solidFill>
              </a:rPr>
              <a:t>A police</a:t>
            </a:r>
            <a:r>
              <a:rPr lang="en-US" altLang="zh-TW" sz="4400" b="1" dirty="0">
                <a:solidFill>
                  <a:prstClr val="white"/>
                </a:solidFill>
              </a:rPr>
              <a:t>? </a:t>
            </a:r>
            <a:r>
              <a:rPr lang="en-US" altLang="zh-TW" sz="4400" b="1" dirty="0">
                <a:solidFill>
                  <a:srgbClr val="7030A0"/>
                </a:solidFill>
              </a:rPr>
              <a:t>A firefighter</a:t>
            </a:r>
            <a:r>
              <a:rPr lang="en-US" altLang="zh-TW" sz="4400" b="1" dirty="0">
                <a:solidFill>
                  <a:prstClr val="white"/>
                </a:solidFill>
              </a:rPr>
              <a:t>? </a:t>
            </a:r>
            <a:endParaRPr lang="zh-TW" altLang="en-US" sz="4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hlinkClick r:id="rId2" action="ppaction://hlinkfile"/>
              </a:rPr>
              <a:t>W</a:t>
            </a:r>
            <a:r>
              <a:rPr lang="en-US" altLang="zh-TW" b="1" dirty="0" smtClean="0">
                <a:hlinkClick r:id="rId2" action="ppaction://hlinkfile"/>
              </a:rPr>
              <a:t>orksheet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8520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266</Words>
  <Application>Microsoft Office PowerPoint</Application>
  <PresentationFormat>自訂</PresentationFormat>
  <Paragraphs>39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Gender Roles</vt:lpstr>
      <vt:lpstr>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lucky</cp:lastModifiedBy>
  <cp:revision>26</cp:revision>
  <dcterms:created xsi:type="dcterms:W3CDTF">2016-02-08T03:58:29Z</dcterms:created>
  <dcterms:modified xsi:type="dcterms:W3CDTF">2016-03-06T08:24:09Z</dcterms:modified>
</cp:coreProperties>
</file>