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charts/chart1.xml" ContentType="application/vnd.openxmlformats-officedocument.drawingml.chart+xml"/>
  <Override PartName="/ppt/theme/themeOverride3.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711" r:id="rId4"/>
    <p:sldMasterId id="2147483723" r:id="rId5"/>
    <p:sldMasterId id="2147483735" r:id="rId6"/>
    <p:sldMasterId id="2147483748" r:id="rId7"/>
    <p:sldMasterId id="2147483760" r:id="rId8"/>
    <p:sldMasterId id="2147483772" r:id="rId9"/>
    <p:sldMasterId id="2147483784" r:id="rId10"/>
    <p:sldMasterId id="2147483796" r:id="rId11"/>
    <p:sldMasterId id="2147483809" r:id="rId12"/>
    <p:sldMasterId id="2147483821" r:id="rId13"/>
  </p:sldMasterIdLst>
  <p:notesMasterIdLst>
    <p:notesMasterId r:id="rId109"/>
  </p:notesMasterIdLst>
  <p:sldIdLst>
    <p:sldId id="256" r:id="rId14"/>
    <p:sldId id="263" r:id="rId15"/>
    <p:sldId id="367" r:id="rId16"/>
    <p:sldId id="268" r:id="rId17"/>
    <p:sldId id="355" r:id="rId18"/>
    <p:sldId id="258" r:id="rId19"/>
    <p:sldId id="267" r:id="rId20"/>
    <p:sldId id="269" r:id="rId21"/>
    <p:sldId id="270" r:id="rId22"/>
    <p:sldId id="271" r:id="rId23"/>
    <p:sldId id="276" r:id="rId24"/>
    <p:sldId id="287" r:id="rId25"/>
    <p:sldId id="281" r:id="rId26"/>
    <p:sldId id="284" r:id="rId27"/>
    <p:sldId id="274" r:id="rId28"/>
    <p:sldId id="283" r:id="rId29"/>
    <p:sldId id="325" r:id="rId30"/>
    <p:sldId id="326" r:id="rId31"/>
    <p:sldId id="327" r:id="rId32"/>
    <p:sldId id="328" r:id="rId33"/>
    <p:sldId id="329" r:id="rId34"/>
    <p:sldId id="330" r:id="rId35"/>
    <p:sldId id="331" r:id="rId36"/>
    <p:sldId id="332" r:id="rId37"/>
    <p:sldId id="334" r:id="rId38"/>
    <p:sldId id="335" r:id="rId39"/>
    <p:sldId id="336" r:id="rId40"/>
    <p:sldId id="337" r:id="rId41"/>
    <p:sldId id="338" r:id="rId42"/>
    <p:sldId id="339" r:id="rId43"/>
    <p:sldId id="340" r:id="rId44"/>
    <p:sldId id="341" r:id="rId45"/>
    <p:sldId id="342" r:id="rId46"/>
    <p:sldId id="343" r:id="rId47"/>
    <p:sldId id="361" r:id="rId48"/>
    <p:sldId id="362" r:id="rId49"/>
    <p:sldId id="344" r:id="rId50"/>
    <p:sldId id="364" r:id="rId51"/>
    <p:sldId id="363" r:id="rId52"/>
    <p:sldId id="345" r:id="rId53"/>
    <p:sldId id="346" r:id="rId54"/>
    <p:sldId id="347" r:id="rId55"/>
    <p:sldId id="348" r:id="rId56"/>
    <p:sldId id="349" r:id="rId57"/>
    <p:sldId id="350" r:id="rId58"/>
    <p:sldId id="324" r:id="rId59"/>
    <p:sldId id="277" r:id="rId60"/>
    <p:sldId id="279" r:id="rId61"/>
    <p:sldId id="278" r:id="rId62"/>
    <p:sldId id="282" r:id="rId63"/>
    <p:sldId id="285" r:id="rId64"/>
    <p:sldId id="286" r:id="rId65"/>
    <p:sldId id="288" r:id="rId66"/>
    <p:sldId id="289" r:id="rId67"/>
    <p:sldId id="290" r:id="rId68"/>
    <p:sldId id="291" r:id="rId69"/>
    <p:sldId id="292" r:id="rId70"/>
    <p:sldId id="293" r:id="rId71"/>
    <p:sldId id="294" r:id="rId72"/>
    <p:sldId id="295" r:id="rId73"/>
    <p:sldId id="296" r:id="rId74"/>
    <p:sldId id="297" r:id="rId75"/>
    <p:sldId id="298" r:id="rId76"/>
    <p:sldId id="299" r:id="rId77"/>
    <p:sldId id="300" r:id="rId78"/>
    <p:sldId id="301" r:id="rId79"/>
    <p:sldId id="302" r:id="rId80"/>
    <p:sldId id="303" r:id="rId81"/>
    <p:sldId id="304" r:id="rId82"/>
    <p:sldId id="305" r:id="rId83"/>
    <p:sldId id="306" r:id="rId84"/>
    <p:sldId id="307" r:id="rId85"/>
    <p:sldId id="308" r:id="rId86"/>
    <p:sldId id="309" r:id="rId87"/>
    <p:sldId id="310" r:id="rId88"/>
    <p:sldId id="311" r:id="rId89"/>
    <p:sldId id="312" r:id="rId90"/>
    <p:sldId id="313" r:id="rId91"/>
    <p:sldId id="314" r:id="rId92"/>
    <p:sldId id="317" r:id="rId93"/>
    <p:sldId id="316" r:id="rId94"/>
    <p:sldId id="318" r:id="rId95"/>
    <p:sldId id="319" r:id="rId96"/>
    <p:sldId id="320" r:id="rId97"/>
    <p:sldId id="321" r:id="rId98"/>
    <p:sldId id="322" r:id="rId99"/>
    <p:sldId id="352" r:id="rId100"/>
    <p:sldId id="353" r:id="rId101"/>
    <p:sldId id="356" r:id="rId102"/>
    <p:sldId id="366" r:id="rId103"/>
    <p:sldId id="365" r:id="rId104"/>
    <p:sldId id="360" r:id="rId105"/>
    <p:sldId id="354" r:id="rId106"/>
    <p:sldId id="357" r:id="rId107"/>
    <p:sldId id="358" r:id="rId10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6600"/>
    <a:srgbClr val="E73D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4660"/>
  </p:normalViewPr>
  <p:slideViewPr>
    <p:cSldViewPr>
      <p:cViewPr>
        <p:scale>
          <a:sx n="75" d="100"/>
          <a:sy n="75" d="100"/>
        </p:scale>
        <p:origin x="-468" y="12"/>
      </p:cViewPr>
      <p:guideLst>
        <p:guide orient="horz" pos="2160"/>
        <p:guide pos="2880"/>
      </p:guideLst>
    </p:cSldViewPr>
  </p:slideViewPr>
  <p:notesTextViewPr>
    <p:cViewPr>
      <p:scale>
        <a:sx n="1" d="1"/>
        <a:sy n="1" d="1"/>
      </p:scale>
      <p:origin x="0" y="0"/>
    </p:cViewPr>
  </p:notesTextViewPr>
  <p:sorterViewPr>
    <p:cViewPr>
      <p:scale>
        <a:sx n="100" d="100"/>
        <a:sy n="100" d="100"/>
      </p:scale>
      <p:origin x="0" y="538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07" Type="http://schemas.openxmlformats.org/officeDocument/2006/relationships/slide" Target="slides/slide94.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102" Type="http://schemas.openxmlformats.org/officeDocument/2006/relationships/slide" Target="slides/slide89.xml"/><Relationship Id="rId110"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13"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slide" Target="slides/slide90.xml"/><Relationship Id="rId108" Type="http://schemas.openxmlformats.org/officeDocument/2006/relationships/slide" Target="slides/slide95.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slide" Target="slides/slide93.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notesMaster" Target="notesMasters/notesMaster1.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s>
</file>

<file path=ppt/charts/_rels/chart1.xml.rels><?xml version="1.0" encoding="UTF-8" standalone="yes"?>
<Relationships xmlns="http://schemas.openxmlformats.org/package/2006/relationships"><Relationship Id="rId2" Type="http://schemas.openxmlformats.org/officeDocument/2006/relationships/oleObject" Target="file:///D:\CloudStation\Graduate\&#35542;&#25991;\&#20551;&#23383;&#28204;&#39511;\&#22294;&#34920;.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統測!$A$2</c:f>
              <c:strCache>
                <c:ptCount val="1"/>
                <c:pt idx="0">
                  <c:v>人數</c:v>
                </c:pt>
              </c:strCache>
            </c:strRef>
          </c:tx>
          <c:spPr>
            <a:ln w="19050"/>
          </c:spPr>
          <c:marker>
            <c:spPr>
              <a:ln w="19050"/>
            </c:spPr>
          </c:marker>
          <c:cat>
            <c:strRef>
              <c:f>統測!$B$1:$K$1</c:f>
              <c:strCache>
                <c:ptCount val="10"/>
                <c:pt idx="0">
                  <c:v>0~9</c:v>
                </c:pt>
                <c:pt idx="1">
                  <c:v>10~19</c:v>
                </c:pt>
                <c:pt idx="2">
                  <c:v>20~29</c:v>
                </c:pt>
                <c:pt idx="3">
                  <c:v>30~39</c:v>
                </c:pt>
                <c:pt idx="4">
                  <c:v>40~49</c:v>
                </c:pt>
                <c:pt idx="5">
                  <c:v>50~59</c:v>
                </c:pt>
                <c:pt idx="6">
                  <c:v>60~69</c:v>
                </c:pt>
                <c:pt idx="7">
                  <c:v>70~79</c:v>
                </c:pt>
                <c:pt idx="8">
                  <c:v>80~89</c:v>
                </c:pt>
                <c:pt idx="9">
                  <c:v>90~100</c:v>
                </c:pt>
              </c:strCache>
            </c:strRef>
          </c:cat>
          <c:val>
            <c:numRef>
              <c:f>統測!$B$2:$K$2</c:f>
              <c:numCache>
                <c:formatCode>General</c:formatCode>
                <c:ptCount val="10"/>
                <c:pt idx="0">
                  <c:v>85</c:v>
                </c:pt>
                <c:pt idx="1">
                  <c:v>5332</c:v>
                </c:pt>
                <c:pt idx="2">
                  <c:v>32364</c:v>
                </c:pt>
                <c:pt idx="3">
                  <c:v>26056</c:v>
                </c:pt>
                <c:pt idx="4">
                  <c:v>17711</c:v>
                </c:pt>
                <c:pt idx="5">
                  <c:v>13360</c:v>
                </c:pt>
                <c:pt idx="6">
                  <c:v>11695</c:v>
                </c:pt>
                <c:pt idx="7">
                  <c:v>12342</c:v>
                </c:pt>
                <c:pt idx="8">
                  <c:v>11219</c:v>
                </c:pt>
                <c:pt idx="9">
                  <c:v>5042</c:v>
                </c:pt>
              </c:numCache>
            </c:numRef>
          </c:val>
          <c:smooth val="0"/>
        </c:ser>
        <c:dLbls>
          <c:showLegendKey val="0"/>
          <c:showVal val="0"/>
          <c:showCatName val="0"/>
          <c:showSerName val="0"/>
          <c:showPercent val="0"/>
          <c:showBubbleSize val="0"/>
        </c:dLbls>
        <c:marker val="1"/>
        <c:smooth val="0"/>
        <c:axId val="135374720"/>
        <c:axId val="135376256"/>
      </c:lineChart>
      <c:catAx>
        <c:axId val="135374720"/>
        <c:scaling>
          <c:orientation val="minMax"/>
        </c:scaling>
        <c:delete val="0"/>
        <c:axPos val="b"/>
        <c:numFmt formatCode="General" sourceLinked="0"/>
        <c:majorTickMark val="out"/>
        <c:minorTickMark val="none"/>
        <c:tickLblPos val="nextTo"/>
        <c:crossAx val="135376256"/>
        <c:crosses val="autoZero"/>
        <c:auto val="1"/>
        <c:lblAlgn val="ctr"/>
        <c:lblOffset val="100"/>
        <c:noMultiLvlLbl val="0"/>
      </c:catAx>
      <c:valAx>
        <c:axId val="135376256"/>
        <c:scaling>
          <c:orientation val="minMax"/>
        </c:scaling>
        <c:delete val="0"/>
        <c:axPos val="l"/>
        <c:majorGridlines/>
        <c:numFmt formatCode="General" sourceLinked="1"/>
        <c:majorTickMark val="out"/>
        <c:minorTickMark val="none"/>
        <c:tickLblPos val="nextTo"/>
        <c:crossAx val="135374720"/>
        <c:crosses val="autoZero"/>
        <c:crossBetween val="between"/>
      </c:valAx>
    </c:plotArea>
    <c:legend>
      <c:legendPos val="r"/>
      <c:layout/>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32AA93-3261-4E1F-BAAE-4FF5290D1453}" type="datetimeFigureOut">
              <a:rPr lang="zh-TW" altLang="en-US" smtClean="0"/>
              <a:t>2014/9/29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F10CA0-E5B8-4751-ABF2-89FE1A265BC4}" type="slidenum">
              <a:rPr lang="zh-TW" altLang="en-US" smtClean="0"/>
              <a:t>‹#›</a:t>
            </a:fld>
            <a:endParaRPr lang="zh-TW" altLang="en-US"/>
          </a:p>
        </p:txBody>
      </p:sp>
    </p:spTree>
    <p:extLst>
      <p:ext uri="{BB962C8B-B14F-4D97-AF65-F5344CB8AC3E}">
        <p14:creationId xmlns:p14="http://schemas.microsoft.com/office/powerpoint/2010/main" val="147684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6321E5A2-58A5-4C81-863A-1914D3C9364E}" type="slidenum">
              <a:rPr lang="en-US" altLang="zh-TW">
                <a:solidFill>
                  <a:prstClr val="black"/>
                </a:solidFill>
              </a:rPr>
              <a:pPr eaLnBrk="1" hangingPunct="1"/>
              <a:t>13</a:t>
            </a:fld>
            <a:endParaRPr lang="en-US" altLang="zh-TW">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endParaRPr lang="zh-TW" altLang="zh-TW" smtClean="0">
              <a:ea typeface="新細明體" pitchFamily="18" charset="-120"/>
            </a:endParaRPr>
          </a:p>
        </p:txBody>
      </p:sp>
    </p:spTree>
    <p:extLst>
      <p:ext uri="{BB962C8B-B14F-4D97-AF65-F5344CB8AC3E}">
        <p14:creationId xmlns:p14="http://schemas.microsoft.com/office/powerpoint/2010/main" val="2208450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pitchFamily="18" charset="-120"/>
            </a:endParaRPr>
          </a:p>
        </p:txBody>
      </p:sp>
    </p:spTree>
    <p:extLst>
      <p:ext uri="{BB962C8B-B14F-4D97-AF65-F5344CB8AC3E}">
        <p14:creationId xmlns:p14="http://schemas.microsoft.com/office/powerpoint/2010/main" val="386016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TW" smtClean="0"/>
              <a:t>These strange letters are DISTAR letters invented by Dr. Engelmann.</a:t>
            </a:r>
            <a:endParaRPr lang="zh-TW" altLang="en-US" smtClean="0"/>
          </a:p>
        </p:txBody>
      </p:sp>
      <p:sp>
        <p:nvSpPr>
          <p:cNvPr id="716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672570A7-3160-4D0A-856F-51783593278F}" type="slidenum">
              <a:rPr lang="zh-TW" altLang="en-US">
                <a:solidFill>
                  <a:prstClr val="black"/>
                </a:solidFill>
              </a:rPr>
              <a:pPr eaLnBrk="1" hangingPunct="1"/>
              <a:t>34</a:t>
            </a:fld>
            <a:endParaRPr lang="en-US" altLang="zh-TW">
              <a:solidFill>
                <a:prstClr val="black"/>
              </a:solidFill>
            </a:endParaRPr>
          </a:p>
        </p:txBody>
      </p:sp>
    </p:spTree>
    <p:extLst>
      <p:ext uri="{BB962C8B-B14F-4D97-AF65-F5344CB8AC3E}">
        <p14:creationId xmlns:p14="http://schemas.microsoft.com/office/powerpoint/2010/main" val="22530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TW" smtClean="0"/>
              <a:t>The bar here signifies the letter should be read as a long vowel. And the small letters here are silent letter, no sounds.  </a:t>
            </a:r>
            <a:endParaRPr lang="zh-TW" altLang="en-US" smtClean="0"/>
          </a:p>
        </p:txBody>
      </p:sp>
      <p:sp>
        <p:nvSpPr>
          <p:cNvPr id="727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EEB67775-4548-4242-A26A-AFDF059A2852}" type="slidenum">
              <a:rPr lang="zh-TW" altLang="en-US">
                <a:solidFill>
                  <a:prstClr val="black"/>
                </a:solidFill>
              </a:rPr>
              <a:pPr eaLnBrk="1" hangingPunct="1"/>
              <a:t>37</a:t>
            </a:fld>
            <a:endParaRPr lang="en-US" altLang="zh-TW">
              <a:solidFill>
                <a:prstClr val="black"/>
              </a:solidFill>
            </a:endParaRPr>
          </a:p>
        </p:txBody>
      </p:sp>
    </p:spTree>
    <p:extLst>
      <p:ext uri="{BB962C8B-B14F-4D97-AF65-F5344CB8AC3E}">
        <p14:creationId xmlns:p14="http://schemas.microsoft.com/office/powerpoint/2010/main" val="3432091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TW" smtClean="0"/>
              <a:t>This is a decodable text in DISTAR. </a:t>
            </a:r>
            <a:endParaRPr lang="zh-TW" altLang="en-US" smtClean="0"/>
          </a:p>
        </p:txBody>
      </p:sp>
      <p:sp>
        <p:nvSpPr>
          <p:cNvPr id="737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262549D4-9881-41D9-8D81-BCE4E6C9972F}" type="slidenum">
              <a:rPr lang="zh-TW" altLang="en-US">
                <a:solidFill>
                  <a:prstClr val="black"/>
                </a:solidFill>
              </a:rPr>
              <a:pPr eaLnBrk="1" hangingPunct="1"/>
              <a:t>40</a:t>
            </a:fld>
            <a:endParaRPr lang="en-US" altLang="zh-TW">
              <a:solidFill>
                <a:prstClr val="black"/>
              </a:solidFill>
            </a:endParaRPr>
          </a:p>
        </p:txBody>
      </p:sp>
    </p:spTree>
    <p:extLst>
      <p:ext uri="{BB962C8B-B14F-4D97-AF65-F5344CB8AC3E}">
        <p14:creationId xmlns:p14="http://schemas.microsoft.com/office/powerpoint/2010/main" val="516867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TW" smtClean="0"/>
              <a:t>I will give you a quiz. </a:t>
            </a:r>
            <a:endParaRPr lang="zh-TW" altLang="en-US" smtClean="0"/>
          </a:p>
        </p:txBody>
      </p:sp>
      <p:sp>
        <p:nvSpPr>
          <p:cNvPr id="747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11EAAEE8-AA82-4874-8CA9-64DCD447ECB0}" type="slidenum">
              <a:rPr lang="zh-TW" altLang="en-US">
                <a:solidFill>
                  <a:prstClr val="black"/>
                </a:solidFill>
              </a:rPr>
              <a:pPr eaLnBrk="1" hangingPunct="1"/>
              <a:t>41</a:t>
            </a:fld>
            <a:endParaRPr lang="en-US" altLang="zh-TW">
              <a:solidFill>
                <a:prstClr val="black"/>
              </a:solidFill>
            </a:endParaRPr>
          </a:p>
        </p:txBody>
      </p:sp>
    </p:spTree>
    <p:extLst>
      <p:ext uri="{BB962C8B-B14F-4D97-AF65-F5344CB8AC3E}">
        <p14:creationId xmlns:p14="http://schemas.microsoft.com/office/powerpoint/2010/main" val="2310573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TW" smtClean="0"/>
              <a:t>There is a back-to-normal transition training.</a:t>
            </a:r>
            <a:endParaRPr lang="zh-TW" altLang="en-US" smtClean="0"/>
          </a:p>
        </p:txBody>
      </p:sp>
      <p:sp>
        <p:nvSpPr>
          <p:cNvPr id="757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9C11933E-785A-4092-B759-EB04382EFB5D}" type="slidenum">
              <a:rPr lang="zh-TW" altLang="en-US">
                <a:solidFill>
                  <a:prstClr val="black"/>
                </a:solidFill>
              </a:rPr>
              <a:pPr eaLnBrk="1" hangingPunct="1"/>
              <a:t>42</a:t>
            </a:fld>
            <a:endParaRPr lang="en-US" altLang="zh-TW">
              <a:solidFill>
                <a:prstClr val="black"/>
              </a:solidFill>
            </a:endParaRPr>
          </a:p>
        </p:txBody>
      </p:sp>
    </p:spTree>
    <p:extLst>
      <p:ext uri="{BB962C8B-B14F-4D97-AF65-F5344CB8AC3E}">
        <p14:creationId xmlns:p14="http://schemas.microsoft.com/office/powerpoint/2010/main" val="2243820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768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387C5964-67D5-415C-9EA9-028F3D60E76C}" type="slidenum">
              <a:rPr lang="zh-TW" altLang="en-US">
                <a:solidFill>
                  <a:prstClr val="black"/>
                </a:solidFill>
              </a:rPr>
              <a:pPr eaLnBrk="1" hangingPunct="1"/>
              <a:t>43</a:t>
            </a:fld>
            <a:endParaRPr lang="en-US" altLang="zh-TW">
              <a:solidFill>
                <a:prstClr val="black"/>
              </a:solidFill>
            </a:endParaRPr>
          </a:p>
        </p:txBody>
      </p:sp>
    </p:spTree>
    <p:extLst>
      <p:ext uri="{BB962C8B-B14F-4D97-AF65-F5344CB8AC3E}">
        <p14:creationId xmlns:p14="http://schemas.microsoft.com/office/powerpoint/2010/main" val="1566796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758" y="8684826"/>
            <a:ext cx="2971639"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fontAlgn="base" hangingPunct="1">
              <a:spcBef>
                <a:spcPct val="0"/>
              </a:spcBef>
              <a:spcAft>
                <a:spcPct val="0"/>
              </a:spcAft>
            </a:pPr>
            <a:fld id="{D56B460B-BD78-4409-87A1-01781B5966D7}" type="slidenum">
              <a:rPr lang="en-US" altLang="zh-TW" sz="1200" smtClean="0">
                <a:solidFill>
                  <a:prstClr val="black"/>
                </a:solidFill>
              </a:rPr>
              <a:pPr algn="r" eaLnBrk="1" fontAlgn="base" hangingPunct="1">
                <a:spcBef>
                  <a:spcPct val="0"/>
                </a:spcBef>
                <a:spcAft>
                  <a:spcPct val="0"/>
                </a:spcAft>
              </a:pPr>
              <a:t>48</a:t>
            </a:fld>
            <a:endParaRPr lang="en-US" altLang="zh-TW" sz="1200" smtClean="0">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ea typeface="新細明體" pitchFamily="18" charset="-120"/>
            </a:endParaRPr>
          </a:p>
        </p:txBody>
      </p:sp>
    </p:spTree>
    <p:extLst>
      <p:ext uri="{BB962C8B-B14F-4D97-AF65-F5344CB8AC3E}">
        <p14:creationId xmlns:p14="http://schemas.microsoft.com/office/powerpoint/2010/main" val="2479698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758" y="8684826"/>
            <a:ext cx="2971639"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fontAlgn="base" hangingPunct="1">
              <a:spcBef>
                <a:spcPct val="0"/>
              </a:spcBef>
              <a:spcAft>
                <a:spcPct val="0"/>
              </a:spcAft>
            </a:pPr>
            <a:fld id="{697CFFA1-C324-4B98-89BC-F99777510949}" type="slidenum">
              <a:rPr lang="en-US" altLang="zh-TW" sz="1200" smtClean="0">
                <a:solidFill>
                  <a:prstClr val="black"/>
                </a:solidFill>
              </a:rPr>
              <a:pPr algn="r" eaLnBrk="1" fontAlgn="base" hangingPunct="1">
                <a:spcBef>
                  <a:spcPct val="0"/>
                </a:spcBef>
                <a:spcAft>
                  <a:spcPct val="0"/>
                </a:spcAft>
              </a:pPr>
              <a:t>49</a:t>
            </a:fld>
            <a:endParaRPr lang="en-US" altLang="zh-TW" sz="1200" smtClean="0">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ea typeface="新細明體" pitchFamily="18" charset="-120"/>
            </a:endParaRPr>
          </a:p>
        </p:txBody>
      </p:sp>
    </p:spTree>
    <p:extLst>
      <p:ext uri="{BB962C8B-B14F-4D97-AF65-F5344CB8AC3E}">
        <p14:creationId xmlns:p14="http://schemas.microsoft.com/office/powerpoint/2010/main" val="3499883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7ACCF2A-F8D8-4A86-BE9E-EBDCBFE56998}" type="datetimeFigureOut">
              <a:rPr lang="zh-TW" altLang="en-US" smtClean="0"/>
              <a:t>2014/9/29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36017CA-7793-4386-970E-7312D43E3DA0}" type="slidenum">
              <a:rPr lang="zh-TW" altLang="en-US" smtClean="0"/>
              <a:t>‹#›</a:t>
            </a:fld>
            <a:endParaRPr lang="zh-TW" altLang="en-US"/>
          </a:p>
        </p:txBody>
      </p:sp>
    </p:spTree>
    <p:extLst>
      <p:ext uri="{BB962C8B-B14F-4D97-AF65-F5344CB8AC3E}">
        <p14:creationId xmlns:p14="http://schemas.microsoft.com/office/powerpoint/2010/main" val="3176174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7ACCF2A-F8D8-4A86-BE9E-EBDCBFE56998}" type="datetimeFigureOut">
              <a:rPr lang="zh-TW" altLang="en-US" smtClean="0"/>
              <a:t>2014/9/29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36017CA-7793-4386-970E-7312D43E3DA0}" type="slidenum">
              <a:rPr lang="zh-TW" altLang="en-US" smtClean="0"/>
              <a:t>‹#›</a:t>
            </a:fld>
            <a:endParaRPr lang="zh-TW" altLang="en-US"/>
          </a:p>
        </p:txBody>
      </p:sp>
    </p:spTree>
    <p:extLst>
      <p:ext uri="{BB962C8B-B14F-4D97-AF65-F5344CB8AC3E}">
        <p14:creationId xmlns:p14="http://schemas.microsoft.com/office/powerpoint/2010/main" val="12992085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02EFF8-DEC2-43B8-98AF-1EDE9BE640FE}"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9536620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81390C-43F4-4C81-A1ED-8315CFB5B1F7}"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5040845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F50BF2-5B2A-4D61-BE80-D44E168B64DF}"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6225050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9F13D1-8DA1-46B3-B451-3EA7204B5ED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0990799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A9496-D271-49DD-B5A7-9DE36BAC72E1}"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351381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EB032B-258C-427D-BEC4-DB832B9DA8E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0281629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34D543-6B45-477A-8C9C-12E8B03E1EB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040530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47DF32-2D16-454C-8BA1-C4296580D685}"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9215828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FE9B1C-D4FC-4B60-BE8C-CA1CA25229E9}"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0948387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0EDDC71-B305-422E-8BB2-CEC9C8726B6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984580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7ACCF2A-F8D8-4A86-BE9E-EBDCBFE56998}" type="datetimeFigureOut">
              <a:rPr lang="zh-TW" altLang="en-US" smtClean="0"/>
              <a:t>2014/9/29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36017CA-7793-4386-970E-7312D43E3DA0}" type="slidenum">
              <a:rPr lang="zh-TW" altLang="en-US" smtClean="0"/>
              <a:t>‹#›</a:t>
            </a:fld>
            <a:endParaRPr lang="zh-TW" altLang="en-US"/>
          </a:p>
        </p:txBody>
      </p:sp>
    </p:spTree>
    <p:extLst>
      <p:ext uri="{BB962C8B-B14F-4D97-AF65-F5344CB8AC3E}">
        <p14:creationId xmlns:p14="http://schemas.microsoft.com/office/powerpoint/2010/main" val="39765724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9AE6E5E-49B8-458C-AA50-32E0C2A6AF2E}"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2503023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02EFF8-DEC2-43B8-98AF-1EDE9BE640FE}"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1834872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81390C-43F4-4C81-A1ED-8315CFB5B1F7}"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2388224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F50BF2-5B2A-4D61-BE80-D44E168B64DF}"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358218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9F13D1-8DA1-46B3-B451-3EA7204B5ED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7593038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FAD988-3909-40F4-AA21-AD77FF224631}"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9309320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193389-8CB0-4F1A-BFEF-F8435227ED55}"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9094510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59F32C-CD21-4D4E-9717-FDCC20EA123C}"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774218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34C42A-0787-4748-9674-47DC17C831B1}"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98104860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7AF837E-E2AB-4614-B525-F356AAE9355C}"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65349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6488C30-8698-4F46-B22C-B5505B57512D}" type="datetime1">
              <a:rPr lang="zh-TW" altLang="en-US" smtClean="0">
                <a:solidFill>
                  <a:prstClr val="black">
                    <a:tint val="75000"/>
                  </a:prstClr>
                </a:solidFill>
              </a:rPr>
              <a:pPr>
                <a:defRPr/>
              </a:pPr>
              <a:t>2014/9/29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1EB5FD16-4A1E-491C-9108-7E59C3CB5D8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7222076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EBB2A57-F313-4CDD-9B40-F658525D5F49}"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6843221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59A48B-3C03-4A55-A82F-C9FC593002A9}"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9425821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8D88D2-B8D4-4CD1-8652-AFA9B9E54381}"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1253385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7FD613-EFF3-4EBE-8A09-A3E98DEFC764}"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3173093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D3CEE6-566E-442D-9471-8918BF183E92}"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63623123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704992-2CFB-4594-86AC-5A421ACB821B}"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56287801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72FCC30-EA27-4528-83A5-C0B034A6D5B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1389977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40192DD5-B000-41F8-BF34-E72F72635872}" type="datetimeFigureOut">
              <a:rPr lang="zh-TW" altLang="en-US">
                <a:solidFill>
                  <a:prstClr val="black">
                    <a:tint val="75000"/>
                  </a:prstClr>
                </a:solidFill>
              </a:rPr>
              <a:pPr>
                <a:defRPr/>
              </a:pPr>
              <a:t>2014/9/29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74FE81B-AB7D-4958-A7AF-E4C91378BC4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019711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EAB8C7C-B92C-45DF-B657-9CDA352C908D}" type="datetimeFigureOut">
              <a:rPr lang="zh-TW" altLang="en-US">
                <a:solidFill>
                  <a:prstClr val="black">
                    <a:tint val="75000"/>
                  </a:prstClr>
                </a:solidFill>
              </a:rPr>
              <a:pPr>
                <a:defRPr/>
              </a:pPr>
              <a:t>2014/9/29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70E5B78-496A-46CD-89FF-D274B3210AC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931610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517114C9-2895-42CF-ACD9-CF9CD786DB07}" type="datetimeFigureOut">
              <a:rPr lang="zh-TW" altLang="en-US">
                <a:solidFill>
                  <a:prstClr val="black">
                    <a:tint val="75000"/>
                  </a:prstClr>
                </a:solidFill>
              </a:rPr>
              <a:pPr>
                <a:defRPr/>
              </a:pPr>
              <a:t>2014/9/29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901796DD-D87C-4E3E-81FC-849B1F8829A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759429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6C2677F0-DC34-41CB-BDCA-73E78766D8DC}" type="datetime1">
              <a:rPr lang="zh-TW" altLang="en-US" smtClean="0">
                <a:solidFill>
                  <a:prstClr val="black">
                    <a:tint val="75000"/>
                  </a:prstClr>
                </a:solidFill>
              </a:rPr>
              <a:pPr>
                <a:defRPr/>
              </a:pPr>
              <a:t>2014/9/29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EF528FD1-BDF1-4433-80D2-46CD5247D8F8}"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923299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403C9693-3267-4C54-8569-3A6823422410}" type="datetimeFigureOut">
              <a:rPr lang="zh-TW" altLang="en-US">
                <a:solidFill>
                  <a:prstClr val="black">
                    <a:tint val="75000"/>
                  </a:prstClr>
                </a:solidFill>
              </a:rPr>
              <a:pPr>
                <a:defRPr/>
              </a:pPr>
              <a:t>2014/9/29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A85A236E-3276-48AE-87A8-C13083EFA07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91066444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4B9C6762-06AB-416F-932D-0F35C3ACB151}" type="datetimeFigureOut">
              <a:rPr lang="zh-TW" altLang="en-US">
                <a:solidFill>
                  <a:prstClr val="black">
                    <a:tint val="75000"/>
                  </a:prstClr>
                </a:solidFill>
              </a:rPr>
              <a:pPr>
                <a:defRPr/>
              </a:pPr>
              <a:t>2014/9/29</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A8552F67-83C1-45E2-A4DB-EC71B98584D8}"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8562893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3E90448F-9F83-4C56-A360-DA7F0F006186}" type="datetimeFigureOut">
              <a:rPr lang="zh-TW" altLang="en-US">
                <a:solidFill>
                  <a:prstClr val="black">
                    <a:tint val="75000"/>
                  </a:prstClr>
                </a:solidFill>
              </a:rPr>
              <a:pPr>
                <a:defRPr/>
              </a:pPr>
              <a:t>2014/9/29</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8203D79B-A494-4A77-B5D2-9B55C243E57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339560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1716AD6E-BC18-408A-8A24-84EB2D8ABCF8}" type="datetimeFigureOut">
              <a:rPr lang="zh-TW" altLang="en-US">
                <a:solidFill>
                  <a:prstClr val="black">
                    <a:tint val="75000"/>
                  </a:prstClr>
                </a:solidFill>
              </a:rPr>
              <a:pPr>
                <a:defRPr/>
              </a:pPr>
              <a:t>2014/9/29</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93ADEBC7-60EE-42D1-BC5C-703E2D69081D}"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56052383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E23C75B5-B3A7-443F-A331-CA5229F9E7D2}" type="datetimeFigureOut">
              <a:rPr lang="zh-TW" altLang="en-US">
                <a:solidFill>
                  <a:prstClr val="black">
                    <a:tint val="75000"/>
                  </a:prstClr>
                </a:solidFill>
              </a:rPr>
              <a:pPr>
                <a:defRPr/>
              </a:pPr>
              <a:t>2014/9/29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34F80B70-24C7-4DAC-AD06-1DFD2FDBBF7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9116482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A184C5EF-912E-4EF7-98FE-A2E7D89F0503}" type="datetimeFigureOut">
              <a:rPr lang="zh-TW" altLang="en-US">
                <a:solidFill>
                  <a:prstClr val="black">
                    <a:tint val="75000"/>
                  </a:prstClr>
                </a:solidFill>
              </a:rPr>
              <a:pPr>
                <a:defRPr/>
              </a:pPr>
              <a:t>2014/9/29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C215F62-9C7F-4FA4-B4A4-E014DF0576F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43827206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99386B51-F9D6-4677-BEA0-9C2E60C244BA}" type="datetimeFigureOut">
              <a:rPr lang="zh-TW" altLang="en-US">
                <a:solidFill>
                  <a:prstClr val="black">
                    <a:tint val="75000"/>
                  </a:prstClr>
                </a:solidFill>
              </a:rPr>
              <a:pPr>
                <a:defRPr/>
              </a:pPr>
              <a:t>2014/9/29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1CE19C86-B246-4FD0-903E-0D255B7A680A}"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79428544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5849020A-AA7C-4DBE-BA1B-57F2849B2D5B}" type="datetimeFigureOut">
              <a:rPr lang="zh-TW" altLang="en-US">
                <a:solidFill>
                  <a:prstClr val="black">
                    <a:tint val="75000"/>
                  </a:prstClr>
                </a:solidFill>
              </a:rPr>
              <a:pPr>
                <a:defRPr/>
              </a:pPr>
              <a:t>2014/9/29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C80C42E7-8D34-407F-AB90-5EA00976960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9915766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40192DD5-B000-41F8-BF34-E72F72635872}" type="datetimeFigureOut">
              <a:rPr lang="zh-TW" altLang="en-US">
                <a:solidFill>
                  <a:prstClr val="black">
                    <a:tint val="75000"/>
                  </a:prstClr>
                </a:solidFill>
              </a:rPr>
              <a:pPr>
                <a:defRPr/>
              </a:pPr>
              <a:t>2014/9/29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74FE81B-AB7D-4958-A7AF-E4C91378BC4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6116207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EAB8C7C-B92C-45DF-B657-9CDA352C908D}" type="datetimeFigureOut">
              <a:rPr lang="zh-TW" altLang="en-US">
                <a:solidFill>
                  <a:prstClr val="black">
                    <a:tint val="75000"/>
                  </a:prstClr>
                </a:solidFill>
              </a:rPr>
              <a:pPr>
                <a:defRPr/>
              </a:pPr>
              <a:t>2014/9/29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70E5B78-496A-46CD-89FF-D274B3210AC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62878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D0F7CD9F-CA29-45C0-8945-0B8EE9DC1D0F}" type="datetime1">
              <a:rPr lang="zh-TW" altLang="en-US" smtClean="0">
                <a:solidFill>
                  <a:prstClr val="black">
                    <a:tint val="75000"/>
                  </a:prstClr>
                </a:solidFill>
              </a:rPr>
              <a:pPr>
                <a:defRPr/>
              </a:pPr>
              <a:t>2014/9/29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88FD7467-95D1-433A-B605-0D0A857EB28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8954498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517114C9-2895-42CF-ACD9-CF9CD786DB07}" type="datetimeFigureOut">
              <a:rPr lang="zh-TW" altLang="en-US">
                <a:solidFill>
                  <a:prstClr val="black">
                    <a:tint val="75000"/>
                  </a:prstClr>
                </a:solidFill>
              </a:rPr>
              <a:pPr>
                <a:defRPr/>
              </a:pPr>
              <a:t>2014/9/29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901796DD-D87C-4E3E-81FC-849B1F8829A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1619154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403C9693-3267-4C54-8569-3A6823422410}" type="datetimeFigureOut">
              <a:rPr lang="zh-TW" altLang="en-US">
                <a:solidFill>
                  <a:prstClr val="black">
                    <a:tint val="75000"/>
                  </a:prstClr>
                </a:solidFill>
              </a:rPr>
              <a:pPr>
                <a:defRPr/>
              </a:pPr>
              <a:t>2014/9/29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A85A236E-3276-48AE-87A8-C13083EFA07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6716204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4B9C6762-06AB-416F-932D-0F35C3ACB151}" type="datetimeFigureOut">
              <a:rPr lang="zh-TW" altLang="en-US">
                <a:solidFill>
                  <a:prstClr val="black">
                    <a:tint val="75000"/>
                  </a:prstClr>
                </a:solidFill>
              </a:rPr>
              <a:pPr>
                <a:defRPr/>
              </a:pPr>
              <a:t>2014/9/29</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A8552F67-83C1-45E2-A4DB-EC71B98584D8}"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76870216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3E90448F-9F83-4C56-A360-DA7F0F006186}" type="datetimeFigureOut">
              <a:rPr lang="zh-TW" altLang="en-US">
                <a:solidFill>
                  <a:prstClr val="black">
                    <a:tint val="75000"/>
                  </a:prstClr>
                </a:solidFill>
              </a:rPr>
              <a:pPr>
                <a:defRPr/>
              </a:pPr>
              <a:t>2014/9/29</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8203D79B-A494-4A77-B5D2-9B55C243E57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5448969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1716AD6E-BC18-408A-8A24-84EB2D8ABCF8}" type="datetimeFigureOut">
              <a:rPr lang="zh-TW" altLang="en-US">
                <a:solidFill>
                  <a:prstClr val="black">
                    <a:tint val="75000"/>
                  </a:prstClr>
                </a:solidFill>
              </a:rPr>
              <a:pPr>
                <a:defRPr/>
              </a:pPr>
              <a:t>2014/9/29</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93ADEBC7-60EE-42D1-BC5C-703E2D69081D}"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37541249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E23C75B5-B3A7-443F-A331-CA5229F9E7D2}" type="datetimeFigureOut">
              <a:rPr lang="zh-TW" altLang="en-US">
                <a:solidFill>
                  <a:prstClr val="black">
                    <a:tint val="75000"/>
                  </a:prstClr>
                </a:solidFill>
              </a:rPr>
              <a:pPr>
                <a:defRPr/>
              </a:pPr>
              <a:t>2014/9/29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34F80B70-24C7-4DAC-AD06-1DFD2FDBBF7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79948129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A184C5EF-912E-4EF7-98FE-A2E7D89F0503}" type="datetimeFigureOut">
              <a:rPr lang="zh-TW" altLang="en-US">
                <a:solidFill>
                  <a:prstClr val="black">
                    <a:tint val="75000"/>
                  </a:prstClr>
                </a:solidFill>
              </a:rPr>
              <a:pPr>
                <a:defRPr/>
              </a:pPr>
              <a:t>2014/9/29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C215F62-9C7F-4FA4-B4A4-E014DF0576F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86995450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99386B51-F9D6-4677-BEA0-9C2E60C244BA}" type="datetimeFigureOut">
              <a:rPr lang="zh-TW" altLang="en-US">
                <a:solidFill>
                  <a:prstClr val="black">
                    <a:tint val="75000"/>
                  </a:prstClr>
                </a:solidFill>
              </a:rPr>
              <a:pPr>
                <a:defRPr/>
              </a:pPr>
              <a:t>2014/9/29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1CE19C86-B246-4FD0-903E-0D255B7A680A}"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61365542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5849020A-AA7C-4DBE-BA1B-57F2849B2D5B}" type="datetimeFigureOut">
              <a:rPr lang="zh-TW" altLang="en-US">
                <a:solidFill>
                  <a:prstClr val="black">
                    <a:tint val="75000"/>
                  </a:prstClr>
                </a:solidFill>
              </a:rPr>
              <a:pPr>
                <a:defRPr/>
              </a:pPr>
              <a:t>2014/9/29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C80C42E7-8D34-407F-AB90-5EA00976960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683316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CCF18DCE-4022-4815-B319-8AAB858FA779}" type="datetime1">
              <a:rPr lang="zh-TW" altLang="en-US" smtClean="0">
                <a:solidFill>
                  <a:prstClr val="black">
                    <a:tint val="75000"/>
                  </a:prstClr>
                </a:solidFill>
              </a:rPr>
              <a:pPr>
                <a:defRPr/>
              </a:pPr>
              <a:t>2014/9/29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AFC947F6-0431-45D0-95BF-8F72F304F0F0}"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884684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ED138D04-0951-417C-93AA-6E05772C4818}" type="datetime1">
              <a:rPr lang="zh-TW" altLang="en-US" smtClean="0">
                <a:solidFill>
                  <a:prstClr val="black">
                    <a:tint val="75000"/>
                  </a:prstClr>
                </a:solidFill>
              </a:rPr>
              <a:pPr>
                <a:defRPr/>
              </a:pPr>
              <a:t>2014/9/29</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151459FD-908F-4E6D-937E-85F9B109A100}"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855287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B80F684F-86A9-4673-9B82-5FBE30B6B24A}" type="datetime1">
              <a:rPr lang="zh-TW" altLang="en-US" smtClean="0">
                <a:solidFill>
                  <a:prstClr val="black">
                    <a:tint val="75000"/>
                  </a:prstClr>
                </a:solidFill>
              </a:rPr>
              <a:pPr>
                <a:defRPr/>
              </a:pPr>
              <a:t>2014/9/29</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0FFAEB81-4A04-4AFF-AD0F-68206C8052B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774860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B19F5553-1B16-46E6-9C2F-8944149EAF2B}" type="datetime1">
              <a:rPr lang="zh-TW" altLang="en-US" smtClean="0">
                <a:solidFill>
                  <a:prstClr val="black">
                    <a:tint val="75000"/>
                  </a:prstClr>
                </a:solidFill>
              </a:rPr>
              <a:pPr>
                <a:defRPr/>
              </a:pPr>
              <a:t>2014/9/29</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8AB56FEF-1442-404E-A294-BB60815C6B9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19613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35D7F2B2-99BD-474C-9359-1D8428E1809D}" type="datetime1">
              <a:rPr lang="zh-TW" altLang="en-US" smtClean="0">
                <a:solidFill>
                  <a:prstClr val="black">
                    <a:tint val="75000"/>
                  </a:prstClr>
                </a:solidFill>
              </a:rPr>
              <a:pPr>
                <a:defRPr/>
              </a:pPr>
              <a:t>2014/9/29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710754E9-82FA-48FB-A998-F2391165708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65548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7ACCF2A-F8D8-4A86-BE9E-EBDCBFE56998}" type="datetimeFigureOut">
              <a:rPr lang="zh-TW" altLang="en-US" smtClean="0"/>
              <a:t>2014/9/29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36017CA-7793-4386-970E-7312D43E3DA0}" type="slidenum">
              <a:rPr lang="zh-TW" altLang="en-US" smtClean="0"/>
              <a:t>‹#›</a:t>
            </a:fld>
            <a:endParaRPr lang="zh-TW" altLang="en-US"/>
          </a:p>
        </p:txBody>
      </p:sp>
    </p:spTree>
    <p:extLst>
      <p:ext uri="{BB962C8B-B14F-4D97-AF65-F5344CB8AC3E}">
        <p14:creationId xmlns:p14="http://schemas.microsoft.com/office/powerpoint/2010/main" val="3198334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D67BA62D-B2AE-463A-87AB-78802BC9DFF9}" type="datetime1">
              <a:rPr lang="zh-TW" altLang="en-US" smtClean="0">
                <a:solidFill>
                  <a:prstClr val="black">
                    <a:tint val="75000"/>
                  </a:prstClr>
                </a:solidFill>
              </a:rPr>
              <a:pPr>
                <a:defRPr/>
              </a:pPr>
              <a:t>2014/9/29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3F7E0587-B7CE-485A-9B2E-8E89347180F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049630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A6B87094-D3A2-4142-BB21-847FF186DEB3}" type="datetime1">
              <a:rPr lang="zh-TW" altLang="en-US" smtClean="0">
                <a:solidFill>
                  <a:prstClr val="black">
                    <a:tint val="75000"/>
                  </a:prstClr>
                </a:solidFill>
              </a:rPr>
              <a:pPr>
                <a:defRPr/>
              </a:pPr>
              <a:t>2014/9/29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86AAFF0B-34F1-4368-96D3-9CDF95800B2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896205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C2624523-7463-4DCD-B767-851BFC53B8BC}" type="datetime1">
              <a:rPr lang="zh-TW" altLang="en-US" smtClean="0">
                <a:solidFill>
                  <a:prstClr val="black">
                    <a:tint val="75000"/>
                  </a:prstClr>
                </a:solidFill>
              </a:rPr>
              <a:pPr>
                <a:defRPr/>
              </a:pPr>
              <a:t>2014/9/29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A3E80461-F8F3-4602-86F9-E75C3B578E50}"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282274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3175" y="0"/>
            <a:ext cx="9144000" cy="1196975"/>
          </a:xfrm>
          <a:prstGeom prst="rect">
            <a:avLst/>
          </a:prstGeom>
          <a:solidFill>
            <a:srgbClr val="336599"/>
          </a:solidFill>
          <a:ln w="9525">
            <a:noFill/>
            <a:miter lim="800000"/>
            <a:headEnd/>
            <a:tailEnd/>
          </a:ln>
          <a:effectLst/>
        </p:spPr>
        <p:txBody>
          <a:bodyPr wrap="none" anchor="ctr"/>
          <a:lstStyle/>
          <a:p>
            <a:pPr fontAlgn="base">
              <a:spcBef>
                <a:spcPct val="0"/>
              </a:spcBef>
              <a:spcAft>
                <a:spcPct val="0"/>
              </a:spcAft>
              <a:defRPr/>
            </a:pPr>
            <a:endParaRPr lang="zh-TW" altLang="en-US">
              <a:solidFill>
                <a:srgbClr val="FFFFFF"/>
              </a:solidFill>
              <a:latin typeface="Arial" charset="0"/>
              <a:cs typeface="Arial" charset="0"/>
            </a:endParaRPr>
          </a:p>
        </p:txBody>
      </p:sp>
      <p:sp>
        <p:nvSpPr>
          <p:cNvPr id="5" name="Rectangle 10"/>
          <p:cNvSpPr>
            <a:spLocks noChangeArrowheads="1"/>
          </p:cNvSpPr>
          <p:nvPr userDrawn="1"/>
        </p:nvSpPr>
        <p:spPr bwMode="auto">
          <a:xfrm>
            <a:off x="-3175" y="1089025"/>
            <a:ext cx="9147175" cy="215900"/>
          </a:xfrm>
          <a:prstGeom prst="rect">
            <a:avLst/>
          </a:prstGeom>
          <a:solidFill>
            <a:srgbClr val="B3CCE6"/>
          </a:solidFill>
          <a:ln w="9525">
            <a:noFill/>
            <a:miter lim="800000"/>
            <a:headEnd/>
            <a:tailEnd/>
          </a:ln>
          <a:effectLst/>
        </p:spPr>
        <p:txBody>
          <a:bodyPr wrap="none" anchor="ctr"/>
          <a:lstStyle/>
          <a:p>
            <a:pPr fontAlgn="base">
              <a:spcBef>
                <a:spcPct val="0"/>
              </a:spcBef>
              <a:spcAft>
                <a:spcPct val="0"/>
              </a:spcAft>
              <a:defRPr/>
            </a:pPr>
            <a:endParaRPr lang="zh-TW" altLang="en-US">
              <a:solidFill>
                <a:srgbClr val="FFFFFF"/>
              </a:solidFill>
              <a:latin typeface="Arial" charset="0"/>
              <a:cs typeface="Arial" charset="0"/>
            </a:endParaRPr>
          </a:p>
        </p:txBody>
      </p:sp>
      <p:sp>
        <p:nvSpPr>
          <p:cNvPr id="6" name="Rectangle 11"/>
          <p:cNvSpPr>
            <a:spLocks noChangeArrowheads="1"/>
          </p:cNvSpPr>
          <p:nvPr userDrawn="1"/>
        </p:nvSpPr>
        <p:spPr bwMode="auto">
          <a:xfrm>
            <a:off x="0" y="6605588"/>
            <a:ext cx="9139238" cy="277812"/>
          </a:xfrm>
          <a:prstGeom prst="rect">
            <a:avLst/>
          </a:prstGeom>
          <a:solidFill>
            <a:srgbClr val="B3CCE6"/>
          </a:solidFill>
          <a:ln w="9525">
            <a:noFill/>
            <a:miter lim="800000"/>
            <a:headEnd/>
            <a:tailEnd/>
          </a:ln>
          <a:effectLst/>
        </p:spPr>
        <p:txBody>
          <a:bodyPr wrap="none" anchor="ctr"/>
          <a:lstStyle/>
          <a:p>
            <a:pPr fontAlgn="base">
              <a:spcBef>
                <a:spcPct val="0"/>
              </a:spcBef>
              <a:spcAft>
                <a:spcPct val="0"/>
              </a:spcAft>
              <a:defRPr/>
            </a:pPr>
            <a:endParaRPr lang="zh-TW" altLang="en-US">
              <a:solidFill>
                <a:srgbClr val="FFFFFF"/>
              </a:solidFill>
              <a:latin typeface="Arial" charset="0"/>
              <a:cs typeface="Arial" charset="0"/>
            </a:endParaRPr>
          </a:p>
        </p:txBody>
      </p:sp>
      <p:pic>
        <p:nvPicPr>
          <p:cNvPr id="7" name="Picture 12" descr="CHALK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5900" y="4689475"/>
            <a:ext cx="3024188"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標題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1"/>
                </a:solidFill>
                <a:effectLst>
                  <a:outerShdw blurRad="38100" dist="25400" dir="5400000" algn="tl" rotWithShape="0">
                    <a:srgbClr val="000000">
                      <a:alpha val="43000"/>
                    </a:srgbClr>
                  </a:outerShdw>
                </a:effectLst>
                <a:latin typeface="+mj-lt"/>
                <a:ea typeface="+mj-ea"/>
                <a:cs typeface="+mj-cs"/>
              </a:defRPr>
            </a:lvl1pPr>
          </a:lstStyle>
          <a:p>
            <a:r>
              <a:rPr lang="zh-TW" altLang="en-US" dirty="0" smtClean="0"/>
              <a:t>按一下以編輯母片標題樣式</a:t>
            </a:r>
            <a:endParaRPr lang="en-US" dirty="0"/>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8" name="日期版面配置區 29"/>
          <p:cNvSpPr>
            <a:spLocks noGrp="1"/>
          </p:cNvSpPr>
          <p:nvPr>
            <p:ph type="dt" sz="half" idx="10"/>
          </p:nvPr>
        </p:nvSpPr>
        <p:spPr/>
        <p:txBody>
          <a:bodyPr/>
          <a:lstStyle>
            <a:lvl1pPr>
              <a:defRPr/>
            </a:lvl1pPr>
          </a:lstStyle>
          <a:p>
            <a:pPr>
              <a:defRPr/>
            </a:pPr>
            <a:fld id="{A71ACDE0-B3CC-4F05-BD35-6C2A6A6A2625}" type="datetimeFigureOut">
              <a:rPr lang="zh-TW" altLang="en-US">
                <a:solidFill>
                  <a:srgbClr val="E1F0FF">
                    <a:shade val="90000"/>
                  </a:srgbClr>
                </a:solidFill>
              </a:rPr>
              <a:pPr>
                <a:defRPr/>
              </a:pPr>
              <a:t>2014/9/29</a:t>
            </a:fld>
            <a:endParaRPr lang="zh-TW" altLang="en-US">
              <a:solidFill>
                <a:srgbClr val="E1F0FF">
                  <a:shade val="90000"/>
                </a:srgbClr>
              </a:solidFill>
            </a:endParaRPr>
          </a:p>
        </p:txBody>
      </p:sp>
      <p:sp>
        <p:nvSpPr>
          <p:cNvPr id="10" name="頁尾版面配置區 18"/>
          <p:cNvSpPr>
            <a:spLocks noGrp="1"/>
          </p:cNvSpPr>
          <p:nvPr>
            <p:ph type="ftr" sz="quarter" idx="11"/>
          </p:nvPr>
        </p:nvSpPr>
        <p:spPr/>
        <p:txBody>
          <a:bodyPr/>
          <a:lstStyle>
            <a:lvl1pPr>
              <a:defRPr/>
            </a:lvl1pPr>
          </a:lstStyle>
          <a:p>
            <a:pPr>
              <a:defRPr/>
            </a:pPr>
            <a:endParaRPr lang="zh-TW" altLang="en-US">
              <a:solidFill>
                <a:srgbClr val="E1F0FF">
                  <a:shade val="90000"/>
                </a:srgbClr>
              </a:solidFill>
            </a:endParaRPr>
          </a:p>
        </p:txBody>
      </p:sp>
      <p:sp>
        <p:nvSpPr>
          <p:cNvPr id="11" name="投影片編號版面配置區 26"/>
          <p:cNvSpPr>
            <a:spLocks noGrp="1"/>
          </p:cNvSpPr>
          <p:nvPr>
            <p:ph type="sldNum" sz="quarter" idx="12"/>
          </p:nvPr>
        </p:nvSpPr>
        <p:spPr/>
        <p:txBody>
          <a:bodyPr/>
          <a:lstStyle>
            <a:lvl1pPr>
              <a:defRPr/>
            </a:lvl1pPr>
          </a:lstStyle>
          <a:p>
            <a:pPr>
              <a:defRPr/>
            </a:pPr>
            <a:fld id="{4CC6B26E-A32A-4A4B-A173-93FF148355A6}" type="slidenum">
              <a:rPr lang="zh-TW" altLang="en-US">
                <a:solidFill>
                  <a:srgbClr val="E1F0FF">
                    <a:shade val="90000"/>
                  </a:srgbClr>
                </a:solidFill>
              </a:rPr>
              <a:pPr>
                <a:defRPr/>
              </a:pPr>
              <a:t>‹#›</a:t>
            </a:fld>
            <a:endParaRPr lang="zh-TW" altLang="en-US">
              <a:solidFill>
                <a:srgbClr val="E1F0FF">
                  <a:shade val="90000"/>
                </a:srgbClr>
              </a:solidFill>
            </a:endParaRPr>
          </a:p>
        </p:txBody>
      </p:sp>
    </p:spTree>
    <p:extLst>
      <p:ext uri="{BB962C8B-B14F-4D97-AF65-F5344CB8AC3E}">
        <p14:creationId xmlns:p14="http://schemas.microsoft.com/office/powerpoint/2010/main" val="360078311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85804" y="500042"/>
            <a:ext cx="8229600" cy="1143000"/>
          </a:xfrm>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en-US" dirty="0"/>
          </a:p>
        </p:txBody>
      </p:sp>
      <p:sp>
        <p:nvSpPr>
          <p:cNvPr id="3" name="內容版面配置區 2"/>
          <p:cNvSpPr>
            <a:spLocks noGrp="1"/>
          </p:cNvSpPr>
          <p:nvPr>
            <p:ph idx="1"/>
          </p:nvPr>
        </p:nvSpPr>
        <p:spPr>
          <a:xfrm>
            <a:off x="457200" y="1714488"/>
            <a:ext cx="8229600" cy="4389437"/>
          </a:xfrm>
        </p:spPr>
        <p:txBody>
          <a:bodyPr/>
          <a:lstStyle>
            <a:lvl1pPr>
              <a:lnSpc>
                <a:spcPct val="150000"/>
              </a:lnSpc>
              <a:defRPr sz="2800">
                <a:latin typeface="標楷體" pitchFamily="65" charset="-120"/>
                <a:ea typeface="標楷體" pitchFamily="65" charset="-120"/>
              </a:defRPr>
            </a:lvl1pPr>
            <a:lvl2pPr>
              <a:lnSpc>
                <a:spcPct val="150000"/>
              </a:lnSpc>
              <a:defRPr sz="2800">
                <a:latin typeface="標楷體" pitchFamily="65" charset="-120"/>
                <a:ea typeface="標楷體" pitchFamily="65" charset="-120"/>
              </a:defRPr>
            </a:lvl2pPr>
            <a:lvl3pPr>
              <a:lnSpc>
                <a:spcPct val="150000"/>
              </a:lnSpc>
              <a:defRPr sz="2400">
                <a:latin typeface="標楷體" pitchFamily="65" charset="-120"/>
                <a:ea typeface="標楷體" pitchFamily="65" charset="-120"/>
              </a:defRPr>
            </a:lvl3pPr>
            <a:lvl4pPr>
              <a:lnSpc>
                <a:spcPct val="150000"/>
              </a:lnSpc>
              <a:defRPr sz="2400">
                <a:latin typeface="標楷體" pitchFamily="65" charset="-120"/>
                <a:ea typeface="標楷體" pitchFamily="65" charset="-120"/>
              </a:defRPr>
            </a:lvl4pPr>
            <a:lvl5pPr>
              <a:lnSpc>
                <a:spcPct val="150000"/>
              </a:lnSpc>
              <a:defRPr sz="2400">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日期版面配置區 9"/>
          <p:cNvSpPr>
            <a:spLocks noGrp="1"/>
          </p:cNvSpPr>
          <p:nvPr>
            <p:ph type="dt" sz="half" idx="10"/>
          </p:nvPr>
        </p:nvSpPr>
        <p:spPr/>
        <p:txBody>
          <a:bodyPr/>
          <a:lstStyle>
            <a:lvl1pPr>
              <a:defRPr/>
            </a:lvl1pPr>
          </a:lstStyle>
          <a:p>
            <a:pPr>
              <a:defRPr/>
            </a:pPr>
            <a:fld id="{60FC9731-D5B3-4CCF-B155-F5BCF17E9198}" type="datetimeFigureOut">
              <a:rPr lang="zh-TW" altLang="en-US">
                <a:solidFill>
                  <a:srgbClr val="004646">
                    <a:shade val="90000"/>
                  </a:srgbClr>
                </a:solidFill>
              </a:rPr>
              <a:pPr>
                <a:defRPr/>
              </a:pPr>
              <a:t>2014/9/29</a:t>
            </a:fld>
            <a:endParaRPr lang="zh-TW" altLang="en-US">
              <a:solidFill>
                <a:srgbClr val="004646">
                  <a:shade val="90000"/>
                </a:srgbClr>
              </a:solidFill>
            </a:endParaRPr>
          </a:p>
        </p:txBody>
      </p:sp>
      <p:sp>
        <p:nvSpPr>
          <p:cNvPr id="5" name="頁尾版面配置區 21"/>
          <p:cNvSpPr>
            <a:spLocks noGrp="1"/>
          </p:cNvSpPr>
          <p:nvPr>
            <p:ph type="ftr" sz="quarter" idx="11"/>
          </p:nvPr>
        </p:nvSpPr>
        <p:spPr/>
        <p:txBody>
          <a:bodyPr/>
          <a:lstStyle>
            <a:lvl1pPr>
              <a:defRPr/>
            </a:lvl1pPr>
          </a:lstStyle>
          <a:p>
            <a:pPr>
              <a:defRPr/>
            </a:pPr>
            <a:endParaRPr lang="zh-TW" altLang="en-US">
              <a:solidFill>
                <a:srgbClr val="004646">
                  <a:shade val="90000"/>
                </a:srgbClr>
              </a:solidFill>
            </a:endParaRPr>
          </a:p>
        </p:txBody>
      </p:sp>
      <p:sp>
        <p:nvSpPr>
          <p:cNvPr id="6" name="投影片編號版面配置區 17"/>
          <p:cNvSpPr>
            <a:spLocks noGrp="1"/>
          </p:cNvSpPr>
          <p:nvPr>
            <p:ph type="sldNum" sz="quarter" idx="12"/>
          </p:nvPr>
        </p:nvSpPr>
        <p:spPr/>
        <p:txBody>
          <a:bodyPr/>
          <a:lstStyle>
            <a:lvl1pPr>
              <a:defRPr/>
            </a:lvl1pPr>
          </a:lstStyle>
          <a:p>
            <a:pPr>
              <a:defRPr/>
            </a:pPr>
            <a:fld id="{8ABDB2A2-F928-4F35-B462-AECB3545A403}" type="slidenum">
              <a:rPr lang="zh-TW" altLang="en-US">
                <a:solidFill>
                  <a:srgbClr val="004646">
                    <a:shade val="90000"/>
                  </a:srgbClr>
                </a:solidFill>
              </a:rPr>
              <a:pPr>
                <a:defRPr/>
              </a:pPr>
              <a:t>‹#›</a:t>
            </a:fld>
            <a:endParaRPr lang="zh-TW" altLang="en-US">
              <a:solidFill>
                <a:srgbClr val="004646">
                  <a:shade val="90000"/>
                </a:srgbClr>
              </a:solidFill>
            </a:endParaRPr>
          </a:p>
        </p:txBody>
      </p:sp>
    </p:spTree>
    <p:extLst>
      <p:ext uri="{BB962C8B-B14F-4D97-AF65-F5344CB8AC3E}">
        <p14:creationId xmlns:p14="http://schemas.microsoft.com/office/powerpoint/2010/main" val="2282695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3C1FD828-12DC-42B2-84F2-30B448C5A757}" type="datetimeFigureOut">
              <a:rPr lang="zh-TW" altLang="en-US">
                <a:solidFill>
                  <a:srgbClr val="E1F0FF">
                    <a:shade val="90000"/>
                  </a:srgbClr>
                </a:solidFill>
              </a:rPr>
              <a:pPr>
                <a:defRPr/>
              </a:pPr>
              <a:t>2014/9/29</a:t>
            </a:fld>
            <a:endParaRPr lang="zh-TW" altLang="en-US">
              <a:solidFill>
                <a:srgbClr val="E1F0FF">
                  <a:shade val="90000"/>
                </a:srgb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srgbClr val="E1F0FF">
                  <a:shade val="90000"/>
                </a:srgb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AA1DF739-45D6-451A-97C9-ADE99E6221CB}" type="slidenum">
              <a:rPr lang="zh-TW" altLang="en-US">
                <a:solidFill>
                  <a:srgbClr val="E1F0FF">
                    <a:shade val="90000"/>
                  </a:srgbClr>
                </a:solidFill>
              </a:rPr>
              <a:pPr>
                <a:defRPr/>
              </a:pPr>
              <a:t>‹#›</a:t>
            </a:fld>
            <a:endParaRPr lang="zh-TW" altLang="en-US">
              <a:solidFill>
                <a:srgbClr val="E1F0FF">
                  <a:shade val="90000"/>
                </a:srgbClr>
              </a:solidFill>
            </a:endParaRPr>
          </a:p>
        </p:txBody>
      </p:sp>
    </p:spTree>
    <p:extLst>
      <p:ext uri="{BB962C8B-B14F-4D97-AF65-F5344CB8AC3E}">
        <p14:creationId xmlns:p14="http://schemas.microsoft.com/office/powerpoint/2010/main" val="227181775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en-US" dirty="0"/>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9"/>
          <p:cNvSpPr>
            <a:spLocks noGrp="1"/>
          </p:cNvSpPr>
          <p:nvPr>
            <p:ph type="dt" sz="half" idx="10"/>
          </p:nvPr>
        </p:nvSpPr>
        <p:spPr/>
        <p:txBody>
          <a:bodyPr/>
          <a:lstStyle>
            <a:lvl1pPr>
              <a:defRPr/>
            </a:lvl1pPr>
          </a:lstStyle>
          <a:p>
            <a:pPr>
              <a:defRPr/>
            </a:pPr>
            <a:fld id="{40E79B41-DF7A-44EB-BBC1-0862B6C6F7D7}" type="datetimeFigureOut">
              <a:rPr lang="zh-TW" altLang="en-US">
                <a:solidFill>
                  <a:srgbClr val="004646">
                    <a:shade val="90000"/>
                  </a:srgbClr>
                </a:solidFill>
              </a:rPr>
              <a:pPr>
                <a:defRPr/>
              </a:pPr>
              <a:t>2014/9/29</a:t>
            </a:fld>
            <a:endParaRPr lang="zh-TW" altLang="en-US">
              <a:solidFill>
                <a:srgbClr val="004646">
                  <a:shade val="90000"/>
                </a:srgbClr>
              </a:solidFill>
            </a:endParaRPr>
          </a:p>
        </p:txBody>
      </p:sp>
      <p:sp>
        <p:nvSpPr>
          <p:cNvPr id="6" name="頁尾版面配置區 21"/>
          <p:cNvSpPr>
            <a:spLocks noGrp="1"/>
          </p:cNvSpPr>
          <p:nvPr>
            <p:ph type="ftr" sz="quarter" idx="11"/>
          </p:nvPr>
        </p:nvSpPr>
        <p:spPr/>
        <p:txBody>
          <a:bodyPr/>
          <a:lstStyle>
            <a:lvl1pPr>
              <a:defRPr/>
            </a:lvl1pPr>
          </a:lstStyle>
          <a:p>
            <a:pPr>
              <a:defRPr/>
            </a:pPr>
            <a:endParaRPr lang="zh-TW" altLang="en-US">
              <a:solidFill>
                <a:srgbClr val="004646">
                  <a:shade val="90000"/>
                </a:srgbClr>
              </a:solidFill>
            </a:endParaRPr>
          </a:p>
        </p:txBody>
      </p:sp>
      <p:sp>
        <p:nvSpPr>
          <p:cNvPr id="7" name="投影片編號版面配置區 17"/>
          <p:cNvSpPr>
            <a:spLocks noGrp="1"/>
          </p:cNvSpPr>
          <p:nvPr>
            <p:ph type="sldNum" sz="quarter" idx="12"/>
          </p:nvPr>
        </p:nvSpPr>
        <p:spPr/>
        <p:txBody>
          <a:bodyPr/>
          <a:lstStyle>
            <a:lvl1pPr>
              <a:defRPr/>
            </a:lvl1pPr>
          </a:lstStyle>
          <a:p>
            <a:pPr>
              <a:defRPr/>
            </a:pPr>
            <a:fld id="{56651F3A-8A12-4D1C-9773-8A571F91E45B}" type="slidenum">
              <a:rPr lang="zh-TW" altLang="en-US">
                <a:solidFill>
                  <a:srgbClr val="004646">
                    <a:shade val="90000"/>
                  </a:srgbClr>
                </a:solidFill>
              </a:rPr>
              <a:pPr>
                <a:defRPr/>
              </a:pPr>
              <a:t>‹#›</a:t>
            </a:fld>
            <a:endParaRPr lang="zh-TW" altLang="en-US">
              <a:solidFill>
                <a:srgbClr val="004646">
                  <a:shade val="90000"/>
                </a:srgbClr>
              </a:solidFill>
            </a:endParaRPr>
          </a:p>
        </p:txBody>
      </p:sp>
    </p:spTree>
    <p:extLst>
      <p:ext uri="{BB962C8B-B14F-4D97-AF65-F5344CB8AC3E}">
        <p14:creationId xmlns:p14="http://schemas.microsoft.com/office/powerpoint/2010/main" val="1525870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9"/>
          <p:cNvSpPr>
            <a:spLocks noGrp="1"/>
          </p:cNvSpPr>
          <p:nvPr>
            <p:ph type="dt" sz="half" idx="10"/>
          </p:nvPr>
        </p:nvSpPr>
        <p:spPr/>
        <p:txBody>
          <a:bodyPr/>
          <a:lstStyle>
            <a:lvl1pPr>
              <a:defRPr/>
            </a:lvl1pPr>
          </a:lstStyle>
          <a:p>
            <a:pPr>
              <a:defRPr/>
            </a:pPr>
            <a:fld id="{7FAEC3AB-C7E3-42A2-A690-470FADDDB88F}" type="datetimeFigureOut">
              <a:rPr lang="zh-TW" altLang="en-US">
                <a:solidFill>
                  <a:srgbClr val="004646">
                    <a:shade val="90000"/>
                  </a:srgbClr>
                </a:solidFill>
              </a:rPr>
              <a:pPr>
                <a:defRPr/>
              </a:pPr>
              <a:t>2014/9/29</a:t>
            </a:fld>
            <a:endParaRPr lang="zh-TW" altLang="en-US">
              <a:solidFill>
                <a:srgbClr val="004646">
                  <a:shade val="90000"/>
                </a:srgbClr>
              </a:solidFill>
            </a:endParaRPr>
          </a:p>
        </p:txBody>
      </p:sp>
      <p:sp>
        <p:nvSpPr>
          <p:cNvPr id="8" name="頁尾版面配置區 21"/>
          <p:cNvSpPr>
            <a:spLocks noGrp="1"/>
          </p:cNvSpPr>
          <p:nvPr>
            <p:ph type="ftr" sz="quarter" idx="11"/>
          </p:nvPr>
        </p:nvSpPr>
        <p:spPr/>
        <p:txBody>
          <a:bodyPr/>
          <a:lstStyle>
            <a:lvl1pPr>
              <a:defRPr/>
            </a:lvl1pPr>
          </a:lstStyle>
          <a:p>
            <a:pPr>
              <a:defRPr/>
            </a:pPr>
            <a:endParaRPr lang="zh-TW" altLang="en-US">
              <a:solidFill>
                <a:srgbClr val="004646">
                  <a:shade val="90000"/>
                </a:srgbClr>
              </a:solidFill>
            </a:endParaRPr>
          </a:p>
        </p:txBody>
      </p:sp>
      <p:sp>
        <p:nvSpPr>
          <p:cNvPr id="9" name="投影片編號版面配置區 17"/>
          <p:cNvSpPr>
            <a:spLocks noGrp="1"/>
          </p:cNvSpPr>
          <p:nvPr>
            <p:ph type="sldNum" sz="quarter" idx="12"/>
          </p:nvPr>
        </p:nvSpPr>
        <p:spPr/>
        <p:txBody>
          <a:bodyPr/>
          <a:lstStyle>
            <a:lvl1pPr>
              <a:defRPr/>
            </a:lvl1pPr>
          </a:lstStyle>
          <a:p>
            <a:pPr>
              <a:defRPr/>
            </a:pPr>
            <a:fld id="{D251BB76-B118-4190-B2AB-12F5FCC8C0DE}" type="slidenum">
              <a:rPr lang="zh-TW" altLang="en-US">
                <a:solidFill>
                  <a:srgbClr val="004646">
                    <a:shade val="90000"/>
                  </a:srgbClr>
                </a:solidFill>
              </a:rPr>
              <a:pPr>
                <a:defRPr/>
              </a:pPr>
              <a:t>‹#›</a:t>
            </a:fld>
            <a:endParaRPr lang="zh-TW" altLang="en-US">
              <a:solidFill>
                <a:srgbClr val="004646">
                  <a:shade val="90000"/>
                </a:srgbClr>
              </a:solidFill>
            </a:endParaRPr>
          </a:p>
        </p:txBody>
      </p:sp>
    </p:spTree>
    <p:extLst>
      <p:ext uri="{BB962C8B-B14F-4D97-AF65-F5344CB8AC3E}">
        <p14:creationId xmlns:p14="http://schemas.microsoft.com/office/powerpoint/2010/main" val="81122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標楷體" pitchFamily="65" charset="-120"/>
                <a:ea typeface="標楷體" pitchFamily="65" charset="-120"/>
                <a:cs typeface="+mj-cs"/>
              </a:defRPr>
            </a:lvl1pPr>
          </a:lstStyle>
          <a:p>
            <a:r>
              <a:rPr lang="zh-TW" altLang="en-US" dirty="0" smtClean="0"/>
              <a:t>按一下以編輯母片標題樣式</a:t>
            </a:r>
            <a:endParaRPr lang="en-US" dirty="0"/>
          </a:p>
        </p:txBody>
      </p:sp>
      <p:sp>
        <p:nvSpPr>
          <p:cNvPr id="3" name="日期版面配置區 9"/>
          <p:cNvSpPr>
            <a:spLocks noGrp="1"/>
          </p:cNvSpPr>
          <p:nvPr>
            <p:ph type="dt" sz="half" idx="10"/>
          </p:nvPr>
        </p:nvSpPr>
        <p:spPr/>
        <p:txBody>
          <a:bodyPr/>
          <a:lstStyle>
            <a:lvl1pPr>
              <a:defRPr/>
            </a:lvl1pPr>
          </a:lstStyle>
          <a:p>
            <a:pPr>
              <a:defRPr/>
            </a:pPr>
            <a:fld id="{CDE691A0-48AE-416C-A61D-11A1E0C797EE}" type="datetimeFigureOut">
              <a:rPr lang="zh-TW" altLang="en-US">
                <a:solidFill>
                  <a:srgbClr val="004646">
                    <a:shade val="90000"/>
                  </a:srgbClr>
                </a:solidFill>
              </a:rPr>
              <a:pPr>
                <a:defRPr/>
              </a:pPr>
              <a:t>2014/9/29</a:t>
            </a:fld>
            <a:endParaRPr lang="zh-TW" altLang="en-US">
              <a:solidFill>
                <a:srgbClr val="004646">
                  <a:shade val="90000"/>
                </a:srgbClr>
              </a:solidFill>
            </a:endParaRPr>
          </a:p>
        </p:txBody>
      </p:sp>
      <p:sp>
        <p:nvSpPr>
          <p:cNvPr id="4" name="頁尾版面配置區 21"/>
          <p:cNvSpPr>
            <a:spLocks noGrp="1"/>
          </p:cNvSpPr>
          <p:nvPr>
            <p:ph type="ftr" sz="quarter" idx="11"/>
          </p:nvPr>
        </p:nvSpPr>
        <p:spPr/>
        <p:txBody>
          <a:bodyPr/>
          <a:lstStyle>
            <a:lvl1pPr>
              <a:defRPr/>
            </a:lvl1pPr>
          </a:lstStyle>
          <a:p>
            <a:pPr>
              <a:defRPr/>
            </a:pPr>
            <a:endParaRPr lang="zh-TW" altLang="en-US">
              <a:solidFill>
                <a:srgbClr val="004646">
                  <a:shade val="90000"/>
                </a:srgbClr>
              </a:solidFill>
            </a:endParaRPr>
          </a:p>
        </p:txBody>
      </p:sp>
      <p:sp>
        <p:nvSpPr>
          <p:cNvPr id="5" name="投影片編號版面配置區 17"/>
          <p:cNvSpPr>
            <a:spLocks noGrp="1"/>
          </p:cNvSpPr>
          <p:nvPr>
            <p:ph type="sldNum" sz="quarter" idx="12"/>
          </p:nvPr>
        </p:nvSpPr>
        <p:spPr/>
        <p:txBody>
          <a:bodyPr/>
          <a:lstStyle>
            <a:lvl1pPr>
              <a:defRPr/>
            </a:lvl1pPr>
          </a:lstStyle>
          <a:p>
            <a:pPr>
              <a:defRPr/>
            </a:pPr>
            <a:fld id="{4DEA45E2-795E-4746-8D2F-E8C8DDE1D648}" type="slidenum">
              <a:rPr lang="zh-TW" altLang="en-US">
                <a:solidFill>
                  <a:srgbClr val="004646">
                    <a:shade val="90000"/>
                  </a:srgbClr>
                </a:solidFill>
              </a:rPr>
              <a:pPr>
                <a:defRPr/>
              </a:pPr>
              <a:t>‹#›</a:t>
            </a:fld>
            <a:endParaRPr lang="zh-TW" altLang="en-US">
              <a:solidFill>
                <a:srgbClr val="004646">
                  <a:shade val="90000"/>
                </a:srgbClr>
              </a:solidFill>
            </a:endParaRPr>
          </a:p>
        </p:txBody>
      </p:sp>
    </p:spTree>
    <p:extLst>
      <p:ext uri="{BB962C8B-B14F-4D97-AF65-F5344CB8AC3E}">
        <p14:creationId xmlns:p14="http://schemas.microsoft.com/office/powerpoint/2010/main" val="38001471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9"/>
          <p:cNvSpPr>
            <a:spLocks noGrp="1"/>
          </p:cNvSpPr>
          <p:nvPr>
            <p:ph type="dt" sz="half" idx="10"/>
          </p:nvPr>
        </p:nvSpPr>
        <p:spPr/>
        <p:txBody>
          <a:bodyPr/>
          <a:lstStyle>
            <a:lvl1pPr>
              <a:defRPr/>
            </a:lvl1pPr>
          </a:lstStyle>
          <a:p>
            <a:pPr>
              <a:defRPr/>
            </a:pPr>
            <a:fld id="{DC7041D9-905C-4EA7-A6A1-55243F6A53FA}" type="datetimeFigureOut">
              <a:rPr lang="zh-TW" altLang="en-US">
                <a:solidFill>
                  <a:srgbClr val="004646">
                    <a:shade val="90000"/>
                  </a:srgbClr>
                </a:solidFill>
              </a:rPr>
              <a:pPr>
                <a:defRPr/>
              </a:pPr>
              <a:t>2014/9/29</a:t>
            </a:fld>
            <a:endParaRPr lang="zh-TW" altLang="en-US">
              <a:solidFill>
                <a:srgbClr val="004646">
                  <a:shade val="90000"/>
                </a:srgbClr>
              </a:solidFill>
            </a:endParaRPr>
          </a:p>
        </p:txBody>
      </p:sp>
      <p:sp>
        <p:nvSpPr>
          <p:cNvPr id="3" name="頁尾版面配置區 21"/>
          <p:cNvSpPr>
            <a:spLocks noGrp="1"/>
          </p:cNvSpPr>
          <p:nvPr>
            <p:ph type="ftr" sz="quarter" idx="11"/>
          </p:nvPr>
        </p:nvSpPr>
        <p:spPr/>
        <p:txBody>
          <a:bodyPr/>
          <a:lstStyle>
            <a:lvl1pPr>
              <a:defRPr/>
            </a:lvl1pPr>
          </a:lstStyle>
          <a:p>
            <a:pPr>
              <a:defRPr/>
            </a:pPr>
            <a:endParaRPr lang="zh-TW" altLang="en-US">
              <a:solidFill>
                <a:srgbClr val="004646">
                  <a:shade val="90000"/>
                </a:srgbClr>
              </a:solidFill>
            </a:endParaRPr>
          </a:p>
        </p:txBody>
      </p:sp>
      <p:sp>
        <p:nvSpPr>
          <p:cNvPr id="4" name="投影片編號版面配置區 17"/>
          <p:cNvSpPr>
            <a:spLocks noGrp="1"/>
          </p:cNvSpPr>
          <p:nvPr>
            <p:ph type="sldNum" sz="quarter" idx="12"/>
          </p:nvPr>
        </p:nvSpPr>
        <p:spPr/>
        <p:txBody>
          <a:bodyPr/>
          <a:lstStyle>
            <a:lvl1pPr>
              <a:defRPr/>
            </a:lvl1pPr>
          </a:lstStyle>
          <a:p>
            <a:pPr>
              <a:defRPr/>
            </a:pPr>
            <a:fld id="{B4F9E7CF-BC72-400C-BDC6-871D3F55A774}" type="slidenum">
              <a:rPr lang="zh-TW" altLang="en-US">
                <a:solidFill>
                  <a:srgbClr val="004646">
                    <a:shade val="90000"/>
                  </a:srgbClr>
                </a:solidFill>
              </a:rPr>
              <a:pPr>
                <a:defRPr/>
              </a:pPr>
              <a:t>‹#›</a:t>
            </a:fld>
            <a:endParaRPr lang="zh-TW" altLang="en-US">
              <a:solidFill>
                <a:srgbClr val="004646">
                  <a:shade val="90000"/>
                </a:srgbClr>
              </a:solidFill>
            </a:endParaRPr>
          </a:p>
        </p:txBody>
      </p:sp>
    </p:spTree>
    <p:extLst>
      <p:ext uri="{BB962C8B-B14F-4D97-AF65-F5344CB8AC3E}">
        <p14:creationId xmlns:p14="http://schemas.microsoft.com/office/powerpoint/2010/main" val="177552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7ACCF2A-F8D8-4A86-BE9E-EBDCBFE56998}" type="datetimeFigureOut">
              <a:rPr lang="zh-TW" altLang="en-US" smtClean="0"/>
              <a:t>2014/9/29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36017CA-7793-4386-970E-7312D43E3DA0}" type="slidenum">
              <a:rPr lang="zh-TW" altLang="en-US" smtClean="0"/>
              <a:t>‹#›</a:t>
            </a:fld>
            <a:endParaRPr lang="zh-TW" altLang="en-US"/>
          </a:p>
        </p:txBody>
      </p:sp>
    </p:spTree>
    <p:extLst>
      <p:ext uri="{BB962C8B-B14F-4D97-AF65-F5344CB8AC3E}">
        <p14:creationId xmlns:p14="http://schemas.microsoft.com/office/powerpoint/2010/main" val="108464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zh-TW" altLang="en-US" smtClean="0"/>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9"/>
          <p:cNvSpPr>
            <a:spLocks noGrp="1"/>
          </p:cNvSpPr>
          <p:nvPr>
            <p:ph type="dt" sz="half" idx="10"/>
          </p:nvPr>
        </p:nvSpPr>
        <p:spPr/>
        <p:txBody>
          <a:bodyPr/>
          <a:lstStyle>
            <a:lvl1pPr>
              <a:defRPr/>
            </a:lvl1pPr>
          </a:lstStyle>
          <a:p>
            <a:pPr>
              <a:defRPr/>
            </a:pPr>
            <a:fld id="{9155B52F-B18E-4E53-9A59-F33E2C5F2570}" type="datetimeFigureOut">
              <a:rPr lang="zh-TW" altLang="en-US">
                <a:solidFill>
                  <a:srgbClr val="004646">
                    <a:shade val="90000"/>
                  </a:srgbClr>
                </a:solidFill>
              </a:rPr>
              <a:pPr>
                <a:defRPr/>
              </a:pPr>
              <a:t>2014/9/29</a:t>
            </a:fld>
            <a:endParaRPr lang="zh-TW" altLang="en-US">
              <a:solidFill>
                <a:srgbClr val="004646">
                  <a:shade val="90000"/>
                </a:srgbClr>
              </a:solidFill>
            </a:endParaRPr>
          </a:p>
        </p:txBody>
      </p:sp>
      <p:sp>
        <p:nvSpPr>
          <p:cNvPr id="6" name="頁尾版面配置區 21"/>
          <p:cNvSpPr>
            <a:spLocks noGrp="1"/>
          </p:cNvSpPr>
          <p:nvPr>
            <p:ph type="ftr" sz="quarter" idx="11"/>
          </p:nvPr>
        </p:nvSpPr>
        <p:spPr/>
        <p:txBody>
          <a:bodyPr/>
          <a:lstStyle>
            <a:lvl1pPr>
              <a:defRPr/>
            </a:lvl1pPr>
          </a:lstStyle>
          <a:p>
            <a:pPr>
              <a:defRPr/>
            </a:pPr>
            <a:endParaRPr lang="zh-TW" altLang="en-US">
              <a:solidFill>
                <a:srgbClr val="004646">
                  <a:shade val="90000"/>
                </a:srgbClr>
              </a:solidFill>
            </a:endParaRPr>
          </a:p>
        </p:txBody>
      </p:sp>
      <p:sp>
        <p:nvSpPr>
          <p:cNvPr id="7" name="投影片編號版面配置區 17"/>
          <p:cNvSpPr>
            <a:spLocks noGrp="1"/>
          </p:cNvSpPr>
          <p:nvPr>
            <p:ph type="sldNum" sz="quarter" idx="12"/>
          </p:nvPr>
        </p:nvSpPr>
        <p:spPr/>
        <p:txBody>
          <a:bodyPr/>
          <a:lstStyle>
            <a:lvl1pPr>
              <a:defRPr/>
            </a:lvl1pPr>
          </a:lstStyle>
          <a:p>
            <a:pPr>
              <a:defRPr/>
            </a:pPr>
            <a:fld id="{56EE1AC0-388D-4F31-A6EF-DFB3595CF499}" type="slidenum">
              <a:rPr lang="zh-TW" altLang="en-US">
                <a:solidFill>
                  <a:srgbClr val="004646">
                    <a:shade val="90000"/>
                  </a:srgbClr>
                </a:solidFill>
              </a:rPr>
              <a:pPr>
                <a:defRPr/>
              </a:pPr>
              <a:t>‹#›</a:t>
            </a:fld>
            <a:endParaRPr lang="zh-TW" altLang="en-US">
              <a:solidFill>
                <a:srgbClr val="004646">
                  <a:shade val="90000"/>
                </a:srgbClr>
              </a:solidFill>
            </a:endParaRPr>
          </a:p>
        </p:txBody>
      </p:sp>
    </p:spTree>
    <p:extLst>
      <p:ext uri="{BB962C8B-B14F-4D97-AF65-F5344CB8AC3E}">
        <p14:creationId xmlns:p14="http://schemas.microsoft.com/office/powerpoint/2010/main" val="29381928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剪去並圓角化單一角落矩形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直角三角形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手繪多邊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a typeface="新細明體" pitchFamily="18" charset="-120"/>
            </a:endParaRPr>
          </a:p>
        </p:txBody>
      </p:sp>
      <p:sp>
        <p:nvSpPr>
          <p:cNvPr id="8" name="手繪多邊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a typeface="新細明體" pitchFamily="18" charset="-120"/>
            </a:endParaRPr>
          </a:p>
        </p:txBody>
      </p:sp>
      <p:sp>
        <p:nvSpPr>
          <p:cNvPr id="2" name="標題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zh-TW" altLang="en-US" smtClean="0"/>
              <a:t>按一下以編輯母片標題樣式</a:t>
            </a:r>
            <a:endParaRPr lang="en-US"/>
          </a:p>
        </p:txBody>
      </p:sp>
      <p:sp>
        <p:nvSpPr>
          <p:cNvPr id="4" name="文字版面配置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9" name="日期版面配置區 4"/>
          <p:cNvSpPr>
            <a:spLocks noGrp="1"/>
          </p:cNvSpPr>
          <p:nvPr>
            <p:ph type="dt" sz="half" idx="10"/>
          </p:nvPr>
        </p:nvSpPr>
        <p:spPr/>
        <p:txBody>
          <a:bodyPr/>
          <a:lstStyle>
            <a:lvl1pPr>
              <a:defRPr/>
            </a:lvl1pPr>
          </a:lstStyle>
          <a:p>
            <a:pPr>
              <a:defRPr/>
            </a:pPr>
            <a:fld id="{046CD425-979C-4149-B6A6-0CE56730B3B3}" type="datetimeFigureOut">
              <a:rPr lang="zh-TW" altLang="en-US">
                <a:solidFill>
                  <a:srgbClr val="004646">
                    <a:shade val="90000"/>
                  </a:srgbClr>
                </a:solidFill>
              </a:rPr>
              <a:pPr>
                <a:defRPr/>
              </a:pPr>
              <a:t>2014/9/29</a:t>
            </a:fld>
            <a:endParaRPr lang="zh-TW" altLang="en-US">
              <a:solidFill>
                <a:srgbClr val="004646">
                  <a:shade val="90000"/>
                </a:srgbClr>
              </a:solidFill>
            </a:endParaRPr>
          </a:p>
        </p:txBody>
      </p:sp>
      <p:sp>
        <p:nvSpPr>
          <p:cNvPr id="10" name="頁尾版面配置區 5"/>
          <p:cNvSpPr>
            <a:spLocks noGrp="1"/>
          </p:cNvSpPr>
          <p:nvPr>
            <p:ph type="ftr" sz="quarter" idx="11"/>
          </p:nvPr>
        </p:nvSpPr>
        <p:spPr/>
        <p:txBody>
          <a:bodyPr/>
          <a:lstStyle>
            <a:lvl1pPr>
              <a:defRPr/>
            </a:lvl1pPr>
          </a:lstStyle>
          <a:p>
            <a:pPr>
              <a:defRPr/>
            </a:pPr>
            <a:endParaRPr lang="zh-TW" altLang="en-US">
              <a:solidFill>
                <a:srgbClr val="004646">
                  <a:shade val="90000"/>
                </a:srgbClr>
              </a:solidFill>
            </a:endParaRPr>
          </a:p>
        </p:txBody>
      </p:sp>
      <p:sp>
        <p:nvSpPr>
          <p:cNvPr id="11" name="投影片編號版面配置區 6"/>
          <p:cNvSpPr>
            <a:spLocks noGrp="1"/>
          </p:cNvSpPr>
          <p:nvPr>
            <p:ph type="sldNum" sz="quarter" idx="12"/>
          </p:nvPr>
        </p:nvSpPr>
        <p:spPr>
          <a:xfrm>
            <a:off x="8077200" y="6356350"/>
            <a:ext cx="609600" cy="365125"/>
          </a:xfrm>
        </p:spPr>
        <p:txBody>
          <a:bodyPr/>
          <a:lstStyle>
            <a:lvl1pPr>
              <a:defRPr/>
            </a:lvl1pPr>
          </a:lstStyle>
          <a:p>
            <a:pPr>
              <a:defRPr/>
            </a:pPr>
            <a:fld id="{46CFBF4F-6309-4154-B3CF-8CFA97C07999}" type="slidenum">
              <a:rPr lang="zh-TW" altLang="en-US">
                <a:solidFill>
                  <a:srgbClr val="004646">
                    <a:shade val="90000"/>
                  </a:srgbClr>
                </a:solidFill>
              </a:rPr>
              <a:pPr>
                <a:defRPr/>
              </a:pPr>
              <a:t>‹#›</a:t>
            </a:fld>
            <a:endParaRPr lang="zh-TW" altLang="en-US">
              <a:solidFill>
                <a:srgbClr val="004646">
                  <a:shade val="90000"/>
                </a:srgbClr>
              </a:solidFill>
            </a:endParaRPr>
          </a:p>
        </p:txBody>
      </p:sp>
    </p:spTree>
    <p:extLst>
      <p:ext uri="{BB962C8B-B14F-4D97-AF65-F5344CB8AC3E}">
        <p14:creationId xmlns:p14="http://schemas.microsoft.com/office/powerpoint/2010/main" val="786080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en-US" dirty="0"/>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fld id="{FE6E6E8A-296B-41D1-B6C2-006815EE5C65}" type="datetimeFigureOut">
              <a:rPr lang="zh-TW" altLang="en-US">
                <a:solidFill>
                  <a:srgbClr val="004646">
                    <a:shade val="90000"/>
                  </a:srgbClr>
                </a:solidFill>
              </a:rPr>
              <a:pPr>
                <a:defRPr/>
              </a:pPr>
              <a:t>2014/9/29</a:t>
            </a:fld>
            <a:endParaRPr lang="zh-TW" altLang="en-US">
              <a:solidFill>
                <a:srgbClr val="004646">
                  <a:shade val="90000"/>
                </a:srgbClr>
              </a:solidFill>
            </a:endParaRPr>
          </a:p>
        </p:txBody>
      </p:sp>
      <p:sp>
        <p:nvSpPr>
          <p:cNvPr id="5" name="頁尾版面配置區 21"/>
          <p:cNvSpPr>
            <a:spLocks noGrp="1"/>
          </p:cNvSpPr>
          <p:nvPr>
            <p:ph type="ftr" sz="quarter" idx="11"/>
          </p:nvPr>
        </p:nvSpPr>
        <p:spPr/>
        <p:txBody>
          <a:bodyPr/>
          <a:lstStyle>
            <a:lvl1pPr>
              <a:defRPr/>
            </a:lvl1pPr>
          </a:lstStyle>
          <a:p>
            <a:pPr>
              <a:defRPr/>
            </a:pPr>
            <a:endParaRPr lang="zh-TW" altLang="en-US">
              <a:solidFill>
                <a:srgbClr val="004646">
                  <a:shade val="90000"/>
                </a:srgbClr>
              </a:solidFill>
            </a:endParaRPr>
          </a:p>
        </p:txBody>
      </p:sp>
      <p:sp>
        <p:nvSpPr>
          <p:cNvPr id="6" name="投影片編號版面配置區 17"/>
          <p:cNvSpPr>
            <a:spLocks noGrp="1"/>
          </p:cNvSpPr>
          <p:nvPr>
            <p:ph type="sldNum" sz="quarter" idx="12"/>
          </p:nvPr>
        </p:nvSpPr>
        <p:spPr/>
        <p:txBody>
          <a:bodyPr/>
          <a:lstStyle>
            <a:lvl1pPr>
              <a:defRPr/>
            </a:lvl1pPr>
          </a:lstStyle>
          <a:p>
            <a:pPr>
              <a:defRPr/>
            </a:pPr>
            <a:fld id="{21FDF8FF-B830-4DE0-830E-970F33927669}" type="slidenum">
              <a:rPr lang="zh-TW" altLang="en-US">
                <a:solidFill>
                  <a:srgbClr val="004646">
                    <a:shade val="90000"/>
                  </a:srgbClr>
                </a:solidFill>
              </a:rPr>
              <a:pPr>
                <a:defRPr/>
              </a:pPr>
              <a:t>‹#›</a:t>
            </a:fld>
            <a:endParaRPr lang="zh-TW" altLang="en-US">
              <a:solidFill>
                <a:srgbClr val="004646">
                  <a:shade val="90000"/>
                </a:srgbClr>
              </a:solidFill>
            </a:endParaRPr>
          </a:p>
        </p:txBody>
      </p:sp>
    </p:spTree>
    <p:extLst>
      <p:ext uri="{BB962C8B-B14F-4D97-AF65-F5344CB8AC3E}">
        <p14:creationId xmlns:p14="http://schemas.microsoft.com/office/powerpoint/2010/main" val="38697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fld id="{BB4B5245-B2C2-43D6-B9A1-2760D5D0B94F}" type="datetimeFigureOut">
              <a:rPr lang="zh-TW" altLang="en-US">
                <a:solidFill>
                  <a:srgbClr val="004646">
                    <a:shade val="90000"/>
                  </a:srgbClr>
                </a:solidFill>
              </a:rPr>
              <a:pPr>
                <a:defRPr/>
              </a:pPr>
              <a:t>2014/9/29</a:t>
            </a:fld>
            <a:endParaRPr lang="zh-TW" altLang="en-US">
              <a:solidFill>
                <a:srgbClr val="004646">
                  <a:shade val="90000"/>
                </a:srgbClr>
              </a:solidFill>
            </a:endParaRPr>
          </a:p>
        </p:txBody>
      </p:sp>
      <p:sp>
        <p:nvSpPr>
          <p:cNvPr id="5" name="頁尾版面配置區 21"/>
          <p:cNvSpPr>
            <a:spLocks noGrp="1"/>
          </p:cNvSpPr>
          <p:nvPr>
            <p:ph type="ftr" sz="quarter" idx="11"/>
          </p:nvPr>
        </p:nvSpPr>
        <p:spPr/>
        <p:txBody>
          <a:bodyPr/>
          <a:lstStyle>
            <a:lvl1pPr>
              <a:defRPr/>
            </a:lvl1pPr>
          </a:lstStyle>
          <a:p>
            <a:pPr>
              <a:defRPr/>
            </a:pPr>
            <a:endParaRPr lang="zh-TW" altLang="en-US">
              <a:solidFill>
                <a:srgbClr val="004646">
                  <a:shade val="90000"/>
                </a:srgbClr>
              </a:solidFill>
            </a:endParaRPr>
          </a:p>
        </p:txBody>
      </p:sp>
      <p:sp>
        <p:nvSpPr>
          <p:cNvPr id="6" name="投影片編號版面配置區 17"/>
          <p:cNvSpPr>
            <a:spLocks noGrp="1"/>
          </p:cNvSpPr>
          <p:nvPr>
            <p:ph type="sldNum" sz="quarter" idx="12"/>
          </p:nvPr>
        </p:nvSpPr>
        <p:spPr/>
        <p:txBody>
          <a:bodyPr/>
          <a:lstStyle>
            <a:lvl1pPr>
              <a:defRPr/>
            </a:lvl1pPr>
          </a:lstStyle>
          <a:p>
            <a:pPr>
              <a:defRPr/>
            </a:pPr>
            <a:fld id="{544044B6-C840-4DB7-9B72-D1242B617694}" type="slidenum">
              <a:rPr lang="zh-TW" altLang="en-US">
                <a:solidFill>
                  <a:srgbClr val="004646">
                    <a:shade val="90000"/>
                  </a:srgbClr>
                </a:solidFill>
              </a:rPr>
              <a:pPr>
                <a:defRPr/>
              </a:pPr>
              <a:t>‹#›</a:t>
            </a:fld>
            <a:endParaRPr lang="zh-TW" altLang="en-US">
              <a:solidFill>
                <a:srgbClr val="004646">
                  <a:shade val="90000"/>
                </a:srgbClr>
              </a:solidFill>
            </a:endParaRPr>
          </a:p>
        </p:txBody>
      </p:sp>
    </p:spTree>
    <p:extLst>
      <p:ext uri="{BB962C8B-B14F-4D97-AF65-F5344CB8AC3E}">
        <p14:creationId xmlns:p14="http://schemas.microsoft.com/office/powerpoint/2010/main" val="3078543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9"/>
          <p:cNvSpPr>
            <a:spLocks noGrp="1"/>
          </p:cNvSpPr>
          <p:nvPr>
            <p:ph type="dt" sz="half" idx="10"/>
          </p:nvPr>
        </p:nvSpPr>
        <p:spPr/>
        <p:txBody>
          <a:bodyPr/>
          <a:lstStyle>
            <a:lvl1pPr>
              <a:defRPr/>
            </a:lvl1pPr>
          </a:lstStyle>
          <a:p>
            <a:pPr>
              <a:defRPr/>
            </a:pPr>
            <a:fld id="{56B208DB-7FF9-4465-AB14-90B6BD900B1B}" type="datetimeFigureOut">
              <a:rPr lang="zh-TW" altLang="en-US">
                <a:solidFill>
                  <a:srgbClr val="004646">
                    <a:shade val="90000"/>
                  </a:srgbClr>
                </a:solidFill>
              </a:rPr>
              <a:pPr>
                <a:defRPr/>
              </a:pPr>
              <a:t>2014/9/29</a:t>
            </a:fld>
            <a:endParaRPr lang="zh-TW" altLang="en-US">
              <a:solidFill>
                <a:srgbClr val="004646">
                  <a:shade val="90000"/>
                </a:srgbClr>
              </a:solidFill>
            </a:endParaRPr>
          </a:p>
        </p:txBody>
      </p:sp>
      <p:sp>
        <p:nvSpPr>
          <p:cNvPr id="5" name="頁尾版面配置區 21"/>
          <p:cNvSpPr>
            <a:spLocks noGrp="1"/>
          </p:cNvSpPr>
          <p:nvPr>
            <p:ph type="ftr" sz="quarter" idx="11"/>
          </p:nvPr>
        </p:nvSpPr>
        <p:spPr/>
        <p:txBody>
          <a:bodyPr/>
          <a:lstStyle>
            <a:lvl1pPr>
              <a:defRPr/>
            </a:lvl1pPr>
          </a:lstStyle>
          <a:p>
            <a:pPr>
              <a:defRPr/>
            </a:pPr>
            <a:endParaRPr lang="zh-TW" altLang="en-US">
              <a:solidFill>
                <a:srgbClr val="004646">
                  <a:shade val="90000"/>
                </a:srgbClr>
              </a:solidFill>
            </a:endParaRPr>
          </a:p>
        </p:txBody>
      </p:sp>
      <p:sp>
        <p:nvSpPr>
          <p:cNvPr id="6" name="投影片編號版面配置區 17"/>
          <p:cNvSpPr>
            <a:spLocks noGrp="1"/>
          </p:cNvSpPr>
          <p:nvPr>
            <p:ph type="sldNum" sz="quarter" idx="12"/>
          </p:nvPr>
        </p:nvSpPr>
        <p:spPr/>
        <p:txBody>
          <a:bodyPr/>
          <a:lstStyle>
            <a:lvl1pPr>
              <a:defRPr/>
            </a:lvl1pPr>
          </a:lstStyle>
          <a:p>
            <a:pPr>
              <a:defRPr/>
            </a:pPr>
            <a:fld id="{8B5F1232-33D2-4515-8E68-D04FF1C3E454}" type="slidenum">
              <a:rPr lang="zh-TW" altLang="en-US">
                <a:solidFill>
                  <a:srgbClr val="004646">
                    <a:shade val="90000"/>
                  </a:srgbClr>
                </a:solidFill>
              </a:rPr>
              <a:pPr>
                <a:defRPr/>
              </a:pPr>
              <a:t>‹#›</a:t>
            </a:fld>
            <a:endParaRPr lang="zh-TW" altLang="en-US">
              <a:solidFill>
                <a:srgbClr val="004646">
                  <a:shade val="90000"/>
                </a:srgbClr>
              </a:solidFill>
            </a:endParaRPr>
          </a:p>
        </p:txBody>
      </p:sp>
    </p:spTree>
    <p:extLst>
      <p:ext uri="{BB962C8B-B14F-4D97-AF65-F5344CB8AC3E}">
        <p14:creationId xmlns:p14="http://schemas.microsoft.com/office/powerpoint/2010/main" val="3631517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dgm" preserve="1">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850"/>
            <a:ext cx="8229600" cy="1143000"/>
          </a:xfrm>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SmartArt 版面配置區 2"/>
          <p:cNvSpPr>
            <a:spLocks noGrp="1"/>
          </p:cNvSpPr>
          <p:nvPr>
            <p:ph type="dgm" idx="1"/>
          </p:nvPr>
        </p:nvSpPr>
        <p:spPr>
          <a:xfrm>
            <a:off x="457200" y="1935163"/>
            <a:ext cx="8229600" cy="4389437"/>
          </a:xfrm>
        </p:spPr>
        <p:txBody>
          <a:bodyPr/>
          <a:lstStyle/>
          <a:p>
            <a:pPr lvl="0"/>
            <a:endParaRPr lang="zh-TW" altLang="en-US" noProof="0"/>
          </a:p>
        </p:txBody>
      </p:sp>
      <p:sp>
        <p:nvSpPr>
          <p:cNvPr id="4" name="日期版面配置區 9"/>
          <p:cNvSpPr>
            <a:spLocks noGrp="1"/>
          </p:cNvSpPr>
          <p:nvPr>
            <p:ph type="dt" sz="half" idx="10"/>
          </p:nvPr>
        </p:nvSpPr>
        <p:spPr/>
        <p:txBody>
          <a:bodyPr/>
          <a:lstStyle>
            <a:lvl1pPr>
              <a:defRPr/>
            </a:lvl1pPr>
          </a:lstStyle>
          <a:p>
            <a:pPr>
              <a:defRPr/>
            </a:pPr>
            <a:fld id="{93D5C506-4B13-4B9E-8EE2-7CEBB7143AA0}" type="datetimeFigureOut">
              <a:rPr lang="zh-TW" altLang="en-US">
                <a:solidFill>
                  <a:srgbClr val="004646">
                    <a:shade val="90000"/>
                  </a:srgbClr>
                </a:solidFill>
              </a:rPr>
              <a:pPr>
                <a:defRPr/>
              </a:pPr>
              <a:t>2014/9/29</a:t>
            </a:fld>
            <a:endParaRPr lang="zh-TW" altLang="en-US">
              <a:solidFill>
                <a:srgbClr val="004646">
                  <a:shade val="90000"/>
                </a:srgbClr>
              </a:solidFill>
            </a:endParaRPr>
          </a:p>
        </p:txBody>
      </p:sp>
      <p:sp>
        <p:nvSpPr>
          <p:cNvPr id="5" name="頁尾版面配置區 21"/>
          <p:cNvSpPr>
            <a:spLocks noGrp="1"/>
          </p:cNvSpPr>
          <p:nvPr>
            <p:ph type="ftr" sz="quarter" idx="11"/>
          </p:nvPr>
        </p:nvSpPr>
        <p:spPr/>
        <p:txBody>
          <a:bodyPr/>
          <a:lstStyle>
            <a:lvl1pPr>
              <a:defRPr/>
            </a:lvl1pPr>
          </a:lstStyle>
          <a:p>
            <a:pPr>
              <a:defRPr/>
            </a:pPr>
            <a:endParaRPr lang="zh-TW" altLang="en-US">
              <a:solidFill>
                <a:srgbClr val="004646">
                  <a:shade val="90000"/>
                </a:srgbClr>
              </a:solidFill>
            </a:endParaRPr>
          </a:p>
        </p:txBody>
      </p:sp>
      <p:sp>
        <p:nvSpPr>
          <p:cNvPr id="6" name="投影片編號版面配置區 17"/>
          <p:cNvSpPr>
            <a:spLocks noGrp="1"/>
          </p:cNvSpPr>
          <p:nvPr>
            <p:ph type="sldNum" sz="quarter" idx="12"/>
          </p:nvPr>
        </p:nvSpPr>
        <p:spPr/>
        <p:txBody>
          <a:bodyPr/>
          <a:lstStyle>
            <a:lvl1pPr>
              <a:defRPr/>
            </a:lvl1pPr>
          </a:lstStyle>
          <a:p>
            <a:pPr>
              <a:defRPr/>
            </a:pPr>
            <a:fld id="{ED8E9235-D55E-420B-9910-47D8BABC6BAF}" type="slidenum">
              <a:rPr lang="zh-TW" altLang="en-US">
                <a:solidFill>
                  <a:srgbClr val="004646">
                    <a:shade val="90000"/>
                  </a:srgbClr>
                </a:solidFill>
              </a:rPr>
              <a:pPr>
                <a:defRPr/>
              </a:pPr>
              <a:t>‹#›</a:t>
            </a:fld>
            <a:endParaRPr lang="zh-TW" altLang="en-US">
              <a:solidFill>
                <a:srgbClr val="004646">
                  <a:shade val="90000"/>
                </a:srgbClr>
              </a:solidFill>
            </a:endParaRPr>
          </a:p>
        </p:txBody>
      </p:sp>
    </p:spTree>
    <p:extLst>
      <p:ext uri="{BB962C8B-B14F-4D97-AF65-F5344CB8AC3E}">
        <p14:creationId xmlns:p14="http://schemas.microsoft.com/office/powerpoint/2010/main" val="33852037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850"/>
            <a:ext cx="8229600" cy="1143000"/>
          </a:xfrm>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935163"/>
            <a:ext cx="4038600" cy="43894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935163"/>
            <a:ext cx="4038600" cy="2117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4205288"/>
            <a:ext cx="4038600" cy="211931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日期版面配置區 9"/>
          <p:cNvSpPr>
            <a:spLocks noGrp="1"/>
          </p:cNvSpPr>
          <p:nvPr>
            <p:ph type="dt" sz="half" idx="10"/>
          </p:nvPr>
        </p:nvSpPr>
        <p:spPr/>
        <p:txBody>
          <a:bodyPr/>
          <a:lstStyle>
            <a:lvl1pPr>
              <a:defRPr/>
            </a:lvl1pPr>
          </a:lstStyle>
          <a:p>
            <a:pPr>
              <a:defRPr/>
            </a:pPr>
            <a:fld id="{5EF462ED-6B5B-455B-AD3C-4886F2819FDE}" type="datetimeFigureOut">
              <a:rPr lang="zh-TW" altLang="en-US">
                <a:solidFill>
                  <a:srgbClr val="004646">
                    <a:shade val="90000"/>
                  </a:srgbClr>
                </a:solidFill>
              </a:rPr>
              <a:pPr>
                <a:defRPr/>
              </a:pPr>
              <a:t>2014/9/29</a:t>
            </a:fld>
            <a:endParaRPr lang="zh-TW" altLang="en-US">
              <a:solidFill>
                <a:srgbClr val="004646">
                  <a:shade val="90000"/>
                </a:srgbClr>
              </a:solidFill>
            </a:endParaRPr>
          </a:p>
        </p:txBody>
      </p:sp>
      <p:sp>
        <p:nvSpPr>
          <p:cNvPr id="7" name="頁尾版面配置區 21"/>
          <p:cNvSpPr>
            <a:spLocks noGrp="1"/>
          </p:cNvSpPr>
          <p:nvPr>
            <p:ph type="ftr" sz="quarter" idx="11"/>
          </p:nvPr>
        </p:nvSpPr>
        <p:spPr/>
        <p:txBody>
          <a:bodyPr/>
          <a:lstStyle>
            <a:lvl1pPr>
              <a:defRPr/>
            </a:lvl1pPr>
          </a:lstStyle>
          <a:p>
            <a:pPr>
              <a:defRPr/>
            </a:pPr>
            <a:endParaRPr lang="zh-TW" altLang="en-US">
              <a:solidFill>
                <a:srgbClr val="004646">
                  <a:shade val="90000"/>
                </a:srgbClr>
              </a:solidFill>
            </a:endParaRPr>
          </a:p>
        </p:txBody>
      </p:sp>
      <p:sp>
        <p:nvSpPr>
          <p:cNvPr id="8" name="投影片編號版面配置區 17"/>
          <p:cNvSpPr>
            <a:spLocks noGrp="1"/>
          </p:cNvSpPr>
          <p:nvPr>
            <p:ph type="sldNum" sz="quarter" idx="12"/>
          </p:nvPr>
        </p:nvSpPr>
        <p:spPr/>
        <p:txBody>
          <a:bodyPr/>
          <a:lstStyle>
            <a:lvl1pPr>
              <a:defRPr/>
            </a:lvl1pPr>
          </a:lstStyle>
          <a:p>
            <a:pPr>
              <a:defRPr/>
            </a:pPr>
            <a:fld id="{1CDC7348-8302-42F8-AA83-E6C8C0AA57AD}" type="slidenum">
              <a:rPr lang="zh-TW" altLang="en-US">
                <a:solidFill>
                  <a:srgbClr val="004646">
                    <a:shade val="90000"/>
                  </a:srgbClr>
                </a:solidFill>
              </a:rPr>
              <a:pPr>
                <a:defRPr/>
              </a:pPr>
              <a:t>‹#›</a:t>
            </a:fld>
            <a:endParaRPr lang="zh-TW" altLang="en-US">
              <a:solidFill>
                <a:srgbClr val="004646">
                  <a:shade val="90000"/>
                </a:srgbClr>
              </a:solidFill>
            </a:endParaRPr>
          </a:p>
        </p:txBody>
      </p:sp>
    </p:spTree>
    <p:extLst>
      <p:ext uri="{BB962C8B-B14F-4D97-AF65-F5344CB8AC3E}">
        <p14:creationId xmlns:p14="http://schemas.microsoft.com/office/powerpoint/2010/main" val="21850855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497BEC68-30E1-4B43-A56E-E173AD3399A2}" type="slidenum">
              <a:rPr lang="zh-TW" altLang="en-US">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7545494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3831DBF8-8AFB-4DAB-AB58-5A171943C811}" type="slidenum">
              <a:rPr lang="zh-TW" altLang="en-US">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2590906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03AAF20A-94E8-41F6-9D4E-C3588504D6D6}" type="slidenum">
              <a:rPr lang="zh-TW" altLang="en-US">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5562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7ACCF2A-F8D8-4A86-BE9E-EBDCBFE56998}" type="datetimeFigureOut">
              <a:rPr lang="zh-TW" altLang="en-US" smtClean="0"/>
              <a:t>2014/9/29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36017CA-7793-4386-970E-7312D43E3DA0}" type="slidenum">
              <a:rPr lang="zh-TW" altLang="en-US" smtClean="0"/>
              <a:t>‹#›</a:t>
            </a:fld>
            <a:endParaRPr lang="zh-TW" altLang="en-US"/>
          </a:p>
        </p:txBody>
      </p:sp>
    </p:spTree>
    <p:extLst>
      <p:ext uri="{BB962C8B-B14F-4D97-AF65-F5344CB8AC3E}">
        <p14:creationId xmlns:p14="http://schemas.microsoft.com/office/powerpoint/2010/main" val="22202452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4D84847E-1C02-46E2-B266-40992960493E}" type="slidenum">
              <a:rPr lang="zh-TW" altLang="en-US">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7572788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565C27BF-17D6-42EE-87EB-682DBA5F3FE5}" type="slidenum">
              <a:rPr lang="zh-TW" altLang="en-US">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5697768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FC629546-AA96-4204-8699-D498D8AE53E3}" type="slidenum">
              <a:rPr lang="zh-TW" altLang="en-US">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8912145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DDCA7D87-2153-4958-B0FD-FA512E6C83DB}" type="slidenum">
              <a:rPr lang="zh-TW" altLang="en-US">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6346698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00CA826B-3A35-4357-A058-951A2649B808}" type="slidenum">
              <a:rPr lang="zh-TW" altLang="en-US">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1352613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64575A38-8C73-4734-A1E3-2EDACC12AC8D}" type="slidenum">
              <a:rPr lang="zh-TW" altLang="en-US">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6318434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50295304-0976-4128-BAF8-C3297A8FFFA9}" type="slidenum">
              <a:rPr lang="zh-TW" altLang="en-US">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6913502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F810B846-0F3F-446A-BB8A-5CA08A34E9C9}" type="slidenum">
              <a:rPr lang="zh-TW" altLang="en-US">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861419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E26C8B5E-642C-4FAD-B996-C46D8DDE1AA0}"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40565587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5BA5FA60-D422-4DFC-93BA-EC6965AA3C44}"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4100621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7ACCF2A-F8D8-4A86-BE9E-EBDCBFE56998}" type="datetimeFigureOut">
              <a:rPr lang="zh-TW" altLang="en-US" smtClean="0"/>
              <a:t>2014/9/29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36017CA-7793-4386-970E-7312D43E3DA0}" type="slidenum">
              <a:rPr lang="zh-TW" altLang="en-US" smtClean="0"/>
              <a:t>‹#›</a:t>
            </a:fld>
            <a:endParaRPr lang="zh-TW" altLang="en-US"/>
          </a:p>
        </p:txBody>
      </p:sp>
    </p:spTree>
    <p:extLst>
      <p:ext uri="{BB962C8B-B14F-4D97-AF65-F5344CB8AC3E}">
        <p14:creationId xmlns:p14="http://schemas.microsoft.com/office/powerpoint/2010/main" val="4149169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66064351-2E04-4FD1-8539-2591A16A31F5}"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9436249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E7B5E21F-FE9C-40C9-9D0E-DF5247B2EB0C}"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814136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966BAE6B-60E9-412A-ADD9-FA8938BAAA0D}"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9892946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1DAFCE67-DCC0-4E54-9944-B974AD409244}"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310298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F2127E03-B2C2-42C6-9A67-F149BD9A05CD}"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0415110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7C07C4E7-25B3-4A2F-9DB5-022DBC16DBF7}"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40149150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F10FCB92-8FD9-4DE4-AC69-1F8878EFB86D}"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29407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154A6D95-0EF0-4DA3-8A77-48C050F454C0}"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9204954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FA8B606A-AB8D-42AF-A1D0-36B3BB3D0727}"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42098348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12E799-4B03-4380-9D94-9ADFA7190EB7}"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956643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7ACCF2A-F8D8-4A86-BE9E-EBDCBFE56998}" type="datetimeFigureOut">
              <a:rPr lang="zh-TW" altLang="en-US" smtClean="0"/>
              <a:t>2014/9/29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36017CA-7793-4386-970E-7312D43E3DA0}" type="slidenum">
              <a:rPr lang="zh-TW" altLang="en-US" smtClean="0"/>
              <a:t>‹#›</a:t>
            </a:fld>
            <a:endParaRPr lang="zh-TW" altLang="en-US"/>
          </a:p>
        </p:txBody>
      </p:sp>
    </p:spTree>
    <p:extLst>
      <p:ext uri="{BB962C8B-B14F-4D97-AF65-F5344CB8AC3E}">
        <p14:creationId xmlns:p14="http://schemas.microsoft.com/office/powerpoint/2010/main" val="39151612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65DD4A-26A2-49C9-83A4-357DC235D747}"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9871076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B36E4C-555D-40B0-9701-2BE659B00ED5}"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0741568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BD5B13-559C-4F1E-8DF7-020D1F554C9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8554240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BADCCE7-C37B-4621-9614-343926343F17}"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3335515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9DAC38-F3C6-42C1-849B-58E8809808F1}"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4284131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3E093A1-F9AE-4DC7-A13A-9D71CBFDBB98}"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2715867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D6156B-16A2-4855-BBAF-A2C7C2E86B8B}"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370162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F5D5A4-9209-49BA-8406-020DF08F0CC3}"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6984618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9D41DF-5BAD-4671-B9B1-AE5191EB993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9657833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2FA2D3-2337-4945-BC1C-5A95A9B43AFE}"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06931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7ACCF2A-F8D8-4A86-BE9E-EBDCBFE56998}" type="datetimeFigureOut">
              <a:rPr lang="zh-TW" altLang="en-US" smtClean="0"/>
              <a:t>2014/9/29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36017CA-7793-4386-970E-7312D43E3DA0}" type="slidenum">
              <a:rPr lang="zh-TW" altLang="en-US" smtClean="0"/>
              <a:t>‹#›</a:t>
            </a:fld>
            <a:endParaRPr lang="zh-TW" altLang="en-US"/>
          </a:p>
        </p:txBody>
      </p:sp>
    </p:spTree>
    <p:extLst>
      <p:ext uri="{BB962C8B-B14F-4D97-AF65-F5344CB8AC3E}">
        <p14:creationId xmlns:p14="http://schemas.microsoft.com/office/powerpoint/2010/main" val="5659582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4089F8-E615-4D01-84F9-AE90ACC7FD3A}"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4602702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A9496-D271-49DD-B5A7-9DE36BAC72E1}"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7870319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EB032B-258C-427D-BEC4-DB832B9DA8E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2899545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34D543-6B45-477A-8C9C-12E8B03E1EB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67207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47DF32-2D16-454C-8BA1-C4296580D685}"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126710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FE9B1C-D4FC-4B60-BE8C-CA1CA25229E9}"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8284092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0EDDC71-B305-422E-8BB2-CEC9C8726B6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1003132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9AE6E5E-49B8-458C-AA50-32E0C2A6AF2E}"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2585499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02EFF8-DEC2-43B8-98AF-1EDE9BE640FE}"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1842366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81390C-43F4-4C81-A1ED-8315CFB5B1F7}"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194652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7ACCF2A-F8D8-4A86-BE9E-EBDCBFE56998}" type="datetimeFigureOut">
              <a:rPr lang="zh-TW" altLang="en-US" smtClean="0"/>
              <a:t>2014/9/29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36017CA-7793-4386-970E-7312D43E3DA0}" type="slidenum">
              <a:rPr lang="zh-TW" altLang="en-US" smtClean="0"/>
              <a:t>‹#›</a:t>
            </a:fld>
            <a:endParaRPr lang="zh-TW" altLang="en-US"/>
          </a:p>
        </p:txBody>
      </p:sp>
    </p:spTree>
    <p:extLst>
      <p:ext uri="{BB962C8B-B14F-4D97-AF65-F5344CB8AC3E}">
        <p14:creationId xmlns:p14="http://schemas.microsoft.com/office/powerpoint/2010/main" val="32463364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F50BF2-5B2A-4D61-BE80-D44E168B64DF}"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8249951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9F13D1-8DA1-46B3-B451-3EA7204B5ED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5221298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A9496-D271-49DD-B5A7-9DE36BAC72E1}"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3710046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EB032B-258C-427D-BEC4-DB832B9DA8E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3134587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34D543-6B45-477A-8C9C-12E8B03E1EB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7838861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47DF32-2D16-454C-8BA1-C4296580D685}"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9250987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FE9B1C-D4FC-4B60-BE8C-CA1CA25229E9}"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4887287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0EDDC71-B305-422E-8BB2-CEC9C8726B6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9979525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9AE6E5E-49B8-458C-AA50-32E0C2A6AF2E}"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8632542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02EFF8-DEC2-43B8-98AF-1EDE9BE640FE}"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132871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7ACCF2A-F8D8-4A86-BE9E-EBDCBFE56998}" type="datetimeFigureOut">
              <a:rPr lang="zh-TW" altLang="en-US" smtClean="0"/>
              <a:t>2014/9/29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36017CA-7793-4386-970E-7312D43E3DA0}" type="slidenum">
              <a:rPr lang="zh-TW" altLang="en-US" smtClean="0"/>
              <a:t>‹#›</a:t>
            </a:fld>
            <a:endParaRPr lang="zh-TW" altLang="en-US"/>
          </a:p>
        </p:txBody>
      </p:sp>
    </p:spTree>
    <p:extLst>
      <p:ext uri="{BB962C8B-B14F-4D97-AF65-F5344CB8AC3E}">
        <p14:creationId xmlns:p14="http://schemas.microsoft.com/office/powerpoint/2010/main" val="26850737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81390C-43F4-4C81-A1ED-8315CFB5B1F7}"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5217473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F50BF2-5B2A-4D61-BE80-D44E168B64DF}"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8892162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9F13D1-8DA1-46B3-B451-3EA7204B5ED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1209948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A9496-D271-49DD-B5A7-9DE36BAC72E1}"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4486625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EB032B-258C-427D-BEC4-DB832B9DA8E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6441886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34D543-6B45-477A-8C9C-12E8B03E1EB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0613616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47DF32-2D16-454C-8BA1-C4296580D685}"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4867186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FE9B1C-D4FC-4B60-BE8C-CA1CA25229E9}"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7810997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0EDDC71-B305-422E-8BB2-CEC9C8726B6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0397863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9AE6E5E-49B8-458C-AA50-32E0C2A6AF2E}"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04977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3.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3.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CCF2A-F8D8-4A86-BE9E-EBDCBFE56998}" type="datetimeFigureOut">
              <a:rPr lang="zh-TW" altLang="en-US" smtClean="0"/>
              <a:t>2014/9/29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017CA-7793-4386-970E-7312D43E3DA0}" type="slidenum">
              <a:rPr lang="zh-TW" altLang="en-US" smtClean="0"/>
              <a:t>‹#›</a:t>
            </a:fld>
            <a:endParaRPr lang="zh-TW" altLang="en-US"/>
          </a:p>
        </p:txBody>
      </p:sp>
    </p:spTree>
    <p:extLst>
      <p:ext uri="{BB962C8B-B14F-4D97-AF65-F5344CB8AC3E}">
        <p14:creationId xmlns:p14="http://schemas.microsoft.com/office/powerpoint/2010/main" val="508691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ea typeface="新細明體" pitchFamily="18" charset="-120"/>
              </a:defRPr>
            </a:lvl1pPr>
          </a:lstStyle>
          <a:p>
            <a:pPr fontAlgn="base">
              <a:spcBef>
                <a:spcPct val="0"/>
              </a:spcBef>
              <a:spcAft>
                <a:spcPct val="0"/>
              </a:spcAft>
              <a:defRPr/>
            </a:pPr>
            <a:endParaRPr kumimoji="1" lang="en-US" altLang="zh-TW">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ea typeface="新細明體" pitchFamily="18" charset="-120"/>
              </a:defRPr>
            </a:lvl1pPr>
          </a:lstStyle>
          <a:p>
            <a:pPr fontAlgn="base">
              <a:spcBef>
                <a:spcPct val="0"/>
              </a:spcBef>
              <a:spcAft>
                <a:spcPct val="0"/>
              </a:spcAft>
              <a:defRPr/>
            </a:pPr>
            <a:endParaRPr kumimoji="1" lang="en-US" altLang="zh-TW">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ea typeface="新細明體" pitchFamily="18" charset="-120"/>
              </a:defRPr>
            </a:lvl1pPr>
          </a:lstStyle>
          <a:p>
            <a:pPr fontAlgn="base">
              <a:spcBef>
                <a:spcPct val="0"/>
              </a:spcBef>
              <a:spcAft>
                <a:spcPct val="0"/>
              </a:spcAft>
              <a:defRPr/>
            </a:pPr>
            <a:fld id="{14CF18E2-9AB3-43ED-8F36-A1D5B8A882FB}" type="slidenum">
              <a:rPr kumimoji="1" lang="en-US" altLang="zh-TW">
                <a:solidFill>
                  <a:srgbClr val="000000"/>
                </a:solidFill>
              </a:rPr>
              <a:pPr fontAlgn="base">
                <a:spcBef>
                  <a:spcPct val="0"/>
                </a:spcBef>
                <a:spcAft>
                  <a:spcPct val="0"/>
                </a:spcAft>
                <a:defRPr/>
              </a:pPr>
              <a:t>‹#›</a:t>
            </a:fld>
            <a:endParaRPr kumimoji="1" lang="en-US" altLang="zh-TW">
              <a:solidFill>
                <a:srgbClr val="000000"/>
              </a:solidFill>
            </a:endParaRPr>
          </a:p>
        </p:txBody>
      </p:sp>
    </p:spTree>
    <p:extLst>
      <p:ext uri="{BB962C8B-B14F-4D97-AF65-F5344CB8AC3E}">
        <p14:creationId xmlns:p14="http://schemas.microsoft.com/office/powerpoint/2010/main" val="1980956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a typeface="新細明體" pitchFamily="18" charset="-120"/>
              </a:defRPr>
            </a:lvl1pPr>
          </a:lstStyle>
          <a:p>
            <a:pPr fontAlgn="base">
              <a:spcBef>
                <a:spcPct val="0"/>
              </a:spcBef>
              <a:spcAft>
                <a:spcPct val="0"/>
              </a:spcAft>
              <a:defRPr/>
            </a:pPr>
            <a:endParaRPr kumimoji="1" lang="en-US" altLang="zh-TW">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a typeface="新細明體" pitchFamily="18" charset="-120"/>
              </a:defRPr>
            </a:lvl1pPr>
          </a:lstStyle>
          <a:p>
            <a:pPr fontAlgn="base">
              <a:spcBef>
                <a:spcPct val="0"/>
              </a:spcBef>
              <a:spcAft>
                <a:spcPct val="0"/>
              </a:spcAft>
              <a:defRPr/>
            </a:pPr>
            <a:endParaRPr kumimoji="1" lang="en-US" altLang="zh-TW">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a typeface="新細明體" pitchFamily="18" charset="-120"/>
              </a:defRPr>
            </a:lvl1pPr>
          </a:lstStyle>
          <a:p>
            <a:pPr fontAlgn="base">
              <a:spcBef>
                <a:spcPct val="0"/>
              </a:spcBef>
              <a:spcAft>
                <a:spcPct val="0"/>
              </a:spcAft>
              <a:defRPr/>
            </a:pPr>
            <a:fld id="{1E606AEE-9051-4075-AD87-A0853CCAA8ED}" type="slidenum">
              <a:rPr kumimoji="1" lang="en-US" altLang="zh-TW">
                <a:solidFill>
                  <a:srgbClr val="000000"/>
                </a:solidFill>
              </a:rPr>
              <a:pPr fontAlgn="base">
                <a:spcBef>
                  <a:spcPct val="0"/>
                </a:spcBef>
                <a:spcAft>
                  <a:spcPct val="0"/>
                </a:spcAft>
                <a:defRPr/>
              </a:pPr>
              <a:t>‹#›</a:t>
            </a:fld>
            <a:endParaRPr kumimoji="1" lang="en-US" altLang="zh-TW">
              <a:solidFill>
                <a:srgbClr val="000000"/>
              </a:solidFill>
            </a:endParaRPr>
          </a:p>
        </p:txBody>
      </p:sp>
    </p:spTree>
    <p:extLst>
      <p:ext uri="{BB962C8B-B14F-4D97-AF65-F5344CB8AC3E}">
        <p14:creationId xmlns:p14="http://schemas.microsoft.com/office/powerpoint/2010/main" val="212096857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1F736931-CF22-4688-8F76-D8466175FAE5}" type="datetimeFigureOut">
              <a:rPr lang="zh-TW" altLang="en-US">
                <a:solidFill>
                  <a:prstClr val="black">
                    <a:tint val="75000"/>
                  </a:prstClr>
                </a:solidFill>
              </a:rPr>
              <a:pPr>
                <a:defRPr/>
              </a:pPr>
              <a:t>2014/9/29</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2AE91C54-F910-45FF-990B-2FEC91170F4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241987081"/>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1F736931-CF22-4688-8F76-D8466175FAE5}" type="datetimeFigureOut">
              <a:rPr lang="zh-TW" altLang="en-US">
                <a:solidFill>
                  <a:prstClr val="black">
                    <a:tint val="75000"/>
                  </a:prstClr>
                </a:solidFill>
              </a:rPr>
              <a:pPr>
                <a:defRPr/>
              </a:pPr>
              <a:t>2014/9/29</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2AE91C54-F910-45FF-990B-2FEC91170F4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5142236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4578"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4579"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19654B43-1C6F-4BE2-821E-C3115DE120BE}" type="datetime1">
              <a:rPr kumimoji="1" lang="zh-TW" altLang="en-US" smtClean="0">
                <a:solidFill>
                  <a:prstClr val="black">
                    <a:tint val="75000"/>
                  </a:prstClr>
                </a:solidFill>
                <a:latin typeface="Arial" charset="0"/>
              </a:rPr>
              <a:pPr fontAlgn="base">
                <a:spcBef>
                  <a:spcPct val="0"/>
                </a:spcBef>
                <a:spcAft>
                  <a:spcPct val="0"/>
                </a:spcAft>
                <a:defRPr/>
              </a:pPr>
              <a:t>2014/9/29</a:t>
            </a:fld>
            <a:endParaRPr kumimoji="1" lang="zh-TW" altLang="en-US">
              <a:solidFill>
                <a:prstClr val="black">
                  <a:tint val="75000"/>
                </a:prstClr>
              </a:solidFill>
              <a:latin typeface="Arial" charset="0"/>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kumimoji="1" lang="zh-TW" altLang="en-US">
              <a:solidFill>
                <a:prstClr val="black">
                  <a:tint val="75000"/>
                </a:prstClr>
              </a:solidFill>
              <a:latin typeface="Arial" charset="0"/>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093E2FFC-0088-4DFC-8313-A23729DFF931}" type="slidenum">
              <a:rPr kumimoji="1" lang="zh-TW" altLang="en-US">
                <a:solidFill>
                  <a:prstClr val="black">
                    <a:tint val="75000"/>
                  </a:prstClr>
                </a:solidFill>
                <a:latin typeface="Arial" charset="0"/>
              </a:rPr>
              <a:pPr fontAlgn="base">
                <a:spcBef>
                  <a:spcPct val="0"/>
                </a:spcBef>
                <a:spcAft>
                  <a:spcPct val="0"/>
                </a:spcAft>
                <a:defRPr/>
              </a:pPr>
              <a:t>‹#›</a:t>
            </a:fld>
            <a:endParaRPr kumimoji="1" lang="zh-TW" altLang="en-US">
              <a:solidFill>
                <a:prstClr val="black">
                  <a:tint val="75000"/>
                </a:prstClr>
              </a:solidFill>
              <a:latin typeface="Arial" charset="0"/>
            </a:endParaRPr>
          </a:p>
        </p:txBody>
      </p:sp>
    </p:spTree>
    <p:extLst>
      <p:ext uri="{BB962C8B-B14F-4D97-AF65-F5344CB8AC3E}">
        <p14:creationId xmlns:p14="http://schemas.microsoft.com/office/powerpoint/2010/main" val="3245955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7" name="手繪多邊形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a typeface="新細明體" pitchFamily="18" charset="-120"/>
            </a:endParaRPr>
          </a:p>
        </p:txBody>
      </p:sp>
      <p:sp>
        <p:nvSpPr>
          <p:cNvPr id="8" name="手繪多邊形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a typeface="新細明體" pitchFamily="18" charset="-120"/>
            </a:endParaRPr>
          </a:p>
        </p:txBody>
      </p:sp>
      <p:sp>
        <p:nvSpPr>
          <p:cNvPr id="1028" name="標題版面配置區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zh-TW" altLang="en-US" smtClean="0"/>
              <a:t>按一下以編輯母片標題樣式</a:t>
            </a:r>
            <a:endParaRPr lang="en-US" altLang="zh-TW" smtClean="0"/>
          </a:p>
        </p:txBody>
      </p:sp>
      <p:sp>
        <p:nvSpPr>
          <p:cNvPr id="1029" name="文字版面配置區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defRPr>
            </a:lvl1pPr>
          </a:lstStyle>
          <a:p>
            <a:pPr>
              <a:defRPr/>
            </a:pPr>
            <a:fld id="{B5C3DDB5-F968-4416-90B4-530651965A74}" type="datetimeFigureOut">
              <a:rPr lang="zh-TW" altLang="en-US">
                <a:solidFill>
                  <a:srgbClr val="004646">
                    <a:shade val="90000"/>
                  </a:srgbClr>
                </a:solidFill>
              </a:rPr>
              <a:pPr>
                <a:defRPr/>
              </a:pPr>
              <a:t>2014/9/29</a:t>
            </a:fld>
            <a:endParaRPr lang="zh-TW" altLang="en-US">
              <a:solidFill>
                <a:srgbClr val="004646">
                  <a:shade val="90000"/>
                </a:srgbClr>
              </a:solidFill>
            </a:endParaRPr>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defRPr>
            </a:lvl1pPr>
          </a:lstStyle>
          <a:p>
            <a:pPr>
              <a:defRPr/>
            </a:pPr>
            <a:endParaRPr lang="zh-TW" altLang="en-US">
              <a:solidFill>
                <a:srgbClr val="004646">
                  <a:shade val="90000"/>
                </a:srgbClr>
              </a:solidFill>
            </a:endParaRPr>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ea typeface="+mn-ea"/>
              </a:defRPr>
            </a:lvl1pPr>
          </a:lstStyle>
          <a:p>
            <a:pPr>
              <a:defRPr/>
            </a:pPr>
            <a:fld id="{2CD9C2B7-C9D7-48B5-A155-528DABD08EB0}" type="slidenum">
              <a:rPr lang="zh-TW" altLang="en-US">
                <a:solidFill>
                  <a:srgbClr val="004646">
                    <a:shade val="90000"/>
                  </a:srgbClr>
                </a:solidFill>
              </a:rPr>
              <a:pPr>
                <a:defRPr/>
              </a:pPr>
              <a:t>‹#›</a:t>
            </a:fld>
            <a:endParaRPr lang="zh-TW" altLang="en-US">
              <a:solidFill>
                <a:srgbClr val="004646">
                  <a:shade val="90000"/>
                </a:srgbClr>
              </a:solidFill>
            </a:endParaRPr>
          </a:p>
        </p:txBody>
      </p:sp>
      <p:grpSp>
        <p:nvGrpSpPr>
          <p:cNvPr id="1033" name="群組 1"/>
          <p:cNvGrpSpPr>
            <a:grpSpLocks/>
          </p:cNvGrpSpPr>
          <p:nvPr/>
        </p:nvGrpSpPr>
        <p:grpSpPr bwMode="auto">
          <a:xfrm>
            <a:off x="-19050" y="203200"/>
            <a:ext cx="9180513" cy="647700"/>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ea typeface="新細明體" pitchFamily="18" charset="-120"/>
              </a:endParaRPr>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ea typeface="新細明體" pitchFamily="18" charset="-120"/>
              </a:endParaRPr>
            </a:p>
          </p:txBody>
        </p:sp>
      </p:grpSp>
    </p:spTree>
    <p:extLst>
      <p:ext uri="{BB962C8B-B14F-4D97-AF65-F5344CB8AC3E}">
        <p14:creationId xmlns:p14="http://schemas.microsoft.com/office/powerpoint/2010/main" val="2131023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l" rtl="0" eaLnBrk="0" fontAlgn="base" hangingPunct="0">
        <a:spcBef>
          <a:spcPct val="0"/>
        </a:spcBef>
        <a:spcAft>
          <a:spcPct val="0"/>
        </a:spcAft>
        <a:defRPr sz="5000" kern="1200">
          <a:solidFill>
            <a:schemeClr val="tx2"/>
          </a:solidFill>
          <a:latin typeface="+mj-lt"/>
          <a:ea typeface="+mj-ea"/>
          <a:cs typeface="微軟正黑體"/>
        </a:defRPr>
      </a:lvl1pPr>
      <a:lvl2pPr algn="l" rtl="0" eaLnBrk="0" fontAlgn="base" hangingPunct="0">
        <a:spcBef>
          <a:spcPct val="0"/>
        </a:spcBef>
        <a:spcAft>
          <a:spcPct val="0"/>
        </a:spcAft>
        <a:defRPr sz="5000">
          <a:solidFill>
            <a:schemeClr val="tx2"/>
          </a:solidFill>
          <a:latin typeface="Calibri" pitchFamily="34" charset="0"/>
          <a:ea typeface="微軟正黑體"/>
          <a:cs typeface="微軟正黑體"/>
        </a:defRPr>
      </a:lvl2pPr>
      <a:lvl3pPr algn="l" rtl="0" eaLnBrk="0" fontAlgn="base" hangingPunct="0">
        <a:spcBef>
          <a:spcPct val="0"/>
        </a:spcBef>
        <a:spcAft>
          <a:spcPct val="0"/>
        </a:spcAft>
        <a:defRPr sz="5000">
          <a:solidFill>
            <a:schemeClr val="tx2"/>
          </a:solidFill>
          <a:latin typeface="Calibri" pitchFamily="34" charset="0"/>
          <a:ea typeface="微軟正黑體"/>
          <a:cs typeface="微軟正黑體"/>
        </a:defRPr>
      </a:lvl3pPr>
      <a:lvl4pPr algn="l" rtl="0" eaLnBrk="0" fontAlgn="base" hangingPunct="0">
        <a:spcBef>
          <a:spcPct val="0"/>
        </a:spcBef>
        <a:spcAft>
          <a:spcPct val="0"/>
        </a:spcAft>
        <a:defRPr sz="5000">
          <a:solidFill>
            <a:schemeClr val="tx2"/>
          </a:solidFill>
          <a:latin typeface="Calibri" pitchFamily="34" charset="0"/>
          <a:ea typeface="微軟正黑體"/>
          <a:cs typeface="微軟正黑體"/>
        </a:defRPr>
      </a:lvl4pPr>
      <a:lvl5pPr algn="l" rtl="0" eaLnBrk="0" fontAlgn="base" hangingPunct="0">
        <a:spcBef>
          <a:spcPct val="0"/>
        </a:spcBef>
        <a:spcAft>
          <a:spcPct val="0"/>
        </a:spcAft>
        <a:defRPr sz="5000">
          <a:solidFill>
            <a:schemeClr val="tx2"/>
          </a:solidFill>
          <a:latin typeface="Calibri" pitchFamily="34" charset="0"/>
          <a:ea typeface="微軟正黑體"/>
          <a:cs typeface="微軟正黑體"/>
        </a:defRPr>
      </a:lvl5pPr>
      <a:lvl6pPr marL="457200" algn="l" rtl="0" fontAlgn="base">
        <a:spcBef>
          <a:spcPct val="0"/>
        </a:spcBef>
        <a:spcAft>
          <a:spcPct val="0"/>
        </a:spcAft>
        <a:defRPr sz="5000">
          <a:solidFill>
            <a:schemeClr val="tx2"/>
          </a:solidFill>
          <a:latin typeface="Calibri" pitchFamily="34" charset="0"/>
          <a:ea typeface="微軟正黑體"/>
          <a:cs typeface="微軟正黑體"/>
        </a:defRPr>
      </a:lvl6pPr>
      <a:lvl7pPr marL="914400" algn="l" rtl="0" fontAlgn="base">
        <a:spcBef>
          <a:spcPct val="0"/>
        </a:spcBef>
        <a:spcAft>
          <a:spcPct val="0"/>
        </a:spcAft>
        <a:defRPr sz="5000">
          <a:solidFill>
            <a:schemeClr val="tx2"/>
          </a:solidFill>
          <a:latin typeface="Calibri" pitchFamily="34" charset="0"/>
          <a:ea typeface="微軟正黑體"/>
          <a:cs typeface="微軟正黑體"/>
        </a:defRPr>
      </a:lvl7pPr>
      <a:lvl8pPr marL="1371600" algn="l" rtl="0" fontAlgn="base">
        <a:spcBef>
          <a:spcPct val="0"/>
        </a:spcBef>
        <a:spcAft>
          <a:spcPct val="0"/>
        </a:spcAft>
        <a:defRPr sz="5000">
          <a:solidFill>
            <a:schemeClr val="tx2"/>
          </a:solidFill>
          <a:latin typeface="Calibri" pitchFamily="34" charset="0"/>
          <a:ea typeface="微軟正黑體"/>
          <a:cs typeface="微軟正黑體"/>
        </a:defRPr>
      </a:lvl8pPr>
      <a:lvl9pPr marL="1828800" algn="l" rtl="0" fontAlgn="base">
        <a:spcBef>
          <a:spcPct val="0"/>
        </a:spcBef>
        <a:spcAft>
          <a:spcPct val="0"/>
        </a:spcAft>
        <a:defRPr sz="5000">
          <a:solidFill>
            <a:schemeClr val="tx2"/>
          </a:solidFill>
          <a:latin typeface="Calibri" pitchFamily="34" charset="0"/>
          <a:ea typeface="微軟正黑體"/>
          <a:cs typeface="微軟正黑體"/>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ea typeface="新細明體" pitchFamily="18" charset="-120"/>
              </a:defRPr>
            </a:lvl1pPr>
          </a:lstStyle>
          <a:p>
            <a:pPr fontAlgn="base">
              <a:spcBef>
                <a:spcPct val="0"/>
              </a:spcBef>
              <a:spcAft>
                <a:spcPct val="0"/>
              </a:spcAft>
            </a:pPr>
            <a:endParaRPr lang="en-US" altLang="zh-TW"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ea typeface="新細明體" pitchFamily="18" charset="-120"/>
              </a:defRPr>
            </a:lvl1pPr>
          </a:lstStyle>
          <a:p>
            <a:pPr fontAlgn="base">
              <a:spcBef>
                <a:spcPct val="0"/>
              </a:spcBef>
              <a:spcAft>
                <a:spcPct val="0"/>
              </a:spcAft>
            </a:pPr>
            <a:endParaRPr lang="en-US" altLang="zh-TW"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ea typeface="新細明體" pitchFamily="18" charset="-120"/>
              </a:defRPr>
            </a:lvl1pPr>
          </a:lstStyle>
          <a:p>
            <a:pPr fontAlgn="base">
              <a:spcBef>
                <a:spcPct val="0"/>
              </a:spcBef>
              <a:spcAft>
                <a:spcPct val="0"/>
              </a:spcAft>
            </a:pPr>
            <a:fld id="{8A72556C-2A3B-4B82-9FC9-686D24A3C184}" type="slidenum">
              <a:rPr lang="zh-TW" altLang="en-US" smtClean="0">
                <a:solidFill>
                  <a:srgbClr val="000000"/>
                </a:solidFill>
              </a:rPr>
              <a:pPr fontAlgn="base">
                <a:spcBef>
                  <a:spcPct val="0"/>
                </a:spcBef>
                <a:spcAft>
                  <a:spcPct val="0"/>
                </a:spcAft>
              </a:pPr>
              <a:t>‹#›</a:t>
            </a:fld>
            <a:endParaRPr lang="en-US" altLang="zh-TW" smtClean="0">
              <a:solidFill>
                <a:srgbClr val="000000"/>
              </a:solidFill>
            </a:endParaRPr>
          </a:p>
        </p:txBody>
      </p:sp>
    </p:spTree>
    <p:extLst>
      <p:ext uri="{BB962C8B-B14F-4D97-AF65-F5344CB8AC3E}">
        <p14:creationId xmlns:p14="http://schemas.microsoft.com/office/powerpoint/2010/main" val="397445221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kumimoji="1" lang="en-US" altLang="zh-TW"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kumimoji="1" lang="en-US" altLang="zh-TW"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1566505-A619-473C-849F-8E9128F3F1ED}" type="slidenum">
              <a:rPr kumimoji="1" lang="en-US" altLang="zh-TW" smtClean="0">
                <a:solidFill>
                  <a:srgbClr val="000000"/>
                </a:solidFill>
              </a:rPr>
              <a:pPr fontAlgn="base">
                <a:spcBef>
                  <a:spcPct val="0"/>
                </a:spcBef>
                <a:spcAft>
                  <a:spcPct val="0"/>
                </a:spcAft>
              </a:pPr>
              <a:t>‹#›</a:t>
            </a:fld>
            <a:endParaRPr kumimoji="1" lang="en-US" altLang="zh-TW" smtClean="0">
              <a:solidFill>
                <a:srgbClr val="000000"/>
              </a:solidFill>
            </a:endParaRPr>
          </a:p>
        </p:txBody>
      </p:sp>
    </p:spTree>
    <p:extLst>
      <p:ext uri="{BB962C8B-B14F-4D97-AF65-F5344CB8AC3E}">
        <p14:creationId xmlns:p14="http://schemas.microsoft.com/office/powerpoint/2010/main" val="169562164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新細明體" charset="-120"/>
        </a:defRPr>
      </a:lvl2pPr>
      <a:lvl3pPr algn="ctr" rtl="0" fontAlgn="base">
        <a:spcBef>
          <a:spcPct val="0"/>
        </a:spcBef>
        <a:spcAft>
          <a:spcPct val="0"/>
        </a:spcAft>
        <a:defRPr kumimoji="1" sz="4400">
          <a:solidFill>
            <a:schemeClr val="tx2"/>
          </a:solidFill>
          <a:latin typeface="Arial" charset="0"/>
          <a:ea typeface="新細明體" charset="-120"/>
        </a:defRPr>
      </a:lvl3pPr>
      <a:lvl4pPr algn="ctr" rtl="0" fontAlgn="base">
        <a:spcBef>
          <a:spcPct val="0"/>
        </a:spcBef>
        <a:spcAft>
          <a:spcPct val="0"/>
        </a:spcAft>
        <a:defRPr kumimoji="1" sz="4400">
          <a:solidFill>
            <a:schemeClr val="tx2"/>
          </a:solidFill>
          <a:latin typeface="Arial" charset="0"/>
          <a:ea typeface="新細明體" charset="-120"/>
        </a:defRPr>
      </a:lvl4pPr>
      <a:lvl5pPr algn="ctr" rtl="0" fontAlgn="base">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pitchFamily="18" charset="-120"/>
              </a:defRPr>
            </a:lvl1pPr>
          </a:lstStyle>
          <a:p>
            <a:pPr fontAlgn="base">
              <a:spcBef>
                <a:spcPct val="0"/>
              </a:spcBef>
              <a:spcAft>
                <a:spcPct val="0"/>
              </a:spcAft>
              <a:defRPr/>
            </a:pPr>
            <a:endParaRPr kumimoji="1" lang="en-US" altLang="zh-TW">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pitchFamily="18" charset="-120"/>
              </a:defRPr>
            </a:lvl1pPr>
          </a:lstStyle>
          <a:p>
            <a:pPr fontAlgn="base">
              <a:spcBef>
                <a:spcPct val="0"/>
              </a:spcBef>
              <a:spcAft>
                <a:spcPct val="0"/>
              </a:spcAft>
              <a:defRPr/>
            </a:pPr>
            <a:endParaRPr kumimoji="1" lang="en-US" altLang="zh-TW">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pitchFamily="18" charset="-120"/>
              </a:defRPr>
            </a:lvl1pPr>
          </a:lstStyle>
          <a:p>
            <a:pPr fontAlgn="base">
              <a:spcBef>
                <a:spcPct val="0"/>
              </a:spcBef>
              <a:spcAft>
                <a:spcPct val="0"/>
              </a:spcAft>
              <a:defRPr/>
            </a:pPr>
            <a:fld id="{B213F4AE-929A-4266-84D9-048F7D5C1789}" type="slidenum">
              <a:rPr kumimoji="1" lang="en-US" altLang="zh-TW">
                <a:solidFill>
                  <a:srgbClr val="000000"/>
                </a:solidFill>
              </a:rPr>
              <a:pPr fontAlgn="base">
                <a:spcBef>
                  <a:spcPct val="0"/>
                </a:spcBef>
                <a:spcAft>
                  <a:spcPct val="0"/>
                </a:spcAft>
                <a:defRPr/>
              </a:pPr>
              <a:t>‹#›</a:t>
            </a:fld>
            <a:endParaRPr kumimoji="1" lang="en-US" altLang="zh-TW">
              <a:solidFill>
                <a:srgbClr val="000000"/>
              </a:solidFill>
            </a:endParaRPr>
          </a:p>
        </p:txBody>
      </p:sp>
    </p:spTree>
    <p:extLst>
      <p:ext uri="{BB962C8B-B14F-4D97-AF65-F5344CB8AC3E}">
        <p14:creationId xmlns:p14="http://schemas.microsoft.com/office/powerpoint/2010/main" val="144265515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ea typeface="新細明體" pitchFamily="18" charset="-120"/>
              </a:defRPr>
            </a:lvl1pPr>
          </a:lstStyle>
          <a:p>
            <a:pPr fontAlgn="base">
              <a:spcBef>
                <a:spcPct val="0"/>
              </a:spcBef>
              <a:spcAft>
                <a:spcPct val="0"/>
              </a:spcAft>
              <a:defRPr/>
            </a:pPr>
            <a:endParaRPr kumimoji="1" lang="en-US" altLang="zh-TW">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ea typeface="新細明體" pitchFamily="18" charset="-120"/>
              </a:defRPr>
            </a:lvl1pPr>
          </a:lstStyle>
          <a:p>
            <a:pPr fontAlgn="base">
              <a:spcBef>
                <a:spcPct val="0"/>
              </a:spcBef>
              <a:spcAft>
                <a:spcPct val="0"/>
              </a:spcAft>
              <a:defRPr/>
            </a:pPr>
            <a:endParaRPr kumimoji="1" lang="en-US" altLang="zh-TW">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ea typeface="新細明體" pitchFamily="18" charset="-120"/>
              </a:defRPr>
            </a:lvl1pPr>
          </a:lstStyle>
          <a:p>
            <a:pPr fontAlgn="base">
              <a:spcBef>
                <a:spcPct val="0"/>
              </a:spcBef>
              <a:spcAft>
                <a:spcPct val="0"/>
              </a:spcAft>
              <a:defRPr/>
            </a:pPr>
            <a:fld id="{14CF18E2-9AB3-43ED-8F36-A1D5B8A882FB}" type="slidenum">
              <a:rPr kumimoji="1" lang="en-US" altLang="zh-TW">
                <a:solidFill>
                  <a:srgbClr val="000000"/>
                </a:solidFill>
              </a:rPr>
              <a:pPr fontAlgn="base">
                <a:spcBef>
                  <a:spcPct val="0"/>
                </a:spcBef>
                <a:spcAft>
                  <a:spcPct val="0"/>
                </a:spcAft>
                <a:defRPr/>
              </a:pPr>
              <a:t>‹#›</a:t>
            </a:fld>
            <a:endParaRPr kumimoji="1" lang="en-US" altLang="zh-TW">
              <a:solidFill>
                <a:srgbClr val="000000"/>
              </a:solidFill>
            </a:endParaRPr>
          </a:p>
        </p:txBody>
      </p:sp>
    </p:spTree>
    <p:extLst>
      <p:ext uri="{BB962C8B-B14F-4D97-AF65-F5344CB8AC3E}">
        <p14:creationId xmlns:p14="http://schemas.microsoft.com/office/powerpoint/2010/main" val="262317132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ea typeface="新細明體" pitchFamily="18" charset="-120"/>
              </a:defRPr>
            </a:lvl1pPr>
          </a:lstStyle>
          <a:p>
            <a:pPr fontAlgn="base">
              <a:spcBef>
                <a:spcPct val="0"/>
              </a:spcBef>
              <a:spcAft>
                <a:spcPct val="0"/>
              </a:spcAft>
              <a:defRPr/>
            </a:pPr>
            <a:endParaRPr kumimoji="1" lang="en-US" altLang="zh-TW">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ea typeface="新細明體" pitchFamily="18" charset="-120"/>
              </a:defRPr>
            </a:lvl1pPr>
          </a:lstStyle>
          <a:p>
            <a:pPr fontAlgn="base">
              <a:spcBef>
                <a:spcPct val="0"/>
              </a:spcBef>
              <a:spcAft>
                <a:spcPct val="0"/>
              </a:spcAft>
              <a:defRPr/>
            </a:pPr>
            <a:endParaRPr kumimoji="1" lang="en-US" altLang="zh-TW">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ea typeface="新細明體" pitchFamily="18" charset="-120"/>
              </a:defRPr>
            </a:lvl1pPr>
          </a:lstStyle>
          <a:p>
            <a:pPr fontAlgn="base">
              <a:spcBef>
                <a:spcPct val="0"/>
              </a:spcBef>
              <a:spcAft>
                <a:spcPct val="0"/>
              </a:spcAft>
              <a:defRPr/>
            </a:pPr>
            <a:fld id="{14CF18E2-9AB3-43ED-8F36-A1D5B8A882FB}" type="slidenum">
              <a:rPr kumimoji="1" lang="en-US" altLang="zh-TW">
                <a:solidFill>
                  <a:srgbClr val="000000"/>
                </a:solidFill>
              </a:rPr>
              <a:pPr fontAlgn="base">
                <a:spcBef>
                  <a:spcPct val="0"/>
                </a:spcBef>
                <a:spcAft>
                  <a:spcPct val="0"/>
                </a:spcAft>
                <a:defRPr/>
              </a:pPr>
              <a:t>‹#›</a:t>
            </a:fld>
            <a:endParaRPr kumimoji="1" lang="en-US" altLang="zh-TW">
              <a:solidFill>
                <a:srgbClr val="000000"/>
              </a:solidFill>
            </a:endParaRPr>
          </a:p>
        </p:txBody>
      </p:sp>
    </p:spTree>
    <p:extLst>
      <p:ext uri="{BB962C8B-B14F-4D97-AF65-F5344CB8AC3E}">
        <p14:creationId xmlns:p14="http://schemas.microsoft.com/office/powerpoint/2010/main" val="424215318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ea typeface="新細明體" pitchFamily="18" charset="-120"/>
              </a:defRPr>
            </a:lvl1pPr>
          </a:lstStyle>
          <a:p>
            <a:pPr fontAlgn="base">
              <a:spcBef>
                <a:spcPct val="0"/>
              </a:spcBef>
              <a:spcAft>
                <a:spcPct val="0"/>
              </a:spcAft>
              <a:defRPr/>
            </a:pPr>
            <a:endParaRPr kumimoji="1" lang="en-US" altLang="zh-TW">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ea typeface="新細明體" pitchFamily="18" charset="-120"/>
              </a:defRPr>
            </a:lvl1pPr>
          </a:lstStyle>
          <a:p>
            <a:pPr fontAlgn="base">
              <a:spcBef>
                <a:spcPct val="0"/>
              </a:spcBef>
              <a:spcAft>
                <a:spcPct val="0"/>
              </a:spcAft>
              <a:defRPr/>
            </a:pPr>
            <a:endParaRPr kumimoji="1" lang="en-US" altLang="zh-TW">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ea typeface="新細明體" pitchFamily="18" charset="-120"/>
              </a:defRPr>
            </a:lvl1pPr>
          </a:lstStyle>
          <a:p>
            <a:pPr fontAlgn="base">
              <a:spcBef>
                <a:spcPct val="0"/>
              </a:spcBef>
              <a:spcAft>
                <a:spcPct val="0"/>
              </a:spcAft>
              <a:defRPr/>
            </a:pPr>
            <a:fld id="{14CF18E2-9AB3-43ED-8F36-A1D5B8A882FB}" type="slidenum">
              <a:rPr kumimoji="1" lang="en-US" altLang="zh-TW">
                <a:solidFill>
                  <a:srgbClr val="000000"/>
                </a:solidFill>
              </a:rPr>
              <a:pPr fontAlgn="base">
                <a:spcBef>
                  <a:spcPct val="0"/>
                </a:spcBef>
                <a:spcAft>
                  <a:spcPct val="0"/>
                </a:spcAft>
                <a:defRPr/>
              </a:pPr>
              <a:t>‹#›</a:t>
            </a:fld>
            <a:endParaRPr kumimoji="1" lang="en-US" altLang="zh-TW">
              <a:solidFill>
                <a:srgbClr val="000000"/>
              </a:solidFill>
            </a:endParaRPr>
          </a:p>
        </p:txBody>
      </p:sp>
    </p:spTree>
    <p:extLst>
      <p:ext uri="{BB962C8B-B14F-4D97-AF65-F5344CB8AC3E}">
        <p14:creationId xmlns:p14="http://schemas.microsoft.com/office/powerpoint/2010/main" val="37141176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c1.images-amazon.com/images/I/41H197SNW0L.jpg" TargetMode="External"/><Relationship Id="rId1" Type="http://schemas.openxmlformats.org/officeDocument/2006/relationships/slideLayout" Target="../slideLayouts/slideLayout38.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8.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6.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9.xml"/><Relationship Id="rId5" Type="http://schemas.openxmlformats.org/officeDocument/2006/relationships/image" Target="../media/image16.jpeg"/><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9.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16.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9.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16.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16.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16.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2.xml"/></Relationships>
</file>

<file path=ppt/slides/_rels/slide9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b="1" dirty="0" smtClean="0"/>
              <a:t>有效能的</a:t>
            </a:r>
            <a:r>
              <a:rPr lang="zh-TW" altLang="en-US" b="1" dirty="0"/>
              <a:t>英語文</a:t>
            </a:r>
            <a:r>
              <a:rPr lang="zh-TW" altLang="en-US" b="1" dirty="0" smtClean="0"/>
              <a:t>教學</a:t>
            </a:r>
            <a:r>
              <a:rPr lang="en-US" altLang="zh-TW" dirty="0" smtClean="0"/>
              <a:t/>
            </a:r>
            <a:br>
              <a:rPr lang="en-US" altLang="zh-TW" dirty="0" smtClean="0"/>
            </a:br>
            <a:r>
              <a:rPr lang="zh-TW" altLang="en-US" dirty="0">
                <a:solidFill>
                  <a:srgbClr val="0066FF"/>
                </a:solidFill>
              </a:rPr>
              <a:t>教</a:t>
            </a:r>
            <a:r>
              <a:rPr lang="zh-TW" altLang="en-US" dirty="0" smtClean="0">
                <a:solidFill>
                  <a:srgbClr val="0066FF"/>
                </a:solidFill>
              </a:rPr>
              <a:t>什麼？</a:t>
            </a:r>
            <a:r>
              <a:rPr lang="zh-TW" altLang="en-US" dirty="0" smtClean="0">
                <a:solidFill>
                  <a:srgbClr val="FF0000"/>
                </a:solidFill>
              </a:rPr>
              <a:t>怎麼教？</a:t>
            </a:r>
            <a:endParaRPr lang="zh-TW" altLang="en-US" dirty="0">
              <a:solidFill>
                <a:srgbClr val="FF0000"/>
              </a:solidFill>
            </a:endParaRPr>
          </a:p>
        </p:txBody>
      </p:sp>
      <p:sp>
        <p:nvSpPr>
          <p:cNvPr id="3" name="副標題 2"/>
          <p:cNvSpPr>
            <a:spLocks noGrp="1"/>
          </p:cNvSpPr>
          <p:nvPr>
            <p:ph type="subTitle" idx="1"/>
          </p:nvPr>
        </p:nvSpPr>
        <p:spPr/>
        <p:txBody>
          <a:bodyPr/>
          <a:lstStyle/>
          <a:p>
            <a:r>
              <a:rPr lang="zh-TW" altLang="en-US" dirty="0" smtClean="0"/>
              <a:t>國家教育研究院</a:t>
            </a:r>
            <a:r>
              <a:rPr lang="en-US" altLang="zh-TW" dirty="0" smtClean="0"/>
              <a:t>/</a:t>
            </a:r>
            <a:r>
              <a:rPr lang="zh-TW" altLang="en-US" dirty="0" smtClean="0"/>
              <a:t>國立台東大學</a:t>
            </a:r>
            <a:endParaRPr lang="en-US" altLang="zh-TW" dirty="0" smtClean="0"/>
          </a:p>
          <a:p>
            <a:r>
              <a:rPr lang="zh-TW" altLang="en-US" dirty="0"/>
              <a:t>曾世杰</a:t>
            </a:r>
          </a:p>
        </p:txBody>
      </p:sp>
    </p:spTree>
    <p:extLst>
      <p:ext uri="{BB962C8B-B14F-4D97-AF65-F5344CB8AC3E}">
        <p14:creationId xmlns:p14="http://schemas.microsoft.com/office/powerpoint/2010/main" val="1365796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這個研究</a:t>
            </a:r>
            <a:r>
              <a:rPr lang="zh-TW" altLang="en-US" dirty="0" smtClean="0"/>
              <a:t>的實驗設計</a:t>
            </a:r>
            <a:endParaRPr lang="zh-TW" altLang="en-US" dirty="0"/>
          </a:p>
        </p:txBody>
      </p:sp>
      <p:sp>
        <p:nvSpPr>
          <p:cNvPr id="3" name="投影片編號版面配置區 2"/>
          <p:cNvSpPr>
            <a:spLocks noGrp="1"/>
          </p:cNvSpPr>
          <p:nvPr>
            <p:ph type="sldNum" sz="quarter" idx="12"/>
          </p:nvPr>
        </p:nvSpPr>
        <p:spPr/>
        <p:txBody>
          <a:bodyPr/>
          <a:lstStyle/>
          <a:p>
            <a:pPr>
              <a:defRPr/>
            </a:pPr>
            <a:fld id="{0FFAEB81-4A04-4AFF-AD0F-68206C8052B7}" type="slidenum">
              <a:rPr lang="zh-TW" altLang="en-US" smtClean="0">
                <a:solidFill>
                  <a:prstClr val="black">
                    <a:tint val="75000"/>
                  </a:prstClr>
                </a:solidFill>
              </a:rPr>
              <a:pPr>
                <a:defRPr/>
              </a:pPr>
              <a:t>10</a:t>
            </a:fld>
            <a:endParaRPr lang="zh-TW" altLang="en-US">
              <a:solidFill>
                <a:prstClr val="black">
                  <a:tint val="75000"/>
                </a:prstClr>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4254449683"/>
              </p:ext>
            </p:extLst>
          </p:nvPr>
        </p:nvGraphicFramePr>
        <p:xfrm>
          <a:off x="1547664" y="2132856"/>
          <a:ext cx="5735960" cy="3096344"/>
        </p:xfrm>
        <a:graphic>
          <a:graphicData uri="http://schemas.openxmlformats.org/drawingml/2006/table">
            <a:tbl>
              <a:tblPr firstRow="1" bandRow="1">
                <a:tableStyleId>{5C22544A-7EE6-4342-B048-85BDC9FD1C3A}</a:tableStyleId>
              </a:tblPr>
              <a:tblGrid>
                <a:gridCol w="1433990"/>
                <a:gridCol w="598662"/>
                <a:gridCol w="1829388"/>
                <a:gridCol w="1873920"/>
              </a:tblGrid>
              <a:tr h="774086">
                <a:tc rowSpan="2" gridSpan="2">
                  <a:txBody>
                    <a:bodyPr/>
                    <a:lstStyle/>
                    <a:p>
                      <a:endParaRPr lang="zh-TW"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0"/>
                      </a:schemeClr>
                    </a:solidFill>
                  </a:tcPr>
                </a:tc>
                <a:tc rowSpan="2"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0"/>
                      </a:schemeClr>
                    </a:solidFill>
                  </a:tcPr>
                </a:tc>
                <a:tc gridSpan="2">
                  <a:txBody>
                    <a:bodyPr/>
                    <a:lstStyle/>
                    <a:p>
                      <a:pPr algn="ctr"/>
                      <a:r>
                        <a:rPr lang="zh-TW" altLang="en-US" sz="2400" dirty="0" smtClean="0"/>
                        <a:t>跑班能力分組？</a:t>
                      </a:r>
                      <a:endParaRPr lang="zh-TW" altLang="en-US" sz="2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FF"/>
                    </a:solidFill>
                  </a:tcPr>
                </a:tc>
                <a:tc hMerge="1">
                  <a:txBody>
                    <a:bodyPr/>
                    <a:lstStyle/>
                    <a:p>
                      <a:endParaRPr lang="zh-TW" altLang="en-US" dirty="0"/>
                    </a:p>
                  </a:txBody>
                  <a:tcPr/>
                </a:tc>
              </a:tr>
              <a:tr h="774086">
                <a:tc gridSpan="2" vMerge="1">
                  <a:txBody>
                    <a:bodyPr/>
                    <a:lstStyle/>
                    <a:p>
                      <a:endParaRPr lang="zh-TW"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0"/>
                      </a:schemeClr>
                    </a:solidFill>
                  </a:tcPr>
                </a:tc>
                <a:tc hMerge="1" vMerge="1">
                  <a:txBody>
                    <a:bodyPr/>
                    <a:lstStyle/>
                    <a:p>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0"/>
                      </a:schemeClr>
                    </a:solidFill>
                  </a:tcPr>
                </a:tc>
                <a:tc>
                  <a:txBody>
                    <a:bodyPr/>
                    <a:lstStyle/>
                    <a:p>
                      <a:pPr algn="ctr"/>
                      <a:r>
                        <a:rPr lang="en-US" altLang="zh-TW" sz="2400" dirty="0" smtClean="0">
                          <a:latin typeface="Verdana"/>
                          <a:ea typeface="Verdana"/>
                          <a:cs typeface="Verdana"/>
                        </a:rPr>
                        <a:t>O</a:t>
                      </a:r>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400" dirty="0" smtClean="0">
                          <a:latin typeface="Verdana"/>
                          <a:ea typeface="Verdana"/>
                          <a:cs typeface="Verdana"/>
                        </a:rPr>
                        <a:t>X</a:t>
                      </a:r>
                      <a:endParaRPr lang="zh-TW" altLang="en-US" sz="2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74086">
                <a:tc rowSpan="2">
                  <a:txBody>
                    <a:bodyPr/>
                    <a:lstStyle/>
                    <a:p>
                      <a:endParaRPr lang="en-US" altLang="zh-TW" dirty="0" smtClean="0">
                        <a:solidFill>
                          <a:schemeClr val="bg1"/>
                        </a:solidFill>
                      </a:endParaRPr>
                    </a:p>
                    <a:p>
                      <a:r>
                        <a:rPr lang="zh-TW" altLang="en-US" sz="2400" dirty="0" smtClean="0">
                          <a:solidFill>
                            <a:schemeClr val="bg1"/>
                          </a:solidFill>
                        </a:rPr>
                        <a:t>老師實施有效能教學？</a:t>
                      </a:r>
                      <a:r>
                        <a:rPr lang="zh-TW" altLang="en-US" dirty="0" smtClean="0">
                          <a:solidFill>
                            <a:srgbClr val="0066FF"/>
                          </a:solidFill>
                        </a:rPr>
                        <a:t>？</a:t>
                      </a:r>
                      <a:endParaRPr lang="zh-TW" altLang="en-US" dirty="0">
                        <a:solidFill>
                          <a:srgbClr val="0066FF"/>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6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smtClean="0">
                          <a:ln>
                            <a:noFill/>
                          </a:ln>
                          <a:solidFill>
                            <a:prstClr val="black"/>
                          </a:solidFill>
                          <a:effectLst/>
                          <a:uLnTx/>
                          <a:uFillTx/>
                          <a:latin typeface="Verdana"/>
                          <a:ea typeface="Verdana"/>
                          <a:cs typeface="Verdana"/>
                        </a:rPr>
                        <a:t>O</a:t>
                      </a:r>
                      <a:endParaRPr kumimoji="0" lang="zh-TW" altLang="en-US" sz="24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400" dirty="0" smtClean="0"/>
                        <a:t>N1 </a:t>
                      </a:r>
                      <a:r>
                        <a:rPr lang="zh-TW" altLang="en-US" sz="2400" dirty="0" smtClean="0"/>
                        <a:t>班</a:t>
                      </a:r>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400" dirty="0" smtClean="0"/>
                        <a:t>N3</a:t>
                      </a:r>
                      <a:r>
                        <a:rPr lang="zh-TW" altLang="en-US" sz="2400" dirty="0" smtClean="0"/>
                        <a:t>班</a:t>
                      </a:r>
                      <a:endParaRPr lang="en-US" altLang="zh-TW" sz="2400" dirty="0" smtClean="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74086">
                <a:tc vMerge="1">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smtClean="0">
                          <a:ln>
                            <a:noFill/>
                          </a:ln>
                          <a:solidFill>
                            <a:prstClr val="black"/>
                          </a:solidFill>
                          <a:effectLst/>
                          <a:uLnTx/>
                          <a:uFillTx/>
                          <a:latin typeface="Verdana"/>
                          <a:ea typeface="Verdana"/>
                          <a:cs typeface="Verdana"/>
                        </a:rPr>
                        <a:t>X</a:t>
                      </a:r>
                      <a:endParaRPr kumimoji="0" lang="zh-TW" altLang="en-US" sz="24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400" dirty="0" smtClean="0"/>
                        <a:t>N2</a:t>
                      </a:r>
                      <a:r>
                        <a:rPr lang="zh-TW" altLang="en-US" sz="2400" dirty="0" smtClean="0"/>
                        <a:t>班</a:t>
                      </a:r>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400" dirty="0" smtClean="0"/>
                        <a:t>N4</a:t>
                      </a:r>
                      <a:r>
                        <a:rPr lang="zh-TW" altLang="en-US" sz="2400" dirty="0" smtClean="0"/>
                        <a:t>班</a:t>
                      </a:r>
                      <a:endParaRPr lang="zh-TW" altLang="en-US" sz="2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147991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Evidence-based? </a:t>
            </a:r>
            <a:endParaRPr lang="zh-TW" altLang="en-US" dirty="0"/>
          </a:p>
        </p:txBody>
      </p:sp>
      <p:sp>
        <p:nvSpPr>
          <p:cNvPr id="3" name="文字版面配置區 2"/>
          <p:cNvSpPr>
            <a:spLocks noGrp="1"/>
          </p:cNvSpPr>
          <p:nvPr>
            <p:ph type="body" idx="1"/>
          </p:nvPr>
        </p:nvSpPr>
        <p:spPr/>
        <p:txBody>
          <a:bodyPr/>
          <a:lstStyle/>
          <a:p>
            <a:r>
              <a:rPr lang="en-US" altLang="zh-TW" sz="3200" dirty="0" smtClean="0">
                <a:solidFill>
                  <a:srgbClr val="FF0000"/>
                </a:solidFill>
              </a:rPr>
              <a:t>Is it workable?</a:t>
            </a:r>
            <a:endParaRPr lang="zh-TW" altLang="en-US" sz="3200" dirty="0">
              <a:solidFill>
                <a:srgbClr val="FF0000"/>
              </a:solidFill>
            </a:endParaRPr>
          </a:p>
        </p:txBody>
      </p:sp>
      <p:sp>
        <p:nvSpPr>
          <p:cNvPr id="4" name="內容版面配置區 3"/>
          <p:cNvSpPr>
            <a:spLocks noGrp="1"/>
          </p:cNvSpPr>
          <p:nvPr>
            <p:ph sz="half" idx="2"/>
          </p:nvPr>
        </p:nvSpPr>
        <p:spPr/>
        <p:txBody>
          <a:bodyPr/>
          <a:lstStyle/>
          <a:p>
            <a:r>
              <a:rPr lang="zh-TW" altLang="en-US" dirty="0" smtClean="0"/>
              <a:t>不能只是打高空</a:t>
            </a:r>
            <a:endParaRPr lang="en-US" altLang="zh-TW" dirty="0" smtClean="0"/>
          </a:p>
          <a:p>
            <a:endParaRPr lang="en-US" altLang="zh-TW" dirty="0"/>
          </a:p>
          <a:p>
            <a:r>
              <a:rPr lang="zh-TW" altLang="en-US" dirty="0" smtClean="0"/>
              <a:t>會不會太花錢？</a:t>
            </a:r>
            <a:endParaRPr lang="en-US" altLang="zh-TW" dirty="0" smtClean="0"/>
          </a:p>
          <a:p>
            <a:r>
              <a:rPr lang="zh-TW" altLang="en-US" dirty="0" smtClean="0"/>
              <a:t>在教室現場怎麼做？</a:t>
            </a:r>
            <a:endParaRPr lang="en-US" altLang="zh-TW" dirty="0" smtClean="0"/>
          </a:p>
          <a:p>
            <a:r>
              <a:rPr lang="zh-TW" altLang="en-US" dirty="0" smtClean="0"/>
              <a:t>時間夠嗎？</a:t>
            </a:r>
            <a:endParaRPr lang="en-US" altLang="zh-TW" dirty="0" smtClean="0"/>
          </a:p>
          <a:p>
            <a:r>
              <a:rPr lang="zh-TW" altLang="en-US" dirty="0"/>
              <a:t>老師能接受</a:t>
            </a:r>
            <a:r>
              <a:rPr lang="zh-TW" altLang="en-US" dirty="0" smtClean="0"/>
              <a:t>嗎</a:t>
            </a:r>
            <a:r>
              <a:rPr lang="en-US" altLang="zh-TW" dirty="0" smtClean="0"/>
              <a:t>?</a:t>
            </a:r>
          </a:p>
          <a:p>
            <a:r>
              <a:rPr lang="zh-TW" altLang="en-US" dirty="0"/>
              <a:t>進入的門檻會不會太</a:t>
            </a:r>
            <a:r>
              <a:rPr lang="zh-TW" altLang="en-US" dirty="0" smtClean="0"/>
              <a:t>高</a:t>
            </a:r>
            <a:r>
              <a:rPr lang="en-US" altLang="zh-TW" dirty="0" smtClean="0"/>
              <a:t>?</a:t>
            </a:r>
          </a:p>
          <a:p>
            <a:endParaRPr lang="en-US" altLang="zh-TW" dirty="0"/>
          </a:p>
          <a:p>
            <a:r>
              <a:rPr lang="zh-TW" altLang="en-US" dirty="0" smtClean="0">
                <a:solidFill>
                  <a:srgbClr val="FF0000"/>
                </a:solidFill>
              </a:rPr>
              <a:t>試做過才知道</a:t>
            </a:r>
            <a:r>
              <a:rPr lang="en-US" altLang="zh-TW" dirty="0" smtClean="0">
                <a:solidFill>
                  <a:srgbClr val="FF0000"/>
                </a:solidFill>
              </a:rPr>
              <a:t>…</a:t>
            </a:r>
          </a:p>
          <a:p>
            <a:endParaRPr lang="zh-TW" altLang="en-US" dirty="0"/>
          </a:p>
        </p:txBody>
      </p:sp>
      <p:sp>
        <p:nvSpPr>
          <p:cNvPr id="5" name="文字版面配置區 4"/>
          <p:cNvSpPr>
            <a:spLocks noGrp="1"/>
          </p:cNvSpPr>
          <p:nvPr>
            <p:ph type="body" sz="quarter" idx="3"/>
          </p:nvPr>
        </p:nvSpPr>
        <p:spPr/>
        <p:txBody>
          <a:bodyPr/>
          <a:lstStyle/>
          <a:p>
            <a:r>
              <a:rPr lang="en-US" altLang="zh-TW" sz="3200" dirty="0" smtClean="0">
                <a:solidFill>
                  <a:srgbClr val="0066FF"/>
                </a:solidFill>
              </a:rPr>
              <a:t>Does it work?</a:t>
            </a:r>
            <a:endParaRPr lang="zh-TW" altLang="en-US" sz="3200" dirty="0">
              <a:solidFill>
                <a:srgbClr val="0066FF"/>
              </a:solidFill>
            </a:endParaRPr>
          </a:p>
        </p:txBody>
      </p:sp>
      <p:sp>
        <p:nvSpPr>
          <p:cNvPr id="6" name="內容版面配置區 5"/>
          <p:cNvSpPr>
            <a:spLocks noGrp="1"/>
          </p:cNvSpPr>
          <p:nvPr>
            <p:ph sz="quarter" idx="4"/>
          </p:nvPr>
        </p:nvSpPr>
        <p:spPr/>
        <p:txBody>
          <a:bodyPr/>
          <a:lstStyle/>
          <a:p>
            <a:r>
              <a:rPr lang="zh-TW" altLang="en-US" dirty="0" smtClean="0"/>
              <a:t>這個方法（教材教法）成效如何？</a:t>
            </a:r>
            <a:endParaRPr lang="en-US" altLang="zh-TW" dirty="0" smtClean="0"/>
          </a:p>
          <a:p>
            <a:endParaRPr lang="en-US" altLang="zh-TW" dirty="0" smtClean="0"/>
          </a:p>
          <a:p>
            <a:r>
              <a:rPr lang="zh-TW" altLang="en-US" dirty="0" smtClean="0"/>
              <a:t>成效可以客觀評估嗎？</a:t>
            </a:r>
            <a:endParaRPr lang="en-US" altLang="zh-TW" dirty="0" smtClean="0"/>
          </a:p>
          <a:p>
            <a:r>
              <a:rPr lang="zh-TW" altLang="en-US" dirty="0"/>
              <a:t>有沒有對照組的</a:t>
            </a:r>
            <a:r>
              <a:rPr lang="zh-TW" altLang="en-US" dirty="0" smtClean="0"/>
              <a:t>比較？</a:t>
            </a:r>
            <a:endParaRPr lang="en-US" altLang="zh-TW" dirty="0" smtClean="0"/>
          </a:p>
          <a:p>
            <a:r>
              <a:rPr lang="zh-TW" altLang="en-US" dirty="0"/>
              <a:t>成效</a:t>
            </a:r>
            <a:r>
              <a:rPr lang="zh-TW" altLang="en-US" dirty="0" smtClean="0"/>
              <a:t>和成本的對比？</a:t>
            </a:r>
            <a:endParaRPr lang="en-US" altLang="zh-TW" dirty="0"/>
          </a:p>
          <a:p>
            <a:endParaRPr lang="en-US" altLang="zh-TW" dirty="0" smtClean="0"/>
          </a:p>
          <a:p>
            <a:endParaRPr lang="en-US" altLang="zh-TW" dirty="0"/>
          </a:p>
          <a:p>
            <a:pPr lvl="0"/>
            <a:r>
              <a:rPr lang="zh-TW" altLang="en-US" dirty="0">
                <a:solidFill>
                  <a:srgbClr val="0066FF"/>
                </a:solidFill>
              </a:rPr>
              <a:t>試做過才知道</a:t>
            </a:r>
            <a:r>
              <a:rPr lang="en-US" altLang="zh-TW" dirty="0" smtClean="0">
                <a:solidFill>
                  <a:srgbClr val="0066FF"/>
                </a:solidFill>
              </a:rPr>
              <a:t>…</a:t>
            </a:r>
          </a:p>
          <a:p>
            <a:endParaRPr lang="en-US" altLang="zh-TW" dirty="0"/>
          </a:p>
          <a:p>
            <a:endParaRPr lang="zh-TW" altLang="en-US" dirty="0"/>
          </a:p>
        </p:txBody>
      </p:sp>
      <p:sp>
        <p:nvSpPr>
          <p:cNvPr id="7" name="投影片編號版面配置區 6"/>
          <p:cNvSpPr>
            <a:spLocks noGrp="1"/>
          </p:cNvSpPr>
          <p:nvPr>
            <p:ph type="sldNum" sz="quarter" idx="12"/>
          </p:nvPr>
        </p:nvSpPr>
        <p:spPr/>
        <p:txBody>
          <a:bodyPr/>
          <a:lstStyle/>
          <a:p>
            <a:pPr>
              <a:defRPr/>
            </a:pPr>
            <a:fld id="{151459FD-908F-4E6D-937E-85F9B109A100}" type="slidenum">
              <a:rPr lang="zh-TW" altLang="en-US" smtClean="0">
                <a:solidFill>
                  <a:prstClr val="black">
                    <a:tint val="75000"/>
                  </a:prstClr>
                </a:solidFill>
              </a:rPr>
              <a:pPr>
                <a:defRPr/>
              </a:pPr>
              <a:t>11</a:t>
            </a:fld>
            <a:endParaRPr lang="zh-TW" altLang="en-US">
              <a:solidFill>
                <a:prstClr val="black">
                  <a:tint val="75000"/>
                </a:prstClr>
              </a:solidFill>
            </a:endParaRPr>
          </a:p>
        </p:txBody>
      </p:sp>
    </p:spTree>
    <p:extLst>
      <p:ext uri="{BB962C8B-B14F-4D97-AF65-F5344CB8AC3E}">
        <p14:creationId xmlns:p14="http://schemas.microsoft.com/office/powerpoint/2010/main" val="2351280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教什麼</a:t>
            </a:r>
            <a:r>
              <a:rPr lang="zh-TW" altLang="en-US" dirty="0"/>
              <a:t>？</a:t>
            </a:r>
          </a:p>
        </p:txBody>
      </p:sp>
      <p:sp>
        <p:nvSpPr>
          <p:cNvPr id="3" name="副標題 2"/>
          <p:cNvSpPr>
            <a:spLocks noGrp="1"/>
          </p:cNvSpPr>
          <p:nvPr>
            <p:ph type="subTitle" idx="1"/>
          </p:nvPr>
        </p:nvSpPr>
        <p:spPr/>
        <p:txBody>
          <a:bodyPr/>
          <a:lstStyle/>
          <a:p>
            <a:r>
              <a:rPr lang="en-US" altLang="zh-TW" u="sng" dirty="0" smtClean="0">
                <a:solidFill>
                  <a:srgbClr val="FF0000"/>
                </a:solidFill>
              </a:rPr>
              <a:t>Phonics, </a:t>
            </a:r>
            <a:r>
              <a:rPr lang="en-US" altLang="zh-TW" u="sng" dirty="0" err="1" smtClean="0">
                <a:solidFill>
                  <a:srgbClr val="FF6600"/>
                </a:solidFill>
              </a:rPr>
              <a:t>sightword</a:t>
            </a:r>
            <a:r>
              <a:rPr lang="en-US" altLang="zh-TW" u="sng" dirty="0" smtClean="0">
                <a:solidFill>
                  <a:srgbClr val="FF6600"/>
                </a:solidFill>
              </a:rPr>
              <a:t>,</a:t>
            </a:r>
            <a:r>
              <a:rPr lang="en-US" altLang="zh-TW" dirty="0" smtClean="0">
                <a:solidFill>
                  <a:srgbClr val="FF6600"/>
                </a:solidFill>
              </a:rPr>
              <a:t> </a:t>
            </a:r>
            <a:r>
              <a:rPr lang="en-US" altLang="zh-TW" dirty="0" smtClean="0">
                <a:solidFill>
                  <a:srgbClr val="FFC000"/>
                </a:solidFill>
              </a:rPr>
              <a:t>vocabulary, </a:t>
            </a:r>
            <a:r>
              <a:rPr lang="en-US" altLang="zh-TW" u="sng" dirty="0" smtClean="0">
                <a:solidFill>
                  <a:srgbClr val="00B050"/>
                </a:solidFill>
              </a:rPr>
              <a:t>fluency,</a:t>
            </a:r>
            <a:r>
              <a:rPr lang="en-US" altLang="zh-TW" dirty="0" smtClean="0">
                <a:solidFill>
                  <a:srgbClr val="00B050"/>
                </a:solidFill>
              </a:rPr>
              <a:t> </a:t>
            </a:r>
            <a:r>
              <a:rPr lang="en-US" altLang="zh-TW" dirty="0" err="1" smtClean="0">
                <a:solidFill>
                  <a:srgbClr val="0066FF"/>
                </a:solidFill>
              </a:rPr>
              <a:t>grammer</a:t>
            </a:r>
            <a:r>
              <a:rPr lang="en-US" altLang="zh-TW" dirty="0" smtClean="0">
                <a:solidFill>
                  <a:srgbClr val="0066FF"/>
                </a:solidFill>
              </a:rPr>
              <a:t>,</a:t>
            </a:r>
            <a:r>
              <a:rPr lang="en-US" altLang="zh-TW" dirty="0" smtClean="0"/>
              <a:t> </a:t>
            </a:r>
            <a:r>
              <a:rPr lang="en-US" altLang="zh-TW" dirty="0" smtClean="0">
                <a:solidFill>
                  <a:srgbClr val="7030A0"/>
                </a:solidFill>
              </a:rPr>
              <a:t>comprehension?</a:t>
            </a:r>
            <a:endParaRPr lang="zh-TW" altLang="en-US" dirty="0">
              <a:solidFill>
                <a:srgbClr val="7030A0"/>
              </a:solidFill>
            </a:endParaRPr>
          </a:p>
        </p:txBody>
      </p:sp>
      <p:sp>
        <p:nvSpPr>
          <p:cNvPr id="4" name="投影片編號版面配置區 3"/>
          <p:cNvSpPr>
            <a:spLocks noGrp="1"/>
          </p:cNvSpPr>
          <p:nvPr>
            <p:ph type="sldNum" sz="quarter" idx="12"/>
          </p:nvPr>
        </p:nvSpPr>
        <p:spPr/>
        <p:txBody>
          <a:bodyPr/>
          <a:lstStyle/>
          <a:p>
            <a:pPr>
              <a:defRPr/>
            </a:pPr>
            <a:fld id="{1EB5FD16-4A1E-491C-9108-7E59C3CB5D82}" type="slidenum">
              <a:rPr lang="zh-TW" altLang="en-US" smtClean="0">
                <a:solidFill>
                  <a:prstClr val="black">
                    <a:tint val="75000"/>
                  </a:prstClr>
                </a:solidFill>
              </a:rPr>
              <a:pPr>
                <a:defRPr/>
              </a:pPr>
              <a:t>12</a:t>
            </a:fld>
            <a:endParaRPr lang="zh-TW" altLang="en-US">
              <a:solidFill>
                <a:prstClr val="black">
                  <a:tint val="75000"/>
                </a:prstClr>
              </a:solidFill>
            </a:endParaRPr>
          </a:p>
        </p:txBody>
      </p:sp>
    </p:spTree>
    <p:extLst>
      <p:ext uri="{BB962C8B-B14F-4D97-AF65-F5344CB8AC3E}">
        <p14:creationId xmlns:p14="http://schemas.microsoft.com/office/powerpoint/2010/main" val="4251717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86" name="直線接點 33"/>
          <p:cNvCxnSpPr>
            <a:cxnSpLocks noChangeShapeType="1"/>
          </p:cNvCxnSpPr>
          <p:nvPr/>
        </p:nvCxnSpPr>
        <p:spPr bwMode="auto">
          <a:xfrm>
            <a:off x="3563938" y="2708275"/>
            <a:ext cx="1865312" cy="7938"/>
          </a:xfrm>
          <a:prstGeom prst="line">
            <a:avLst/>
          </a:prstGeom>
          <a:noFill/>
          <a:ln w="60325" algn="ctr">
            <a:solidFill>
              <a:srgbClr val="FF9900"/>
            </a:solidFill>
            <a:prstDash val="dash"/>
            <a:round/>
            <a:headEnd type="none" w="lg" len="lg"/>
            <a:tailEnd/>
          </a:ln>
          <a:extLst>
            <a:ext uri="{909E8E84-426E-40DD-AFC4-6F175D3DCCD1}">
              <a14:hiddenFill xmlns:a14="http://schemas.microsoft.com/office/drawing/2010/main">
                <a:noFill/>
              </a14:hiddenFill>
            </a:ext>
          </a:extLst>
        </p:spPr>
      </p:cxnSp>
      <p:cxnSp>
        <p:nvCxnSpPr>
          <p:cNvPr id="16387" name="直線接點 34"/>
          <p:cNvCxnSpPr>
            <a:cxnSpLocks noChangeShapeType="1"/>
          </p:cNvCxnSpPr>
          <p:nvPr/>
        </p:nvCxnSpPr>
        <p:spPr bwMode="auto">
          <a:xfrm>
            <a:off x="5500688" y="2214563"/>
            <a:ext cx="3643312" cy="1587"/>
          </a:xfrm>
          <a:prstGeom prst="line">
            <a:avLst/>
          </a:prstGeom>
          <a:noFill/>
          <a:ln w="60325" algn="ctr">
            <a:solidFill>
              <a:srgbClr val="FF9900"/>
            </a:solidFill>
            <a:prstDash val="dash"/>
            <a:round/>
            <a:headEnd type="none" w="lg" len="lg"/>
            <a:tailEnd type="triangle" w="lg" len="lg"/>
          </a:ln>
          <a:extLst>
            <a:ext uri="{909E8E84-426E-40DD-AFC4-6F175D3DCCD1}">
              <a14:hiddenFill xmlns:a14="http://schemas.microsoft.com/office/drawing/2010/main">
                <a:noFill/>
              </a14:hiddenFill>
            </a:ext>
          </a:extLst>
        </p:spPr>
      </p:cxnSp>
      <p:cxnSp>
        <p:nvCxnSpPr>
          <p:cNvPr id="16388" name="直線接點 39"/>
          <p:cNvCxnSpPr>
            <a:cxnSpLocks noChangeShapeType="1"/>
          </p:cNvCxnSpPr>
          <p:nvPr/>
        </p:nvCxnSpPr>
        <p:spPr bwMode="auto">
          <a:xfrm rot="5400000">
            <a:off x="3240881" y="2959894"/>
            <a:ext cx="504825" cy="1588"/>
          </a:xfrm>
          <a:prstGeom prst="line">
            <a:avLst/>
          </a:prstGeom>
          <a:noFill/>
          <a:ln w="60325" algn="ctr">
            <a:solidFill>
              <a:srgbClr val="FF9900"/>
            </a:solidFill>
            <a:prstDash val="dash"/>
            <a:round/>
            <a:headEnd/>
            <a:tailEnd/>
          </a:ln>
          <a:extLst>
            <a:ext uri="{909E8E84-426E-40DD-AFC4-6F175D3DCCD1}">
              <a14:hiddenFill xmlns:a14="http://schemas.microsoft.com/office/drawing/2010/main">
                <a:noFill/>
              </a14:hiddenFill>
            </a:ext>
          </a:extLst>
        </p:spPr>
      </p:cxnSp>
      <p:cxnSp>
        <p:nvCxnSpPr>
          <p:cNvPr id="16389" name="直線接點 40"/>
          <p:cNvCxnSpPr>
            <a:cxnSpLocks noChangeShapeType="1"/>
          </p:cNvCxnSpPr>
          <p:nvPr/>
        </p:nvCxnSpPr>
        <p:spPr bwMode="auto">
          <a:xfrm rot="5400000">
            <a:off x="5216526" y="2460625"/>
            <a:ext cx="569912" cy="1587"/>
          </a:xfrm>
          <a:prstGeom prst="line">
            <a:avLst/>
          </a:prstGeom>
          <a:noFill/>
          <a:ln w="60325" algn="ctr">
            <a:solidFill>
              <a:srgbClr val="FF9900"/>
            </a:solidFill>
            <a:prstDash val="dash"/>
            <a:round/>
            <a:headEnd/>
            <a:tailEnd/>
          </a:ln>
          <a:extLst>
            <a:ext uri="{909E8E84-426E-40DD-AFC4-6F175D3DCCD1}">
              <a14:hiddenFill xmlns:a14="http://schemas.microsoft.com/office/drawing/2010/main">
                <a:noFill/>
              </a14:hiddenFill>
            </a:ext>
          </a:extLst>
        </p:spPr>
      </p:cxnSp>
      <p:sp>
        <p:nvSpPr>
          <p:cNvPr id="59" name="矩形 58"/>
          <p:cNvSpPr>
            <a:spLocks noChangeArrowheads="1"/>
          </p:cNvSpPr>
          <p:nvPr/>
        </p:nvSpPr>
        <p:spPr bwMode="auto">
          <a:xfrm>
            <a:off x="265113" y="3286125"/>
            <a:ext cx="857250" cy="2571750"/>
          </a:xfrm>
          <a:prstGeom prst="rect">
            <a:avLst/>
          </a:prstGeom>
          <a:gradFill rotWithShape="1">
            <a:gsLst>
              <a:gs pos="0">
                <a:schemeClr val="bg1"/>
              </a:gs>
              <a:gs pos="100000">
                <a:srgbClr val="FF9999"/>
              </a:gs>
            </a:gsLst>
            <a:lin ang="5400000" scaled="1"/>
          </a:gradFill>
          <a:ln w="9525" algn="ctr">
            <a:solidFill>
              <a:schemeClr val="bg1"/>
            </a:solidFill>
            <a:miter lim="800000"/>
            <a:headEnd/>
            <a:tailEnd/>
          </a:ln>
          <a:effectLst>
            <a:outerShdw dist="38100" dir="5400000" algn="ctr" rotWithShape="0">
              <a:srgbClr val="093E16">
                <a:alpha val="48000"/>
              </a:srgbClr>
            </a:outerShdw>
          </a:effectLst>
        </p:spPr>
        <p:txBody>
          <a:bodyPr anchor="ctr"/>
          <a:lstStyle/>
          <a:p>
            <a:pPr algn="ctr" fontAlgn="base">
              <a:spcBef>
                <a:spcPct val="0"/>
              </a:spcBef>
              <a:spcAft>
                <a:spcPct val="0"/>
              </a:spcAft>
              <a:defRPr/>
            </a:pPr>
            <a:endParaRPr kumimoji="1" lang="zh-TW" altLang="en-US">
              <a:solidFill>
                <a:prstClr val="black"/>
              </a:solidFill>
            </a:endParaRPr>
          </a:p>
        </p:txBody>
      </p:sp>
      <p:sp>
        <p:nvSpPr>
          <p:cNvPr id="69" name="矩形 68"/>
          <p:cNvSpPr/>
          <p:nvPr/>
        </p:nvSpPr>
        <p:spPr>
          <a:xfrm>
            <a:off x="8001000" y="2571750"/>
            <a:ext cx="857250" cy="3286125"/>
          </a:xfrm>
          <a:prstGeom prst="rect">
            <a:avLst/>
          </a:prstGeom>
          <a:gradFill flip="none" rotWithShape="1">
            <a:gsLst>
              <a:gs pos="0">
                <a:schemeClr val="bg1"/>
              </a:gs>
              <a:gs pos="100000">
                <a:srgbClr val="0000CC">
                  <a:shade val="67500"/>
                  <a:satMod val="115000"/>
                </a:srgbClr>
              </a:gs>
              <a:gs pos="100000">
                <a:srgbClr val="0000CC">
                  <a:shade val="100000"/>
                  <a:satMod val="115000"/>
                </a:srgbClr>
              </a:gs>
            </a:gsLst>
            <a:lin ang="5400000" scaled="1"/>
            <a:tileRect/>
          </a:gradFill>
          <a:ln>
            <a:solidFill>
              <a:schemeClr val="bg1"/>
            </a:solidFill>
          </a:ln>
        </p:spPr>
        <p:style>
          <a:lnRef idx="1">
            <a:schemeClr val="accent6"/>
          </a:lnRef>
          <a:fillRef idx="2">
            <a:schemeClr val="accent6"/>
          </a:fillRef>
          <a:effectRef idx="1">
            <a:schemeClr val="accent6"/>
          </a:effectRef>
          <a:fontRef idx="minor">
            <a:schemeClr val="dk1"/>
          </a:fontRef>
        </p:style>
        <p:txBody>
          <a:bodyPr anchor="ctr"/>
          <a:lstStyle/>
          <a:p>
            <a:pPr algn="ctr" fontAlgn="base">
              <a:spcBef>
                <a:spcPct val="0"/>
              </a:spcBef>
              <a:spcAft>
                <a:spcPct val="0"/>
              </a:spcAft>
              <a:defRPr/>
            </a:pPr>
            <a:endParaRPr kumimoji="1" lang="zh-TW" altLang="en-US">
              <a:solidFill>
                <a:prstClr val="black"/>
              </a:solidFill>
            </a:endParaRPr>
          </a:p>
        </p:txBody>
      </p:sp>
      <p:sp>
        <p:nvSpPr>
          <p:cNvPr id="70" name="矩形 69"/>
          <p:cNvSpPr/>
          <p:nvPr/>
        </p:nvSpPr>
        <p:spPr>
          <a:xfrm>
            <a:off x="7143750" y="2571750"/>
            <a:ext cx="857250" cy="3286125"/>
          </a:xfrm>
          <a:prstGeom prst="rect">
            <a:avLst/>
          </a:prstGeom>
          <a:gradFill flip="none" rotWithShape="1">
            <a:gsLst>
              <a:gs pos="0">
                <a:schemeClr val="bg1"/>
              </a:gs>
              <a:gs pos="100000">
                <a:srgbClr val="0000CC">
                  <a:shade val="67500"/>
                  <a:satMod val="115000"/>
                </a:srgbClr>
              </a:gs>
              <a:gs pos="100000">
                <a:srgbClr val="0000CC">
                  <a:shade val="100000"/>
                  <a:satMod val="115000"/>
                </a:srgbClr>
              </a:gs>
            </a:gsLst>
            <a:lin ang="5400000" scaled="1"/>
            <a:tileRect/>
          </a:gradFill>
          <a:ln>
            <a:solidFill>
              <a:schemeClr val="bg1"/>
            </a:solidFill>
          </a:ln>
        </p:spPr>
        <p:style>
          <a:lnRef idx="1">
            <a:schemeClr val="accent6"/>
          </a:lnRef>
          <a:fillRef idx="2">
            <a:schemeClr val="accent6"/>
          </a:fillRef>
          <a:effectRef idx="1">
            <a:schemeClr val="accent6"/>
          </a:effectRef>
          <a:fontRef idx="minor">
            <a:schemeClr val="dk1"/>
          </a:fontRef>
        </p:style>
        <p:txBody>
          <a:bodyPr anchor="ctr"/>
          <a:lstStyle/>
          <a:p>
            <a:pPr algn="ctr" fontAlgn="base">
              <a:spcBef>
                <a:spcPct val="0"/>
              </a:spcBef>
              <a:spcAft>
                <a:spcPct val="0"/>
              </a:spcAft>
              <a:defRPr/>
            </a:pPr>
            <a:endParaRPr kumimoji="1" lang="zh-TW" altLang="en-US">
              <a:solidFill>
                <a:prstClr val="black"/>
              </a:solidFill>
            </a:endParaRPr>
          </a:p>
        </p:txBody>
      </p:sp>
      <p:sp>
        <p:nvSpPr>
          <p:cNvPr id="71" name="矩形 70"/>
          <p:cNvSpPr/>
          <p:nvPr/>
        </p:nvSpPr>
        <p:spPr>
          <a:xfrm>
            <a:off x="6286500" y="2571750"/>
            <a:ext cx="857250" cy="3286125"/>
          </a:xfrm>
          <a:prstGeom prst="rect">
            <a:avLst/>
          </a:prstGeom>
          <a:gradFill flip="none" rotWithShape="1">
            <a:gsLst>
              <a:gs pos="0">
                <a:schemeClr val="bg1"/>
              </a:gs>
              <a:gs pos="100000">
                <a:srgbClr val="0000CC">
                  <a:shade val="67500"/>
                  <a:satMod val="115000"/>
                </a:srgbClr>
              </a:gs>
              <a:gs pos="100000">
                <a:srgbClr val="0000CC">
                  <a:shade val="100000"/>
                  <a:satMod val="115000"/>
                </a:srgbClr>
              </a:gs>
            </a:gsLst>
            <a:lin ang="5400000" scaled="1"/>
            <a:tileRect/>
          </a:gradFill>
          <a:ln>
            <a:solidFill>
              <a:schemeClr val="bg1"/>
            </a:solidFill>
          </a:ln>
        </p:spPr>
        <p:style>
          <a:lnRef idx="1">
            <a:schemeClr val="accent6"/>
          </a:lnRef>
          <a:fillRef idx="2">
            <a:schemeClr val="accent6"/>
          </a:fillRef>
          <a:effectRef idx="1">
            <a:schemeClr val="accent6"/>
          </a:effectRef>
          <a:fontRef idx="minor">
            <a:schemeClr val="dk1"/>
          </a:fontRef>
        </p:style>
        <p:txBody>
          <a:bodyPr anchor="ctr"/>
          <a:lstStyle/>
          <a:p>
            <a:pPr algn="ctr" fontAlgn="base">
              <a:spcBef>
                <a:spcPct val="0"/>
              </a:spcBef>
              <a:spcAft>
                <a:spcPct val="0"/>
              </a:spcAft>
              <a:defRPr/>
            </a:pPr>
            <a:endParaRPr kumimoji="1" lang="zh-TW" altLang="en-US">
              <a:solidFill>
                <a:prstClr val="black"/>
              </a:solidFill>
            </a:endParaRPr>
          </a:p>
        </p:txBody>
      </p:sp>
      <p:sp>
        <p:nvSpPr>
          <p:cNvPr id="72" name="矩形 71"/>
          <p:cNvSpPr/>
          <p:nvPr/>
        </p:nvSpPr>
        <p:spPr>
          <a:xfrm>
            <a:off x="5429250" y="2928938"/>
            <a:ext cx="857250" cy="2928937"/>
          </a:xfrm>
          <a:prstGeom prst="rect">
            <a:avLst/>
          </a:prstGeom>
          <a:gradFill flip="none" rotWithShape="1">
            <a:gsLst>
              <a:gs pos="0">
                <a:schemeClr val="bg1"/>
              </a:gs>
              <a:gs pos="100000">
                <a:srgbClr val="00B0F0">
                  <a:shade val="67500"/>
                  <a:satMod val="115000"/>
                </a:srgbClr>
              </a:gs>
              <a:gs pos="100000">
                <a:srgbClr val="00B0F0">
                  <a:shade val="100000"/>
                  <a:satMod val="115000"/>
                </a:srgbClr>
              </a:gs>
            </a:gsLst>
            <a:lin ang="5400000" scaled="1"/>
            <a:tileRect/>
          </a:gradFill>
          <a:ln>
            <a:solidFill>
              <a:schemeClr val="bg1"/>
            </a:solidFill>
          </a:ln>
        </p:spPr>
        <p:style>
          <a:lnRef idx="1">
            <a:schemeClr val="accent5"/>
          </a:lnRef>
          <a:fillRef idx="2">
            <a:schemeClr val="accent5"/>
          </a:fillRef>
          <a:effectRef idx="1">
            <a:schemeClr val="accent5"/>
          </a:effectRef>
          <a:fontRef idx="minor">
            <a:schemeClr val="dk1"/>
          </a:fontRef>
        </p:style>
        <p:txBody>
          <a:bodyPr anchor="ctr"/>
          <a:lstStyle/>
          <a:p>
            <a:pPr algn="ctr" fontAlgn="base">
              <a:spcBef>
                <a:spcPct val="0"/>
              </a:spcBef>
              <a:spcAft>
                <a:spcPct val="0"/>
              </a:spcAft>
              <a:defRPr/>
            </a:pPr>
            <a:endParaRPr kumimoji="1" lang="zh-TW" altLang="en-US">
              <a:solidFill>
                <a:prstClr val="black"/>
              </a:solidFill>
            </a:endParaRPr>
          </a:p>
        </p:txBody>
      </p:sp>
      <p:sp>
        <p:nvSpPr>
          <p:cNvPr id="73" name="矩形 72"/>
          <p:cNvSpPr/>
          <p:nvPr/>
        </p:nvSpPr>
        <p:spPr>
          <a:xfrm>
            <a:off x="4572000" y="2928938"/>
            <a:ext cx="857250" cy="2928937"/>
          </a:xfrm>
          <a:prstGeom prst="rect">
            <a:avLst/>
          </a:prstGeom>
          <a:gradFill flip="none" rotWithShape="1">
            <a:gsLst>
              <a:gs pos="0">
                <a:schemeClr val="bg1"/>
              </a:gs>
              <a:gs pos="100000">
                <a:srgbClr val="00B0F0">
                  <a:shade val="67500"/>
                  <a:satMod val="115000"/>
                </a:srgbClr>
              </a:gs>
              <a:gs pos="100000">
                <a:srgbClr val="00B0F0">
                  <a:shade val="100000"/>
                  <a:satMod val="115000"/>
                </a:srgbClr>
              </a:gs>
            </a:gsLst>
            <a:lin ang="5400000" scaled="1"/>
            <a:tileRect/>
          </a:gradFill>
          <a:ln>
            <a:solidFill>
              <a:schemeClr val="bg1"/>
            </a:solidFill>
          </a:ln>
        </p:spPr>
        <p:style>
          <a:lnRef idx="1">
            <a:schemeClr val="accent5"/>
          </a:lnRef>
          <a:fillRef idx="2">
            <a:schemeClr val="accent5"/>
          </a:fillRef>
          <a:effectRef idx="1">
            <a:schemeClr val="accent5"/>
          </a:effectRef>
          <a:fontRef idx="minor">
            <a:schemeClr val="dk1"/>
          </a:fontRef>
        </p:style>
        <p:txBody>
          <a:bodyPr anchor="ctr"/>
          <a:lstStyle/>
          <a:p>
            <a:pPr algn="ctr" fontAlgn="base">
              <a:spcBef>
                <a:spcPct val="0"/>
              </a:spcBef>
              <a:spcAft>
                <a:spcPct val="0"/>
              </a:spcAft>
              <a:defRPr/>
            </a:pPr>
            <a:endParaRPr kumimoji="1" lang="zh-TW" altLang="en-US">
              <a:solidFill>
                <a:prstClr val="black"/>
              </a:solidFill>
            </a:endParaRPr>
          </a:p>
        </p:txBody>
      </p:sp>
      <p:sp>
        <p:nvSpPr>
          <p:cNvPr id="74" name="矩形 73"/>
          <p:cNvSpPr/>
          <p:nvPr/>
        </p:nvSpPr>
        <p:spPr>
          <a:xfrm>
            <a:off x="3714750" y="2928938"/>
            <a:ext cx="857250" cy="2928937"/>
          </a:xfrm>
          <a:prstGeom prst="rect">
            <a:avLst/>
          </a:prstGeom>
          <a:gradFill flip="none" rotWithShape="1">
            <a:gsLst>
              <a:gs pos="0">
                <a:schemeClr val="bg1"/>
              </a:gs>
              <a:gs pos="100000">
                <a:srgbClr val="00B0F0">
                  <a:shade val="67500"/>
                  <a:satMod val="115000"/>
                </a:srgbClr>
              </a:gs>
              <a:gs pos="100000">
                <a:srgbClr val="00B0F0">
                  <a:shade val="100000"/>
                  <a:satMod val="115000"/>
                </a:srgbClr>
              </a:gs>
            </a:gsLst>
            <a:lin ang="5400000" scaled="1"/>
            <a:tileRect/>
          </a:gradFill>
          <a:ln>
            <a:solidFill>
              <a:schemeClr val="bg1"/>
            </a:solidFill>
          </a:ln>
        </p:spPr>
        <p:style>
          <a:lnRef idx="1">
            <a:schemeClr val="accent5"/>
          </a:lnRef>
          <a:fillRef idx="2">
            <a:schemeClr val="accent5"/>
          </a:fillRef>
          <a:effectRef idx="1">
            <a:schemeClr val="accent5"/>
          </a:effectRef>
          <a:fontRef idx="minor">
            <a:schemeClr val="dk1"/>
          </a:fontRef>
        </p:style>
        <p:txBody>
          <a:bodyPr anchor="ctr"/>
          <a:lstStyle/>
          <a:p>
            <a:pPr algn="ctr" fontAlgn="base">
              <a:spcBef>
                <a:spcPct val="0"/>
              </a:spcBef>
              <a:spcAft>
                <a:spcPct val="0"/>
              </a:spcAft>
              <a:defRPr/>
            </a:pPr>
            <a:endParaRPr kumimoji="1" lang="zh-TW" altLang="en-US">
              <a:solidFill>
                <a:prstClr val="black"/>
              </a:solidFill>
            </a:endParaRPr>
          </a:p>
        </p:txBody>
      </p:sp>
      <p:sp>
        <p:nvSpPr>
          <p:cNvPr id="75" name="矩形 74"/>
          <p:cNvSpPr>
            <a:spLocks noChangeArrowheads="1"/>
          </p:cNvSpPr>
          <p:nvPr/>
        </p:nvSpPr>
        <p:spPr bwMode="auto">
          <a:xfrm>
            <a:off x="2857500" y="2928938"/>
            <a:ext cx="857250" cy="2928937"/>
          </a:xfrm>
          <a:prstGeom prst="rect">
            <a:avLst/>
          </a:prstGeom>
          <a:gradFill rotWithShape="1">
            <a:gsLst>
              <a:gs pos="0">
                <a:schemeClr val="bg1"/>
              </a:gs>
              <a:gs pos="100000">
                <a:srgbClr val="FF0066"/>
              </a:gs>
            </a:gsLst>
            <a:lin ang="5400000" scaled="1"/>
          </a:gradFill>
          <a:ln w="9525" algn="ctr">
            <a:solidFill>
              <a:schemeClr val="bg1"/>
            </a:solidFill>
            <a:miter lim="800000"/>
            <a:headEnd/>
            <a:tailEnd/>
          </a:ln>
          <a:effectLst>
            <a:outerShdw dist="38100" dir="5400000" algn="ctr" rotWithShape="0">
              <a:srgbClr val="081B43">
                <a:alpha val="48000"/>
              </a:srgbClr>
            </a:outerShdw>
          </a:effectLst>
        </p:spPr>
        <p:txBody>
          <a:bodyPr anchor="ctr"/>
          <a:lstStyle/>
          <a:p>
            <a:pPr algn="ctr" fontAlgn="base">
              <a:spcBef>
                <a:spcPct val="0"/>
              </a:spcBef>
              <a:spcAft>
                <a:spcPct val="0"/>
              </a:spcAft>
              <a:defRPr/>
            </a:pPr>
            <a:endParaRPr kumimoji="1" lang="zh-TW" altLang="en-US">
              <a:solidFill>
                <a:prstClr val="black"/>
              </a:solidFill>
            </a:endParaRPr>
          </a:p>
        </p:txBody>
      </p:sp>
      <p:sp>
        <p:nvSpPr>
          <p:cNvPr id="76" name="矩形 75"/>
          <p:cNvSpPr>
            <a:spLocks noChangeArrowheads="1"/>
          </p:cNvSpPr>
          <p:nvPr/>
        </p:nvSpPr>
        <p:spPr bwMode="auto">
          <a:xfrm>
            <a:off x="1990725" y="3286125"/>
            <a:ext cx="857250" cy="2571750"/>
          </a:xfrm>
          <a:prstGeom prst="rect">
            <a:avLst/>
          </a:prstGeom>
          <a:gradFill rotWithShape="1">
            <a:gsLst>
              <a:gs pos="0">
                <a:schemeClr val="bg1"/>
              </a:gs>
              <a:gs pos="100000">
                <a:srgbClr val="FF0066"/>
              </a:gs>
            </a:gsLst>
            <a:lin ang="5400000" scaled="1"/>
          </a:gradFill>
          <a:ln w="9525" algn="ctr">
            <a:solidFill>
              <a:schemeClr val="bg1"/>
            </a:solidFill>
            <a:miter lim="800000"/>
            <a:headEnd/>
            <a:tailEnd/>
          </a:ln>
          <a:effectLst>
            <a:outerShdw dist="38100" dir="5400000" algn="ctr" rotWithShape="0">
              <a:srgbClr val="093E16">
                <a:alpha val="48000"/>
              </a:srgbClr>
            </a:outerShdw>
          </a:effectLst>
        </p:spPr>
        <p:txBody>
          <a:bodyPr anchor="ctr"/>
          <a:lstStyle/>
          <a:p>
            <a:pPr algn="ctr" fontAlgn="base">
              <a:spcBef>
                <a:spcPct val="0"/>
              </a:spcBef>
              <a:spcAft>
                <a:spcPct val="0"/>
              </a:spcAft>
              <a:defRPr/>
            </a:pPr>
            <a:endParaRPr kumimoji="1" lang="zh-TW" altLang="en-US">
              <a:solidFill>
                <a:prstClr val="black"/>
              </a:solidFill>
            </a:endParaRPr>
          </a:p>
        </p:txBody>
      </p:sp>
      <p:sp>
        <p:nvSpPr>
          <p:cNvPr id="77" name="矩形 76"/>
          <p:cNvSpPr>
            <a:spLocks noChangeArrowheads="1"/>
          </p:cNvSpPr>
          <p:nvPr/>
        </p:nvSpPr>
        <p:spPr bwMode="auto">
          <a:xfrm>
            <a:off x="1127125" y="3286125"/>
            <a:ext cx="857250" cy="2571750"/>
          </a:xfrm>
          <a:prstGeom prst="rect">
            <a:avLst/>
          </a:prstGeom>
          <a:gradFill rotWithShape="1">
            <a:gsLst>
              <a:gs pos="0">
                <a:schemeClr val="bg1"/>
              </a:gs>
              <a:gs pos="100000">
                <a:srgbClr val="FF9999"/>
              </a:gs>
            </a:gsLst>
            <a:lin ang="5400000" scaled="1"/>
          </a:gradFill>
          <a:ln w="9525" algn="ctr">
            <a:solidFill>
              <a:schemeClr val="bg1"/>
            </a:solidFill>
            <a:miter lim="800000"/>
            <a:headEnd/>
            <a:tailEnd/>
          </a:ln>
          <a:effectLst>
            <a:outerShdw dist="38100" dir="5400000" algn="ctr" rotWithShape="0">
              <a:srgbClr val="093E16">
                <a:alpha val="48000"/>
              </a:srgbClr>
            </a:outerShdw>
          </a:effectLst>
        </p:spPr>
        <p:txBody>
          <a:bodyPr anchor="ctr"/>
          <a:lstStyle/>
          <a:p>
            <a:pPr algn="ctr" fontAlgn="base">
              <a:spcBef>
                <a:spcPct val="0"/>
              </a:spcBef>
              <a:spcAft>
                <a:spcPct val="0"/>
              </a:spcAft>
              <a:defRPr/>
            </a:pPr>
            <a:endParaRPr kumimoji="1" lang="zh-TW" altLang="en-US">
              <a:solidFill>
                <a:prstClr val="black"/>
              </a:solidFill>
            </a:endParaRPr>
          </a:p>
        </p:txBody>
      </p:sp>
      <p:sp>
        <p:nvSpPr>
          <p:cNvPr id="36883" name="Text Box 19"/>
          <p:cNvSpPr txBox="1">
            <a:spLocks noChangeArrowheads="1"/>
          </p:cNvSpPr>
          <p:nvPr/>
        </p:nvSpPr>
        <p:spPr bwMode="auto">
          <a:xfrm>
            <a:off x="287338" y="3286125"/>
            <a:ext cx="3427412" cy="376238"/>
          </a:xfrm>
          <a:prstGeom prst="rect">
            <a:avLst/>
          </a:prstGeom>
          <a:gradFill flip="none" rotWithShape="1">
            <a:gsLst>
              <a:gs pos="100000">
                <a:schemeClr val="bg1"/>
              </a:gs>
              <a:gs pos="100000">
                <a:srgbClr val="FFD1D1">
                  <a:shade val="67500"/>
                  <a:satMod val="115000"/>
                </a:srgbClr>
              </a:gs>
              <a:gs pos="0">
                <a:srgbClr val="FFD1D1">
                  <a:shade val="100000"/>
                  <a:satMod val="115000"/>
                </a:srgbClr>
              </a:gs>
            </a:gsLst>
            <a:lin ang="16200000" scaled="1"/>
            <a:tileRect/>
          </a:gradFill>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fontAlgn="base">
              <a:spcBef>
                <a:spcPct val="50000"/>
              </a:spcBef>
              <a:spcAft>
                <a:spcPct val="0"/>
              </a:spcAft>
              <a:defRPr/>
            </a:pPr>
            <a:r>
              <a:rPr kumimoji="1" lang="zh-TW" altLang="en-US" b="1" dirty="0">
                <a:solidFill>
                  <a:prstClr val="black"/>
                </a:solidFill>
              </a:rPr>
              <a:t>學習閱讀</a:t>
            </a:r>
          </a:p>
        </p:txBody>
      </p:sp>
      <p:sp>
        <p:nvSpPr>
          <p:cNvPr id="43" name="Text Box 19"/>
          <p:cNvSpPr txBox="1">
            <a:spLocks noChangeArrowheads="1"/>
          </p:cNvSpPr>
          <p:nvPr/>
        </p:nvSpPr>
        <p:spPr bwMode="auto">
          <a:xfrm>
            <a:off x="5572125" y="2428875"/>
            <a:ext cx="3357563" cy="376238"/>
          </a:xfrm>
          <a:prstGeom prst="rect">
            <a:avLst/>
          </a:prstGeom>
          <a:gradFill flip="none" rotWithShape="1">
            <a:gsLst>
              <a:gs pos="0">
                <a:srgbClr val="0000CC">
                  <a:tint val="66000"/>
                  <a:satMod val="160000"/>
                </a:srgbClr>
              </a:gs>
              <a:gs pos="50000">
                <a:srgbClr val="0000CC">
                  <a:tint val="44500"/>
                  <a:satMod val="160000"/>
                </a:srgbClr>
              </a:gs>
              <a:gs pos="100000">
                <a:srgbClr val="0000CC">
                  <a:tint val="23500"/>
                  <a:satMod val="160000"/>
                </a:srgbClr>
              </a:gs>
            </a:gsLst>
            <a:lin ang="16200000" scaled="1"/>
            <a:tileRect/>
          </a:gradFill>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50000"/>
              </a:spcBef>
              <a:spcAft>
                <a:spcPct val="0"/>
              </a:spcAft>
              <a:defRPr/>
            </a:pPr>
            <a:r>
              <a:rPr kumimoji="1" lang="zh-TW" altLang="en-US" b="1">
                <a:solidFill>
                  <a:srgbClr val="000000"/>
                </a:solidFill>
              </a:rPr>
              <a:t>透過閱讀學習階段</a:t>
            </a:r>
            <a:r>
              <a:rPr kumimoji="1" lang="en-US" altLang="zh-TW" b="1">
                <a:solidFill>
                  <a:srgbClr val="000000"/>
                </a:solidFill>
              </a:rPr>
              <a:t>II </a:t>
            </a:r>
            <a:endParaRPr kumimoji="1" lang="zh-TW" altLang="en-US" b="1">
              <a:solidFill>
                <a:srgbClr val="000000"/>
              </a:solidFill>
              <a:latin typeface="Arial" charset="0"/>
            </a:endParaRPr>
          </a:p>
        </p:txBody>
      </p:sp>
      <p:cxnSp>
        <p:nvCxnSpPr>
          <p:cNvPr id="16402" name="直線接點 29"/>
          <p:cNvCxnSpPr>
            <a:cxnSpLocks noChangeShapeType="1"/>
          </p:cNvCxnSpPr>
          <p:nvPr/>
        </p:nvCxnSpPr>
        <p:spPr bwMode="auto">
          <a:xfrm>
            <a:off x="100013" y="3141663"/>
            <a:ext cx="3392487" cy="1587"/>
          </a:xfrm>
          <a:prstGeom prst="line">
            <a:avLst/>
          </a:prstGeom>
          <a:noFill/>
          <a:ln w="60325" algn="ctr">
            <a:solidFill>
              <a:srgbClr val="FF9900"/>
            </a:solidFill>
            <a:prstDash val="dash"/>
            <a:round/>
            <a:headEnd type="triangle" w="lg" len="lg"/>
            <a:tailEnd/>
          </a:ln>
          <a:extLst>
            <a:ext uri="{909E8E84-426E-40DD-AFC4-6F175D3DCCD1}">
              <a14:hiddenFill xmlns:a14="http://schemas.microsoft.com/office/drawing/2010/main">
                <a:noFill/>
              </a14:hiddenFill>
            </a:ext>
          </a:extLst>
        </p:spPr>
      </p:cxnSp>
      <p:sp>
        <p:nvSpPr>
          <p:cNvPr id="19459" name="Text Box 3"/>
          <p:cNvSpPr txBox="1">
            <a:spLocks noChangeArrowheads="1"/>
          </p:cNvSpPr>
          <p:nvPr/>
        </p:nvSpPr>
        <p:spPr bwMode="auto">
          <a:xfrm>
            <a:off x="1285875" y="5143500"/>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r>
              <a:rPr lang="zh-TW" altLang="en-US" smtClean="0">
                <a:solidFill>
                  <a:prstClr val="black"/>
                </a:solidFill>
              </a:rPr>
              <a:t>小</a:t>
            </a:r>
          </a:p>
          <a:p>
            <a:pPr eaLnBrk="1" fontAlgn="base" hangingPunct="1">
              <a:spcBef>
                <a:spcPct val="0"/>
              </a:spcBef>
              <a:spcAft>
                <a:spcPct val="0"/>
              </a:spcAft>
            </a:pPr>
            <a:r>
              <a:rPr lang="zh-TW" altLang="en-US" smtClean="0">
                <a:solidFill>
                  <a:prstClr val="black"/>
                </a:solidFill>
              </a:rPr>
              <a:t>一</a:t>
            </a:r>
          </a:p>
        </p:txBody>
      </p:sp>
      <p:sp>
        <p:nvSpPr>
          <p:cNvPr id="19460" name="Text Box 4"/>
          <p:cNvSpPr txBox="1">
            <a:spLocks noChangeArrowheads="1"/>
          </p:cNvSpPr>
          <p:nvPr/>
        </p:nvSpPr>
        <p:spPr bwMode="auto">
          <a:xfrm>
            <a:off x="2214563" y="5072063"/>
            <a:ext cx="4333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r>
              <a:rPr lang="zh-TW" altLang="en-US" smtClean="0">
                <a:solidFill>
                  <a:prstClr val="black"/>
                </a:solidFill>
              </a:rPr>
              <a:t>小</a:t>
            </a:r>
          </a:p>
          <a:p>
            <a:pPr eaLnBrk="1" fontAlgn="base" hangingPunct="1">
              <a:spcBef>
                <a:spcPct val="0"/>
              </a:spcBef>
              <a:spcAft>
                <a:spcPct val="0"/>
              </a:spcAft>
            </a:pPr>
            <a:r>
              <a:rPr lang="zh-TW" altLang="en-US" smtClean="0">
                <a:solidFill>
                  <a:prstClr val="black"/>
                </a:solidFill>
              </a:rPr>
              <a:t>二</a:t>
            </a:r>
          </a:p>
        </p:txBody>
      </p:sp>
      <p:sp>
        <p:nvSpPr>
          <p:cNvPr id="19461" name="Text Box 5"/>
          <p:cNvSpPr txBox="1">
            <a:spLocks noChangeArrowheads="1"/>
          </p:cNvSpPr>
          <p:nvPr/>
        </p:nvSpPr>
        <p:spPr bwMode="auto">
          <a:xfrm>
            <a:off x="4787900" y="5072063"/>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r>
              <a:rPr lang="zh-TW" altLang="en-US" smtClean="0">
                <a:solidFill>
                  <a:prstClr val="black"/>
                </a:solidFill>
              </a:rPr>
              <a:t>小</a:t>
            </a:r>
          </a:p>
          <a:p>
            <a:pPr eaLnBrk="1" fontAlgn="base" hangingPunct="1">
              <a:spcBef>
                <a:spcPct val="0"/>
              </a:spcBef>
              <a:spcAft>
                <a:spcPct val="0"/>
              </a:spcAft>
            </a:pPr>
            <a:r>
              <a:rPr lang="zh-TW" altLang="en-US" smtClean="0">
                <a:solidFill>
                  <a:prstClr val="black"/>
                </a:solidFill>
              </a:rPr>
              <a:t>五</a:t>
            </a:r>
          </a:p>
        </p:txBody>
      </p:sp>
      <p:sp>
        <p:nvSpPr>
          <p:cNvPr id="19462" name="Text Box 6"/>
          <p:cNvSpPr txBox="1">
            <a:spLocks noChangeArrowheads="1"/>
          </p:cNvSpPr>
          <p:nvPr/>
        </p:nvSpPr>
        <p:spPr bwMode="auto">
          <a:xfrm>
            <a:off x="3071813" y="5073650"/>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r>
              <a:rPr lang="zh-TW" altLang="en-US" smtClean="0">
                <a:solidFill>
                  <a:prstClr val="black"/>
                </a:solidFill>
              </a:rPr>
              <a:t>小</a:t>
            </a:r>
          </a:p>
          <a:p>
            <a:pPr eaLnBrk="1" fontAlgn="base" hangingPunct="1">
              <a:spcBef>
                <a:spcPct val="0"/>
              </a:spcBef>
              <a:spcAft>
                <a:spcPct val="0"/>
              </a:spcAft>
            </a:pPr>
            <a:r>
              <a:rPr lang="zh-TW" altLang="en-US" smtClean="0">
                <a:solidFill>
                  <a:prstClr val="black"/>
                </a:solidFill>
              </a:rPr>
              <a:t>三</a:t>
            </a:r>
          </a:p>
        </p:txBody>
      </p:sp>
      <p:sp>
        <p:nvSpPr>
          <p:cNvPr id="19463" name="Text Box 7"/>
          <p:cNvSpPr txBox="1">
            <a:spLocks noChangeArrowheads="1"/>
          </p:cNvSpPr>
          <p:nvPr/>
        </p:nvSpPr>
        <p:spPr bwMode="auto">
          <a:xfrm>
            <a:off x="3929063" y="5073650"/>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r>
              <a:rPr lang="zh-TW" altLang="en-US" smtClean="0">
                <a:solidFill>
                  <a:prstClr val="black"/>
                </a:solidFill>
              </a:rPr>
              <a:t>小</a:t>
            </a:r>
          </a:p>
          <a:p>
            <a:pPr eaLnBrk="1" fontAlgn="base" hangingPunct="1">
              <a:spcBef>
                <a:spcPct val="0"/>
              </a:spcBef>
              <a:spcAft>
                <a:spcPct val="0"/>
              </a:spcAft>
            </a:pPr>
            <a:r>
              <a:rPr lang="zh-TW" altLang="en-US" smtClean="0">
                <a:solidFill>
                  <a:prstClr val="black"/>
                </a:solidFill>
              </a:rPr>
              <a:t>四</a:t>
            </a:r>
          </a:p>
        </p:txBody>
      </p:sp>
      <p:sp>
        <p:nvSpPr>
          <p:cNvPr id="36873" name="Text Box 9"/>
          <p:cNvSpPr txBox="1">
            <a:spLocks noChangeArrowheads="1"/>
          </p:cNvSpPr>
          <p:nvPr/>
        </p:nvSpPr>
        <p:spPr bwMode="auto">
          <a:xfrm>
            <a:off x="2000250" y="3786188"/>
            <a:ext cx="1714500" cy="369887"/>
          </a:xfrm>
          <a:prstGeom prst="rect">
            <a:avLst/>
          </a:prstGeom>
          <a:noFill/>
          <a:ln w="34925">
            <a:solidFill>
              <a:srgbClr val="FF0000"/>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fontAlgn="base">
              <a:spcBef>
                <a:spcPct val="50000"/>
              </a:spcBef>
              <a:spcAft>
                <a:spcPct val="0"/>
              </a:spcAft>
              <a:defRPr/>
            </a:pPr>
            <a:r>
              <a:rPr kumimoji="1" lang="zh-TW" altLang="en-US" b="1" dirty="0">
                <a:solidFill>
                  <a:prstClr val="black"/>
                </a:solidFill>
              </a:rPr>
              <a:t>自動化階段</a:t>
            </a:r>
          </a:p>
        </p:txBody>
      </p:sp>
      <p:sp>
        <p:nvSpPr>
          <p:cNvPr id="19465" name="Text Box 10"/>
          <p:cNvSpPr txBox="1">
            <a:spLocks noChangeArrowheads="1"/>
          </p:cNvSpPr>
          <p:nvPr/>
        </p:nvSpPr>
        <p:spPr bwMode="auto">
          <a:xfrm>
            <a:off x="5643563" y="5073650"/>
            <a:ext cx="3603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r>
              <a:rPr lang="zh-TW" altLang="en-US" smtClean="0">
                <a:solidFill>
                  <a:prstClr val="black"/>
                </a:solidFill>
              </a:rPr>
              <a:t>小</a:t>
            </a:r>
          </a:p>
          <a:p>
            <a:pPr eaLnBrk="1" fontAlgn="base" hangingPunct="1">
              <a:spcBef>
                <a:spcPct val="0"/>
              </a:spcBef>
              <a:spcAft>
                <a:spcPct val="0"/>
              </a:spcAft>
            </a:pPr>
            <a:r>
              <a:rPr lang="zh-TW" altLang="en-US" smtClean="0">
                <a:solidFill>
                  <a:prstClr val="black"/>
                </a:solidFill>
              </a:rPr>
              <a:t>六</a:t>
            </a:r>
          </a:p>
        </p:txBody>
      </p:sp>
      <p:sp>
        <p:nvSpPr>
          <p:cNvPr id="19466" name="Text Box 12"/>
          <p:cNvSpPr txBox="1">
            <a:spLocks noChangeArrowheads="1"/>
          </p:cNvSpPr>
          <p:nvPr/>
        </p:nvSpPr>
        <p:spPr bwMode="auto">
          <a:xfrm>
            <a:off x="6516688" y="4786313"/>
            <a:ext cx="4127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r>
              <a:rPr lang="zh-TW" altLang="en-US" smtClean="0">
                <a:solidFill>
                  <a:prstClr val="black"/>
                </a:solidFill>
              </a:rPr>
              <a:t>七</a:t>
            </a:r>
          </a:p>
          <a:p>
            <a:pPr eaLnBrk="1" fontAlgn="base" hangingPunct="1">
              <a:spcBef>
                <a:spcPct val="0"/>
              </a:spcBef>
              <a:spcAft>
                <a:spcPct val="0"/>
              </a:spcAft>
            </a:pPr>
            <a:r>
              <a:rPr lang="zh-TW" altLang="en-US" smtClean="0">
                <a:solidFill>
                  <a:prstClr val="black"/>
                </a:solidFill>
              </a:rPr>
              <a:t>年</a:t>
            </a:r>
          </a:p>
          <a:p>
            <a:pPr eaLnBrk="1" fontAlgn="base" hangingPunct="1">
              <a:spcBef>
                <a:spcPct val="0"/>
              </a:spcBef>
              <a:spcAft>
                <a:spcPct val="0"/>
              </a:spcAft>
            </a:pPr>
            <a:r>
              <a:rPr lang="zh-TW" altLang="en-US" smtClean="0">
                <a:solidFill>
                  <a:prstClr val="black"/>
                </a:solidFill>
              </a:rPr>
              <a:t>級</a:t>
            </a:r>
          </a:p>
        </p:txBody>
      </p:sp>
      <p:sp>
        <p:nvSpPr>
          <p:cNvPr id="19467" name="Text Box 13"/>
          <p:cNvSpPr txBox="1">
            <a:spLocks noChangeArrowheads="1"/>
          </p:cNvSpPr>
          <p:nvPr/>
        </p:nvSpPr>
        <p:spPr bwMode="auto">
          <a:xfrm>
            <a:off x="7373938" y="4797425"/>
            <a:ext cx="4127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r>
              <a:rPr lang="zh-TW" altLang="en-US" smtClean="0">
                <a:solidFill>
                  <a:prstClr val="black"/>
                </a:solidFill>
              </a:rPr>
              <a:t>八</a:t>
            </a:r>
          </a:p>
          <a:p>
            <a:pPr eaLnBrk="1" fontAlgn="base" hangingPunct="1">
              <a:spcBef>
                <a:spcPct val="0"/>
              </a:spcBef>
              <a:spcAft>
                <a:spcPct val="0"/>
              </a:spcAft>
            </a:pPr>
            <a:r>
              <a:rPr lang="zh-TW" altLang="en-US" smtClean="0">
                <a:solidFill>
                  <a:prstClr val="black"/>
                </a:solidFill>
              </a:rPr>
              <a:t>年</a:t>
            </a:r>
          </a:p>
          <a:p>
            <a:pPr eaLnBrk="1" fontAlgn="base" hangingPunct="1">
              <a:spcBef>
                <a:spcPct val="0"/>
              </a:spcBef>
              <a:spcAft>
                <a:spcPct val="0"/>
              </a:spcAft>
            </a:pPr>
            <a:r>
              <a:rPr lang="zh-TW" altLang="en-US" smtClean="0">
                <a:solidFill>
                  <a:prstClr val="black"/>
                </a:solidFill>
              </a:rPr>
              <a:t>級</a:t>
            </a:r>
          </a:p>
        </p:txBody>
      </p:sp>
      <p:sp>
        <p:nvSpPr>
          <p:cNvPr id="19468" name="Text Box 14"/>
          <p:cNvSpPr txBox="1">
            <a:spLocks noChangeArrowheads="1"/>
          </p:cNvSpPr>
          <p:nvPr/>
        </p:nvSpPr>
        <p:spPr bwMode="auto">
          <a:xfrm>
            <a:off x="8283575" y="4797425"/>
            <a:ext cx="3603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50000"/>
              </a:spcBef>
              <a:spcAft>
                <a:spcPct val="0"/>
              </a:spcAft>
            </a:pPr>
            <a:r>
              <a:rPr lang="zh-TW" altLang="en-US" smtClean="0">
                <a:solidFill>
                  <a:prstClr val="black"/>
                </a:solidFill>
              </a:rPr>
              <a:t>九年級</a:t>
            </a:r>
          </a:p>
        </p:txBody>
      </p:sp>
      <p:sp>
        <p:nvSpPr>
          <p:cNvPr id="19470" name="Text Box 17"/>
          <p:cNvSpPr txBox="1">
            <a:spLocks noChangeArrowheads="1"/>
          </p:cNvSpPr>
          <p:nvPr/>
        </p:nvSpPr>
        <p:spPr bwMode="auto">
          <a:xfrm>
            <a:off x="500063" y="5143500"/>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r>
              <a:rPr lang="zh-TW" altLang="en-US" smtClean="0">
                <a:solidFill>
                  <a:prstClr val="black"/>
                </a:solidFill>
              </a:rPr>
              <a:t>幼</a:t>
            </a:r>
          </a:p>
          <a:p>
            <a:pPr eaLnBrk="1" fontAlgn="base" hangingPunct="1">
              <a:spcBef>
                <a:spcPct val="0"/>
              </a:spcBef>
              <a:spcAft>
                <a:spcPct val="0"/>
              </a:spcAft>
            </a:pPr>
            <a:r>
              <a:rPr lang="zh-TW" altLang="en-US" smtClean="0">
                <a:solidFill>
                  <a:prstClr val="black"/>
                </a:solidFill>
              </a:rPr>
              <a:t>兒</a:t>
            </a:r>
          </a:p>
        </p:txBody>
      </p:sp>
      <p:sp>
        <p:nvSpPr>
          <p:cNvPr id="22" name="Text Box 19"/>
          <p:cNvSpPr txBox="1">
            <a:spLocks noChangeArrowheads="1"/>
          </p:cNvSpPr>
          <p:nvPr/>
        </p:nvSpPr>
        <p:spPr bwMode="auto">
          <a:xfrm>
            <a:off x="285750" y="4643438"/>
            <a:ext cx="1214438" cy="404812"/>
          </a:xfrm>
          <a:prstGeom prst="rect">
            <a:avLst/>
          </a:prstGeom>
          <a:noFill/>
          <a:ln w="38100" algn="ctr">
            <a:solidFill>
              <a:srgbClr val="FC040A"/>
            </a:solidFill>
            <a:miter lim="800000"/>
            <a:headEnd/>
            <a:tailEnd/>
          </a:ln>
        </p:spPr>
        <p:txBody>
          <a:bodyPr>
            <a:spAutoFit/>
          </a:bodyPr>
          <a:lstStyle/>
          <a:p>
            <a:pPr algn="ctr" fontAlgn="base">
              <a:spcBef>
                <a:spcPct val="50000"/>
              </a:spcBef>
              <a:spcAft>
                <a:spcPct val="0"/>
              </a:spcAft>
              <a:defRPr/>
            </a:pPr>
            <a:r>
              <a:rPr kumimoji="1" lang="zh-TW" altLang="en-US" b="1" dirty="0">
                <a:solidFill>
                  <a:prstClr val="black"/>
                </a:solidFill>
              </a:rPr>
              <a:t>口語能力</a:t>
            </a:r>
          </a:p>
        </p:txBody>
      </p:sp>
      <p:sp>
        <p:nvSpPr>
          <p:cNvPr id="23" name="Text Box 19"/>
          <p:cNvSpPr txBox="1">
            <a:spLocks noChangeArrowheads="1"/>
          </p:cNvSpPr>
          <p:nvPr/>
        </p:nvSpPr>
        <p:spPr bwMode="auto">
          <a:xfrm>
            <a:off x="1071563" y="4213225"/>
            <a:ext cx="1785937" cy="401638"/>
          </a:xfrm>
          <a:prstGeom prst="rect">
            <a:avLst/>
          </a:prstGeom>
          <a:noFill/>
          <a:ln w="34925" algn="ctr">
            <a:solidFill>
              <a:srgbClr val="FC040A"/>
            </a:solidFill>
            <a:miter lim="800000"/>
            <a:headEnd/>
            <a:tailEnd/>
          </a:ln>
        </p:spPr>
        <p:txBody>
          <a:bodyPr>
            <a:spAutoFit/>
          </a:bodyPr>
          <a:lstStyle/>
          <a:p>
            <a:pPr algn="ctr" fontAlgn="base">
              <a:spcBef>
                <a:spcPct val="50000"/>
              </a:spcBef>
              <a:spcAft>
                <a:spcPct val="0"/>
              </a:spcAft>
              <a:defRPr/>
            </a:pPr>
            <a:r>
              <a:rPr kumimoji="1" lang="zh-TW" altLang="en-US" b="1" dirty="0">
                <a:solidFill>
                  <a:prstClr val="black"/>
                </a:solidFill>
              </a:rPr>
              <a:t>解碼階段</a:t>
            </a:r>
          </a:p>
        </p:txBody>
      </p:sp>
      <p:sp>
        <p:nvSpPr>
          <p:cNvPr id="26" name="Text Box 19"/>
          <p:cNvSpPr txBox="1">
            <a:spLocks noChangeArrowheads="1"/>
          </p:cNvSpPr>
          <p:nvPr/>
        </p:nvSpPr>
        <p:spPr bwMode="auto">
          <a:xfrm>
            <a:off x="285750" y="5929313"/>
            <a:ext cx="3349625" cy="366712"/>
          </a:xfrm>
          <a:prstGeom prst="rect">
            <a:avLst/>
          </a:prstGeom>
          <a:solidFill>
            <a:srgbClr val="FFD1D1"/>
          </a:solidFill>
          <a:ln>
            <a:noFill/>
            <a:headEnd/>
            <a:tailEnd/>
          </a:ln>
        </p:spPr>
        <p:style>
          <a:lnRef idx="1">
            <a:schemeClr val="accent2"/>
          </a:lnRef>
          <a:fillRef idx="1003">
            <a:schemeClr val="lt2"/>
          </a:fillRef>
          <a:effectRef idx="1">
            <a:schemeClr val="accent2"/>
          </a:effectRef>
          <a:fontRef idx="minor">
            <a:schemeClr val="dk1"/>
          </a:fontRef>
        </p:style>
        <p:txBody>
          <a:bodyPr>
            <a:spAutoFit/>
          </a:bodyPr>
          <a:lstStyle/>
          <a:p>
            <a:pPr algn="ctr" fontAlgn="base">
              <a:spcBef>
                <a:spcPct val="50000"/>
              </a:spcBef>
              <a:spcAft>
                <a:spcPct val="0"/>
              </a:spcAft>
              <a:defRPr/>
            </a:pPr>
            <a:r>
              <a:rPr kumimoji="1" lang="zh-TW" altLang="en-US" b="1" dirty="0">
                <a:solidFill>
                  <a:prstClr val="black"/>
                </a:solidFill>
              </a:rPr>
              <a:t>利用口語能力學習閱讀</a:t>
            </a:r>
          </a:p>
        </p:txBody>
      </p:sp>
      <p:sp>
        <p:nvSpPr>
          <p:cNvPr id="28" name="標題 27"/>
          <p:cNvSpPr>
            <a:spLocks noGrp="1"/>
          </p:cNvSpPr>
          <p:nvPr>
            <p:ph type="title"/>
          </p:nvPr>
        </p:nvSpPr>
        <p:spPr>
          <a:ln>
            <a:miter lim="800000"/>
            <a:headEnd/>
            <a:tailEnd/>
          </a:ln>
        </p:spPr>
        <p:txBody>
          <a:bodyPr/>
          <a:lstStyle/>
          <a:p>
            <a:pPr>
              <a:defRPr/>
            </a:pPr>
            <a:r>
              <a:rPr lang="en-US" altLang="zh-TW" dirty="0" err="1" smtClean="0"/>
              <a:t>Chall</a:t>
            </a:r>
            <a:r>
              <a:rPr lang="zh-TW" altLang="en-US" dirty="0" smtClean="0"/>
              <a:t>的閱讀發展理論</a:t>
            </a:r>
            <a:endParaRPr lang="zh-TW" altLang="en-US" dirty="0"/>
          </a:p>
        </p:txBody>
      </p:sp>
      <p:sp>
        <p:nvSpPr>
          <p:cNvPr id="97" name="Text Box 19"/>
          <p:cNvSpPr txBox="1">
            <a:spLocks noChangeArrowheads="1"/>
          </p:cNvSpPr>
          <p:nvPr/>
        </p:nvSpPr>
        <p:spPr bwMode="auto">
          <a:xfrm>
            <a:off x="3708400" y="5929313"/>
            <a:ext cx="5221288" cy="641350"/>
          </a:xfrm>
          <a:prstGeom prst="rect">
            <a:avLst/>
          </a:prstGeom>
          <a:solidFill>
            <a:srgbClr val="8B8BE5"/>
          </a:solidFill>
          <a:ln>
            <a:noFill/>
            <a:headEnd/>
            <a:tailEnd/>
          </a:ln>
        </p:spPr>
        <p:style>
          <a:lnRef idx="1">
            <a:schemeClr val="accent6"/>
          </a:lnRef>
          <a:fillRef idx="2">
            <a:schemeClr val="accent6"/>
          </a:fillRef>
          <a:effectRef idx="1">
            <a:schemeClr val="accent6"/>
          </a:effectRef>
          <a:fontRef idx="minor">
            <a:schemeClr val="dk1"/>
          </a:fontRef>
        </p:style>
        <p:txBody>
          <a:bodyPr>
            <a:spAutoFit/>
          </a:bodyPr>
          <a:lstStyle/>
          <a:p>
            <a:pPr fontAlgn="base">
              <a:spcBef>
                <a:spcPct val="50000"/>
              </a:spcBef>
              <a:spcAft>
                <a:spcPct val="0"/>
              </a:spcAft>
              <a:defRPr/>
            </a:pPr>
            <a:r>
              <a:rPr kumimoji="1" lang="zh-TW" altLang="en-US" b="1" dirty="0">
                <a:solidFill>
                  <a:srgbClr val="000000"/>
                </a:solidFill>
              </a:rPr>
              <a:t>必須具備文章結構的知識、複雜的推理知識、後設認知能力</a:t>
            </a:r>
          </a:p>
        </p:txBody>
      </p:sp>
      <p:sp>
        <p:nvSpPr>
          <p:cNvPr id="98" name="Text Box 19"/>
          <p:cNvSpPr txBox="1">
            <a:spLocks noChangeArrowheads="1"/>
          </p:cNvSpPr>
          <p:nvPr/>
        </p:nvSpPr>
        <p:spPr bwMode="auto">
          <a:xfrm>
            <a:off x="3708400" y="2857500"/>
            <a:ext cx="2578100" cy="376238"/>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50000"/>
              </a:spcBef>
              <a:spcAft>
                <a:spcPct val="0"/>
              </a:spcAft>
              <a:defRPr/>
            </a:pPr>
            <a:r>
              <a:rPr kumimoji="1" lang="zh-TW" altLang="en-US" b="1" dirty="0">
                <a:solidFill>
                  <a:prstClr val="black"/>
                </a:solidFill>
              </a:rPr>
              <a:t>透過閱讀學習階段</a:t>
            </a:r>
            <a:r>
              <a:rPr kumimoji="1" lang="en-US" altLang="zh-TW" b="1" dirty="0">
                <a:solidFill>
                  <a:prstClr val="black"/>
                </a:solidFill>
              </a:rPr>
              <a:t>Ⅰ</a:t>
            </a:r>
            <a:endParaRPr kumimoji="1" lang="zh-TW" altLang="en-US" b="1" dirty="0">
              <a:solidFill>
                <a:prstClr val="black"/>
              </a:solidFill>
            </a:endParaRPr>
          </a:p>
        </p:txBody>
      </p:sp>
    </p:spTree>
    <p:extLst>
      <p:ext uri="{BB962C8B-B14F-4D97-AF65-F5344CB8AC3E}">
        <p14:creationId xmlns:p14="http://schemas.microsoft.com/office/powerpoint/2010/main" val="1434259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dissolve">
                                      <p:cBhvr>
                                        <p:cTn id="7" dur="500"/>
                                        <p:tgtEl>
                                          <p:spTgt spid="1945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470"/>
                                        </p:tgtEl>
                                        <p:attrNameLst>
                                          <p:attrName>style.visibility</p:attrName>
                                        </p:attrNameLst>
                                      </p:cBhvr>
                                      <p:to>
                                        <p:strVal val="visible"/>
                                      </p:to>
                                    </p:set>
                                    <p:animEffect transition="in" filter="dissolve">
                                      <p:cBhvr>
                                        <p:cTn id="10" dur="500"/>
                                        <p:tgtEl>
                                          <p:spTgt spid="1947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460"/>
                                        </p:tgtEl>
                                        <p:attrNameLst>
                                          <p:attrName>style.visibility</p:attrName>
                                        </p:attrNameLst>
                                      </p:cBhvr>
                                      <p:to>
                                        <p:strVal val="visible"/>
                                      </p:to>
                                    </p:set>
                                    <p:animEffect transition="in" filter="dissolve">
                                      <p:cBhvr>
                                        <p:cTn id="13" dur="500"/>
                                        <p:tgtEl>
                                          <p:spTgt spid="1946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9462"/>
                                        </p:tgtEl>
                                        <p:attrNameLst>
                                          <p:attrName>style.visibility</p:attrName>
                                        </p:attrNameLst>
                                      </p:cBhvr>
                                      <p:to>
                                        <p:strVal val="visible"/>
                                      </p:to>
                                    </p:set>
                                    <p:animEffect transition="in" filter="dissolve">
                                      <p:cBhvr>
                                        <p:cTn id="16" dur="500"/>
                                        <p:tgtEl>
                                          <p:spTgt spid="1946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9463"/>
                                        </p:tgtEl>
                                        <p:attrNameLst>
                                          <p:attrName>style.visibility</p:attrName>
                                        </p:attrNameLst>
                                      </p:cBhvr>
                                      <p:to>
                                        <p:strVal val="visible"/>
                                      </p:to>
                                    </p:set>
                                    <p:animEffect transition="in" filter="dissolve">
                                      <p:cBhvr>
                                        <p:cTn id="19" dur="500"/>
                                        <p:tgtEl>
                                          <p:spTgt spid="1946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9461"/>
                                        </p:tgtEl>
                                        <p:attrNameLst>
                                          <p:attrName>style.visibility</p:attrName>
                                        </p:attrNameLst>
                                      </p:cBhvr>
                                      <p:to>
                                        <p:strVal val="visible"/>
                                      </p:to>
                                    </p:set>
                                    <p:animEffect transition="in" filter="dissolve">
                                      <p:cBhvr>
                                        <p:cTn id="22" dur="500"/>
                                        <p:tgtEl>
                                          <p:spTgt spid="1946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9465"/>
                                        </p:tgtEl>
                                        <p:attrNameLst>
                                          <p:attrName>style.visibility</p:attrName>
                                        </p:attrNameLst>
                                      </p:cBhvr>
                                      <p:to>
                                        <p:strVal val="visible"/>
                                      </p:to>
                                    </p:set>
                                    <p:animEffect transition="in" filter="dissolve">
                                      <p:cBhvr>
                                        <p:cTn id="25" dur="500"/>
                                        <p:tgtEl>
                                          <p:spTgt spid="1946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9466"/>
                                        </p:tgtEl>
                                        <p:attrNameLst>
                                          <p:attrName>style.visibility</p:attrName>
                                        </p:attrNameLst>
                                      </p:cBhvr>
                                      <p:to>
                                        <p:strVal val="visible"/>
                                      </p:to>
                                    </p:set>
                                    <p:animEffect transition="in" filter="dissolve">
                                      <p:cBhvr>
                                        <p:cTn id="28" dur="500"/>
                                        <p:tgtEl>
                                          <p:spTgt spid="1946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9467"/>
                                        </p:tgtEl>
                                        <p:attrNameLst>
                                          <p:attrName>style.visibility</p:attrName>
                                        </p:attrNameLst>
                                      </p:cBhvr>
                                      <p:to>
                                        <p:strVal val="visible"/>
                                      </p:to>
                                    </p:set>
                                    <p:animEffect transition="in" filter="dissolve">
                                      <p:cBhvr>
                                        <p:cTn id="31" dur="500"/>
                                        <p:tgtEl>
                                          <p:spTgt spid="1946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9468"/>
                                        </p:tgtEl>
                                        <p:attrNameLst>
                                          <p:attrName>style.visibility</p:attrName>
                                        </p:attrNameLst>
                                      </p:cBhvr>
                                      <p:to>
                                        <p:strVal val="visible"/>
                                      </p:to>
                                    </p:set>
                                    <p:animEffect transition="in" filter="dissolve">
                                      <p:cBhvr>
                                        <p:cTn id="34" dur="500"/>
                                        <p:tgtEl>
                                          <p:spTgt spid="1946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strips(downLeft)">
                                      <p:cBhvr>
                                        <p:cTn id="39" dur="500"/>
                                        <p:tgtEl>
                                          <p:spTgt spid="26"/>
                                        </p:tgtEl>
                                      </p:cBhvr>
                                    </p:animEffect>
                                  </p:childTnLst>
                                </p:cTn>
                              </p:par>
                            </p:childTnLst>
                          </p:cTn>
                        </p:par>
                        <p:par>
                          <p:cTn id="40" fill="hold" nodeType="afterGroup">
                            <p:stCondLst>
                              <p:cond delay="500"/>
                            </p:stCondLst>
                            <p:childTnLst>
                              <p:par>
                                <p:cTn id="41" presetID="18" presetClass="entr" presetSubtype="12"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strips(downLeft)">
                                      <p:cBhvr>
                                        <p:cTn id="43" dur="500"/>
                                        <p:tgtEl>
                                          <p:spTgt spid="22"/>
                                        </p:tgtEl>
                                      </p:cBhvr>
                                    </p:animEffect>
                                  </p:childTnLst>
                                </p:cTn>
                              </p:par>
                              <p:par>
                                <p:cTn id="44" presetID="18" presetClass="entr" presetSubtype="12"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strips(downLeft)">
                                      <p:cBhvr>
                                        <p:cTn id="46" dur="500"/>
                                        <p:tgtEl>
                                          <p:spTgt spid="23"/>
                                        </p:tgtEl>
                                      </p:cBhvr>
                                    </p:animEffect>
                                  </p:childTnLst>
                                </p:cTn>
                              </p:par>
                              <p:par>
                                <p:cTn id="47" presetID="18" presetClass="entr" presetSubtype="12" fill="hold" grpId="0" nodeType="withEffect">
                                  <p:stCondLst>
                                    <p:cond delay="0"/>
                                  </p:stCondLst>
                                  <p:childTnLst>
                                    <p:set>
                                      <p:cBhvr>
                                        <p:cTn id="48" dur="1" fill="hold">
                                          <p:stCondLst>
                                            <p:cond delay="0"/>
                                          </p:stCondLst>
                                        </p:cTn>
                                        <p:tgtEl>
                                          <p:spTgt spid="36873"/>
                                        </p:tgtEl>
                                        <p:attrNameLst>
                                          <p:attrName>style.visibility</p:attrName>
                                        </p:attrNameLst>
                                      </p:cBhvr>
                                      <p:to>
                                        <p:strVal val="visible"/>
                                      </p:to>
                                    </p:set>
                                    <p:animEffect transition="in" filter="strips(downLeft)">
                                      <p:cBhvr>
                                        <p:cTn id="49" dur="500"/>
                                        <p:tgtEl>
                                          <p:spTgt spid="3687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8" presetClass="entr" presetSubtype="12" fill="hold" grpId="0" nodeType="clickEffect">
                                  <p:stCondLst>
                                    <p:cond delay="0"/>
                                  </p:stCondLst>
                                  <p:childTnLst>
                                    <p:set>
                                      <p:cBhvr>
                                        <p:cTn id="53" dur="1" fill="hold">
                                          <p:stCondLst>
                                            <p:cond delay="0"/>
                                          </p:stCondLst>
                                        </p:cTn>
                                        <p:tgtEl>
                                          <p:spTgt spid="97"/>
                                        </p:tgtEl>
                                        <p:attrNameLst>
                                          <p:attrName>style.visibility</p:attrName>
                                        </p:attrNameLst>
                                      </p:cBhvr>
                                      <p:to>
                                        <p:strVal val="visible"/>
                                      </p:to>
                                    </p:set>
                                    <p:animEffect transition="in" filter="strips(downLeft)">
                                      <p:cBhvr>
                                        <p:cTn id="5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p:bldP spid="19461" grpId="0"/>
      <p:bldP spid="19462" grpId="0"/>
      <p:bldP spid="19463" grpId="0"/>
      <p:bldP spid="36873" grpId="0" animBg="1"/>
      <p:bldP spid="19465" grpId="0"/>
      <p:bldP spid="19466" grpId="0"/>
      <p:bldP spid="19467" grpId="0"/>
      <p:bldP spid="19468" grpId="0"/>
      <p:bldP spid="19470" grpId="0"/>
      <p:bldP spid="26" grpId="0" animBg="1"/>
      <p:bldP spid="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ltLang="zh-TW" sz="4000">
                <a:ea typeface="新細明體" pitchFamily="18" charset="-120"/>
              </a:rPr>
              <a:t>No Child Left Behind</a:t>
            </a:r>
            <a:r>
              <a:rPr lang="zh-TW" altLang="en-US" sz="4000">
                <a:ea typeface="新細明體" pitchFamily="18" charset="-120"/>
              </a:rPr>
              <a:t>之前</a:t>
            </a:r>
            <a:r>
              <a:rPr lang="en-US" altLang="zh-TW" sz="4000">
                <a:ea typeface="新細明體" pitchFamily="18" charset="-120"/>
              </a:rPr>
              <a:t>…</a:t>
            </a:r>
            <a:br>
              <a:rPr lang="en-US" altLang="zh-TW" sz="4000">
                <a:ea typeface="新細明體" pitchFamily="18" charset="-120"/>
              </a:rPr>
            </a:br>
            <a:r>
              <a:rPr lang="en-US" altLang="zh-TW" sz="4000">
                <a:ea typeface="新細明體" pitchFamily="18" charset="-120"/>
              </a:rPr>
              <a:t>National Reading Panel </a:t>
            </a:r>
            <a:r>
              <a:rPr lang="zh-TW" altLang="en-US" sz="4000">
                <a:ea typeface="新細明體" pitchFamily="18" charset="-120"/>
              </a:rPr>
              <a:t>的報告</a:t>
            </a:r>
          </a:p>
        </p:txBody>
      </p:sp>
      <p:sp>
        <p:nvSpPr>
          <p:cNvPr id="137219" name="Rectangle 3"/>
          <p:cNvSpPr>
            <a:spLocks noGrp="1" noChangeArrowheads="1"/>
          </p:cNvSpPr>
          <p:nvPr>
            <p:ph type="body" idx="1"/>
          </p:nvPr>
        </p:nvSpPr>
        <p:spPr/>
        <p:txBody>
          <a:bodyPr/>
          <a:lstStyle/>
          <a:p>
            <a:endParaRPr lang="zh-TW" altLang="en-US">
              <a:ea typeface="新細明體" pitchFamily="18" charset="-120"/>
            </a:endParaRPr>
          </a:p>
        </p:txBody>
      </p:sp>
      <p:pic>
        <p:nvPicPr>
          <p:cNvPr id="137221" name="Picture 5" descr="41H197SNW0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400" y="2133600"/>
            <a:ext cx="2817813" cy="3671888"/>
          </a:xfrm>
          <a:prstGeom prst="rect">
            <a:avLst/>
          </a:prstGeom>
          <a:noFill/>
          <a:extLst>
            <a:ext uri="{909E8E84-426E-40DD-AFC4-6F175D3DCCD1}">
              <a14:hiddenFill xmlns:a14="http://schemas.microsoft.com/office/drawing/2010/main">
                <a:solidFill>
                  <a:srgbClr val="FFFFFF"/>
                </a:solidFill>
              </a14:hiddenFill>
            </a:ext>
          </a:extLst>
        </p:spPr>
      </p:pic>
      <p:pic>
        <p:nvPicPr>
          <p:cNvPr id="137223" name="Picture 7" descr="teaching_childr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773238"/>
            <a:ext cx="2911475" cy="403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115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kern="100" dirty="0">
                <a:solidFill>
                  <a:srgbClr val="FF0000"/>
                </a:solidFill>
                <a:cs typeface="Times New Roman"/>
              </a:rPr>
              <a:t>Fabulous Five </a:t>
            </a:r>
            <a:r>
              <a:rPr lang="en-US" altLang="zh-TW" kern="100" dirty="0" smtClean="0">
                <a:solidFill>
                  <a:srgbClr val="FF0000"/>
                </a:solidFill>
                <a:cs typeface="Times New Roman"/>
              </a:rPr>
              <a:t/>
            </a:r>
            <a:br>
              <a:rPr lang="en-US" altLang="zh-TW" kern="100" dirty="0" smtClean="0">
                <a:solidFill>
                  <a:srgbClr val="FF0000"/>
                </a:solidFill>
                <a:cs typeface="Times New Roman"/>
              </a:rPr>
            </a:br>
            <a:r>
              <a:rPr lang="en-US" altLang="zh-TW" sz="3200" kern="100" dirty="0" smtClean="0">
                <a:solidFill>
                  <a:prstClr val="black"/>
                </a:solidFill>
                <a:cs typeface="Times New Roman"/>
              </a:rPr>
              <a:t>Components </a:t>
            </a:r>
            <a:r>
              <a:rPr lang="en-US" altLang="zh-TW" sz="3200" kern="100" dirty="0">
                <a:solidFill>
                  <a:prstClr val="black"/>
                </a:solidFill>
                <a:cs typeface="Times New Roman"/>
              </a:rPr>
              <a:t>for Reading Success</a:t>
            </a:r>
            <a:endParaRPr lang="zh-TW" altLang="en-US" sz="3200" dirty="0"/>
          </a:p>
        </p:txBody>
      </p:sp>
      <p:sp>
        <p:nvSpPr>
          <p:cNvPr id="3" name="內容版面配置區 2"/>
          <p:cNvSpPr>
            <a:spLocks noGrp="1"/>
          </p:cNvSpPr>
          <p:nvPr>
            <p:ph idx="1"/>
          </p:nvPr>
        </p:nvSpPr>
        <p:spPr/>
        <p:txBody>
          <a:bodyPr/>
          <a:lstStyle/>
          <a:p>
            <a:pPr marL="0" indent="0">
              <a:buNone/>
            </a:pPr>
            <a:r>
              <a:rPr lang="en-US" altLang="zh-TW" dirty="0" smtClean="0"/>
              <a:t>National Reading Panel</a:t>
            </a:r>
            <a:r>
              <a:rPr lang="zh-TW" altLang="en-US" dirty="0" smtClean="0"/>
              <a:t>根據</a:t>
            </a:r>
            <a:r>
              <a:rPr lang="en-US" altLang="zh-TW" dirty="0" smtClean="0"/>
              <a:t>30</a:t>
            </a:r>
            <a:r>
              <a:rPr lang="zh-TW" altLang="en-US" dirty="0" smtClean="0"/>
              <a:t>年的文獻提出：</a:t>
            </a:r>
            <a:endParaRPr lang="en-US" altLang="zh-TW" dirty="0"/>
          </a:p>
          <a:p>
            <a:r>
              <a:rPr lang="en-US" altLang="zh-TW" dirty="0" smtClean="0">
                <a:solidFill>
                  <a:srgbClr val="FF0000"/>
                </a:solidFill>
              </a:rPr>
              <a:t>Phonological awareness </a:t>
            </a:r>
            <a:r>
              <a:rPr lang="zh-TW" altLang="en-US" dirty="0" smtClean="0">
                <a:solidFill>
                  <a:srgbClr val="FF0000"/>
                </a:solidFill>
              </a:rPr>
              <a:t>聲韻覺識</a:t>
            </a:r>
            <a:endParaRPr lang="en-US" altLang="zh-TW" dirty="0" smtClean="0">
              <a:solidFill>
                <a:srgbClr val="FF0000"/>
              </a:solidFill>
            </a:endParaRPr>
          </a:p>
          <a:p>
            <a:r>
              <a:rPr lang="en-US" altLang="zh-TW" dirty="0" smtClean="0">
                <a:solidFill>
                  <a:srgbClr val="FF6600"/>
                </a:solidFill>
              </a:rPr>
              <a:t>Phonics </a:t>
            </a:r>
            <a:r>
              <a:rPr lang="zh-TW" altLang="en-US" dirty="0" smtClean="0">
                <a:solidFill>
                  <a:srgbClr val="FF6600"/>
                </a:solidFill>
              </a:rPr>
              <a:t>字母拼讀</a:t>
            </a:r>
            <a:endParaRPr lang="en-US" altLang="zh-TW" dirty="0" smtClean="0">
              <a:solidFill>
                <a:srgbClr val="FF6600"/>
              </a:solidFill>
            </a:endParaRPr>
          </a:p>
          <a:p>
            <a:r>
              <a:rPr lang="en-US" altLang="zh-TW" dirty="0" smtClean="0">
                <a:solidFill>
                  <a:srgbClr val="FFC000"/>
                </a:solidFill>
              </a:rPr>
              <a:t>Vocabulary </a:t>
            </a:r>
            <a:r>
              <a:rPr lang="zh-TW" altLang="en-US" dirty="0" smtClean="0">
                <a:solidFill>
                  <a:srgbClr val="FFC000"/>
                </a:solidFill>
              </a:rPr>
              <a:t>詞彙</a:t>
            </a:r>
            <a:endParaRPr lang="en-US" altLang="zh-TW" dirty="0" smtClean="0">
              <a:solidFill>
                <a:srgbClr val="FFC000"/>
              </a:solidFill>
            </a:endParaRPr>
          </a:p>
          <a:p>
            <a:r>
              <a:rPr lang="en-US" altLang="zh-TW" dirty="0" smtClean="0">
                <a:solidFill>
                  <a:srgbClr val="0066FF"/>
                </a:solidFill>
              </a:rPr>
              <a:t>Fluency </a:t>
            </a:r>
            <a:r>
              <a:rPr lang="zh-TW" altLang="en-US" dirty="0" smtClean="0">
                <a:solidFill>
                  <a:srgbClr val="0066FF"/>
                </a:solidFill>
              </a:rPr>
              <a:t>流暢性</a:t>
            </a:r>
            <a:endParaRPr lang="en-US" altLang="zh-TW" dirty="0" smtClean="0">
              <a:solidFill>
                <a:srgbClr val="0066FF"/>
              </a:solidFill>
            </a:endParaRPr>
          </a:p>
          <a:p>
            <a:r>
              <a:rPr lang="en-US" altLang="zh-TW" dirty="0" smtClean="0">
                <a:solidFill>
                  <a:srgbClr val="00B050"/>
                </a:solidFill>
              </a:rPr>
              <a:t>Reading </a:t>
            </a:r>
            <a:r>
              <a:rPr lang="en-US" altLang="zh-TW" dirty="0">
                <a:solidFill>
                  <a:srgbClr val="00B050"/>
                </a:solidFill>
              </a:rPr>
              <a:t>comprehension</a:t>
            </a:r>
            <a:r>
              <a:rPr lang="zh-TW" altLang="en-US" dirty="0">
                <a:solidFill>
                  <a:srgbClr val="00B050"/>
                </a:solidFill>
              </a:rPr>
              <a:t>閱讀</a:t>
            </a:r>
            <a:r>
              <a:rPr lang="zh-TW" altLang="en-US" dirty="0" smtClean="0">
                <a:solidFill>
                  <a:srgbClr val="00B050"/>
                </a:solidFill>
              </a:rPr>
              <a:t>理解</a:t>
            </a:r>
            <a:endParaRPr lang="en-US" altLang="zh-TW" dirty="0" smtClean="0">
              <a:solidFill>
                <a:srgbClr val="0066FF"/>
              </a:solidFill>
            </a:endParaRPr>
          </a:p>
          <a:p>
            <a:pPr marL="0" indent="0">
              <a:buNone/>
            </a:pPr>
            <a:r>
              <a:rPr lang="zh-TW" altLang="en-US" dirty="0" smtClean="0">
                <a:solidFill>
                  <a:srgbClr val="7030A0"/>
                </a:solidFill>
              </a:rPr>
              <a:t>台灣：</a:t>
            </a:r>
            <a:r>
              <a:rPr lang="en-US" altLang="zh-TW" dirty="0" smtClean="0">
                <a:solidFill>
                  <a:srgbClr val="7030A0"/>
                </a:solidFill>
              </a:rPr>
              <a:t>grammar </a:t>
            </a:r>
            <a:r>
              <a:rPr lang="zh-TW" altLang="en-US" dirty="0" smtClean="0">
                <a:solidFill>
                  <a:srgbClr val="7030A0"/>
                </a:solidFill>
              </a:rPr>
              <a:t>文法</a:t>
            </a:r>
            <a:endParaRPr lang="en-US" altLang="zh-TW" dirty="0" smtClean="0">
              <a:solidFill>
                <a:srgbClr val="7030A0"/>
              </a:solidFill>
            </a:endParaRPr>
          </a:p>
          <a:p>
            <a:endParaRPr lang="en-US" altLang="zh-TW" dirty="0" smtClean="0">
              <a:solidFill>
                <a:srgbClr val="7030A0"/>
              </a:solidFill>
            </a:endParaRPr>
          </a:p>
          <a:p>
            <a:endParaRPr lang="zh-TW" altLang="en-US" dirty="0"/>
          </a:p>
        </p:txBody>
      </p:sp>
      <p:sp>
        <p:nvSpPr>
          <p:cNvPr id="4" name="投影片編號版面配置區 3"/>
          <p:cNvSpPr>
            <a:spLocks noGrp="1"/>
          </p:cNvSpPr>
          <p:nvPr>
            <p:ph type="sldNum" sz="quarter" idx="12"/>
          </p:nvPr>
        </p:nvSpPr>
        <p:spPr/>
        <p:txBody>
          <a:bodyPr/>
          <a:lstStyle/>
          <a:p>
            <a:pPr>
              <a:defRPr/>
            </a:pPr>
            <a:fld id="{EF528FD1-BDF1-4433-80D2-46CD5247D8F8}" type="slidenum">
              <a:rPr lang="zh-TW" altLang="en-US" smtClean="0">
                <a:solidFill>
                  <a:prstClr val="black">
                    <a:tint val="75000"/>
                  </a:prstClr>
                </a:solidFill>
              </a:rPr>
              <a:pPr>
                <a:defRPr/>
              </a:pPr>
              <a:t>15</a:t>
            </a:fld>
            <a:endParaRPr lang="zh-TW" altLang="en-US">
              <a:solidFill>
                <a:prstClr val="black">
                  <a:tint val="75000"/>
                </a:prstClr>
              </a:solidFill>
            </a:endParaRPr>
          </a:p>
        </p:txBody>
      </p:sp>
    </p:spTree>
    <p:extLst>
      <p:ext uri="{BB962C8B-B14F-4D97-AF65-F5344CB8AC3E}">
        <p14:creationId xmlns:p14="http://schemas.microsoft.com/office/powerpoint/2010/main" val="2384886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IMGP05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187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a:t>聲韻及字母拼讀的教學</a:t>
            </a:r>
          </a:p>
        </p:txBody>
      </p:sp>
      <p:sp>
        <p:nvSpPr>
          <p:cNvPr id="3" name="副標題 2"/>
          <p:cNvSpPr>
            <a:spLocks noGrp="1"/>
          </p:cNvSpPr>
          <p:nvPr>
            <p:ph type="subTitle" idx="1"/>
          </p:nvPr>
        </p:nvSpPr>
        <p:spPr/>
        <p:txBody>
          <a:bodyPr/>
          <a:lstStyle/>
          <a:p>
            <a:r>
              <a:rPr lang="en-US" altLang="zh-TW" dirty="0"/>
              <a:t>Phonological Awareness + Phonics</a:t>
            </a:r>
            <a:endParaRPr lang="zh-TW" altLang="en-US" dirty="0"/>
          </a:p>
          <a:p>
            <a:endParaRPr lang="zh-TW" altLang="en-US" dirty="0"/>
          </a:p>
        </p:txBody>
      </p:sp>
    </p:spTree>
    <p:extLst>
      <p:ext uri="{BB962C8B-B14F-4D97-AF65-F5344CB8AC3E}">
        <p14:creationId xmlns:p14="http://schemas.microsoft.com/office/powerpoint/2010/main" val="2175632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zh-TW" altLang="en-US" dirty="0"/>
              <a:t>大辨論</a:t>
            </a:r>
            <a:r>
              <a:rPr lang="en-US" altLang="zh-TW" dirty="0"/>
              <a:t>:</a:t>
            </a:r>
            <a:r>
              <a:rPr lang="zh-TW" altLang="en-US" dirty="0"/>
              <a:t>全語法 </a:t>
            </a:r>
            <a:r>
              <a:rPr lang="en-US" altLang="zh-TW" dirty="0"/>
              <a:t>vs </a:t>
            </a:r>
            <a:r>
              <a:rPr lang="zh-TW" altLang="en-US" dirty="0"/>
              <a:t>語音</a:t>
            </a:r>
            <a:r>
              <a:rPr lang="zh-TW" altLang="en-US" dirty="0" smtClean="0"/>
              <a:t>法</a:t>
            </a:r>
          </a:p>
        </p:txBody>
      </p:sp>
      <p:sp>
        <p:nvSpPr>
          <p:cNvPr id="2051" name="Rectangle 3"/>
          <p:cNvSpPr>
            <a:spLocks noGrp="1" noChangeArrowheads="1"/>
          </p:cNvSpPr>
          <p:nvPr>
            <p:ph type="subTitle" idx="1"/>
          </p:nvPr>
        </p:nvSpPr>
        <p:spPr/>
        <p:txBody>
          <a:bodyPr/>
          <a:lstStyle/>
          <a:p>
            <a:pPr eaLnBrk="1" hangingPunct="1"/>
            <a:endParaRPr lang="zh-TW" altLang="en-US" dirty="0" smtClean="0"/>
          </a:p>
        </p:txBody>
      </p:sp>
    </p:spTree>
    <p:extLst>
      <p:ext uri="{BB962C8B-B14F-4D97-AF65-F5344CB8AC3E}">
        <p14:creationId xmlns:p14="http://schemas.microsoft.com/office/powerpoint/2010/main" val="3938083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pPr eaLnBrk="1" hangingPunct="1"/>
            <a:r>
              <a:rPr lang="zh-TW" altLang="en-US" smtClean="0"/>
              <a:t>全語法 </a:t>
            </a:r>
            <a:r>
              <a:rPr lang="en-US" altLang="zh-TW" smtClean="0"/>
              <a:t>vs </a:t>
            </a:r>
            <a:r>
              <a:rPr lang="zh-TW" altLang="en-US" smtClean="0"/>
              <a:t>語音法</a:t>
            </a:r>
          </a:p>
        </p:txBody>
      </p:sp>
      <p:sp>
        <p:nvSpPr>
          <p:cNvPr id="3075" name="Rectangle 5"/>
          <p:cNvSpPr>
            <a:spLocks noGrp="1" noChangeArrowheads="1"/>
          </p:cNvSpPr>
          <p:nvPr>
            <p:ph type="body" sz="half" idx="1"/>
          </p:nvPr>
        </p:nvSpPr>
        <p:spPr/>
        <p:txBody>
          <a:bodyPr/>
          <a:lstStyle/>
          <a:p>
            <a:pPr eaLnBrk="1" hangingPunct="1"/>
            <a:r>
              <a:rPr lang="en-US" altLang="zh-TW" smtClean="0"/>
              <a:t>Whole language approach</a:t>
            </a:r>
          </a:p>
          <a:p>
            <a:pPr eaLnBrk="1" hangingPunct="1"/>
            <a:r>
              <a:rPr lang="zh-TW" altLang="en-US" smtClean="0"/>
              <a:t>強調</a:t>
            </a:r>
            <a:r>
              <a:rPr lang="en-US" altLang="zh-TW" smtClean="0"/>
              <a:t>top-down</a:t>
            </a:r>
            <a:r>
              <a:rPr lang="zh-TW" altLang="en-US" smtClean="0"/>
              <a:t>歷程</a:t>
            </a:r>
          </a:p>
          <a:p>
            <a:pPr eaLnBrk="1" hangingPunct="1"/>
            <a:r>
              <a:rPr lang="zh-TW" altLang="en-US" smtClean="0"/>
              <a:t>強調在全整性</a:t>
            </a:r>
            <a:r>
              <a:rPr lang="en-US" altLang="zh-TW" smtClean="0"/>
              <a:t>(holistic)</a:t>
            </a:r>
            <a:r>
              <a:rPr lang="zh-TW" altLang="en-US" smtClean="0"/>
              <a:t>的環境裡學習閱讀</a:t>
            </a:r>
          </a:p>
          <a:p>
            <a:pPr eaLnBrk="1" hangingPunct="1"/>
            <a:r>
              <a:rPr lang="zh-TW" altLang="en-US" smtClean="0"/>
              <a:t>強調絕對不能把全整的閱讀拆成細瑣的、無意義的解碼練習</a:t>
            </a:r>
          </a:p>
        </p:txBody>
      </p:sp>
      <p:sp>
        <p:nvSpPr>
          <p:cNvPr id="3076" name="Rectangle 6"/>
          <p:cNvSpPr>
            <a:spLocks noGrp="1" noChangeArrowheads="1"/>
          </p:cNvSpPr>
          <p:nvPr>
            <p:ph type="body" sz="half" idx="2"/>
          </p:nvPr>
        </p:nvSpPr>
        <p:spPr/>
        <p:txBody>
          <a:bodyPr/>
          <a:lstStyle/>
          <a:p>
            <a:pPr eaLnBrk="1" hangingPunct="1"/>
            <a:r>
              <a:rPr lang="en-US" altLang="zh-TW" smtClean="0"/>
              <a:t>Phonics, skilled-based </a:t>
            </a:r>
          </a:p>
          <a:p>
            <a:pPr eaLnBrk="1" hangingPunct="1"/>
            <a:r>
              <a:rPr kumimoji="0" lang="zh-TW" altLang="en-US" smtClean="0"/>
              <a:t>強調</a:t>
            </a:r>
            <a:r>
              <a:rPr kumimoji="0" lang="en-US" altLang="zh-TW" smtClean="0"/>
              <a:t>bottom-up</a:t>
            </a:r>
            <a:r>
              <a:rPr kumimoji="0" lang="zh-TW" altLang="en-US" smtClean="0"/>
              <a:t>歷程</a:t>
            </a:r>
          </a:p>
          <a:p>
            <a:pPr eaLnBrk="1" hangingPunct="1"/>
            <a:r>
              <a:rPr kumimoji="0" lang="zh-TW" altLang="en-US" smtClean="0"/>
              <a:t>強調聲韻、解碼、及閱讀流暢性的教學</a:t>
            </a:r>
          </a:p>
          <a:p>
            <a:pPr eaLnBrk="1" hangingPunct="1"/>
            <a:r>
              <a:rPr kumimoji="0" lang="zh-TW" altLang="en-US" smtClean="0"/>
              <a:t>強調透過大量設計過的練習，讓孩子逐步精熟閱讀解碼</a:t>
            </a:r>
          </a:p>
        </p:txBody>
      </p:sp>
    </p:spTree>
    <p:extLst>
      <p:ext uri="{BB962C8B-B14F-4D97-AF65-F5344CB8AC3E}">
        <p14:creationId xmlns:p14="http://schemas.microsoft.com/office/powerpoint/2010/main" val="2100402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Outlines</a:t>
            </a:r>
            <a:endParaRPr lang="zh-TW" altLang="en-US" dirty="0"/>
          </a:p>
        </p:txBody>
      </p:sp>
      <p:sp>
        <p:nvSpPr>
          <p:cNvPr id="3" name="內容版面配置區 2"/>
          <p:cNvSpPr>
            <a:spLocks noGrp="1"/>
          </p:cNvSpPr>
          <p:nvPr>
            <p:ph idx="1"/>
          </p:nvPr>
        </p:nvSpPr>
        <p:spPr/>
        <p:txBody>
          <a:bodyPr/>
          <a:lstStyle/>
          <a:p>
            <a:pPr marL="514350" indent="-514350">
              <a:spcAft>
                <a:spcPts val="0"/>
              </a:spcAft>
              <a:buFont typeface="+mj-lt"/>
              <a:buAutoNum type="alphaUcPeriod"/>
            </a:pPr>
            <a:r>
              <a:rPr lang="zh-TW" altLang="en-US" kern="100" dirty="0" smtClean="0">
                <a:cs typeface="Times New Roman"/>
              </a:rPr>
              <a:t>國中</a:t>
            </a:r>
            <a:r>
              <a:rPr lang="zh-TW" altLang="zh-TW" kern="100" dirty="0" smtClean="0">
                <a:cs typeface="Times New Roman"/>
              </a:rPr>
              <a:t>英文</a:t>
            </a:r>
            <a:r>
              <a:rPr lang="zh-TW" altLang="en-US" kern="100" dirty="0" smtClean="0">
                <a:cs typeface="Times New Roman"/>
              </a:rPr>
              <a:t>教與</a:t>
            </a:r>
            <a:r>
              <a:rPr lang="zh-TW" altLang="zh-TW" kern="100" dirty="0" smtClean="0">
                <a:cs typeface="Times New Roman"/>
              </a:rPr>
              <a:t>學的</a:t>
            </a:r>
            <a:r>
              <a:rPr lang="zh-TW" altLang="en-US" kern="100" dirty="0" smtClean="0">
                <a:cs typeface="Times New Roman"/>
              </a:rPr>
              <a:t>重大挑戰</a:t>
            </a:r>
            <a:endParaRPr lang="en-US" altLang="zh-TW" kern="100" dirty="0" smtClean="0">
              <a:cs typeface="Times New Roman"/>
            </a:endParaRPr>
          </a:p>
          <a:p>
            <a:pPr marL="514350" indent="-514350">
              <a:spcAft>
                <a:spcPts val="0"/>
              </a:spcAft>
              <a:buFont typeface="+mj-lt"/>
              <a:buAutoNum type="alphaUcPeriod"/>
            </a:pPr>
            <a:r>
              <a:rPr lang="zh-TW" altLang="en-US" kern="100" dirty="0" smtClean="0">
                <a:cs typeface="Times New Roman"/>
              </a:rPr>
              <a:t>為什麼？診斷與處方</a:t>
            </a:r>
            <a:endParaRPr lang="en-US" altLang="zh-TW" kern="100" dirty="0" smtClean="0">
              <a:cs typeface="Times New Roman"/>
            </a:endParaRPr>
          </a:p>
          <a:p>
            <a:pPr marL="514350" indent="-514350">
              <a:spcAft>
                <a:spcPts val="0"/>
              </a:spcAft>
              <a:buFont typeface="+mj-lt"/>
              <a:buAutoNum type="alphaUcPeriod"/>
            </a:pPr>
            <a:r>
              <a:rPr lang="zh-TW" altLang="en-US" kern="100" dirty="0" smtClean="0">
                <a:cs typeface="Times New Roman"/>
              </a:rPr>
              <a:t>怎麼辦？</a:t>
            </a:r>
            <a:endParaRPr lang="en-US" altLang="zh-TW" kern="100" dirty="0" smtClean="0">
              <a:cs typeface="Times New Roman"/>
            </a:endParaRPr>
          </a:p>
          <a:p>
            <a:pPr marL="0" indent="0">
              <a:spcAft>
                <a:spcPts val="0"/>
              </a:spcAft>
              <a:buNone/>
            </a:pPr>
            <a:r>
              <a:rPr lang="zh-TW" altLang="en-US" kern="100" dirty="0">
                <a:cs typeface="Times New Roman"/>
              </a:rPr>
              <a:t>　</a:t>
            </a:r>
            <a:r>
              <a:rPr lang="zh-TW" altLang="en-US" kern="100" dirty="0" smtClean="0">
                <a:cs typeface="Times New Roman"/>
              </a:rPr>
              <a:t>降低班內的異質性</a:t>
            </a:r>
            <a:endParaRPr lang="en-US" altLang="zh-TW" kern="100" dirty="0" smtClean="0">
              <a:cs typeface="Times New Roman"/>
            </a:endParaRPr>
          </a:p>
          <a:p>
            <a:pPr marL="0" indent="0">
              <a:spcAft>
                <a:spcPts val="0"/>
              </a:spcAft>
              <a:buNone/>
            </a:pPr>
            <a:r>
              <a:rPr lang="zh-TW" altLang="en-US" kern="100" dirty="0">
                <a:cs typeface="Times New Roman"/>
              </a:rPr>
              <a:t>　</a:t>
            </a:r>
            <a:r>
              <a:rPr lang="zh-TW" altLang="en-US" kern="100" dirty="0" smtClean="0">
                <a:cs typeface="Times New Roman"/>
              </a:rPr>
              <a:t>改變英語課的課程、教學與評量</a:t>
            </a:r>
            <a:endParaRPr lang="en-US" altLang="zh-TW" kern="100" dirty="0" smtClean="0">
              <a:cs typeface="Times New Roman"/>
            </a:endParaRPr>
          </a:p>
          <a:p>
            <a:pPr marL="514350" indent="-514350">
              <a:buFont typeface="+mj-lt"/>
              <a:buAutoNum type="alphaUcPeriod" startAt="4"/>
            </a:pPr>
            <a:r>
              <a:rPr lang="zh-TW" altLang="en-US" kern="100" dirty="0" smtClean="0">
                <a:cs typeface="Times New Roman"/>
              </a:rPr>
              <a:t>有效能教學，</a:t>
            </a:r>
            <a:r>
              <a:rPr lang="zh-TW" altLang="en-US" kern="100" dirty="0" smtClean="0">
                <a:solidFill>
                  <a:srgbClr val="FF0000"/>
                </a:solidFill>
                <a:cs typeface="Times New Roman"/>
              </a:rPr>
              <a:t>怎麼教？</a:t>
            </a:r>
            <a:endParaRPr lang="en-US" altLang="zh-TW" kern="100" dirty="0" smtClean="0">
              <a:solidFill>
                <a:srgbClr val="FF0000"/>
              </a:solidFill>
              <a:cs typeface="Times New Roman"/>
            </a:endParaRPr>
          </a:p>
          <a:p>
            <a:pPr marL="514350" indent="-514350">
              <a:buFont typeface="+mj-lt"/>
              <a:buAutoNum type="alphaUcPeriod" startAt="4"/>
            </a:pPr>
            <a:r>
              <a:rPr lang="zh-TW" altLang="en-US" kern="100" dirty="0">
                <a:cs typeface="Times New Roman"/>
              </a:rPr>
              <a:t>有效能</a:t>
            </a:r>
            <a:r>
              <a:rPr lang="zh-TW" altLang="en-US" kern="100" dirty="0" smtClean="0">
                <a:cs typeface="Times New Roman"/>
              </a:rPr>
              <a:t>教學，</a:t>
            </a:r>
            <a:r>
              <a:rPr lang="zh-TW" altLang="en-US" kern="100" dirty="0" smtClean="0">
                <a:solidFill>
                  <a:srgbClr val="0066FF"/>
                </a:solidFill>
                <a:cs typeface="Times New Roman"/>
              </a:rPr>
              <a:t>教什麼？</a:t>
            </a:r>
            <a:endParaRPr lang="en-US" altLang="zh-TW" kern="100" dirty="0" smtClean="0">
              <a:solidFill>
                <a:srgbClr val="0066FF"/>
              </a:solidFill>
              <a:cs typeface="Times New Roman"/>
            </a:endParaRPr>
          </a:p>
          <a:p>
            <a:pPr>
              <a:spcAft>
                <a:spcPts val="0"/>
              </a:spcAft>
            </a:pPr>
            <a:endParaRPr lang="zh-TW" altLang="zh-TW" kern="100" dirty="0">
              <a:cs typeface="Times New Roman"/>
            </a:endParaRPr>
          </a:p>
          <a:p>
            <a:endParaRPr lang="zh-TW" altLang="en-US" dirty="0"/>
          </a:p>
        </p:txBody>
      </p:sp>
    </p:spTree>
    <p:extLst>
      <p:ext uri="{BB962C8B-B14F-4D97-AF65-F5344CB8AC3E}">
        <p14:creationId xmlns:p14="http://schemas.microsoft.com/office/powerpoint/2010/main" val="233499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zh-TW" altLang="en-US" dirty="0" smtClean="0"/>
              <a:t>全語法？</a:t>
            </a:r>
          </a:p>
        </p:txBody>
      </p:sp>
      <p:sp>
        <p:nvSpPr>
          <p:cNvPr id="4099" name="Rectangle 3"/>
          <p:cNvSpPr>
            <a:spLocks noGrp="1" noChangeArrowheads="1"/>
          </p:cNvSpPr>
          <p:nvPr>
            <p:ph type="body" idx="1"/>
          </p:nvPr>
        </p:nvSpPr>
        <p:spPr/>
        <p:txBody>
          <a:bodyPr/>
          <a:lstStyle/>
          <a:p>
            <a:pPr eaLnBrk="1" hangingPunct="1"/>
            <a:r>
              <a:rPr lang="zh-TW" altLang="en-US" sz="2800" dirty="0" smtClean="0"/>
              <a:t>全語法在台灣頗受重視，但近二十年來，它在國外的爭議不斷，台灣卻少有報導。</a:t>
            </a:r>
          </a:p>
          <a:p>
            <a:pPr eaLnBrk="1" hangingPunct="1"/>
            <a:r>
              <a:rPr lang="zh-TW" altLang="en-US" sz="2800" dirty="0" smtClean="0"/>
              <a:t>大部分的實證研究不支持全語法的兩個理論前提：「讀寫發展等同於口語發展」及「閱讀須仰賴文脈，而不需要逐字解碼」。</a:t>
            </a:r>
          </a:p>
          <a:p>
            <a:pPr eaLnBrk="1" hangingPunct="1"/>
            <a:r>
              <a:rPr lang="zh-TW" altLang="en-US" sz="2800" dirty="0" smtClean="0"/>
              <a:t>全語法教學的成效，也備受質疑。</a:t>
            </a:r>
            <a:endParaRPr lang="en-US" altLang="zh-TW" sz="2800" dirty="0" smtClean="0"/>
          </a:p>
          <a:p>
            <a:pPr eaLnBrk="1" hangingPunct="1"/>
            <a:r>
              <a:rPr lang="zh-TW" altLang="en-US" sz="2800" dirty="0" smtClean="0">
                <a:solidFill>
                  <a:srgbClr val="FF0000"/>
                </a:solidFill>
              </a:rPr>
              <a:t>許多</a:t>
            </a:r>
            <a:r>
              <a:rPr lang="zh-TW" altLang="en-US" sz="2800" dirty="0">
                <a:solidFill>
                  <a:srgbClr val="FF0000"/>
                </a:solidFill>
              </a:rPr>
              <a:t>學者對全語法理論上及應用上的限制，提出有有憑有據的批判</a:t>
            </a:r>
            <a:r>
              <a:rPr lang="zh-TW" altLang="en-US" sz="2800" dirty="0">
                <a:solidFill>
                  <a:srgbClr val="000000"/>
                </a:solidFill>
              </a:rPr>
              <a:t>，這樣的批判，及全語學者的回應，在美國被稱為</a:t>
            </a:r>
            <a:r>
              <a:rPr lang="zh-TW" altLang="en-US" sz="2800" dirty="0">
                <a:solidFill>
                  <a:srgbClr val="FF0000"/>
                </a:solidFill>
              </a:rPr>
              <a:t>大辯論</a:t>
            </a:r>
            <a:r>
              <a:rPr lang="zh-TW" altLang="en-US" sz="2800" dirty="0">
                <a:solidFill>
                  <a:srgbClr val="000000"/>
                </a:solidFill>
              </a:rPr>
              <a:t> </a:t>
            </a:r>
            <a:r>
              <a:rPr lang="zh-TW" altLang="en-US" sz="2400" dirty="0">
                <a:solidFill>
                  <a:srgbClr val="000000"/>
                </a:solidFill>
              </a:rPr>
              <a:t>（</a:t>
            </a:r>
            <a:r>
              <a:rPr lang="en-US" altLang="zh-TW" sz="2400" dirty="0">
                <a:solidFill>
                  <a:srgbClr val="000000"/>
                </a:solidFill>
              </a:rPr>
              <a:t>the Great Debate; </a:t>
            </a:r>
            <a:r>
              <a:rPr lang="en-US" altLang="zh-TW" sz="2400" dirty="0" err="1">
                <a:solidFill>
                  <a:srgbClr val="000000"/>
                </a:solidFill>
              </a:rPr>
              <a:t>Chall</a:t>
            </a:r>
            <a:r>
              <a:rPr lang="en-US" altLang="zh-TW" sz="2400" dirty="0">
                <a:solidFill>
                  <a:srgbClr val="000000"/>
                </a:solidFill>
              </a:rPr>
              <a:t>, 1979</a:t>
            </a:r>
            <a:r>
              <a:rPr lang="zh-TW" altLang="en-US" sz="2800" dirty="0">
                <a:solidFill>
                  <a:srgbClr val="000000"/>
                </a:solidFill>
              </a:rPr>
              <a:t>） </a:t>
            </a:r>
            <a:r>
              <a:rPr lang="zh-TW" altLang="en-US" sz="2800" dirty="0">
                <a:solidFill>
                  <a:srgbClr val="FF0000"/>
                </a:solidFill>
              </a:rPr>
              <a:t>或閱讀戰爭</a:t>
            </a:r>
            <a:r>
              <a:rPr lang="zh-TW" altLang="en-US" sz="2800" dirty="0">
                <a:solidFill>
                  <a:srgbClr val="000000"/>
                </a:solidFill>
              </a:rPr>
              <a:t> </a:t>
            </a:r>
            <a:r>
              <a:rPr lang="zh-TW" altLang="en-US" sz="2400" dirty="0">
                <a:solidFill>
                  <a:srgbClr val="000000"/>
                </a:solidFill>
              </a:rPr>
              <a:t>（</a:t>
            </a:r>
            <a:r>
              <a:rPr lang="en-US" altLang="zh-TW" sz="2400" dirty="0">
                <a:solidFill>
                  <a:srgbClr val="000000"/>
                </a:solidFill>
              </a:rPr>
              <a:t>Reading Wars; </a:t>
            </a:r>
            <a:r>
              <a:rPr lang="en-US" altLang="zh-TW" sz="2400" dirty="0" err="1">
                <a:solidFill>
                  <a:srgbClr val="000000"/>
                </a:solidFill>
              </a:rPr>
              <a:t>Lemann</a:t>
            </a:r>
            <a:r>
              <a:rPr lang="en-US" altLang="zh-TW" sz="2400" dirty="0">
                <a:solidFill>
                  <a:srgbClr val="000000"/>
                </a:solidFill>
              </a:rPr>
              <a:t>, 1997</a:t>
            </a:r>
            <a:r>
              <a:rPr lang="zh-TW" altLang="en-US" sz="2400" dirty="0">
                <a:solidFill>
                  <a:srgbClr val="000000"/>
                </a:solidFill>
              </a:rPr>
              <a:t>）。</a:t>
            </a:r>
            <a:endParaRPr lang="zh-TW" altLang="en-US" sz="2400" dirty="0" smtClean="0"/>
          </a:p>
        </p:txBody>
      </p:sp>
    </p:spTree>
    <p:extLst>
      <p:ext uri="{BB962C8B-B14F-4D97-AF65-F5344CB8AC3E}">
        <p14:creationId xmlns:p14="http://schemas.microsoft.com/office/powerpoint/2010/main" val="4180488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zh-TW" altLang="en-US" smtClean="0"/>
              <a:t>全語法是</a:t>
            </a:r>
            <a:r>
              <a:rPr lang="en-US" altLang="zh-TW" smtClean="0"/>
              <a:t>…</a:t>
            </a:r>
          </a:p>
        </p:txBody>
      </p:sp>
      <p:sp>
        <p:nvSpPr>
          <p:cNvPr id="5123" name="Rectangle 3"/>
          <p:cNvSpPr>
            <a:spLocks noGrp="1" noChangeArrowheads="1"/>
          </p:cNvSpPr>
          <p:nvPr>
            <p:ph type="body" idx="1"/>
          </p:nvPr>
        </p:nvSpPr>
        <p:spPr/>
        <p:txBody>
          <a:bodyPr/>
          <a:lstStyle/>
          <a:p>
            <a:pPr eaLnBrk="1" hangingPunct="1"/>
            <a:r>
              <a:rPr lang="zh-TW" altLang="en-US" smtClean="0"/>
              <a:t>一種強調全整（</a:t>
            </a:r>
            <a:r>
              <a:rPr lang="en-US" altLang="zh-TW" smtClean="0"/>
              <a:t>holistic</a:t>
            </a:r>
            <a:r>
              <a:rPr lang="zh-TW" altLang="en-US" smtClean="0"/>
              <a:t>）及社會建構（</a:t>
            </a:r>
            <a:r>
              <a:rPr lang="en-US" altLang="zh-TW" smtClean="0"/>
              <a:t>socially-constructed</a:t>
            </a:r>
            <a:r>
              <a:rPr lang="zh-TW" altLang="en-US" smtClean="0"/>
              <a:t>）的語文教育取向，</a:t>
            </a:r>
          </a:p>
          <a:p>
            <a:pPr eaLnBrk="1" hangingPunct="1"/>
            <a:r>
              <a:rPr lang="zh-TW" altLang="en-US" smtClean="0"/>
              <a:t>支持者認為，識字、解碼、寫作等</a:t>
            </a:r>
            <a:r>
              <a:rPr lang="zh-TW" altLang="en-US" smtClean="0">
                <a:solidFill>
                  <a:srgbClr val="FF0000"/>
                </a:solidFill>
              </a:rPr>
              <a:t>讀寫技巧是不需要特別教導</a:t>
            </a:r>
            <a:r>
              <a:rPr lang="zh-TW" altLang="en-US" smtClean="0"/>
              <a:t>的</a:t>
            </a:r>
          </a:p>
          <a:p>
            <a:pPr eaLnBrk="1" hangingPunct="1"/>
            <a:r>
              <a:rPr lang="zh-TW" altLang="en-US" smtClean="0"/>
              <a:t>兒童</a:t>
            </a:r>
            <a:r>
              <a:rPr lang="zh-TW" altLang="en-US" smtClean="0">
                <a:solidFill>
                  <a:srgbClr val="FF0000"/>
                </a:solidFill>
              </a:rPr>
              <a:t>只要暴露在真實、有意義的讀寫環境中，就可以自然而然的發展出讀寫能力</a:t>
            </a:r>
            <a:r>
              <a:rPr lang="zh-TW" altLang="en-US" smtClean="0"/>
              <a:t> </a:t>
            </a:r>
          </a:p>
          <a:p>
            <a:pPr eaLnBrk="1" hangingPunct="1"/>
            <a:r>
              <a:rPr lang="zh-TW" altLang="en-US" smtClean="0"/>
              <a:t>台灣教育界對全語法並不陌生</a:t>
            </a:r>
          </a:p>
        </p:txBody>
      </p:sp>
    </p:spTree>
    <p:extLst>
      <p:ext uri="{BB962C8B-B14F-4D97-AF65-F5344CB8AC3E}">
        <p14:creationId xmlns:p14="http://schemas.microsoft.com/office/powerpoint/2010/main" val="1273926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zh-TW" altLang="en-US" smtClean="0"/>
              <a:t>全語言較無爭議的主張</a:t>
            </a:r>
          </a:p>
        </p:txBody>
      </p:sp>
      <p:sp>
        <p:nvSpPr>
          <p:cNvPr id="12291" name="Rectangle 3"/>
          <p:cNvSpPr>
            <a:spLocks noGrp="1" noChangeArrowheads="1"/>
          </p:cNvSpPr>
          <p:nvPr>
            <p:ph type="body" idx="1"/>
          </p:nvPr>
        </p:nvSpPr>
        <p:spPr/>
        <p:txBody>
          <a:bodyPr/>
          <a:lstStyle/>
          <a:p>
            <a:pPr eaLnBrk="1" hangingPunct="1">
              <a:lnSpc>
                <a:spcPct val="90000"/>
              </a:lnSpc>
            </a:pPr>
            <a:r>
              <a:rPr lang="zh-TW" altLang="en-US" smtClean="0"/>
              <a:t>全語言教學堅持真實的情境、真實的目的、真實的語料、真實而完整的活動的理論依據。</a:t>
            </a:r>
          </a:p>
          <a:p>
            <a:pPr eaLnBrk="1" hangingPunct="1">
              <a:lnSpc>
                <a:spcPct val="90000"/>
              </a:lnSpc>
            </a:pPr>
            <a:r>
              <a:rPr lang="zh-TW" altLang="en-US" smtClean="0"/>
              <a:t>所有讀寫教育均須是真實而有意義的，必須與學生的興趣、生活、及所在的社區緊密關聯。</a:t>
            </a:r>
          </a:p>
          <a:p>
            <a:pPr eaLnBrk="1" hangingPunct="1">
              <a:lnSpc>
                <a:spcPct val="90000"/>
              </a:lnSpc>
            </a:pPr>
            <a:r>
              <a:rPr lang="zh-TW" altLang="en-US" smtClean="0"/>
              <a:t>因此，聽、說、讀、寫都應注意溝通的對象與使用的場合，此即，全語言的「全」字的真義。</a:t>
            </a:r>
          </a:p>
        </p:txBody>
      </p:sp>
    </p:spTree>
    <p:extLst>
      <p:ext uri="{BB962C8B-B14F-4D97-AF65-F5344CB8AC3E}">
        <p14:creationId xmlns:p14="http://schemas.microsoft.com/office/powerpoint/2010/main" val="2301834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TW" altLang="en-US" smtClean="0"/>
              <a:t>全語法教學的特質</a:t>
            </a:r>
            <a:r>
              <a:rPr lang="en-US" altLang="zh-TW" sz="3200" smtClean="0"/>
              <a:t>(</a:t>
            </a:r>
            <a:r>
              <a:rPr lang="zh-TW" altLang="en-US" sz="3200" smtClean="0"/>
              <a:t>較無人質疑的部分</a:t>
            </a:r>
            <a:r>
              <a:rPr lang="en-US" altLang="zh-TW" sz="3200" smtClean="0"/>
              <a:t>)</a:t>
            </a:r>
          </a:p>
        </p:txBody>
      </p:sp>
      <p:sp>
        <p:nvSpPr>
          <p:cNvPr id="13315" name="Rectangle 3"/>
          <p:cNvSpPr>
            <a:spLocks noGrp="1" noChangeArrowheads="1"/>
          </p:cNvSpPr>
          <p:nvPr>
            <p:ph type="body" idx="1"/>
          </p:nvPr>
        </p:nvSpPr>
        <p:spPr>
          <a:xfrm>
            <a:off x="395288" y="1484313"/>
            <a:ext cx="8229600" cy="4525962"/>
          </a:xfrm>
        </p:spPr>
        <p:txBody>
          <a:bodyPr/>
          <a:lstStyle/>
          <a:p>
            <a:pPr marL="609600" indent="-609600" eaLnBrk="1" hangingPunct="1">
              <a:buFontTx/>
              <a:buAutoNum type="ea1ChtPeriod"/>
            </a:pPr>
            <a:r>
              <a:rPr lang="zh-TW" altLang="en-US" smtClean="0"/>
              <a:t>讀寫即意義建構的過程。強調從閱讀中獲取意義，寫作即表達意義的信念。</a:t>
            </a:r>
          </a:p>
          <a:p>
            <a:pPr marL="609600" indent="-609600" eaLnBrk="1" hangingPunct="1">
              <a:buFontTx/>
              <a:buAutoNum type="ea1ChtPeriod"/>
            </a:pPr>
            <a:r>
              <a:rPr lang="zh-TW" altLang="en-US" smtClean="0"/>
              <a:t>對知識的來源，強調建構主義。強調學生對文本的詮釋，及寫作中的自由表達（通常透過日常札記）。</a:t>
            </a:r>
          </a:p>
          <a:p>
            <a:pPr marL="609600" indent="-609600" eaLnBrk="1" hangingPunct="1">
              <a:buFontTx/>
              <a:buAutoNum type="ea1ChtPeriod"/>
            </a:pPr>
            <a:r>
              <a:rPr lang="zh-TW" altLang="en-US" smtClean="0"/>
              <a:t>強調運用高品質和多元文化的文學作品。</a:t>
            </a:r>
          </a:p>
        </p:txBody>
      </p:sp>
    </p:spTree>
    <p:extLst>
      <p:ext uri="{BB962C8B-B14F-4D97-AF65-F5344CB8AC3E}">
        <p14:creationId xmlns:p14="http://schemas.microsoft.com/office/powerpoint/2010/main" val="3334486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zh-TW" altLang="zh-TW" smtClean="0"/>
          </a:p>
        </p:txBody>
      </p:sp>
      <p:sp>
        <p:nvSpPr>
          <p:cNvPr id="14339" name="Rectangle 3"/>
          <p:cNvSpPr>
            <a:spLocks noGrp="1" noChangeArrowheads="1"/>
          </p:cNvSpPr>
          <p:nvPr>
            <p:ph type="body" idx="1"/>
          </p:nvPr>
        </p:nvSpPr>
        <p:spPr/>
        <p:txBody>
          <a:bodyPr/>
          <a:lstStyle/>
          <a:p>
            <a:pPr marL="812800" indent="-812800" eaLnBrk="1" hangingPunct="1">
              <a:buFontTx/>
              <a:buAutoNum type="ea1ChtPeriod" startAt="4"/>
            </a:pPr>
            <a:r>
              <a:rPr lang="zh-TW" altLang="en-US" smtClean="0"/>
              <a:t>把讀寫的技能與其它領域整合，尤其是數學、科學、和社會科領域。</a:t>
            </a:r>
          </a:p>
          <a:p>
            <a:pPr marL="812800" indent="-812800" eaLnBrk="1" hangingPunct="1">
              <a:buFontTx/>
              <a:buAutoNum type="ea1ChtPeriod" startAt="4"/>
            </a:pPr>
            <a:r>
              <a:rPr lang="zh-TW" altLang="en-US" smtClean="0"/>
              <a:t>聚焦於讀寫教育的動機面，強調兒童對書籍的愛好和難度適當的閱讀材料。</a:t>
            </a:r>
          </a:p>
          <a:p>
            <a:pPr marL="812800" indent="-812800" eaLnBrk="1" hangingPunct="1">
              <a:buFontTx/>
              <a:buAutoNum type="ea1ChtPeriod" startAt="4"/>
            </a:pPr>
            <a:r>
              <a:rPr lang="zh-TW" altLang="en-US" smtClean="0"/>
              <a:t>優良的全語老師應該營造教學上的互動，不要直接教導孩子什麼，而是讓他們發現，因為發現才會導出高層的思維來。</a:t>
            </a:r>
          </a:p>
          <a:p>
            <a:pPr marL="812800" indent="-812800" eaLnBrk="1" hangingPunct="1"/>
            <a:endParaRPr lang="en-US" altLang="zh-TW" smtClean="0"/>
          </a:p>
        </p:txBody>
      </p:sp>
    </p:spTree>
    <p:extLst>
      <p:ext uri="{BB962C8B-B14F-4D97-AF65-F5344CB8AC3E}">
        <p14:creationId xmlns:p14="http://schemas.microsoft.com/office/powerpoint/2010/main" val="2888321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zh-TW" altLang="en-US" dirty="0">
                <a:solidFill>
                  <a:srgbClr val="000000"/>
                </a:solidFill>
              </a:rPr>
              <a:t>全語法在教學成效上的爭議</a:t>
            </a:r>
            <a:endParaRPr lang="zh-TW" altLang="zh-TW" dirty="0" smtClean="0"/>
          </a:p>
        </p:txBody>
      </p:sp>
      <p:sp>
        <p:nvSpPr>
          <p:cNvPr id="40963" name="Rectangle 3"/>
          <p:cNvSpPr>
            <a:spLocks noGrp="1" noChangeArrowheads="1"/>
          </p:cNvSpPr>
          <p:nvPr>
            <p:ph type="body" idx="1"/>
          </p:nvPr>
        </p:nvSpPr>
        <p:spPr/>
        <p:txBody>
          <a:bodyPr/>
          <a:lstStyle/>
          <a:p>
            <a:pPr eaLnBrk="1" hangingPunct="1">
              <a:lnSpc>
                <a:spcPct val="90000"/>
              </a:lnSpc>
            </a:pPr>
            <a:r>
              <a:rPr lang="en-US" altLang="zh-TW" sz="2800" dirty="0" smtClean="0"/>
              <a:t>1992</a:t>
            </a:r>
            <a:r>
              <a:rPr lang="zh-TW" altLang="en-US" sz="2800" dirty="0" smtClean="0"/>
              <a:t>年，佔全國六分之一學生人數的加州，</a:t>
            </a:r>
            <a:r>
              <a:rPr lang="en-US" altLang="zh-TW" sz="2800" dirty="0" smtClean="0"/>
              <a:t>NAEP</a:t>
            </a:r>
            <a:r>
              <a:rPr lang="zh-TW" altLang="en-US" sz="2800" dirty="0" smtClean="0"/>
              <a:t>。有</a:t>
            </a:r>
            <a:r>
              <a:rPr lang="en-US" altLang="zh-TW" sz="2800" dirty="0" smtClean="0"/>
              <a:t>52</a:t>
            </a:r>
            <a:r>
              <a:rPr lang="zh-TW" altLang="en-US" sz="2800" dirty="0" smtClean="0"/>
              <a:t>％小四學生閱讀未達標準 </a:t>
            </a:r>
            <a:r>
              <a:rPr lang="zh-TW" altLang="en-US" sz="2000" dirty="0" smtClean="0"/>
              <a:t>（</a:t>
            </a:r>
            <a:r>
              <a:rPr lang="en-US" altLang="zh-TW" sz="2000" dirty="0" smtClean="0"/>
              <a:t>Campbell, Donahue, Reese, &amp; Phillip, 1996</a:t>
            </a:r>
            <a:r>
              <a:rPr lang="zh-TW" altLang="en-US" sz="2000" dirty="0" smtClean="0"/>
              <a:t>），</a:t>
            </a:r>
            <a:r>
              <a:rPr lang="zh-TW" altLang="en-US" sz="2800" dirty="0" smtClean="0"/>
              <a:t>排名全國最後第五。</a:t>
            </a:r>
          </a:p>
          <a:p>
            <a:pPr eaLnBrk="1" hangingPunct="1">
              <a:lnSpc>
                <a:spcPct val="90000"/>
              </a:lnSpc>
            </a:pPr>
            <a:r>
              <a:rPr lang="zh-TW" altLang="en-US" sz="2800" dirty="0" smtClean="0"/>
              <a:t>兩年後，</a:t>
            </a:r>
            <a:r>
              <a:rPr lang="en-US" altLang="zh-TW" sz="2800" dirty="0" smtClean="0"/>
              <a:t>1994</a:t>
            </a:r>
            <a:r>
              <a:rPr lang="zh-TW" altLang="en-US" sz="2800" dirty="0" smtClean="0"/>
              <a:t>年的</a:t>
            </a:r>
            <a:r>
              <a:rPr lang="en-US" altLang="zh-TW" sz="2800" dirty="0" smtClean="0"/>
              <a:t>NAEP</a:t>
            </a:r>
            <a:r>
              <a:rPr lang="zh-TW" altLang="en-US" sz="2800" dirty="0" smtClean="0"/>
              <a:t>，加州未達標準的學生更攀升到</a:t>
            </a:r>
            <a:r>
              <a:rPr lang="en-US" altLang="zh-TW" sz="2800" dirty="0" smtClean="0"/>
              <a:t>56</a:t>
            </a:r>
            <a:r>
              <a:rPr lang="zh-TW" altLang="en-US" sz="2800" dirty="0" smtClean="0"/>
              <a:t>％，排名全國最後第二，只比關島好一點 </a:t>
            </a:r>
            <a:r>
              <a:rPr lang="zh-TW" altLang="en-US" sz="2000" dirty="0" smtClean="0"/>
              <a:t>（</a:t>
            </a:r>
            <a:r>
              <a:rPr lang="en-US" altLang="zh-TW" sz="2000" dirty="0" smtClean="0"/>
              <a:t>National Center for Educational Statistics, 2006</a:t>
            </a:r>
            <a:r>
              <a:rPr lang="zh-TW" altLang="en-US" sz="2000" dirty="0" smtClean="0"/>
              <a:t>）。</a:t>
            </a:r>
          </a:p>
          <a:p>
            <a:pPr eaLnBrk="1" hangingPunct="1">
              <a:lnSpc>
                <a:spcPct val="90000"/>
              </a:lnSpc>
            </a:pPr>
            <a:r>
              <a:rPr lang="en-US" altLang="zh-TW" sz="2800" dirty="0" smtClean="0"/>
              <a:t>1982</a:t>
            </a:r>
            <a:r>
              <a:rPr lang="zh-TW" altLang="en-US" sz="2800" dirty="0" smtClean="0"/>
              <a:t>年，加州小學生的學業表現是全美國最好的 </a:t>
            </a:r>
            <a:r>
              <a:rPr lang="zh-TW" altLang="en-US" sz="2000" dirty="0" smtClean="0"/>
              <a:t>（</a:t>
            </a:r>
            <a:r>
              <a:rPr lang="en-US" altLang="zh-TW" sz="2000" dirty="0" err="1" smtClean="0"/>
              <a:t>Cetron</a:t>
            </a:r>
            <a:r>
              <a:rPr lang="en-US" altLang="zh-TW" sz="2000" dirty="0" smtClean="0"/>
              <a:t> </a:t>
            </a:r>
            <a:r>
              <a:rPr lang="zh-TW" altLang="en-US" sz="2000" dirty="0" smtClean="0"/>
              <a:t>＆ </a:t>
            </a:r>
            <a:r>
              <a:rPr lang="en-US" altLang="zh-TW" sz="2000" dirty="0" err="1" smtClean="0"/>
              <a:t>Gyle</a:t>
            </a:r>
            <a:r>
              <a:rPr lang="en-US" altLang="zh-TW" sz="2000" dirty="0" smtClean="0"/>
              <a:t>, 1991</a:t>
            </a:r>
            <a:r>
              <a:rPr lang="zh-TW" altLang="en-US" sz="2000" dirty="0" smtClean="0"/>
              <a:t>），</a:t>
            </a:r>
            <a:r>
              <a:rPr lang="zh-TW" altLang="en-US" sz="2800" dirty="0" smtClean="0"/>
              <a:t>但在十年後，全美排名卻落到最後幾名。為什麼？</a:t>
            </a:r>
          </a:p>
        </p:txBody>
      </p:sp>
    </p:spTree>
    <p:extLst>
      <p:ext uri="{BB962C8B-B14F-4D97-AF65-F5344CB8AC3E}">
        <p14:creationId xmlns:p14="http://schemas.microsoft.com/office/powerpoint/2010/main" val="1505874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zh-TW" smtClean="0"/>
              <a:t>1987</a:t>
            </a:r>
            <a:r>
              <a:rPr lang="zh-TW" altLang="en-US" smtClean="0"/>
              <a:t>年加州採用全語法</a:t>
            </a:r>
          </a:p>
        </p:txBody>
      </p:sp>
      <p:sp>
        <p:nvSpPr>
          <p:cNvPr id="41987" name="Rectangle 3"/>
          <p:cNvSpPr>
            <a:spLocks noGrp="1" noChangeArrowheads="1"/>
          </p:cNvSpPr>
          <p:nvPr>
            <p:ph type="body" idx="1"/>
          </p:nvPr>
        </p:nvSpPr>
        <p:spPr/>
        <p:txBody>
          <a:bodyPr/>
          <a:lstStyle/>
          <a:p>
            <a:pPr eaLnBrk="1" hangingPunct="1"/>
            <a:r>
              <a:rPr lang="en-US" altLang="zh-TW" sz="2800" smtClean="0"/>
              <a:t>1987</a:t>
            </a:r>
            <a:r>
              <a:rPr lang="zh-TW" altLang="en-US" sz="2800" smtClean="0"/>
              <a:t>年加州州政府開始推行新的語言教育政策，這次的改革緊扣著全語法的哲學 </a:t>
            </a:r>
          </a:p>
          <a:p>
            <a:pPr eaLnBrk="1" hangingPunct="1"/>
            <a:r>
              <a:rPr lang="zh-TW" altLang="en-US" sz="2800" smtClean="0"/>
              <a:t>和閱讀有關的知識和技能是不用教的，只有在文脈需要時或閱讀很困難的文章時才提供。</a:t>
            </a:r>
          </a:p>
          <a:p>
            <a:pPr eaLnBrk="1" hangingPunct="1"/>
            <a:r>
              <a:rPr lang="zh-TW" altLang="en-US" sz="2800" smtClean="0"/>
              <a:t>對幼稚園到三年級學生來說，「了解語文內的意義」是所有語言及讀寫學習的重點。</a:t>
            </a:r>
          </a:p>
          <a:p>
            <a:pPr eaLnBrk="1" hangingPunct="1"/>
            <a:r>
              <a:rPr lang="zh-TW" altLang="en-US" sz="2800" smtClean="0"/>
              <a:t>量化指標（</a:t>
            </a:r>
            <a:r>
              <a:rPr lang="en-US" altLang="zh-TW" sz="2800" smtClean="0"/>
              <a:t>numerical indexes</a:t>
            </a:r>
            <a:r>
              <a:rPr lang="zh-TW" altLang="en-US" sz="2800" smtClean="0"/>
              <a:t>）是抹煞學生閱讀樂趣的兇手。因此，加州政府斷然的終止所有標準化測驗</a:t>
            </a:r>
          </a:p>
        </p:txBody>
      </p:sp>
    </p:spTree>
    <p:extLst>
      <p:ext uri="{BB962C8B-B14F-4D97-AF65-F5344CB8AC3E}">
        <p14:creationId xmlns:p14="http://schemas.microsoft.com/office/powerpoint/2010/main" val="807010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zh-TW" altLang="zh-TW" smtClean="0"/>
          </a:p>
        </p:txBody>
      </p:sp>
      <p:sp>
        <p:nvSpPr>
          <p:cNvPr id="43011" name="Rectangle 3"/>
          <p:cNvSpPr>
            <a:spLocks noGrp="1" noChangeArrowheads="1"/>
          </p:cNvSpPr>
          <p:nvPr>
            <p:ph type="body" idx="1"/>
          </p:nvPr>
        </p:nvSpPr>
        <p:spPr/>
        <p:txBody>
          <a:bodyPr/>
          <a:lstStyle/>
          <a:p>
            <a:pPr eaLnBrk="1" hangingPunct="1">
              <a:lnSpc>
                <a:spcPct val="90000"/>
              </a:lnSpc>
            </a:pPr>
            <a:r>
              <a:rPr lang="zh-TW" altLang="en-US" dirty="0" smtClean="0"/>
              <a:t>有</a:t>
            </a:r>
            <a:r>
              <a:rPr lang="en-US" altLang="zh-TW" dirty="0" smtClean="0"/>
              <a:t>69%</a:t>
            </a:r>
            <a:r>
              <a:rPr lang="zh-TW" altLang="en-US" dirty="0" smtClean="0"/>
              <a:t>的加州老師表示他們高度強調全語言教學；而全國的中數是</a:t>
            </a:r>
            <a:r>
              <a:rPr lang="en-US" altLang="zh-TW" dirty="0" smtClean="0"/>
              <a:t>40%</a:t>
            </a:r>
            <a:r>
              <a:rPr lang="zh-TW" altLang="en-US" dirty="0" smtClean="0"/>
              <a:t>。</a:t>
            </a:r>
            <a:endParaRPr lang="en-US" altLang="zh-TW" dirty="0" smtClean="0"/>
          </a:p>
          <a:p>
            <a:pPr eaLnBrk="1" hangingPunct="1">
              <a:lnSpc>
                <a:spcPct val="90000"/>
              </a:lnSpc>
            </a:pPr>
            <a:r>
              <a:rPr lang="en-US" altLang="zh-TW" dirty="0" smtClean="0"/>
              <a:t>87%</a:t>
            </a:r>
            <a:r>
              <a:rPr lang="zh-TW" altLang="en-US" dirty="0" smtClean="0"/>
              <a:t>的加州老師表示高度強調文學本位（</a:t>
            </a:r>
            <a:r>
              <a:rPr lang="en-US" altLang="zh-TW" dirty="0" smtClean="0"/>
              <a:t>literature-based</a:t>
            </a:r>
            <a:r>
              <a:rPr lang="zh-TW" altLang="en-US" dirty="0" smtClean="0"/>
              <a:t>）的閱讀教學，</a:t>
            </a:r>
            <a:r>
              <a:rPr lang="en-US" altLang="zh-TW" dirty="0" smtClean="0"/>
              <a:t>52%</a:t>
            </a:r>
            <a:r>
              <a:rPr lang="zh-TW" altLang="en-US" dirty="0" smtClean="0"/>
              <a:t>很少用聲韻解碼教學法。這個數字的全國中數分別是</a:t>
            </a:r>
            <a:r>
              <a:rPr lang="en-US" altLang="zh-TW" dirty="0" smtClean="0"/>
              <a:t>50%</a:t>
            </a:r>
            <a:r>
              <a:rPr lang="zh-TW" altLang="en-US" dirty="0" smtClean="0"/>
              <a:t>和</a:t>
            </a:r>
            <a:r>
              <a:rPr lang="en-US" altLang="zh-TW" dirty="0" smtClean="0"/>
              <a:t>33%</a:t>
            </a:r>
            <a:r>
              <a:rPr lang="zh-TW" altLang="en-US" sz="2000" dirty="0" smtClean="0"/>
              <a:t>（</a:t>
            </a:r>
            <a:r>
              <a:rPr lang="en-US" altLang="zh-TW" sz="2000" dirty="0" smtClean="0"/>
              <a:t>Mullis, Campbell, &amp; </a:t>
            </a:r>
            <a:r>
              <a:rPr lang="en-US" altLang="zh-TW" sz="2000" dirty="0" err="1" smtClean="0"/>
              <a:t>Farstrup</a:t>
            </a:r>
            <a:r>
              <a:rPr lang="en-US" altLang="zh-TW" sz="2000" dirty="0" smtClean="0"/>
              <a:t>, 1993</a:t>
            </a:r>
            <a:r>
              <a:rPr lang="zh-TW" altLang="en-US" sz="2000" dirty="0" smtClean="0"/>
              <a:t>）。</a:t>
            </a:r>
          </a:p>
          <a:p>
            <a:pPr eaLnBrk="1" hangingPunct="1">
              <a:lnSpc>
                <a:spcPct val="90000"/>
              </a:lnSpc>
            </a:pPr>
            <a:r>
              <a:rPr lang="zh-TW" altLang="en-US" dirty="0" smtClean="0"/>
              <a:t>許多人認為加州學生閱讀成就的低落和全語教學的普及有關。 </a:t>
            </a:r>
          </a:p>
        </p:txBody>
      </p:sp>
    </p:spTree>
    <p:extLst>
      <p:ext uri="{BB962C8B-B14F-4D97-AF65-F5344CB8AC3E}">
        <p14:creationId xmlns:p14="http://schemas.microsoft.com/office/powerpoint/2010/main" val="1574963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zh-TW" smtClean="0"/>
              <a:t>Honig 1987</a:t>
            </a:r>
            <a:r>
              <a:rPr lang="zh-TW" altLang="en-US" smtClean="0"/>
              <a:t>引進全語法</a:t>
            </a:r>
          </a:p>
        </p:txBody>
      </p:sp>
      <p:sp>
        <p:nvSpPr>
          <p:cNvPr id="44035" name="Rectangle 3"/>
          <p:cNvSpPr>
            <a:spLocks noGrp="1" noChangeArrowheads="1"/>
          </p:cNvSpPr>
          <p:nvPr>
            <p:ph type="body" idx="1"/>
          </p:nvPr>
        </p:nvSpPr>
        <p:spPr/>
        <p:txBody>
          <a:bodyPr/>
          <a:lstStyle/>
          <a:p>
            <a:pPr eaLnBrk="1" hangingPunct="1"/>
            <a:r>
              <a:rPr lang="en-US" altLang="zh-TW" smtClean="0"/>
              <a:t>Honig </a:t>
            </a:r>
            <a:r>
              <a:rPr lang="zh-TW" altLang="en-US" smtClean="0"/>
              <a:t>於</a:t>
            </a:r>
            <a:r>
              <a:rPr lang="en-US" altLang="zh-TW" smtClean="0"/>
              <a:t>1995</a:t>
            </a:r>
            <a:r>
              <a:rPr lang="zh-TW" altLang="en-US" smtClean="0"/>
              <a:t>年出書，說明了加州的經驗如何造成全州兒童的閱讀失敗（</a:t>
            </a:r>
            <a:r>
              <a:rPr lang="en-US" altLang="zh-TW" smtClean="0"/>
              <a:t>Honig, 2000</a:t>
            </a:r>
            <a:r>
              <a:rPr lang="zh-TW" altLang="en-US" smtClean="0"/>
              <a:t>）。</a:t>
            </a:r>
          </a:p>
          <a:p>
            <a:pPr eaLnBrk="1" hangingPunct="1"/>
            <a:r>
              <a:rPr lang="zh-TW" altLang="en-US" smtClean="0"/>
              <a:t>加州是第一個採用全語法教育的州，但其決策者在擁抱全語法六年之後，開始公開反對全語法。一採用全語法之後，加州學生</a:t>
            </a:r>
            <a:r>
              <a:rPr lang="en-US" altLang="zh-TW" smtClean="0"/>
              <a:t>NAEP</a:t>
            </a:r>
            <a:r>
              <a:rPr lang="zh-TW" altLang="en-US" smtClean="0"/>
              <a:t>閱讀分數大幅下降，當是造成教育決策者轉向的最主要的因素。</a:t>
            </a:r>
          </a:p>
        </p:txBody>
      </p:sp>
    </p:spTree>
    <p:extLst>
      <p:ext uri="{BB962C8B-B14F-4D97-AF65-F5344CB8AC3E}">
        <p14:creationId xmlns:p14="http://schemas.microsoft.com/office/powerpoint/2010/main" val="2966928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zh-TW" altLang="en-US" smtClean="0"/>
              <a:t>全語法對弱勢兒童尤為不利</a:t>
            </a:r>
          </a:p>
        </p:txBody>
      </p:sp>
      <p:sp>
        <p:nvSpPr>
          <p:cNvPr id="45059" name="Rectangle 3"/>
          <p:cNvSpPr>
            <a:spLocks noGrp="1" noChangeArrowheads="1"/>
          </p:cNvSpPr>
          <p:nvPr>
            <p:ph type="body" idx="1"/>
          </p:nvPr>
        </p:nvSpPr>
        <p:spPr/>
        <p:txBody>
          <a:bodyPr/>
          <a:lstStyle/>
          <a:p>
            <a:pPr eaLnBrk="1" hangingPunct="1"/>
            <a:r>
              <a:rPr lang="zh-TW" altLang="en-US" dirty="0" smtClean="0"/>
              <a:t>紐西蘭的閱讀復甦（</a:t>
            </a:r>
            <a:r>
              <a:rPr lang="en-US" altLang="zh-TW" dirty="0" smtClean="0"/>
              <a:t>reading recovery</a:t>
            </a:r>
            <a:r>
              <a:rPr lang="zh-TW" altLang="en-US" dirty="0" smtClean="0"/>
              <a:t>，即重鹹版的全語法</a:t>
            </a:r>
            <a:r>
              <a:rPr lang="en-US" altLang="zh-TW" dirty="0" smtClean="0"/>
              <a:t>)</a:t>
            </a:r>
            <a:r>
              <a:rPr lang="zh-TW" altLang="en-US" dirty="0" smtClean="0"/>
              <a:t>，未能提昇弱勢弱讀者的成就</a:t>
            </a:r>
          </a:p>
          <a:p>
            <a:pPr eaLnBrk="1" hangingPunct="1"/>
            <a:r>
              <a:rPr lang="en-US" altLang="zh-TW" dirty="0" err="1" smtClean="0"/>
              <a:t>Tunmer</a:t>
            </a:r>
            <a:r>
              <a:rPr lang="en-US" altLang="zh-TW" dirty="0" smtClean="0"/>
              <a:t>, Chapman, &amp; </a:t>
            </a:r>
            <a:r>
              <a:rPr lang="en-US" altLang="zh-TW" dirty="0" err="1" smtClean="0"/>
              <a:t>Prochnow</a:t>
            </a:r>
            <a:r>
              <a:rPr lang="zh-TW" altLang="en-US" sz="2000" dirty="0" smtClean="0"/>
              <a:t>（</a:t>
            </a:r>
            <a:r>
              <a:rPr lang="en-US" altLang="zh-TW" sz="2000" dirty="0" smtClean="0"/>
              <a:t>2003</a:t>
            </a:r>
            <a:r>
              <a:rPr lang="zh-TW" altLang="en-US" sz="2000" dirty="0" smtClean="0"/>
              <a:t>；</a:t>
            </a:r>
            <a:r>
              <a:rPr lang="en-US" altLang="zh-TW" sz="2000" dirty="0" smtClean="0"/>
              <a:t>2014</a:t>
            </a:r>
            <a:r>
              <a:rPr lang="zh-TW" altLang="en-US" sz="2000" dirty="0" smtClean="0"/>
              <a:t>）</a:t>
            </a:r>
            <a:r>
              <a:rPr lang="zh-TW" altLang="en-US" dirty="0" smtClean="0"/>
              <a:t>比較全語言和聲韻解碼法對毛利人低成就兒童的教學效果</a:t>
            </a:r>
          </a:p>
          <a:p>
            <a:pPr eaLnBrk="1" hangingPunct="1"/>
            <a:r>
              <a:rPr lang="zh-TW" altLang="en-US" dirty="0" smtClean="0"/>
              <a:t>全語法完全不能提昇兒童閱讀，聲韻解碼法在半年後，就讓毛利兒童跟上了</a:t>
            </a:r>
          </a:p>
        </p:txBody>
      </p:sp>
    </p:spTree>
    <p:extLst>
      <p:ext uri="{BB962C8B-B14F-4D97-AF65-F5344CB8AC3E}">
        <p14:creationId xmlns:p14="http://schemas.microsoft.com/office/powerpoint/2010/main" val="3587124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教什麼</a:t>
            </a:r>
            <a:r>
              <a:rPr lang="zh-TW" altLang="en-US" dirty="0"/>
              <a:t>？</a:t>
            </a:r>
          </a:p>
        </p:txBody>
      </p:sp>
      <p:sp>
        <p:nvSpPr>
          <p:cNvPr id="3" name="內容版面配置區 2"/>
          <p:cNvSpPr>
            <a:spLocks noGrp="1"/>
          </p:cNvSpPr>
          <p:nvPr>
            <p:ph idx="1"/>
          </p:nvPr>
        </p:nvSpPr>
        <p:spPr/>
        <p:txBody>
          <a:bodyPr/>
          <a:lstStyle/>
          <a:p>
            <a:r>
              <a:rPr lang="zh-TW" altLang="en-US" sz="4400" kern="0" dirty="0">
                <a:solidFill>
                  <a:srgbClr val="000000"/>
                </a:solidFill>
                <a:latin typeface="Times New Roman"/>
                <a:ea typeface="+mj-ea"/>
                <a:cs typeface="+mj-cs"/>
              </a:rPr>
              <a:t>聲韻及字母拼</a:t>
            </a:r>
            <a:r>
              <a:rPr lang="zh-TW" altLang="en-US" sz="4400" kern="0" dirty="0" smtClean="0">
                <a:solidFill>
                  <a:srgbClr val="000000"/>
                </a:solidFill>
                <a:latin typeface="Times New Roman"/>
                <a:ea typeface="+mj-ea"/>
                <a:cs typeface="+mj-cs"/>
              </a:rPr>
              <a:t>讀</a:t>
            </a:r>
            <a:endParaRPr lang="en-US" altLang="zh-TW" sz="4400" kern="0" dirty="0" smtClean="0">
              <a:solidFill>
                <a:srgbClr val="000000"/>
              </a:solidFill>
              <a:latin typeface="Times New Roman"/>
              <a:ea typeface="+mj-ea"/>
              <a:cs typeface="+mj-cs"/>
            </a:endParaRPr>
          </a:p>
          <a:p>
            <a:r>
              <a:rPr lang="zh-TW" altLang="en-US" sz="4400" kern="0" dirty="0">
                <a:solidFill>
                  <a:srgbClr val="000000"/>
                </a:solidFill>
                <a:latin typeface="Times New Roman"/>
                <a:ea typeface="+mj-ea"/>
                <a:cs typeface="+mj-cs"/>
              </a:rPr>
              <a:t>流暢性</a:t>
            </a:r>
            <a:endParaRPr lang="en-US" altLang="zh-TW" sz="4400" kern="0" dirty="0" smtClean="0">
              <a:solidFill>
                <a:srgbClr val="000000"/>
              </a:solidFill>
              <a:latin typeface="Times New Roman"/>
              <a:ea typeface="+mj-ea"/>
              <a:cs typeface="+mj-cs"/>
            </a:endParaRPr>
          </a:p>
          <a:p>
            <a:r>
              <a:rPr kumimoji="1" lang="zh-TW" altLang="en-US" sz="4400" kern="0" dirty="0">
                <a:solidFill>
                  <a:srgbClr val="000000"/>
                </a:solidFill>
                <a:latin typeface="Arial"/>
                <a:cs typeface="+mj-cs"/>
              </a:rPr>
              <a:t>瞬識字</a:t>
            </a:r>
            <a:r>
              <a:rPr kumimoji="1" lang="zh-TW" altLang="en-US" sz="4400" kern="0" dirty="0" smtClean="0">
                <a:solidFill>
                  <a:srgbClr val="000000"/>
                </a:solidFill>
                <a:latin typeface="Arial"/>
                <a:cs typeface="+mj-cs"/>
              </a:rPr>
              <a:t>教學</a:t>
            </a:r>
            <a:endParaRPr kumimoji="1" lang="en-US" altLang="zh-TW" sz="4400" kern="0" dirty="0" smtClean="0">
              <a:solidFill>
                <a:srgbClr val="000000"/>
              </a:solidFill>
              <a:latin typeface="Arial"/>
              <a:cs typeface="+mj-cs"/>
            </a:endParaRPr>
          </a:p>
          <a:p>
            <a:r>
              <a:rPr kumimoji="1" lang="zh-TW" altLang="en-US" sz="4400" kern="0" dirty="0">
                <a:solidFill>
                  <a:srgbClr val="000000"/>
                </a:solidFill>
                <a:latin typeface="Arial"/>
                <a:cs typeface="+mj-cs"/>
              </a:rPr>
              <a:t>強調複誦朗讀的課本本位教學</a:t>
            </a:r>
            <a:endParaRPr kumimoji="1" lang="en-US" altLang="zh-TW" sz="4400" kern="0" dirty="0" smtClean="0">
              <a:solidFill>
                <a:srgbClr val="000000"/>
              </a:solidFill>
              <a:latin typeface="Arial"/>
              <a:cs typeface="+mj-cs"/>
            </a:endParaRPr>
          </a:p>
          <a:p>
            <a:endParaRPr lang="zh-TW" altLang="en-US" dirty="0"/>
          </a:p>
        </p:txBody>
      </p:sp>
    </p:spTree>
    <p:extLst>
      <p:ext uri="{BB962C8B-B14F-4D97-AF65-F5344CB8AC3E}">
        <p14:creationId xmlns:p14="http://schemas.microsoft.com/office/powerpoint/2010/main" val="4013693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zh-TW" altLang="en-US" dirty="0" smtClean="0"/>
              <a:t>曾：平衡式教學</a:t>
            </a:r>
            <a:r>
              <a:rPr lang="zh-TW" altLang="en-US" sz="2000" dirty="0" smtClean="0"/>
              <a:t>（</a:t>
            </a:r>
            <a:r>
              <a:rPr lang="en-US" altLang="zh-TW" sz="2000" dirty="0" smtClean="0"/>
              <a:t>balanced approach</a:t>
            </a:r>
            <a:r>
              <a:rPr lang="zh-TW" altLang="en-US" sz="2000" dirty="0" smtClean="0"/>
              <a:t>）</a:t>
            </a:r>
            <a:r>
              <a:rPr lang="zh-TW" altLang="en-US" dirty="0" smtClean="0"/>
              <a:t>尚好</a:t>
            </a:r>
          </a:p>
        </p:txBody>
      </p:sp>
      <p:sp>
        <p:nvSpPr>
          <p:cNvPr id="46083" name="Rectangle 3"/>
          <p:cNvSpPr>
            <a:spLocks noGrp="1" noChangeArrowheads="1"/>
          </p:cNvSpPr>
          <p:nvPr>
            <p:ph type="body" idx="1"/>
          </p:nvPr>
        </p:nvSpPr>
        <p:spPr/>
        <p:txBody>
          <a:bodyPr/>
          <a:lstStyle/>
          <a:p>
            <a:pPr eaLnBrk="1" hangingPunct="1"/>
            <a:r>
              <a:rPr kumimoji="0" lang="zh-TW" altLang="en-US" dirty="0" smtClean="0">
                <a:solidFill>
                  <a:srgbClr val="0066FF"/>
                </a:solidFill>
              </a:rPr>
              <a:t>解碼式的教學</a:t>
            </a:r>
            <a:r>
              <a:rPr kumimoji="0" lang="zh-TW" altLang="en-US" dirty="0" smtClean="0"/>
              <a:t>和</a:t>
            </a:r>
            <a:r>
              <a:rPr kumimoji="0" lang="zh-TW" altLang="en-US" dirty="0" smtClean="0">
                <a:solidFill>
                  <a:srgbClr val="FF0000"/>
                </a:solidFill>
              </a:rPr>
              <a:t>全語式的教學</a:t>
            </a:r>
            <a:r>
              <a:rPr kumimoji="0" lang="zh-TW" altLang="en-US" dirty="0" smtClean="0"/>
              <a:t>都是必要的</a:t>
            </a:r>
          </a:p>
          <a:p>
            <a:pPr eaLnBrk="1" hangingPunct="1"/>
            <a:r>
              <a:rPr kumimoji="0" lang="zh-TW" altLang="en-US" dirty="0" smtClean="0"/>
              <a:t>年級愈低，解碼要愈多</a:t>
            </a:r>
          </a:p>
          <a:p>
            <a:pPr eaLnBrk="1" hangingPunct="1"/>
            <a:r>
              <a:rPr kumimoji="0" lang="zh-TW" altLang="en-US" dirty="0" smtClean="0"/>
              <a:t>年級愈高，全語要愈多</a:t>
            </a:r>
            <a:endParaRPr kumimoji="0" lang="en-US" altLang="zh-TW" dirty="0" smtClean="0"/>
          </a:p>
          <a:p>
            <a:pPr eaLnBrk="1" hangingPunct="1"/>
            <a:endParaRPr kumimoji="0" lang="en-US" altLang="zh-TW" dirty="0"/>
          </a:p>
          <a:p>
            <a:pPr eaLnBrk="1" hangingPunct="1"/>
            <a:endParaRPr kumimoji="0" lang="en-US" altLang="zh-TW" dirty="0" smtClean="0"/>
          </a:p>
          <a:p>
            <a:pPr eaLnBrk="1" hangingPunct="1"/>
            <a:endParaRPr kumimoji="0" lang="en-US" altLang="zh-TW" dirty="0"/>
          </a:p>
          <a:p>
            <a:pPr eaLnBrk="1" hangingPunct="1"/>
            <a:r>
              <a:rPr kumimoji="0" lang="zh-TW" altLang="en-US" dirty="0" smtClean="0"/>
              <a:t>國中一、二年級解碼要多一點？全語要多一點？</a:t>
            </a:r>
          </a:p>
          <a:p>
            <a:pPr eaLnBrk="1" hangingPunct="1"/>
            <a:endParaRPr kumimoji="0" lang="en-US" altLang="zh-TW" dirty="0" smtClean="0"/>
          </a:p>
        </p:txBody>
      </p:sp>
    </p:spTree>
    <p:extLst>
      <p:ext uri="{BB962C8B-B14F-4D97-AF65-F5344CB8AC3E}">
        <p14:creationId xmlns:p14="http://schemas.microsoft.com/office/powerpoint/2010/main" val="2441567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solidFill>
                <a:srgbClr val="FF0000"/>
              </a:solidFill>
            </a:endParaRPr>
          </a:p>
        </p:txBody>
      </p:sp>
      <p:sp>
        <p:nvSpPr>
          <p:cNvPr id="3" name="文字版面配置區 2"/>
          <p:cNvSpPr>
            <a:spLocks noGrp="1"/>
          </p:cNvSpPr>
          <p:nvPr>
            <p:ph type="body" idx="1"/>
          </p:nvPr>
        </p:nvSpPr>
        <p:spPr/>
        <p:txBody>
          <a:bodyPr/>
          <a:lstStyle/>
          <a:p>
            <a:r>
              <a:rPr lang="zh-TW" altLang="en-US" sz="4400" dirty="0"/>
              <a:t>一套</a:t>
            </a:r>
            <a:r>
              <a:rPr lang="zh-TW" altLang="en-US" sz="4400" b="1" dirty="0">
                <a:solidFill>
                  <a:srgbClr val="FF0000"/>
                </a:solidFill>
              </a:rPr>
              <a:t>字母拼讀直接教學法</a:t>
            </a:r>
          </a:p>
          <a:p>
            <a:endParaRPr lang="zh-TW" altLang="en-US" dirty="0"/>
          </a:p>
        </p:txBody>
      </p:sp>
    </p:spTree>
    <p:extLst>
      <p:ext uri="{BB962C8B-B14F-4D97-AF65-F5344CB8AC3E}">
        <p14:creationId xmlns:p14="http://schemas.microsoft.com/office/powerpoint/2010/main" val="408037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Direct Instruction </a:t>
            </a:r>
            <a:r>
              <a:rPr lang="en-US" altLang="zh-TW" sz="3600" dirty="0" smtClean="0"/>
              <a:t>(DI, </a:t>
            </a:r>
            <a:r>
              <a:rPr lang="zh-TW" altLang="en-US" sz="3600" dirty="0" smtClean="0"/>
              <a:t>直接教學法</a:t>
            </a:r>
            <a:r>
              <a:rPr lang="en-US" altLang="zh-TW" sz="3600" dirty="0" smtClean="0"/>
              <a:t>)</a:t>
            </a:r>
            <a:endParaRPr lang="zh-TW" altLang="en-US" sz="3600" dirty="0"/>
          </a:p>
        </p:txBody>
      </p:sp>
      <p:sp>
        <p:nvSpPr>
          <p:cNvPr id="3" name="內容版面配置區 2"/>
          <p:cNvSpPr>
            <a:spLocks noGrp="1"/>
          </p:cNvSpPr>
          <p:nvPr>
            <p:ph idx="1"/>
          </p:nvPr>
        </p:nvSpPr>
        <p:spPr/>
        <p:txBody>
          <a:bodyPr/>
          <a:lstStyle/>
          <a:p>
            <a:r>
              <a:rPr lang="en-US" altLang="zh-TW" sz="2800" dirty="0" smtClean="0"/>
              <a:t>The teacher decides the learning intentions and success criteria, makes them transparent to the students, demonstrates them by modeling, evaluates if they understand what they have been told by checking for understanding, and re-telling them what they have told by trying it all together with closure.</a:t>
            </a:r>
          </a:p>
          <a:p>
            <a:r>
              <a:rPr lang="zh-TW" altLang="en-US" sz="2800" dirty="0"/>
              <a:t>是</a:t>
            </a:r>
            <a:r>
              <a:rPr lang="zh-TW" altLang="en-US" sz="2800" dirty="0" smtClean="0"/>
              <a:t>歷年來，所有的教學實驗研究中，效果值</a:t>
            </a:r>
            <a:r>
              <a:rPr lang="en-US" altLang="zh-TW" sz="2800" dirty="0" smtClean="0"/>
              <a:t>(effect size)</a:t>
            </a:r>
            <a:r>
              <a:rPr lang="zh-TW" altLang="en-US" sz="2800" dirty="0" smtClean="0"/>
              <a:t>最好的教學法</a:t>
            </a:r>
            <a:endParaRPr lang="en-US" altLang="zh-TW" sz="2800" dirty="0" smtClean="0"/>
          </a:p>
          <a:p>
            <a:r>
              <a:rPr lang="zh-TW" altLang="en-US" sz="2800" dirty="0" smtClean="0"/>
              <a:t>尤其是教導</a:t>
            </a:r>
            <a:r>
              <a:rPr lang="zh-TW" altLang="en-US" sz="2800" dirty="0"/>
              <a:t>閱讀</a:t>
            </a:r>
            <a:r>
              <a:rPr lang="zh-TW" altLang="en-US" sz="2800" dirty="0" smtClean="0"/>
              <a:t>解碼，成效卓著。</a:t>
            </a:r>
            <a:endParaRPr lang="zh-TW" altLang="en-US" sz="2800" dirty="0"/>
          </a:p>
        </p:txBody>
      </p:sp>
    </p:spTree>
    <p:extLst>
      <p:ext uri="{BB962C8B-B14F-4D97-AF65-F5344CB8AC3E}">
        <p14:creationId xmlns:p14="http://schemas.microsoft.com/office/powerpoint/2010/main" val="844893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3"/>
          <p:cNvSpPr>
            <a:spLocks noGrp="1"/>
          </p:cNvSpPr>
          <p:nvPr>
            <p:ph type="title"/>
          </p:nvPr>
        </p:nvSpPr>
        <p:spPr/>
        <p:txBody>
          <a:bodyPr/>
          <a:lstStyle/>
          <a:p>
            <a:pPr eaLnBrk="1" hangingPunct="1"/>
            <a:r>
              <a:rPr lang="zh-TW" altLang="en-US" smtClean="0"/>
              <a:t>直接教學法</a:t>
            </a:r>
            <a:r>
              <a:rPr lang="zh-TW" altLang="en-US" sz="3200" smtClean="0"/>
              <a:t>（</a:t>
            </a:r>
            <a:r>
              <a:rPr lang="en-US" altLang="zh-TW" sz="3200" smtClean="0"/>
              <a:t>Direct Instruction</a:t>
            </a:r>
            <a:r>
              <a:rPr lang="zh-TW" altLang="en-US" sz="3200" smtClean="0"/>
              <a:t>）：</a:t>
            </a:r>
            <a:r>
              <a:rPr lang="en-US" altLang="zh-TW" sz="3200" smtClean="0"/>
              <a:t/>
            </a:r>
            <a:br>
              <a:rPr lang="en-US" altLang="zh-TW" sz="3200" smtClean="0"/>
            </a:br>
            <a:r>
              <a:rPr lang="zh-TW" altLang="en-US" sz="2400" smtClean="0"/>
              <a:t>成效最好的教學法</a:t>
            </a:r>
          </a:p>
        </p:txBody>
      </p:sp>
      <p:sp>
        <p:nvSpPr>
          <p:cNvPr id="29699" name="內容版面配置區 4"/>
          <p:cNvSpPr>
            <a:spLocks noGrp="1"/>
          </p:cNvSpPr>
          <p:nvPr>
            <p:ph sz="half" idx="1"/>
          </p:nvPr>
        </p:nvSpPr>
        <p:spPr/>
        <p:txBody>
          <a:bodyPr/>
          <a:lstStyle/>
          <a:p>
            <a:pPr eaLnBrk="1" hangingPunct="1"/>
            <a:r>
              <a:rPr lang="zh-TW" altLang="en-US" dirty="0" smtClean="0"/>
              <a:t>為美國３－５歲學前兒童發展</a:t>
            </a:r>
            <a:endParaRPr lang="en-US" altLang="zh-TW" dirty="0" smtClean="0"/>
          </a:p>
          <a:p>
            <a:pPr eaLnBrk="1" hangingPunct="1"/>
            <a:r>
              <a:rPr lang="zh-TW" altLang="en-US" dirty="0" smtClean="0"/>
              <a:t>使用者：未經教學訓練的家長</a:t>
            </a:r>
            <a:endParaRPr lang="en-US" altLang="zh-TW" dirty="0" smtClean="0"/>
          </a:p>
          <a:p>
            <a:pPr eaLnBrk="1" hangingPunct="1"/>
            <a:r>
              <a:rPr lang="zh-TW" altLang="en-US" dirty="0" smtClean="0"/>
              <a:t>逐字教案</a:t>
            </a:r>
            <a:endParaRPr lang="en-US" altLang="zh-TW" dirty="0" smtClean="0"/>
          </a:p>
          <a:p>
            <a:pPr eaLnBrk="1" hangingPunct="1"/>
            <a:r>
              <a:rPr lang="en-US" altLang="zh-TW" dirty="0" smtClean="0"/>
              <a:t>DISTAR</a:t>
            </a:r>
            <a:r>
              <a:rPr lang="zh-TW" altLang="en-US" dirty="0" smtClean="0"/>
              <a:t>字母，克服拼音不規則的困難</a:t>
            </a:r>
            <a:endParaRPr lang="en-US" altLang="zh-TW" dirty="0" smtClean="0"/>
          </a:p>
          <a:p>
            <a:pPr eaLnBrk="1" hangingPunct="1"/>
            <a:r>
              <a:rPr lang="zh-TW" altLang="en-US" dirty="0" smtClean="0"/>
              <a:t>台東試用，成效極佳</a:t>
            </a:r>
            <a:endParaRPr lang="en-US" altLang="zh-TW" dirty="0" smtClean="0"/>
          </a:p>
          <a:p>
            <a:pPr eaLnBrk="1" hangingPunct="1"/>
            <a:r>
              <a:rPr lang="zh-TW" altLang="en-US" dirty="0" smtClean="0"/>
              <a:t>錄影帶示範</a:t>
            </a:r>
          </a:p>
        </p:txBody>
      </p:sp>
      <p:pic>
        <p:nvPicPr>
          <p:cNvPr id="29700" name="內容版面配置區 6" descr="bookcover3 (1).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29188" y="1570038"/>
            <a:ext cx="3500437" cy="4618037"/>
          </a:xfrm>
        </p:spPr>
      </p:pic>
    </p:spTree>
    <p:extLst>
      <p:ext uri="{BB962C8B-B14F-4D97-AF65-F5344CB8AC3E}">
        <p14:creationId xmlns:p14="http://schemas.microsoft.com/office/powerpoint/2010/main" val="2285105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625" y="928688"/>
            <a:ext cx="8229600" cy="990600"/>
          </a:xfrm>
        </p:spPr>
        <p:txBody>
          <a:bodyPr>
            <a:normAutofit fontScale="90000"/>
          </a:bodyPr>
          <a:lstStyle/>
          <a:p>
            <a:pPr eaLnBrk="1" hangingPunct="1">
              <a:defRPr/>
            </a:pPr>
            <a:r>
              <a:rPr lang="en-US" altLang="zh-TW" dirty="0" smtClean="0"/>
              <a:t>Overcoming the limitation of English GPC-rules—the </a:t>
            </a:r>
            <a:r>
              <a:rPr lang="en-US" altLang="zh-TW" dirty="0" smtClean="0">
                <a:solidFill>
                  <a:srgbClr val="FF0000"/>
                </a:solidFill>
              </a:rPr>
              <a:t>DISTAR Letters </a:t>
            </a:r>
            <a:r>
              <a:rPr lang="en-US" altLang="zh-TW" dirty="0" smtClean="0">
                <a:solidFill>
                  <a:schemeClr val="tx1"/>
                </a:solidFill>
              </a:rPr>
              <a:t>invented </a:t>
            </a:r>
            <a:r>
              <a:rPr lang="en-US" altLang="zh-TW" dirty="0" smtClean="0"/>
              <a:t>by Engelmann</a:t>
            </a:r>
            <a:endParaRPr lang="zh-TW" altLang="en-US" dirty="0"/>
          </a:p>
        </p:txBody>
      </p:sp>
      <p:pic>
        <p:nvPicPr>
          <p:cNvPr id="30723"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28625" y="2643188"/>
            <a:ext cx="8715375" cy="3084512"/>
          </a:xfrm>
        </p:spPr>
      </p:pic>
    </p:spTree>
    <p:extLst>
      <p:ext uri="{BB962C8B-B14F-4D97-AF65-F5344CB8AC3E}">
        <p14:creationId xmlns:p14="http://schemas.microsoft.com/office/powerpoint/2010/main" val="3726599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p:txBody>
          <a:bodyPr/>
          <a:lstStyle/>
          <a:p>
            <a:r>
              <a:rPr lang="en-US" altLang="zh-TW" smtClean="0"/>
              <a:t>DISTAR</a:t>
            </a:r>
            <a:r>
              <a:rPr lang="zh-TW" altLang="en-US" smtClean="0"/>
              <a:t>字母</a:t>
            </a:r>
          </a:p>
        </p:txBody>
      </p:sp>
      <p:pic>
        <p:nvPicPr>
          <p:cNvPr id="12291" name="內容版面配置區 3" descr="distar.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1412875"/>
            <a:ext cx="8313737" cy="1655763"/>
          </a:xfrm>
          <a:ln>
            <a:solidFill>
              <a:schemeClr val="tx1"/>
            </a:solidFill>
            <a:miter lim="800000"/>
            <a:headEnd/>
            <a:tailEnd/>
          </a:ln>
        </p:spPr>
      </p:pic>
      <p:grpSp>
        <p:nvGrpSpPr>
          <p:cNvPr id="12292" name="群組 8"/>
          <p:cNvGrpSpPr>
            <a:grpSpLocks/>
          </p:cNvGrpSpPr>
          <p:nvPr/>
        </p:nvGrpSpPr>
        <p:grpSpPr bwMode="auto">
          <a:xfrm>
            <a:off x="1476375" y="3357563"/>
            <a:ext cx="6048375" cy="3084512"/>
            <a:chOff x="611560" y="3429000"/>
            <a:chExt cx="6048672" cy="3085026"/>
          </a:xfrm>
        </p:grpSpPr>
        <p:pic>
          <p:nvPicPr>
            <p:cNvPr id="12297" name="圖片 4" descr="37-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429000"/>
              <a:ext cx="3024336" cy="308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圖片 5" descr="16-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3429000"/>
              <a:ext cx="26003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圖片 7" descr="49-5.jpg"/>
            <p:cNvPicPr>
              <a:picLocks noChangeAspect="1"/>
            </p:cNvPicPr>
            <p:nvPr/>
          </p:nvPicPr>
          <p:blipFill>
            <a:blip r:embed="rId5">
              <a:extLst>
                <a:ext uri="{28A0092B-C50C-407E-A947-70E740481C1C}">
                  <a14:useLocalDpi xmlns:a14="http://schemas.microsoft.com/office/drawing/2010/main" val="0"/>
                </a:ext>
              </a:extLst>
            </a:blip>
            <a:srcRect l="6145" t="3580" r="8234" b="79179"/>
            <a:stretch>
              <a:fillRect/>
            </a:stretch>
          </p:blipFill>
          <p:spPr bwMode="auto">
            <a:xfrm>
              <a:off x="3707904" y="5517232"/>
              <a:ext cx="2952328"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3" name="文字方塊 9"/>
          <p:cNvSpPr txBox="1">
            <a:spLocks noChangeArrowheads="1"/>
          </p:cNvSpPr>
          <p:nvPr/>
        </p:nvSpPr>
        <p:spPr bwMode="auto">
          <a:xfrm>
            <a:off x="1835150" y="4581525"/>
            <a:ext cx="2232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fontAlgn="base" hangingPunct="1">
              <a:spcBef>
                <a:spcPct val="0"/>
              </a:spcBef>
              <a:spcAft>
                <a:spcPct val="0"/>
              </a:spcAft>
            </a:pPr>
            <a:r>
              <a:rPr lang="zh-TW" altLang="en-US" smtClean="0">
                <a:solidFill>
                  <a:prstClr val="black"/>
                </a:solidFill>
              </a:rPr>
              <a:t>長母音</a:t>
            </a:r>
            <a:r>
              <a:rPr lang="en-US" altLang="zh-TW" smtClean="0">
                <a:solidFill>
                  <a:prstClr val="black"/>
                </a:solidFill>
              </a:rPr>
              <a:t>(long vowels)</a:t>
            </a:r>
            <a:endParaRPr lang="zh-TW" altLang="en-US" smtClean="0">
              <a:solidFill>
                <a:prstClr val="black"/>
              </a:solidFill>
            </a:endParaRPr>
          </a:p>
        </p:txBody>
      </p:sp>
      <p:sp>
        <p:nvSpPr>
          <p:cNvPr id="12294" name="文字方塊 10"/>
          <p:cNvSpPr txBox="1">
            <a:spLocks noChangeArrowheads="1"/>
          </p:cNvSpPr>
          <p:nvPr/>
        </p:nvSpPr>
        <p:spPr bwMode="auto">
          <a:xfrm>
            <a:off x="1908175" y="6381750"/>
            <a:ext cx="2376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fontAlgn="base" hangingPunct="1">
              <a:spcBef>
                <a:spcPct val="0"/>
              </a:spcBef>
              <a:spcAft>
                <a:spcPct val="0"/>
              </a:spcAft>
            </a:pPr>
            <a:r>
              <a:rPr lang="zh-TW" altLang="en-US" smtClean="0">
                <a:solidFill>
                  <a:prstClr val="black"/>
                </a:solidFill>
              </a:rPr>
              <a:t>短母音</a:t>
            </a:r>
            <a:r>
              <a:rPr lang="en-US" altLang="zh-TW" smtClean="0">
                <a:solidFill>
                  <a:prstClr val="black"/>
                </a:solidFill>
              </a:rPr>
              <a:t>(short vowels)</a:t>
            </a:r>
            <a:endParaRPr lang="zh-TW" altLang="en-US" smtClean="0">
              <a:solidFill>
                <a:prstClr val="black"/>
              </a:solidFill>
            </a:endParaRPr>
          </a:p>
        </p:txBody>
      </p:sp>
      <p:sp>
        <p:nvSpPr>
          <p:cNvPr id="12295" name="文字方塊 11"/>
          <p:cNvSpPr txBox="1">
            <a:spLocks noChangeArrowheads="1"/>
          </p:cNvSpPr>
          <p:nvPr/>
        </p:nvSpPr>
        <p:spPr bwMode="auto">
          <a:xfrm>
            <a:off x="4932363" y="4581525"/>
            <a:ext cx="2232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fontAlgn="base" hangingPunct="1">
              <a:spcBef>
                <a:spcPct val="0"/>
              </a:spcBef>
              <a:spcAft>
                <a:spcPct val="0"/>
              </a:spcAft>
            </a:pPr>
            <a:r>
              <a:rPr lang="zh-TW" altLang="en-US" smtClean="0">
                <a:solidFill>
                  <a:prstClr val="black"/>
                </a:solidFill>
              </a:rPr>
              <a:t>複合音</a:t>
            </a:r>
            <a:r>
              <a:rPr lang="en-US" altLang="zh-TW" smtClean="0">
                <a:solidFill>
                  <a:prstClr val="black"/>
                </a:solidFill>
              </a:rPr>
              <a:t>(digraphs)</a:t>
            </a:r>
            <a:endParaRPr lang="zh-TW" altLang="en-US" smtClean="0">
              <a:solidFill>
                <a:prstClr val="black"/>
              </a:solidFill>
            </a:endParaRPr>
          </a:p>
        </p:txBody>
      </p:sp>
      <p:sp>
        <p:nvSpPr>
          <p:cNvPr id="12296" name="文字方塊 12"/>
          <p:cNvSpPr txBox="1">
            <a:spLocks noChangeArrowheads="1"/>
          </p:cNvSpPr>
          <p:nvPr/>
        </p:nvSpPr>
        <p:spPr bwMode="auto">
          <a:xfrm>
            <a:off x="5076825" y="6381750"/>
            <a:ext cx="172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fontAlgn="base" hangingPunct="1">
              <a:spcBef>
                <a:spcPct val="0"/>
              </a:spcBef>
              <a:spcAft>
                <a:spcPct val="0"/>
              </a:spcAft>
            </a:pPr>
            <a:r>
              <a:rPr lang="zh-TW" altLang="en-US" smtClean="0">
                <a:solidFill>
                  <a:prstClr val="black"/>
                </a:solidFill>
              </a:rPr>
              <a:t>混合音</a:t>
            </a:r>
            <a:r>
              <a:rPr lang="en-US" altLang="zh-TW" smtClean="0">
                <a:solidFill>
                  <a:prstClr val="black"/>
                </a:solidFill>
              </a:rPr>
              <a:t>(blends)</a:t>
            </a:r>
            <a:endParaRPr lang="zh-TW" altLang="en-US" smtClean="0">
              <a:solidFill>
                <a:prstClr val="black"/>
              </a:solidFill>
            </a:endParaRPr>
          </a:p>
        </p:txBody>
      </p:sp>
    </p:spTree>
    <p:extLst>
      <p:ext uri="{BB962C8B-B14F-4D97-AF65-F5344CB8AC3E}">
        <p14:creationId xmlns:p14="http://schemas.microsoft.com/office/powerpoint/2010/main" val="3920358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p:txBody>
          <a:bodyPr/>
          <a:lstStyle/>
          <a:p>
            <a:r>
              <a:rPr lang="en-US" altLang="zh-TW" smtClean="0"/>
              <a:t>DISTAR</a:t>
            </a:r>
            <a:r>
              <a:rPr lang="zh-TW" altLang="en-US" smtClean="0"/>
              <a:t>課程的閱讀方式</a:t>
            </a:r>
          </a:p>
        </p:txBody>
      </p:sp>
      <p:pic>
        <p:nvPicPr>
          <p:cNvPr id="13315" name="內容版面配置區 3" descr="reading.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90750" y="2411413"/>
            <a:ext cx="4762500" cy="2905125"/>
          </a:xfrm>
        </p:spPr>
      </p:pic>
    </p:spTree>
    <p:extLst>
      <p:ext uri="{BB962C8B-B14F-4D97-AF65-F5344CB8AC3E}">
        <p14:creationId xmlns:p14="http://schemas.microsoft.com/office/powerpoint/2010/main" val="1261098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eaLnBrk="1" hangingPunct="1">
              <a:defRPr/>
            </a:pPr>
            <a:r>
              <a:rPr lang="en-US" altLang="zh-TW" sz="3600" dirty="0" smtClean="0"/>
              <a:t>The DISTAR turns written English into a transparent language</a:t>
            </a:r>
            <a:endParaRPr lang="zh-TW" altLang="en-US" sz="3600" dirty="0"/>
          </a:p>
        </p:txBody>
      </p:sp>
      <p:pic>
        <p:nvPicPr>
          <p:cNvPr id="31747"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755576" y="1628800"/>
            <a:ext cx="7286625" cy="4937125"/>
          </a:xfrm>
        </p:spPr>
      </p:pic>
    </p:spTree>
    <p:extLst>
      <p:ext uri="{BB962C8B-B14F-4D97-AF65-F5344CB8AC3E}">
        <p14:creationId xmlns:p14="http://schemas.microsoft.com/office/powerpoint/2010/main" val="29909356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r>
              <a:rPr lang="en-US" altLang="zh-TW" smtClean="0"/>
              <a:t>DISTAR</a:t>
            </a:r>
            <a:r>
              <a:rPr lang="zh-TW" altLang="en-US" smtClean="0"/>
              <a:t>課程的逐字教案</a:t>
            </a:r>
          </a:p>
        </p:txBody>
      </p:sp>
      <p:pic>
        <p:nvPicPr>
          <p:cNvPr id="15363" name="內容版面配置區 3" descr="lesson_clip.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600200"/>
            <a:ext cx="6248400" cy="4525963"/>
          </a:xfrm>
        </p:spPr>
      </p:pic>
    </p:spTree>
    <p:extLst>
      <p:ext uri="{BB962C8B-B14F-4D97-AF65-F5344CB8AC3E}">
        <p14:creationId xmlns:p14="http://schemas.microsoft.com/office/powerpoint/2010/main" val="4249820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p:txBody>
          <a:bodyPr/>
          <a:lstStyle/>
          <a:p>
            <a:r>
              <a:rPr lang="en-US" altLang="zh-TW" smtClean="0"/>
              <a:t>DISTAR</a:t>
            </a:r>
            <a:r>
              <a:rPr lang="zh-TW" altLang="en-US" smtClean="0"/>
              <a:t>課文</a:t>
            </a:r>
          </a:p>
        </p:txBody>
      </p:sp>
      <p:pic>
        <p:nvPicPr>
          <p:cNvPr id="14339" name="內容版面配置區 3" descr="33-8.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22288" y="1600200"/>
            <a:ext cx="8099425" cy="4525963"/>
          </a:xfrm>
        </p:spPr>
      </p:pic>
    </p:spTree>
    <p:extLst>
      <p:ext uri="{BB962C8B-B14F-4D97-AF65-F5344CB8AC3E}">
        <p14:creationId xmlns:p14="http://schemas.microsoft.com/office/powerpoint/2010/main" val="3713520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marL="514350" lvl="0" indent="-514350">
              <a:spcBef>
                <a:spcPct val="20000"/>
              </a:spcBef>
            </a:pPr>
            <a:r>
              <a:rPr lang="zh-TW" altLang="zh-TW" sz="4800" b="1" kern="100" dirty="0" smtClean="0">
                <a:solidFill>
                  <a:srgbClr val="FF0000"/>
                </a:solidFill>
                <a:cs typeface="Times New Roman"/>
              </a:rPr>
              <a:t>英</a:t>
            </a:r>
            <a:r>
              <a:rPr lang="zh-TW" altLang="en-US" sz="4800" b="1" kern="100" dirty="0" smtClean="0">
                <a:solidFill>
                  <a:srgbClr val="FF0000"/>
                </a:solidFill>
                <a:cs typeface="Times New Roman"/>
              </a:rPr>
              <a:t>語</a:t>
            </a:r>
            <a:r>
              <a:rPr lang="zh-TW" altLang="zh-TW" sz="4800" b="1" kern="100" dirty="0" smtClean="0">
                <a:solidFill>
                  <a:srgbClr val="FF0000"/>
                </a:solidFill>
                <a:cs typeface="Times New Roman"/>
              </a:rPr>
              <a:t>文</a:t>
            </a:r>
            <a:r>
              <a:rPr lang="zh-TW" altLang="en-US" sz="4800" kern="100" dirty="0" smtClean="0">
                <a:solidFill>
                  <a:srgbClr val="FF0000"/>
                </a:solidFill>
                <a:cs typeface="Times New Roman"/>
              </a:rPr>
              <a:t>學力落差</a:t>
            </a:r>
            <a:r>
              <a:rPr lang="en-US" altLang="zh-TW" sz="3200" kern="100" dirty="0">
                <a:solidFill>
                  <a:srgbClr val="0066FF"/>
                </a:solidFill>
                <a:cs typeface="Times New Roman"/>
              </a:rPr>
              <a:t/>
            </a:r>
            <a:br>
              <a:rPr lang="en-US" altLang="zh-TW" sz="3200" kern="100" dirty="0">
                <a:solidFill>
                  <a:srgbClr val="0066FF"/>
                </a:solidFill>
                <a:cs typeface="Times New Roman"/>
              </a:rPr>
            </a:br>
            <a:r>
              <a:rPr lang="zh-TW" altLang="en-US" sz="3200" kern="100" dirty="0" smtClean="0">
                <a:solidFill>
                  <a:srgbClr val="0066FF"/>
                </a:solidFill>
                <a:cs typeface="Times New Roman"/>
              </a:rPr>
              <a:t>　　　　　　教</a:t>
            </a:r>
            <a:r>
              <a:rPr lang="zh-TW" altLang="en-US" sz="3200" kern="100" dirty="0">
                <a:solidFill>
                  <a:srgbClr val="0066FF"/>
                </a:solidFill>
                <a:cs typeface="Times New Roman"/>
              </a:rPr>
              <a:t>與</a:t>
            </a:r>
            <a:r>
              <a:rPr lang="zh-TW" altLang="zh-TW" sz="3200" kern="100" dirty="0">
                <a:solidFill>
                  <a:srgbClr val="0066FF"/>
                </a:solidFill>
                <a:cs typeface="Times New Roman"/>
              </a:rPr>
              <a:t>學的</a:t>
            </a:r>
            <a:r>
              <a:rPr lang="zh-TW" altLang="en-US" sz="3200" kern="100" dirty="0">
                <a:solidFill>
                  <a:srgbClr val="0066FF"/>
                </a:solidFill>
                <a:cs typeface="Times New Roman"/>
              </a:rPr>
              <a:t>重大</a:t>
            </a:r>
            <a:r>
              <a:rPr lang="zh-TW" altLang="en-US" sz="3200" kern="100" dirty="0" smtClean="0">
                <a:solidFill>
                  <a:srgbClr val="0066FF"/>
                </a:solidFill>
                <a:cs typeface="Times New Roman"/>
              </a:rPr>
              <a:t>挑戰</a:t>
            </a:r>
            <a:endParaRPr lang="zh-TW" altLang="en-US" dirty="0">
              <a:solidFill>
                <a:srgbClr val="0066FF"/>
              </a:solidFill>
            </a:endParaRPr>
          </a:p>
        </p:txBody>
      </p:sp>
      <p:sp>
        <p:nvSpPr>
          <p:cNvPr id="3" name="副標題 2"/>
          <p:cNvSpPr>
            <a:spLocks noGrp="1"/>
          </p:cNvSpPr>
          <p:nvPr>
            <p:ph type="subTitle" idx="1"/>
          </p:nvPr>
        </p:nvSpPr>
        <p:spPr/>
        <p:txBody>
          <a:bodyPr/>
          <a:lstStyle/>
          <a:p>
            <a:pPr algn="r"/>
            <a:r>
              <a:rPr lang="zh-TW" altLang="en-US" dirty="0" smtClean="0"/>
              <a:t>來看一些數字</a:t>
            </a:r>
            <a:endParaRPr lang="zh-TW" altLang="en-US" dirty="0"/>
          </a:p>
        </p:txBody>
      </p:sp>
    </p:spTree>
    <p:extLst>
      <p:ext uri="{BB962C8B-B14F-4D97-AF65-F5344CB8AC3E}">
        <p14:creationId xmlns:p14="http://schemas.microsoft.com/office/powerpoint/2010/main" val="3599086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pPr eaLnBrk="1" hangingPunct="1"/>
            <a:endParaRPr lang="zh-TW" altLang="en-US" smtClean="0"/>
          </a:p>
        </p:txBody>
      </p:sp>
      <p:pic>
        <p:nvPicPr>
          <p:cNvPr id="32771"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14313" y="714375"/>
            <a:ext cx="8572500" cy="4937125"/>
          </a:xfrm>
        </p:spPr>
      </p:pic>
    </p:spTree>
    <p:extLst>
      <p:ext uri="{BB962C8B-B14F-4D97-AF65-F5344CB8AC3E}">
        <p14:creationId xmlns:p14="http://schemas.microsoft.com/office/powerpoint/2010/main" val="9283432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3"/>
          <p:cNvSpPr>
            <a:spLocks noGrp="1"/>
          </p:cNvSpPr>
          <p:nvPr>
            <p:ph type="title"/>
          </p:nvPr>
        </p:nvSpPr>
        <p:spPr/>
        <p:txBody>
          <a:bodyPr/>
          <a:lstStyle/>
          <a:p>
            <a:pPr eaLnBrk="1" hangingPunct="1"/>
            <a:endParaRPr lang="zh-TW" altLang="en-US" smtClean="0"/>
          </a:p>
        </p:txBody>
      </p:sp>
      <p:pic>
        <p:nvPicPr>
          <p:cNvPr id="336898"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42938" y="1285875"/>
            <a:ext cx="7715250" cy="1852613"/>
          </a:xfrm>
        </p:spPr>
      </p:pic>
      <p:pic>
        <p:nvPicPr>
          <p:cNvPr id="3368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3857625"/>
            <a:ext cx="75009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225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6898"/>
                                        </p:tgtEl>
                                        <p:attrNameLst>
                                          <p:attrName>style.visibility</p:attrName>
                                        </p:attrNameLst>
                                      </p:cBhvr>
                                      <p:to>
                                        <p:strVal val="visible"/>
                                      </p:to>
                                    </p:set>
                                    <p:animEffect transition="in" filter="fade">
                                      <p:cBhvr>
                                        <p:cTn id="7" dur="2000"/>
                                        <p:tgtEl>
                                          <p:spTgt spid="336898"/>
                                        </p:tgtEl>
                                      </p:cBhvr>
                                    </p:animEffect>
                                  </p:childTnLst>
                                </p:cTn>
                              </p:par>
                              <p:par>
                                <p:cTn id="8" presetID="10" presetClass="entr" presetSubtype="0" fill="hold" nodeType="withEffect">
                                  <p:stCondLst>
                                    <p:cond delay="0"/>
                                  </p:stCondLst>
                                  <p:childTnLst>
                                    <p:set>
                                      <p:cBhvr>
                                        <p:cTn id="9" dur="1" fill="hold">
                                          <p:stCondLst>
                                            <p:cond delay="0"/>
                                          </p:stCondLst>
                                        </p:cTn>
                                        <p:tgtEl>
                                          <p:spTgt spid="336899"/>
                                        </p:tgtEl>
                                        <p:attrNameLst>
                                          <p:attrName>style.visibility</p:attrName>
                                        </p:attrNameLst>
                                      </p:cBhvr>
                                      <p:to>
                                        <p:strVal val="visible"/>
                                      </p:to>
                                    </p:set>
                                    <p:animEffect transition="in" filter="fade">
                                      <p:cBhvr>
                                        <p:cTn id="10" dur="2000"/>
                                        <p:tgtEl>
                                          <p:spTgt spid="336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p:txBody>
          <a:bodyPr/>
          <a:lstStyle/>
          <a:p>
            <a:pPr eaLnBrk="1" hangingPunct="1"/>
            <a:r>
              <a:rPr lang="en-US" altLang="zh-TW" smtClean="0"/>
              <a:t>“Back to normal’ training</a:t>
            </a:r>
            <a:endParaRPr lang="zh-TW" altLang="en-US" smtClean="0"/>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928938"/>
            <a:ext cx="828675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04894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eaLnBrk="1" hangingPunct="1">
              <a:defRPr/>
            </a:pPr>
            <a:r>
              <a:rPr lang="en-US" altLang="zh-TW" dirty="0" smtClean="0"/>
              <a:t>Now, kids can read normal font with ease.</a:t>
            </a:r>
            <a:endParaRPr lang="zh-TW" altLang="en-US" dirty="0"/>
          </a:p>
        </p:txBody>
      </p:sp>
      <p:pic>
        <p:nvPicPr>
          <p:cNvPr id="35843"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49455" y="1988840"/>
            <a:ext cx="8994545" cy="2808312"/>
          </a:xfrm>
        </p:spPr>
      </p:pic>
    </p:spTree>
    <p:extLst>
      <p:ext uri="{BB962C8B-B14F-4D97-AF65-F5344CB8AC3E}">
        <p14:creationId xmlns:p14="http://schemas.microsoft.com/office/powerpoint/2010/main" val="3106346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證據本位的教材</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t> 無經驗的</a:t>
            </a:r>
            <a:r>
              <a:rPr lang="zh-TW" altLang="en-US" dirty="0" smtClean="0">
                <a:latin typeface="標楷體" panose="03000509000000000000" pitchFamily="65" charset="-120"/>
                <a:ea typeface="標楷體" panose="03000509000000000000" pitchFamily="65" charset="-120"/>
              </a:rPr>
              <a:t>大學生</a:t>
            </a:r>
            <a:r>
              <a:rPr lang="en-US" altLang="zh-TW" dirty="0" smtClean="0">
                <a:latin typeface="標楷體" panose="03000509000000000000" pitchFamily="65" charset="-120"/>
                <a:ea typeface="標楷體" panose="03000509000000000000" pitchFamily="65" charset="-120"/>
              </a:rPr>
              <a:t>tutor</a:t>
            </a:r>
            <a:r>
              <a:rPr lang="zh-TW" altLang="en-US" dirty="0" smtClean="0">
                <a:latin typeface="標楷體" panose="03000509000000000000" pitchFamily="65" charset="-120"/>
                <a:ea typeface="標楷體" panose="03000509000000000000" pitchFamily="65" charset="-120"/>
              </a:rPr>
              <a:t>，對國一</a:t>
            </a:r>
            <a:r>
              <a:rPr lang="zh-TW" altLang="en-US" dirty="0">
                <a:latin typeface="標楷體" panose="03000509000000000000" pitchFamily="65" charset="-120"/>
                <a:ea typeface="標楷體" panose="03000509000000000000" pitchFamily="65" charset="-120"/>
              </a:rPr>
              <a:t>下</a:t>
            </a:r>
            <a:r>
              <a:rPr lang="zh-TW" altLang="en-US" dirty="0" smtClean="0">
                <a:latin typeface="標楷體" panose="03000509000000000000" pitchFamily="65" charset="-120"/>
                <a:ea typeface="標楷體" panose="03000509000000000000" pitchFamily="65" charset="-120"/>
              </a:rPr>
              <a:t>學期英語低成就學生一對一教學</a:t>
            </a:r>
            <a:r>
              <a:rPr lang="en-US" altLang="zh-TW" dirty="0" smtClean="0">
                <a:latin typeface="標楷體" panose="03000509000000000000" pitchFamily="65" charset="-120"/>
                <a:ea typeface="標楷體" panose="03000509000000000000" pitchFamily="65" charset="-120"/>
              </a:rPr>
              <a:t>40</a:t>
            </a:r>
            <a:r>
              <a:rPr lang="zh-TW" altLang="en-US" dirty="0" smtClean="0">
                <a:latin typeface="標楷體" panose="03000509000000000000" pitchFamily="65" charset="-120"/>
                <a:ea typeface="標楷體" panose="03000509000000000000" pitchFamily="65" charset="-120"/>
              </a:rPr>
              <a:t>小時，</a:t>
            </a:r>
            <a:r>
              <a:rPr lang="zh-TW" altLang="en-US" dirty="0">
                <a:latin typeface="標楷體" panose="03000509000000000000" pitchFamily="65" charset="-120"/>
                <a:ea typeface="標楷體" panose="03000509000000000000" pitchFamily="65" charset="-120"/>
              </a:rPr>
              <a:t>效果</a:t>
            </a:r>
            <a:r>
              <a:rPr lang="zh-TW" altLang="en-US" dirty="0" smtClean="0">
                <a:latin typeface="標楷體" panose="03000509000000000000" pitchFamily="65" charset="-120"/>
                <a:ea typeface="標楷體" panose="03000509000000000000" pitchFamily="65" charset="-120"/>
              </a:rPr>
              <a:t>值</a:t>
            </a:r>
            <a:r>
              <a:rPr lang="en-US" altLang="zh-TW" dirty="0" smtClean="0">
                <a:latin typeface="標楷體" panose="03000509000000000000" pitchFamily="65" charset="-120"/>
                <a:ea typeface="標楷體" panose="03000509000000000000" pitchFamily="65" charset="-120"/>
              </a:rPr>
              <a:t>0.9 </a:t>
            </a:r>
            <a:r>
              <a:rPr lang="en-US" altLang="zh-TW" sz="2400" dirty="0" smtClean="0"/>
              <a:t>(</a:t>
            </a:r>
            <a:r>
              <a:rPr lang="zh-TW" altLang="en-US" sz="2400" dirty="0" smtClean="0"/>
              <a:t>曾世杰、李瑋婷、陳淑麗，</a:t>
            </a:r>
            <a:r>
              <a:rPr lang="en-US" altLang="zh-TW" sz="2400" dirty="0" smtClean="0"/>
              <a:t>2013)</a:t>
            </a:r>
          </a:p>
          <a:p>
            <a:r>
              <a:rPr lang="zh-TW" altLang="en-US" dirty="0" smtClean="0">
                <a:latin typeface="標楷體" panose="03000509000000000000" pitchFamily="65" charset="-120"/>
                <a:ea typeface="標楷體" panose="03000509000000000000" pitchFamily="65" charset="-120"/>
              </a:rPr>
              <a:t>高職老師</a:t>
            </a:r>
            <a:r>
              <a:rPr lang="en-US" altLang="zh-TW" dirty="0" smtClean="0">
                <a:latin typeface="標楷體" panose="03000509000000000000" pitchFamily="65" charset="-120"/>
                <a:ea typeface="標楷體" panose="03000509000000000000" pitchFamily="65" charset="-120"/>
              </a:rPr>
              <a:t>tutor</a:t>
            </a:r>
            <a:r>
              <a:rPr lang="zh-TW" altLang="en-US" dirty="0" smtClean="0">
                <a:latin typeface="標楷體" panose="03000509000000000000" pitchFamily="65" charset="-120"/>
                <a:ea typeface="標楷體" panose="03000509000000000000" pitchFamily="65" charset="-120"/>
              </a:rPr>
              <a:t>，</a:t>
            </a:r>
            <a:r>
              <a:rPr lang="en-US" altLang="zh-TW" dirty="0">
                <a:solidFill>
                  <a:srgbClr val="000000"/>
                </a:solidFill>
                <a:latin typeface="標楷體" panose="03000509000000000000" pitchFamily="65" charset="-120"/>
                <a:ea typeface="標楷體" panose="03000509000000000000" pitchFamily="65" charset="-120"/>
              </a:rPr>
              <a:t>1: </a:t>
            </a:r>
            <a:r>
              <a:rPr lang="en-US" altLang="zh-TW" dirty="0" smtClean="0">
                <a:solidFill>
                  <a:srgbClr val="000000"/>
                </a:solidFill>
                <a:latin typeface="標楷體" panose="03000509000000000000" pitchFamily="65" charset="-120"/>
                <a:ea typeface="標楷體" panose="03000509000000000000" pitchFamily="65" charset="-120"/>
              </a:rPr>
              <a:t>10</a:t>
            </a:r>
            <a:r>
              <a:rPr lang="zh-TW" altLang="en-US" dirty="0" smtClean="0">
                <a:solidFill>
                  <a:srgbClr val="000000"/>
                </a:solidFill>
                <a:latin typeface="標楷體" panose="03000509000000000000" pitchFamily="65" charset="-120"/>
                <a:ea typeface="標楷體" panose="03000509000000000000" pitchFamily="65" charset="-120"/>
              </a:rPr>
              <a:t>師生比，</a:t>
            </a:r>
            <a:r>
              <a:rPr lang="zh-TW" altLang="en-US" dirty="0" smtClean="0">
                <a:latin typeface="標楷體" panose="03000509000000000000" pitchFamily="65" charset="-120"/>
                <a:ea typeface="標楷體" panose="03000509000000000000" pitchFamily="65" charset="-120"/>
              </a:rPr>
              <a:t>對高一</a:t>
            </a:r>
            <a:r>
              <a:rPr lang="zh-TW" altLang="en-US" dirty="0">
                <a:solidFill>
                  <a:srgbClr val="000000"/>
                </a:solidFill>
                <a:latin typeface="標楷體" panose="03000509000000000000" pitchFamily="65" charset="-120"/>
                <a:ea typeface="標楷體" panose="03000509000000000000" pitchFamily="65" charset="-120"/>
              </a:rPr>
              <a:t>英語低成就</a:t>
            </a:r>
            <a:r>
              <a:rPr lang="zh-TW" altLang="en-US" dirty="0" smtClean="0">
                <a:solidFill>
                  <a:srgbClr val="000000"/>
                </a:solidFill>
                <a:latin typeface="標楷體" panose="03000509000000000000" pitchFamily="65" charset="-120"/>
                <a:ea typeface="標楷體" panose="03000509000000000000" pitchFamily="65" charset="-120"/>
              </a:rPr>
              <a:t>學生教學</a:t>
            </a:r>
            <a:r>
              <a:rPr lang="en-US" altLang="zh-TW" dirty="0" smtClean="0">
                <a:solidFill>
                  <a:srgbClr val="000000"/>
                </a:solidFill>
                <a:latin typeface="標楷體" panose="03000509000000000000" pitchFamily="65" charset="-120"/>
                <a:ea typeface="標楷體" panose="03000509000000000000" pitchFamily="65" charset="-120"/>
              </a:rPr>
              <a:t>20</a:t>
            </a:r>
            <a:r>
              <a:rPr lang="zh-TW" altLang="en-US" dirty="0">
                <a:solidFill>
                  <a:srgbClr val="000000"/>
                </a:solidFill>
                <a:latin typeface="標楷體" panose="03000509000000000000" pitchFamily="65" charset="-120"/>
                <a:ea typeface="標楷體" panose="03000509000000000000" pitchFamily="65" charset="-120"/>
              </a:rPr>
              <a:t>小時</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孫翌軒、曾世杰，</a:t>
            </a:r>
            <a:r>
              <a:rPr lang="en-US" altLang="zh-TW" sz="2400" dirty="0" smtClean="0">
                <a:latin typeface="標楷體" panose="03000509000000000000" pitchFamily="65" charset="-120"/>
                <a:ea typeface="標楷體" panose="03000509000000000000" pitchFamily="65" charset="-120"/>
              </a:rPr>
              <a:t>2014)</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11459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教材提供</a:t>
            </a:r>
            <a:endParaRPr lang="zh-TW" altLang="en-US" dirty="0"/>
          </a:p>
        </p:txBody>
      </p:sp>
      <p:sp>
        <p:nvSpPr>
          <p:cNvPr id="3" name="內容版面配置區 2"/>
          <p:cNvSpPr>
            <a:spLocks noGrp="1"/>
          </p:cNvSpPr>
          <p:nvPr>
            <p:ph idx="1"/>
          </p:nvPr>
        </p:nvSpPr>
        <p:spPr/>
        <p:txBody>
          <a:bodyPr/>
          <a:lstStyle/>
          <a:p>
            <a:r>
              <a:rPr lang="en-US" altLang="zh-TW" dirty="0" smtClean="0"/>
              <a:t>Teach your child to read in 100 easy lessons </a:t>
            </a:r>
            <a:r>
              <a:rPr lang="en-US" altLang="zh-TW" sz="2400" dirty="0" smtClean="0"/>
              <a:t>(Engelmann, </a:t>
            </a:r>
            <a:r>
              <a:rPr lang="en-US" altLang="zh-TW" sz="2400" dirty="0" err="1" smtClean="0"/>
              <a:t>Haddox</a:t>
            </a:r>
            <a:r>
              <a:rPr lang="en-US" altLang="zh-TW" sz="2400" dirty="0" smtClean="0"/>
              <a:t>, &amp; Burner, 1984)</a:t>
            </a:r>
          </a:p>
          <a:p>
            <a:r>
              <a:rPr lang="zh-TW" altLang="en-US" dirty="0" smtClean="0"/>
              <a:t>全文檔案：中譯本</a:t>
            </a:r>
            <a:r>
              <a:rPr lang="en-US" altLang="zh-TW" dirty="0" smtClean="0"/>
              <a:t>Lesson 1 – Lesson 50</a:t>
            </a:r>
          </a:p>
          <a:p>
            <a:r>
              <a:rPr lang="zh-TW" altLang="en-US" dirty="0"/>
              <a:t>課文目標</a:t>
            </a:r>
            <a:r>
              <a:rPr lang="zh-TW" altLang="en-US" dirty="0" smtClean="0"/>
              <a:t>刺激</a:t>
            </a:r>
            <a:r>
              <a:rPr lang="en-US" altLang="zh-TW" dirty="0" smtClean="0"/>
              <a:t>PPT</a:t>
            </a:r>
            <a:r>
              <a:rPr lang="zh-TW" altLang="en-US" dirty="0" smtClean="0"/>
              <a:t>：</a:t>
            </a:r>
            <a:r>
              <a:rPr lang="en-US" altLang="zh-TW" dirty="0" smtClean="0"/>
              <a:t>L1 – L100</a:t>
            </a:r>
          </a:p>
          <a:p>
            <a:r>
              <a:rPr lang="en-US" altLang="zh-TW" dirty="0"/>
              <a:t>https://docs.google.com/file/d/0B85QKD9aqNeLMElkRDBKbkhieVU/edit</a:t>
            </a:r>
            <a:endParaRPr lang="en-US" altLang="zh-TW" dirty="0" smtClean="0"/>
          </a:p>
          <a:p>
            <a:endParaRPr lang="en-US" altLang="zh-TW" dirty="0" smtClean="0"/>
          </a:p>
          <a:p>
            <a:endParaRPr lang="zh-TW" altLang="en-US" dirty="0"/>
          </a:p>
        </p:txBody>
      </p:sp>
    </p:spTree>
    <p:extLst>
      <p:ext uri="{BB962C8B-B14F-4D97-AF65-F5344CB8AC3E}">
        <p14:creationId xmlns:p14="http://schemas.microsoft.com/office/powerpoint/2010/main" val="1733319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b="1" dirty="0" smtClean="0">
                <a:solidFill>
                  <a:srgbClr val="FF0000"/>
                </a:solidFill>
              </a:rPr>
              <a:t>Fluency</a:t>
            </a:r>
            <a:r>
              <a:rPr lang="zh-TW" altLang="en-US" b="1" dirty="0" smtClean="0">
                <a:solidFill>
                  <a:srgbClr val="FF0000"/>
                </a:solidFill>
              </a:rPr>
              <a:t>流暢性教學</a:t>
            </a:r>
            <a:endParaRPr lang="zh-TW" altLang="en-US" b="1" dirty="0">
              <a:solidFill>
                <a:srgbClr val="FF0000"/>
              </a:solidFill>
            </a:endParaRPr>
          </a:p>
        </p:txBody>
      </p:sp>
      <p:sp>
        <p:nvSpPr>
          <p:cNvPr id="3" name="副標題 2"/>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12026072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Fluency </a:t>
            </a:r>
            <a:r>
              <a:rPr lang="zh-TW" altLang="en-US" dirty="0" smtClean="0"/>
              <a:t>流暢</a:t>
            </a:r>
            <a:r>
              <a:rPr lang="zh-TW" altLang="en-US" dirty="0"/>
              <a:t>性</a:t>
            </a:r>
          </a:p>
        </p:txBody>
      </p:sp>
      <p:sp>
        <p:nvSpPr>
          <p:cNvPr id="3" name="內容版面配置區 2"/>
          <p:cNvSpPr>
            <a:spLocks noGrp="1"/>
          </p:cNvSpPr>
          <p:nvPr>
            <p:ph idx="1"/>
          </p:nvPr>
        </p:nvSpPr>
        <p:spPr/>
        <p:txBody>
          <a:bodyPr/>
          <a:lstStyle/>
          <a:p>
            <a:pPr marL="0" indent="0">
              <a:buNone/>
            </a:pPr>
            <a:r>
              <a:rPr lang="en-US" altLang="zh-TW" sz="4400" dirty="0" smtClean="0"/>
              <a:t>reading </a:t>
            </a:r>
            <a:r>
              <a:rPr lang="en-US" altLang="zh-TW" sz="4400" dirty="0"/>
              <a:t>that is </a:t>
            </a:r>
            <a:r>
              <a:rPr lang="en-US" altLang="zh-TW" sz="4400" dirty="0">
                <a:solidFill>
                  <a:srgbClr val="0066FF"/>
                </a:solidFill>
              </a:rPr>
              <a:t>quick</a:t>
            </a:r>
            <a:r>
              <a:rPr lang="en-US" altLang="zh-TW" sz="4400" dirty="0" smtClean="0">
                <a:solidFill>
                  <a:srgbClr val="0066FF"/>
                </a:solidFill>
              </a:rPr>
              <a:t>, </a:t>
            </a:r>
            <a:r>
              <a:rPr lang="en-US" altLang="zh-TW" sz="4400" dirty="0">
                <a:solidFill>
                  <a:srgbClr val="0066FF"/>
                </a:solidFill>
              </a:rPr>
              <a:t>accurate</a:t>
            </a:r>
            <a:r>
              <a:rPr lang="en-US" altLang="zh-TW" sz="4400" dirty="0" smtClean="0">
                <a:solidFill>
                  <a:srgbClr val="0066FF"/>
                </a:solidFill>
              </a:rPr>
              <a:t>, </a:t>
            </a:r>
            <a:r>
              <a:rPr lang="en-US" altLang="zh-TW" sz="4400" dirty="0">
                <a:solidFill>
                  <a:srgbClr val="0066FF"/>
                </a:solidFill>
              </a:rPr>
              <a:t>effortless</a:t>
            </a:r>
            <a:r>
              <a:rPr lang="en-US" altLang="zh-TW" sz="4400" dirty="0" smtClean="0"/>
              <a:t>, and </a:t>
            </a:r>
            <a:r>
              <a:rPr lang="en-US" altLang="zh-TW" sz="4400" dirty="0" smtClean="0">
                <a:solidFill>
                  <a:srgbClr val="0066FF"/>
                </a:solidFill>
              </a:rPr>
              <a:t>with expression</a:t>
            </a:r>
          </a:p>
          <a:p>
            <a:endParaRPr lang="zh-TW" altLang="en-US" sz="3600" dirty="0"/>
          </a:p>
        </p:txBody>
      </p:sp>
      <p:sp>
        <p:nvSpPr>
          <p:cNvPr id="4" name="投影片編號版面配置區 3"/>
          <p:cNvSpPr>
            <a:spLocks noGrp="1"/>
          </p:cNvSpPr>
          <p:nvPr>
            <p:ph type="sldNum" sz="quarter" idx="12"/>
          </p:nvPr>
        </p:nvSpPr>
        <p:spPr/>
        <p:txBody>
          <a:bodyPr/>
          <a:lstStyle/>
          <a:p>
            <a:pPr>
              <a:defRPr/>
            </a:pPr>
            <a:fld id="{EF528FD1-BDF1-4433-80D2-46CD5247D8F8}" type="slidenum">
              <a:rPr lang="zh-TW" altLang="en-US" smtClean="0">
                <a:solidFill>
                  <a:prstClr val="black">
                    <a:tint val="75000"/>
                  </a:prstClr>
                </a:solidFill>
              </a:rPr>
              <a:pPr>
                <a:defRPr/>
              </a:pPr>
              <a:t>47</a:t>
            </a:fld>
            <a:endParaRPr lang="zh-TW" altLang="en-US">
              <a:solidFill>
                <a:prstClr val="black">
                  <a:tint val="75000"/>
                </a:prstClr>
              </a:solidFill>
            </a:endParaRPr>
          </a:p>
        </p:txBody>
      </p:sp>
    </p:spTree>
    <p:extLst>
      <p:ext uri="{BB962C8B-B14F-4D97-AF65-F5344CB8AC3E}">
        <p14:creationId xmlns:p14="http://schemas.microsoft.com/office/powerpoint/2010/main" val="28060181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idx="4294967295"/>
          </p:nvPr>
        </p:nvSpPr>
        <p:spPr/>
        <p:txBody>
          <a:bodyPr/>
          <a:lstStyle/>
          <a:p>
            <a:r>
              <a:rPr lang="zh-TW" altLang="en-US" smtClean="0">
                <a:solidFill>
                  <a:schemeClr val="tx1"/>
                </a:solidFill>
                <a:latin typeface="標楷體" pitchFamily="65" charset="-120"/>
                <a:ea typeface="標楷體" pitchFamily="65" charset="-120"/>
              </a:rPr>
              <a:t>流暢性為什麼重要？</a:t>
            </a:r>
          </a:p>
        </p:txBody>
      </p:sp>
      <p:sp>
        <p:nvSpPr>
          <p:cNvPr id="14339" name="Rectangle 3"/>
          <p:cNvSpPr>
            <a:spLocks noGrp="1"/>
          </p:cNvSpPr>
          <p:nvPr>
            <p:ph type="body" idx="4294967295"/>
          </p:nvPr>
        </p:nvSpPr>
        <p:spPr>
          <a:xfrm>
            <a:off x="395288" y="1785938"/>
            <a:ext cx="8229600" cy="4519612"/>
          </a:xfrm>
        </p:spPr>
        <p:txBody>
          <a:bodyPr/>
          <a:lstStyle/>
          <a:p>
            <a:r>
              <a:rPr lang="zh-TW" altLang="en-US" smtClean="0">
                <a:latin typeface="標楷體" pitchFamily="65" charset="-120"/>
                <a:ea typeface="標楷體" pitchFamily="65" charset="-120"/>
              </a:rPr>
              <a:t>有限的認知資源</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識字自動化，就可以有更多的認知資源，做高層次的閱讀理解。</a:t>
            </a:r>
          </a:p>
          <a:p>
            <a:endParaRPr lang="en-US" altLang="zh-TW" smtClean="0">
              <a:latin typeface="標楷體" pitchFamily="65" charset="-120"/>
              <a:ea typeface="標楷體" pitchFamily="65" charset="-120"/>
            </a:endParaRPr>
          </a:p>
        </p:txBody>
      </p:sp>
      <p:grpSp>
        <p:nvGrpSpPr>
          <p:cNvPr id="14340" name="Oval 4"/>
          <p:cNvGrpSpPr>
            <a:grpSpLocks/>
          </p:cNvGrpSpPr>
          <p:nvPr/>
        </p:nvGrpSpPr>
        <p:grpSpPr bwMode="auto">
          <a:xfrm>
            <a:off x="396875" y="3286125"/>
            <a:ext cx="3303588" cy="2449513"/>
            <a:chOff x="250" y="2070"/>
            <a:chExt cx="2081" cy="1543"/>
          </a:xfrm>
        </p:grpSpPr>
        <p:pic>
          <p:nvPicPr>
            <p:cNvPr id="14358" name="Oval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 y="2070"/>
              <a:ext cx="2081" cy="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9" name="Text Box 5"/>
            <p:cNvSpPr txBox="1">
              <a:spLocks noChangeArrowheads="1"/>
            </p:cNvSpPr>
            <p:nvPr/>
          </p:nvSpPr>
          <p:spPr bwMode="auto">
            <a:xfrm>
              <a:off x="586" y="2305"/>
              <a:ext cx="1412" cy="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FFFFFF"/>
                </a:solidFill>
                <a:latin typeface="Constantia" pitchFamily="18" charset="0"/>
              </a:endParaRPr>
            </a:p>
          </p:txBody>
        </p:sp>
      </p:grpSp>
      <p:grpSp>
        <p:nvGrpSpPr>
          <p:cNvPr id="14341" name="Oval 5"/>
          <p:cNvGrpSpPr>
            <a:grpSpLocks/>
          </p:cNvGrpSpPr>
          <p:nvPr/>
        </p:nvGrpSpPr>
        <p:grpSpPr bwMode="auto">
          <a:xfrm>
            <a:off x="1189038" y="3286125"/>
            <a:ext cx="1651000" cy="579438"/>
            <a:chOff x="749" y="2070"/>
            <a:chExt cx="1040" cy="365"/>
          </a:xfrm>
        </p:grpSpPr>
        <p:pic>
          <p:nvPicPr>
            <p:cNvPr id="14356" name="Oval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 y="2070"/>
              <a:ext cx="10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7" name="Text Box 8"/>
            <p:cNvSpPr txBox="1">
              <a:spLocks noChangeArrowheads="1"/>
            </p:cNvSpPr>
            <p:nvPr/>
          </p:nvSpPr>
          <p:spPr bwMode="auto">
            <a:xfrm>
              <a:off x="935" y="2132"/>
              <a:ext cx="67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FFFFFF"/>
                </a:solidFill>
                <a:latin typeface="Constantia" pitchFamily="18" charset="0"/>
              </a:endParaRPr>
            </a:p>
          </p:txBody>
        </p:sp>
      </p:grpSp>
      <p:sp>
        <p:nvSpPr>
          <p:cNvPr id="14342" name="Line 6"/>
          <p:cNvSpPr>
            <a:spLocks noChangeShapeType="1"/>
          </p:cNvSpPr>
          <p:nvPr/>
        </p:nvSpPr>
        <p:spPr bwMode="auto">
          <a:xfrm flipH="1">
            <a:off x="2195513" y="2997200"/>
            <a:ext cx="503237" cy="50323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smtClean="0">
              <a:solidFill>
                <a:prstClr val="black"/>
              </a:solidFill>
              <a:latin typeface="Arial" pitchFamily="34" charset="0"/>
            </a:endParaRPr>
          </a:p>
        </p:txBody>
      </p:sp>
      <p:sp>
        <p:nvSpPr>
          <p:cNvPr id="14343" name="Text Box 7"/>
          <p:cNvSpPr txBox="1">
            <a:spLocks noChangeArrowheads="1"/>
          </p:cNvSpPr>
          <p:nvPr/>
        </p:nvSpPr>
        <p:spPr bwMode="auto">
          <a:xfrm>
            <a:off x="2771775" y="2708275"/>
            <a:ext cx="12239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50000"/>
              </a:spcBef>
              <a:spcAft>
                <a:spcPct val="0"/>
              </a:spcAft>
            </a:pPr>
            <a:r>
              <a:rPr lang="zh-TW" altLang="en-US" sz="3200" smtClean="0">
                <a:solidFill>
                  <a:srgbClr val="0000CC"/>
                </a:solidFill>
                <a:ea typeface="標楷體" pitchFamily="65" charset="-120"/>
              </a:rPr>
              <a:t>識字</a:t>
            </a:r>
          </a:p>
        </p:txBody>
      </p:sp>
      <p:sp>
        <p:nvSpPr>
          <p:cNvPr id="14344" name="Line 8"/>
          <p:cNvSpPr>
            <a:spLocks noChangeShapeType="1"/>
          </p:cNvSpPr>
          <p:nvPr/>
        </p:nvSpPr>
        <p:spPr bwMode="auto">
          <a:xfrm flipH="1" flipV="1">
            <a:off x="2286000" y="4643438"/>
            <a:ext cx="1368425" cy="100806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smtClean="0">
              <a:solidFill>
                <a:prstClr val="black"/>
              </a:solidFill>
              <a:latin typeface="Arial" pitchFamily="34" charset="0"/>
            </a:endParaRPr>
          </a:p>
        </p:txBody>
      </p:sp>
      <p:sp>
        <p:nvSpPr>
          <p:cNvPr id="14345" name="Text Box 9"/>
          <p:cNvSpPr txBox="1">
            <a:spLocks noChangeArrowheads="1"/>
          </p:cNvSpPr>
          <p:nvPr/>
        </p:nvSpPr>
        <p:spPr bwMode="auto">
          <a:xfrm>
            <a:off x="3286125" y="5643563"/>
            <a:ext cx="1295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50000"/>
              </a:spcBef>
              <a:spcAft>
                <a:spcPct val="0"/>
              </a:spcAft>
            </a:pPr>
            <a:r>
              <a:rPr lang="zh-TW" altLang="en-US" sz="3200" smtClean="0">
                <a:solidFill>
                  <a:srgbClr val="008000"/>
                </a:solidFill>
                <a:ea typeface="標楷體" pitchFamily="65" charset="-120"/>
              </a:rPr>
              <a:t>理解</a:t>
            </a:r>
          </a:p>
        </p:txBody>
      </p:sp>
      <p:grpSp>
        <p:nvGrpSpPr>
          <p:cNvPr id="14346" name="Oval 10"/>
          <p:cNvGrpSpPr>
            <a:grpSpLocks/>
          </p:cNvGrpSpPr>
          <p:nvPr/>
        </p:nvGrpSpPr>
        <p:grpSpPr bwMode="auto">
          <a:xfrm>
            <a:off x="4211638" y="3498850"/>
            <a:ext cx="3311525" cy="2451100"/>
            <a:chOff x="2653" y="2204"/>
            <a:chExt cx="2086" cy="1544"/>
          </a:xfrm>
        </p:grpSpPr>
        <p:pic>
          <p:nvPicPr>
            <p:cNvPr id="14354" name="Oval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3" y="2204"/>
              <a:ext cx="2086" cy="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5" name="Text Box 15"/>
            <p:cNvSpPr txBox="1">
              <a:spLocks noChangeArrowheads="1"/>
            </p:cNvSpPr>
            <p:nvPr/>
          </p:nvSpPr>
          <p:spPr bwMode="auto">
            <a:xfrm>
              <a:off x="2991" y="2441"/>
              <a:ext cx="1412" cy="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FFFFFF"/>
                </a:solidFill>
                <a:latin typeface="Constantia" pitchFamily="18" charset="0"/>
              </a:endParaRPr>
            </a:p>
          </p:txBody>
        </p:sp>
      </p:grpSp>
      <p:grpSp>
        <p:nvGrpSpPr>
          <p:cNvPr id="14347" name="Oval 11"/>
          <p:cNvGrpSpPr>
            <a:grpSpLocks/>
          </p:cNvGrpSpPr>
          <p:nvPr/>
        </p:nvGrpSpPr>
        <p:grpSpPr bwMode="auto">
          <a:xfrm>
            <a:off x="4286250" y="3498850"/>
            <a:ext cx="2803525" cy="2236788"/>
            <a:chOff x="2700" y="2204"/>
            <a:chExt cx="1766" cy="1409"/>
          </a:xfrm>
        </p:grpSpPr>
        <p:pic>
          <p:nvPicPr>
            <p:cNvPr id="14352" name="Oval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 y="2204"/>
              <a:ext cx="1766" cy="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3" name="Text Box 18"/>
            <p:cNvSpPr txBox="1">
              <a:spLocks noChangeArrowheads="1"/>
            </p:cNvSpPr>
            <p:nvPr/>
          </p:nvSpPr>
          <p:spPr bwMode="auto">
            <a:xfrm>
              <a:off x="2991" y="2420"/>
              <a:ext cx="1187" cy="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FFFFFF"/>
                </a:solidFill>
                <a:latin typeface="Constantia" pitchFamily="18" charset="0"/>
              </a:endParaRPr>
            </a:p>
          </p:txBody>
        </p:sp>
      </p:grpSp>
      <p:sp>
        <p:nvSpPr>
          <p:cNvPr id="14348" name="Line 12"/>
          <p:cNvSpPr>
            <a:spLocks noChangeShapeType="1"/>
          </p:cNvSpPr>
          <p:nvPr/>
        </p:nvSpPr>
        <p:spPr bwMode="auto">
          <a:xfrm flipH="1">
            <a:off x="6011863" y="3213100"/>
            <a:ext cx="863600" cy="79057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smtClean="0">
              <a:solidFill>
                <a:prstClr val="black"/>
              </a:solidFill>
              <a:latin typeface="Arial" pitchFamily="34" charset="0"/>
            </a:endParaRPr>
          </a:p>
        </p:txBody>
      </p:sp>
      <p:sp>
        <p:nvSpPr>
          <p:cNvPr id="14349" name="Text Box 13"/>
          <p:cNvSpPr txBox="1">
            <a:spLocks noChangeArrowheads="1"/>
          </p:cNvSpPr>
          <p:nvPr/>
        </p:nvSpPr>
        <p:spPr bwMode="auto">
          <a:xfrm>
            <a:off x="6948488" y="2924175"/>
            <a:ext cx="12239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50000"/>
              </a:spcBef>
              <a:spcAft>
                <a:spcPct val="0"/>
              </a:spcAft>
            </a:pPr>
            <a:r>
              <a:rPr lang="zh-TW" altLang="en-US" sz="3200" smtClean="0">
                <a:solidFill>
                  <a:srgbClr val="0000CC"/>
                </a:solidFill>
                <a:ea typeface="標楷體" pitchFamily="65" charset="-120"/>
              </a:rPr>
              <a:t>識字</a:t>
            </a:r>
          </a:p>
        </p:txBody>
      </p:sp>
      <p:sp>
        <p:nvSpPr>
          <p:cNvPr id="14350" name="Line 14"/>
          <p:cNvSpPr>
            <a:spLocks noChangeShapeType="1"/>
          </p:cNvSpPr>
          <p:nvPr/>
        </p:nvSpPr>
        <p:spPr bwMode="auto">
          <a:xfrm flipH="1" flipV="1">
            <a:off x="7143750" y="4857750"/>
            <a:ext cx="863600" cy="29051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smtClean="0">
              <a:solidFill>
                <a:prstClr val="black"/>
              </a:solidFill>
              <a:latin typeface="Arial" pitchFamily="34" charset="0"/>
            </a:endParaRPr>
          </a:p>
        </p:txBody>
      </p:sp>
      <p:sp>
        <p:nvSpPr>
          <p:cNvPr id="14351" name="Text Box 15"/>
          <p:cNvSpPr txBox="1">
            <a:spLocks noChangeArrowheads="1"/>
          </p:cNvSpPr>
          <p:nvPr/>
        </p:nvSpPr>
        <p:spPr bwMode="auto">
          <a:xfrm flipH="1">
            <a:off x="7667625" y="5084763"/>
            <a:ext cx="1009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50000"/>
              </a:spcBef>
              <a:spcAft>
                <a:spcPct val="0"/>
              </a:spcAft>
            </a:pPr>
            <a:r>
              <a:rPr lang="zh-TW" altLang="en-US" sz="3200" smtClean="0">
                <a:solidFill>
                  <a:srgbClr val="008000"/>
                </a:solidFill>
                <a:ea typeface="標楷體" pitchFamily="65" charset="-120"/>
              </a:rPr>
              <a:t>理解</a:t>
            </a:r>
          </a:p>
        </p:txBody>
      </p:sp>
    </p:spTree>
    <p:extLst>
      <p:ext uri="{BB962C8B-B14F-4D97-AF65-F5344CB8AC3E}">
        <p14:creationId xmlns:p14="http://schemas.microsoft.com/office/powerpoint/2010/main" val="23621927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r>
              <a:rPr lang="zh-TW" altLang="en-US" smtClean="0">
                <a:latin typeface="標楷體" pitchFamily="65" charset="-120"/>
                <a:ea typeface="標楷體" pitchFamily="65" charset="-120"/>
              </a:rPr>
              <a:t>流暢性</a:t>
            </a:r>
          </a:p>
        </p:txBody>
      </p:sp>
      <p:sp>
        <p:nvSpPr>
          <p:cNvPr id="13315" name="Rectangle 9"/>
          <p:cNvSpPr>
            <a:spLocks noGrp="1" noChangeArrowheads="1"/>
          </p:cNvSpPr>
          <p:nvPr>
            <p:ph type="body" sz="half" idx="4294967295"/>
          </p:nvPr>
        </p:nvSpPr>
        <p:spPr>
          <a:xfrm>
            <a:off x="457200" y="1920875"/>
            <a:ext cx="4038600" cy="4319588"/>
          </a:xfrm>
        </p:spPr>
        <p:txBody>
          <a:bodyPr/>
          <a:lstStyle/>
          <a:p>
            <a:r>
              <a:rPr lang="zh-TW" altLang="en-US" smtClean="0">
                <a:solidFill>
                  <a:srgbClr val="0000CC"/>
                </a:solidFill>
                <a:latin typeface="標楷體" pitchFamily="65" charset="-120"/>
                <a:ea typeface="標楷體" pitchFamily="65" charset="-120"/>
              </a:rPr>
              <a:t>全班或兩兩做練習</a:t>
            </a:r>
          </a:p>
        </p:txBody>
      </p:sp>
      <p:sp>
        <p:nvSpPr>
          <p:cNvPr id="13316" name="Rectangle 10"/>
          <p:cNvSpPr>
            <a:spLocks noGrp="1" noChangeArrowheads="1"/>
          </p:cNvSpPr>
          <p:nvPr>
            <p:ph type="body" sz="half" idx="4294967295"/>
          </p:nvPr>
        </p:nvSpPr>
        <p:spPr>
          <a:xfrm>
            <a:off x="4648200" y="1857375"/>
            <a:ext cx="4244975" cy="4319588"/>
          </a:xfrm>
        </p:spPr>
        <p:txBody>
          <a:bodyPr/>
          <a:lstStyle/>
          <a:p>
            <a:pPr>
              <a:buFont typeface="Wingdings" pitchFamily="2" charset="2"/>
              <a:buNone/>
            </a:pPr>
            <a:r>
              <a:rPr lang="zh-TW" altLang="en-US" smtClean="0">
                <a:solidFill>
                  <a:srgbClr val="0000CC"/>
                </a:solidFill>
                <a:latin typeface="標楷體" pitchFamily="65" charset="-120"/>
                <a:ea typeface="標楷體" pitchFamily="65" charset="-120"/>
              </a:rPr>
              <a:t>小朋友自己做流暢性練習</a:t>
            </a:r>
          </a:p>
        </p:txBody>
      </p:sp>
      <p:pic>
        <p:nvPicPr>
          <p:cNvPr id="1331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643188"/>
            <a:ext cx="3911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8" name="矩形圖說文字 8"/>
          <p:cNvGrpSpPr>
            <a:grpSpLocks/>
          </p:cNvGrpSpPr>
          <p:nvPr/>
        </p:nvGrpSpPr>
        <p:grpSpPr bwMode="auto">
          <a:xfrm>
            <a:off x="1206500" y="5937250"/>
            <a:ext cx="1725613" cy="744538"/>
            <a:chOff x="760" y="3740"/>
            <a:chExt cx="1087" cy="469"/>
          </a:xfrm>
        </p:grpSpPr>
        <p:pic>
          <p:nvPicPr>
            <p:cNvPr id="13323" name="矩形圖說文字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 y="3740"/>
              <a:ext cx="1087"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Text Box 7"/>
            <p:cNvSpPr txBox="1">
              <a:spLocks noChangeArrowheads="1"/>
            </p:cNvSpPr>
            <p:nvPr/>
          </p:nvSpPr>
          <p:spPr bwMode="auto">
            <a:xfrm>
              <a:off x="810" y="3870"/>
              <a:ext cx="990" cy="270"/>
            </a:xfrm>
            <a:prstGeom prst="rect">
              <a:avLst/>
            </a:prstGeom>
            <a:noFill/>
            <a:ln w="9525">
              <a:noFill/>
              <a:miter lim="800000"/>
              <a:headEnd/>
              <a:tailEnd/>
            </a:ln>
          </p:spPr>
          <p:txBody>
            <a:bodyPr anchor="ctr"/>
            <a:lstStyle/>
            <a:p>
              <a:pPr algn="ctr" fontAlgn="base">
                <a:spcBef>
                  <a:spcPct val="0"/>
                </a:spcBef>
                <a:spcAft>
                  <a:spcPct val="0"/>
                </a:spcAft>
                <a:defRPr/>
              </a:pPr>
              <a:r>
                <a:rPr kumimoji="1" lang="zh-TW" altLang="en-US" sz="2000" b="1" dirty="0">
                  <a:solidFill>
                    <a:prstClr val="black"/>
                  </a:solidFill>
                  <a:latin typeface="微軟正黑體"/>
                  <a:ea typeface="微軟正黑體"/>
                </a:rPr>
                <a:t>計時與紀錄</a:t>
              </a:r>
            </a:p>
          </p:txBody>
        </p:sp>
      </p:grpSp>
      <p:pic>
        <p:nvPicPr>
          <p:cNvPr id="13319" name="圖片 3" descr="圖片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9125" y="2643188"/>
            <a:ext cx="437991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0" name="矩形圖說文字 9"/>
          <p:cNvGrpSpPr>
            <a:grpSpLocks/>
          </p:cNvGrpSpPr>
          <p:nvPr/>
        </p:nvGrpSpPr>
        <p:grpSpPr bwMode="auto">
          <a:xfrm>
            <a:off x="3276600" y="4868863"/>
            <a:ext cx="1295400" cy="882650"/>
            <a:chOff x="2181" y="3222"/>
            <a:chExt cx="764" cy="537"/>
          </a:xfrm>
        </p:grpSpPr>
        <p:pic>
          <p:nvPicPr>
            <p:cNvPr id="13321" name="矩形圖說文字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1" y="3222"/>
              <a:ext cx="764"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 Box 11"/>
            <p:cNvSpPr txBox="1">
              <a:spLocks noChangeArrowheads="1"/>
            </p:cNvSpPr>
            <p:nvPr/>
          </p:nvSpPr>
          <p:spPr bwMode="auto">
            <a:xfrm>
              <a:off x="2250" y="3420"/>
              <a:ext cx="566" cy="270"/>
            </a:xfrm>
            <a:prstGeom prst="rect">
              <a:avLst/>
            </a:prstGeom>
            <a:noFill/>
            <a:ln w="9525">
              <a:noFill/>
              <a:miter lim="800000"/>
              <a:headEnd/>
              <a:tailEnd/>
            </a:ln>
          </p:spPr>
          <p:txBody>
            <a:bodyPr anchor="ctr"/>
            <a:lstStyle/>
            <a:p>
              <a:pPr algn="ctr" fontAlgn="base">
                <a:spcBef>
                  <a:spcPct val="0"/>
                </a:spcBef>
                <a:spcAft>
                  <a:spcPct val="0"/>
                </a:spcAft>
                <a:defRPr/>
              </a:pPr>
              <a:r>
                <a:rPr kumimoji="1" lang="zh-TW" altLang="en-US" sz="2000" b="1" dirty="0">
                  <a:solidFill>
                    <a:prstClr val="black"/>
                  </a:solidFill>
                  <a:latin typeface="微軟正黑體"/>
                  <a:ea typeface="微軟正黑體"/>
                </a:rPr>
                <a:t>受測者</a:t>
              </a:r>
            </a:p>
          </p:txBody>
        </p:sp>
      </p:grpSp>
    </p:spTree>
    <p:extLst>
      <p:ext uri="{BB962C8B-B14F-4D97-AF65-F5344CB8AC3E}">
        <p14:creationId xmlns:p14="http://schemas.microsoft.com/office/powerpoint/2010/main" val="3306848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p:txBody>
          <a:bodyPr/>
          <a:lstStyle/>
          <a:p>
            <a:r>
              <a:rPr lang="en-US" altLang="zh-TW" sz="2000" smtClean="0"/>
              <a:t>103</a:t>
            </a:r>
            <a:r>
              <a:rPr lang="zh-TW" altLang="en-US" sz="2000" smtClean="0"/>
              <a:t>學年度四技二專統一入學測驗</a:t>
            </a:r>
            <a:r>
              <a:rPr lang="en-US" altLang="zh-TW" sz="3200" smtClean="0"/>
              <a:t/>
            </a:r>
            <a:br>
              <a:rPr lang="en-US" altLang="zh-TW" sz="3200" smtClean="0"/>
            </a:br>
            <a:r>
              <a:rPr lang="en-US" altLang="zh-TW" smtClean="0"/>
              <a:t> </a:t>
            </a:r>
            <a:r>
              <a:rPr lang="zh-TW" altLang="en-US" smtClean="0"/>
              <a:t>英文科組距人數折線圖</a:t>
            </a:r>
            <a:endParaRPr lang="zh-TW" altLang="en-US" sz="3200" smtClean="0"/>
          </a:p>
        </p:txBody>
      </p:sp>
      <p:graphicFrame>
        <p:nvGraphicFramePr>
          <p:cNvPr id="8" name="內容版面配置區 7"/>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83088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a:xfrm>
            <a:off x="457200" y="704850"/>
            <a:ext cx="8435975" cy="1143000"/>
          </a:xfrm>
        </p:spPr>
        <p:txBody>
          <a:bodyPr/>
          <a:lstStyle/>
          <a:p>
            <a:r>
              <a:rPr lang="zh-TW" altLang="en-US" dirty="0" smtClean="0">
                <a:solidFill>
                  <a:srgbClr val="0000CC"/>
                </a:solidFill>
                <a:latin typeface="標楷體" pitchFamily="65" charset="-120"/>
                <a:ea typeface="標楷體" pitchFamily="65" charset="-120"/>
              </a:rPr>
              <a:t>台灣不看重流暢性</a:t>
            </a:r>
          </a:p>
        </p:txBody>
      </p:sp>
      <p:sp>
        <p:nvSpPr>
          <p:cNvPr id="17411" name="Rectangle 3"/>
          <p:cNvSpPr>
            <a:spLocks noGrp="1"/>
          </p:cNvSpPr>
          <p:nvPr>
            <p:ph type="body" idx="4294967295"/>
          </p:nvPr>
        </p:nvSpPr>
        <p:spPr/>
        <p:txBody>
          <a:bodyPr/>
          <a:lstStyle/>
          <a:p>
            <a:pPr>
              <a:buFont typeface="Wingdings 2" pitchFamily="18" charset="2"/>
              <a:buNone/>
            </a:pPr>
            <a:r>
              <a:rPr lang="zh-TW" altLang="en-US" dirty="0" smtClean="0">
                <a:solidFill>
                  <a:srgbClr val="0000CC"/>
                </a:solidFill>
                <a:latin typeface="標楷體" pitchFamily="65" charset="-120"/>
                <a:ea typeface="標楷體" pitchFamily="65" charset="-120"/>
              </a:rPr>
              <a:t>美國</a:t>
            </a:r>
            <a:endParaRPr lang="en-US" altLang="zh-TW" dirty="0" smtClean="0">
              <a:solidFill>
                <a:srgbClr val="0000CC"/>
              </a:solidFill>
              <a:latin typeface="標楷體" pitchFamily="65" charset="-120"/>
              <a:ea typeface="標楷體" pitchFamily="65" charset="-120"/>
            </a:endParaRPr>
          </a:p>
          <a:p>
            <a:r>
              <a:rPr lang="zh-TW" altLang="en-US" dirty="0" smtClean="0">
                <a:latin typeface="標楷體" pitchFamily="65" charset="-120"/>
                <a:ea typeface="標楷體" pitchFamily="65" charset="-120"/>
              </a:rPr>
              <a:t>美國教育部成立了一個國家閱讀小組，他們的目的就是要找出「教閱讀」哪些是重要的東西？哪些是有效的方法？</a:t>
            </a:r>
          </a:p>
          <a:p>
            <a:r>
              <a:rPr lang="zh-TW" altLang="en-US" dirty="0" smtClean="0">
                <a:latin typeface="標楷體" pitchFamily="65" charset="-120"/>
                <a:ea typeface="標楷體" pitchFamily="65" charset="-120"/>
              </a:rPr>
              <a:t>他們找出有五種成分是重要的，其中</a:t>
            </a:r>
            <a:r>
              <a:rPr lang="zh-TW" altLang="en-US" dirty="0" smtClean="0">
                <a:solidFill>
                  <a:srgbClr val="FF0000"/>
                </a:solidFill>
                <a:latin typeface="標楷體" pitchFamily="65" charset="-120"/>
                <a:ea typeface="標楷體" pitchFamily="65" charset="-120"/>
              </a:rPr>
              <a:t>流暢性</a:t>
            </a:r>
            <a:r>
              <a:rPr lang="zh-TW" altLang="en-US" dirty="0" smtClean="0">
                <a:latin typeface="標楷體" pitchFamily="65" charset="-120"/>
                <a:ea typeface="標楷體" pitchFamily="65" charset="-120"/>
              </a:rPr>
              <a:t>就是其中的一個成分。</a:t>
            </a:r>
          </a:p>
          <a:p>
            <a:pPr>
              <a:buFont typeface="Wingdings 2" pitchFamily="18" charset="2"/>
              <a:buNone/>
            </a:pPr>
            <a:r>
              <a:rPr lang="zh-TW" altLang="en-US" dirty="0" smtClean="0">
                <a:solidFill>
                  <a:srgbClr val="0000CC"/>
                </a:solidFill>
                <a:latin typeface="標楷體" pitchFamily="65" charset="-120"/>
                <a:ea typeface="標楷體" pitchFamily="65" charset="-120"/>
              </a:rPr>
              <a:t>台灣</a:t>
            </a:r>
            <a:endParaRPr lang="en-US" altLang="zh-TW" dirty="0" smtClean="0">
              <a:solidFill>
                <a:srgbClr val="0000CC"/>
              </a:solidFill>
              <a:latin typeface="標楷體" pitchFamily="65" charset="-120"/>
              <a:ea typeface="標楷體" pitchFamily="65" charset="-120"/>
            </a:endParaRPr>
          </a:p>
          <a:p>
            <a:r>
              <a:rPr lang="zh-TW" altLang="en-US" dirty="0" smtClean="0">
                <a:latin typeface="標楷體" pitchFamily="65" charset="-120"/>
                <a:ea typeface="標楷體" pitchFamily="65" charset="-120"/>
              </a:rPr>
              <a:t>沒有將流暢性列為教學目標，也沒有將流暢性變成</a:t>
            </a:r>
            <a:r>
              <a:rPr lang="zh-TW" altLang="en-US" dirty="0" smtClean="0">
                <a:solidFill>
                  <a:srgbClr val="FF0000"/>
                </a:solidFill>
                <a:latin typeface="標楷體" pitchFamily="65" charset="-120"/>
                <a:ea typeface="標楷體" pitchFamily="65" charset="-120"/>
              </a:rPr>
              <a:t>評量的目標</a:t>
            </a:r>
            <a:r>
              <a:rPr lang="zh-TW" altLang="en-US" dirty="0" smtClean="0">
                <a:latin typeface="標楷體" pitchFamily="65" charset="-120"/>
                <a:ea typeface="標楷體" pitchFamily="65" charset="-120"/>
              </a:rPr>
              <a:t>。</a:t>
            </a:r>
          </a:p>
        </p:txBody>
      </p:sp>
    </p:spTree>
    <p:extLst>
      <p:ext uri="{BB962C8B-B14F-4D97-AF65-F5344CB8AC3E}">
        <p14:creationId xmlns:p14="http://schemas.microsoft.com/office/powerpoint/2010/main" val="19468576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Build up reading fluency-</a:t>
            </a:r>
            <a:br>
              <a:rPr lang="en-US" altLang="zh-TW" dirty="0" smtClean="0"/>
            </a:br>
            <a:r>
              <a:rPr lang="en-US" altLang="zh-TW" dirty="0" smtClean="0">
                <a:solidFill>
                  <a:srgbClr val="0066FF"/>
                </a:solidFill>
              </a:rPr>
              <a:t>demonstration</a:t>
            </a:r>
            <a:r>
              <a:rPr lang="en-US" altLang="zh-TW" dirty="0" smtClean="0"/>
              <a:t> &amp; </a:t>
            </a:r>
            <a:r>
              <a:rPr lang="en-US" altLang="zh-TW" dirty="0" smtClean="0">
                <a:solidFill>
                  <a:srgbClr val="FF0000"/>
                </a:solidFill>
              </a:rPr>
              <a:t>Repeated reading</a:t>
            </a:r>
            <a:endParaRPr lang="zh-TW" altLang="en-US" dirty="0">
              <a:solidFill>
                <a:srgbClr val="FF0000"/>
              </a:solidFill>
            </a:endParaRPr>
          </a:p>
        </p:txBody>
      </p:sp>
      <p:sp>
        <p:nvSpPr>
          <p:cNvPr id="3" name="內容版面配置區 2"/>
          <p:cNvSpPr>
            <a:spLocks noGrp="1"/>
          </p:cNvSpPr>
          <p:nvPr>
            <p:ph idx="1"/>
          </p:nvPr>
        </p:nvSpPr>
        <p:spPr>
          <a:xfrm>
            <a:off x="539552" y="1556792"/>
            <a:ext cx="8229600" cy="4525963"/>
          </a:xfrm>
        </p:spPr>
        <p:txBody>
          <a:bodyPr/>
          <a:lstStyle/>
          <a:p>
            <a:pPr marL="514350" indent="-514350">
              <a:buFont typeface="+mj-lt"/>
              <a:buAutoNum type="arabicPeriod"/>
            </a:pPr>
            <a:r>
              <a:rPr lang="en-US" altLang="zh-TW" dirty="0" smtClean="0"/>
              <a:t>Say familiar sentences with slow-motion.</a:t>
            </a:r>
          </a:p>
          <a:p>
            <a:pPr marL="514350" indent="-514350">
              <a:buFont typeface="+mj-lt"/>
              <a:buAutoNum type="arabicPeriod"/>
            </a:pPr>
            <a:r>
              <a:rPr lang="en-US" altLang="zh-TW" dirty="0" smtClean="0"/>
              <a:t>Have students </a:t>
            </a:r>
            <a:r>
              <a:rPr lang="en-US" altLang="zh-TW" dirty="0"/>
              <a:t>sing </a:t>
            </a:r>
            <a:r>
              <a:rPr lang="en-US" altLang="zh-TW" dirty="0" smtClean="0"/>
              <a:t>songs </a:t>
            </a:r>
            <a:r>
              <a:rPr lang="en-US" altLang="zh-TW" dirty="0"/>
              <a:t>in </a:t>
            </a:r>
            <a:r>
              <a:rPr lang="en-US" altLang="zh-TW" dirty="0" err="1" smtClean="0"/>
              <a:t>slo-mo</a:t>
            </a:r>
            <a:r>
              <a:rPr lang="en-US" altLang="zh-TW" dirty="0" smtClean="0"/>
              <a:t> to </a:t>
            </a:r>
            <a:r>
              <a:rPr lang="en-US" altLang="zh-TW" dirty="0"/>
              <a:t>show the importance of being </a:t>
            </a:r>
            <a:r>
              <a:rPr lang="en-US" altLang="zh-TW" dirty="0" smtClean="0"/>
              <a:t>fluent. </a:t>
            </a:r>
            <a:endParaRPr lang="en-US" altLang="zh-TW" dirty="0"/>
          </a:p>
          <a:p>
            <a:pPr marL="514350" indent="-514350">
              <a:buFont typeface="+mj-lt"/>
              <a:buAutoNum type="arabicPeriod"/>
            </a:pPr>
            <a:r>
              <a:rPr lang="en-US" altLang="zh-TW" dirty="0" smtClean="0"/>
              <a:t>Have children </a:t>
            </a:r>
            <a:r>
              <a:rPr lang="en-US" altLang="zh-TW" dirty="0"/>
              <a:t>read, and re-read </a:t>
            </a:r>
            <a:r>
              <a:rPr lang="en-US" altLang="zh-TW" dirty="0" smtClean="0"/>
              <a:t>a same </a:t>
            </a:r>
            <a:r>
              <a:rPr lang="en-US" altLang="zh-TW" dirty="0"/>
              <a:t>text each day for a week. </a:t>
            </a:r>
          </a:p>
          <a:p>
            <a:pPr marL="514350" indent="-514350">
              <a:buFont typeface="+mj-lt"/>
              <a:buAutoNum type="arabicPeriod"/>
            </a:pPr>
            <a:r>
              <a:rPr lang="en-US" altLang="zh-TW" dirty="0" smtClean="0"/>
              <a:t>Use </a:t>
            </a:r>
            <a:r>
              <a:rPr lang="en-US" altLang="zh-TW" dirty="0"/>
              <a:t>a </a:t>
            </a:r>
            <a:r>
              <a:rPr lang="en-US" altLang="zh-TW" dirty="0" smtClean="0"/>
              <a:t>timer and </a:t>
            </a:r>
            <a:r>
              <a:rPr lang="en-US" altLang="zh-TW" dirty="0"/>
              <a:t>keep track of </a:t>
            </a:r>
            <a:r>
              <a:rPr lang="en-US" altLang="zh-TW" dirty="0" smtClean="0"/>
              <a:t>time used for a text.  </a:t>
            </a:r>
            <a:endParaRPr lang="en-US" altLang="zh-TW" dirty="0"/>
          </a:p>
          <a:p>
            <a:pPr marL="0" indent="0">
              <a:buNone/>
            </a:pPr>
            <a:endParaRPr lang="zh-TW" altLang="en-US" dirty="0"/>
          </a:p>
        </p:txBody>
      </p:sp>
      <p:sp>
        <p:nvSpPr>
          <p:cNvPr id="4" name="投影片編號版面配置區 3"/>
          <p:cNvSpPr>
            <a:spLocks noGrp="1"/>
          </p:cNvSpPr>
          <p:nvPr>
            <p:ph type="sldNum" sz="quarter" idx="12"/>
          </p:nvPr>
        </p:nvSpPr>
        <p:spPr/>
        <p:txBody>
          <a:bodyPr/>
          <a:lstStyle/>
          <a:p>
            <a:pPr>
              <a:defRPr/>
            </a:pPr>
            <a:fld id="{EF528FD1-BDF1-4433-80D2-46CD5247D8F8}" type="slidenum">
              <a:rPr lang="zh-TW" altLang="en-US" smtClean="0">
                <a:solidFill>
                  <a:prstClr val="black">
                    <a:tint val="75000"/>
                  </a:prstClr>
                </a:solidFill>
              </a:rPr>
              <a:pPr>
                <a:defRPr/>
              </a:pPr>
              <a:t>51</a:t>
            </a:fld>
            <a:endParaRPr lang="zh-TW" altLang="en-US">
              <a:solidFill>
                <a:prstClr val="black">
                  <a:tint val="75000"/>
                </a:prstClr>
              </a:solidFill>
            </a:endParaRPr>
          </a:p>
        </p:txBody>
      </p:sp>
    </p:spTree>
    <p:extLst>
      <p:ext uri="{BB962C8B-B14F-4D97-AF65-F5344CB8AC3E}">
        <p14:creationId xmlns:p14="http://schemas.microsoft.com/office/powerpoint/2010/main" val="34434118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pPr marL="514350" lvl="0" indent="-514350">
              <a:buFont typeface="+mj-lt"/>
              <a:buAutoNum type="arabicPeriod" startAt="5"/>
            </a:pPr>
            <a:r>
              <a:rPr lang="en-US" altLang="zh-TW" dirty="0">
                <a:solidFill>
                  <a:prstClr val="black"/>
                </a:solidFill>
              </a:rPr>
              <a:t>Go over mistakes and unknown words at the end of </a:t>
            </a:r>
            <a:r>
              <a:rPr lang="en-US" altLang="zh-TW">
                <a:solidFill>
                  <a:prstClr val="black"/>
                </a:solidFill>
              </a:rPr>
              <a:t>each </a:t>
            </a:r>
            <a:r>
              <a:rPr lang="en-US" altLang="zh-TW" smtClean="0">
                <a:solidFill>
                  <a:prstClr val="black"/>
                </a:solidFill>
              </a:rPr>
              <a:t>trial. </a:t>
            </a:r>
            <a:endParaRPr lang="en-US" altLang="zh-TW" dirty="0" smtClean="0">
              <a:solidFill>
                <a:prstClr val="black"/>
              </a:solidFill>
            </a:endParaRPr>
          </a:p>
          <a:p>
            <a:pPr marL="514350" lvl="0" indent="-514350">
              <a:buFont typeface="+mj-lt"/>
              <a:buAutoNum type="arabicPeriod" startAt="5"/>
            </a:pPr>
            <a:r>
              <a:rPr lang="en-US" altLang="zh-TW" dirty="0" smtClean="0">
                <a:solidFill>
                  <a:prstClr val="black"/>
                </a:solidFill>
              </a:rPr>
              <a:t>Keep </a:t>
            </a:r>
            <a:r>
              <a:rPr lang="en-US" altLang="zh-TW" dirty="0">
                <a:solidFill>
                  <a:prstClr val="black"/>
                </a:solidFill>
              </a:rPr>
              <a:t>track of progress for each </a:t>
            </a:r>
            <a:r>
              <a:rPr lang="en-US" altLang="zh-TW" dirty="0" smtClean="0">
                <a:solidFill>
                  <a:prstClr val="black"/>
                </a:solidFill>
              </a:rPr>
              <a:t>trial. </a:t>
            </a:r>
            <a:endParaRPr lang="en-US" altLang="zh-TW" dirty="0">
              <a:solidFill>
                <a:prstClr val="black"/>
              </a:solidFill>
            </a:endParaRPr>
          </a:p>
          <a:p>
            <a:pPr marL="514350" lvl="0" indent="-514350">
              <a:buFont typeface="+mj-lt"/>
              <a:buAutoNum type="arabicPeriod" startAt="5"/>
            </a:pPr>
            <a:r>
              <a:rPr lang="en-US" altLang="zh-TW" dirty="0">
                <a:solidFill>
                  <a:prstClr val="black"/>
                </a:solidFill>
              </a:rPr>
              <a:t>Encourage better students to read to other students in pair! </a:t>
            </a:r>
          </a:p>
          <a:p>
            <a:endParaRPr lang="zh-TW" altLang="en-US" dirty="0"/>
          </a:p>
        </p:txBody>
      </p:sp>
      <p:sp>
        <p:nvSpPr>
          <p:cNvPr id="4" name="投影片編號版面配置區 3"/>
          <p:cNvSpPr>
            <a:spLocks noGrp="1"/>
          </p:cNvSpPr>
          <p:nvPr>
            <p:ph type="sldNum" sz="quarter" idx="12"/>
          </p:nvPr>
        </p:nvSpPr>
        <p:spPr/>
        <p:txBody>
          <a:bodyPr/>
          <a:lstStyle/>
          <a:p>
            <a:pPr>
              <a:defRPr/>
            </a:pPr>
            <a:fld id="{EF528FD1-BDF1-4433-80D2-46CD5247D8F8}" type="slidenum">
              <a:rPr lang="zh-TW" altLang="en-US" smtClean="0">
                <a:solidFill>
                  <a:prstClr val="black">
                    <a:tint val="75000"/>
                  </a:prstClr>
                </a:solidFill>
              </a:rPr>
              <a:pPr>
                <a:defRPr/>
              </a:pPr>
              <a:t>52</a:t>
            </a:fld>
            <a:endParaRPr lang="zh-TW" altLang="en-US">
              <a:solidFill>
                <a:prstClr val="black">
                  <a:tint val="75000"/>
                </a:prstClr>
              </a:solidFill>
            </a:endParaRPr>
          </a:p>
        </p:txBody>
      </p:sp>
    </p:spTree>
    <p:extLst>
      <p:ext uri="{BB962C8B-B14F-4D97-AF65-F5344CB8AC3E}">
        <p14:creationId xmlns:p14="http://schemas.microsoft.com/office/powerpoint/2010/main" val="18552734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zh-TW" altLang="zh-TW"/>
          </a:p>
        </p:txBody>
      </p:sp>
      <p:pic>
        <p:nvPicPr>
          <p:cNvPr id="27652"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9388" y="333375"/>
            <a:ext cx="8785225" cy="6073775"/>
          </a:xfrm>
          <a:noFill/>
          <a:ln/>
        </p:spPr>
      </p:pic>
    </p:spTree>
    <p:extLst>
      <p:ext uri="{BB962C8B-B14F-4D97-AF65-F5344CB8AC3E}">
        <p14:creationId xmlns:p14="http://schemas.microsoft.com/office/powerpoint/2010/main" val="32332643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altLang="zh-TW" b="1" dirty="0" smtClean="0">
                <a:solidFill>
                  <a:srgbClr val="FF0000"/>
                </a:solidFill>
              </a:rPr>
              <a:t>Sight words</a:t>
            </a:r>
            <a:r>
              <a:rPr lang="zh-TW" altLang="en-US" b="1" dirty="0" smtClean="0">
                <a:solidFill>
                  <a:srgbClr val="FF0000"/>
                </a:solidFill>
              </a:rPr>
              <a:t>瞬識字教學</a:t>
            </a:r>
            <a:endParaRPr lang="en-US" altLang="zh-TW" b="1" dirty="0" smtClean="0">
              <a:solidFill>
                <a:srgbClr val="FF0000"/>
              </a:solidFill>
            </a:endParaRPr>
          </a:p>
        </p:txBody>
      </p:sp>
      <p:sp>
        <p:nvSpPr>
          <p:cNvPr id="2051" name="Rectangle 3"/>
          <p:cNvSpPr>
            <a:spLocks noGrp="1" noChangeArrowheads="1"/>
          </p:cNvSpPr>
          <p:nvPr>
            <p:ph type="subTitle" idx="1"/>
          </p:nvPr>
        </p:nvSpPr>
        <p:spPr/>
        <p:txBody>
          <a:bodyPr/>
          <a:lstStyle/>
          <a:p>
            <a:pPr eaLnBrk="1" hangingPunct="1"/>
            <a:r>
              <a:rPr lang="zh-TW" altLang="en-US" dirty="0" smtClean="0"/>
              <a:t>最常用的英語瞬識字及其教學</a:t>
            </a:r>
          </a:p>
        </p:txBody>
      </p:sp>
    </p:spTree>
    <p:extLst>
      <p:ext uri="{BB962C8B-B14F-4D97-AF65-F5344CB8AC3E}">
        <p14:creationId xmlns:p14="http://schemas.microsoft.com/office/powerpoint/2010/main" val="39377011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pPr algn="l" eaLnBrk="1" hangingPunct="1"/>
            <a:r>
              <a:rPr lang="en-US" altLang="zh-TW" smtClean="0"/>
              <a:t>The Dolch Word List</a:t>
            </a:r>
          </a:p>
        </p:txBody>
      </p:sp>
      <p:sp>
        <p:nvSpPr>
          <p:cNvPr id="3075" name="Rectangle 5"/>
          <p:cNvSpPr>
            <a:spLocks noGrp="1" noChangeArrowheads="1"/>
          </p:cNvSpPr>
          <p:nvPr>
            <p:ph type="body" sz="half" idx="1"/>
          </p:nvPr>
        </p:nvSpPr>
        <p:spPr/>
        <p:txBody>
          <a:bodyPr/>
          <a:lstStyle/>
          <a:p>
            <a:pPr eaLnBrk="1" hangingPunct="1"/>
            <a:r>
              <a:rPr lang="zh-TW" altLang="en-US" sz="2800" dirty="0" smtClean="0"/>
              <a:t>這個瞬識字表</a:t>
            </a:r>
            <a:r>
              <a:rPr lang="en-US" altLang="zh-TW" sz="2800" dirty="0" smtClean="0"/>
              <a:t>Edward William </a:t>
            </a:r>
            <a:r>
              <a:rPr lang="en-US" altLang="zh-TW" sz="2800" dirty="0" err="1" smtClean="0"/>
              <a:t>Dolch</a:t>
            </a:r>
            <a:r>
              <a:rPr lang="en-US" altLang="zh-TW" sz="2800" dirty="0" smtClean="0"/>
              <a:t> </a:t>
            </a:r>
            <a:r>
              <a:rPr lang="zh-TW" altLang="en-US" sz="2800" dirty="0" smtClean="0"/>
              <a:t>博士</a:t>
            </a:r>
            <a:r>
              <a:rPr lang="en-US" altLang="zh-TW" sz="2800" dirty="0" smtClean="0"/>
              <a:t> 1948</a:t>
            </a:r>
            <a:r>
              <a:rPr lang="zh-TW" altLang="en-US" sz="2800" dirty="0" smtClean="0"/>
              <a:t>時編輯的</a:t>
            </a:r>
            <a:endParaRPr lang="en-US" altLang="zh-TW" sz="2800" dirty="0" smtClean="0"/>
          </a:p>
          <a:p>
            <a:pPr eaLnBrk="1" hangingPunct="1"/>
            <a:r>
              <a:rPr lang="zh-TW" altLang="en-US" sz="2800" dirty="0" smtClean="0"/>
              <a:t>瞬識字表包含了</a:t>
            </a:r>
            <a:r>
              <a:rPr lang="en-US" altLang="zh-TW" sz="2800" dirty="0" smtClean="0"/>
              <a:t> 220 </a:t>
            </a:r>
            <a:r>
              <a:rPr lang="zh-TW" altLang="en-US" sz="2800" dirty="0" smtClean="0"/>
              <a:t>字。</a:t>
            </a:r>
            <a:endParaRPr lang="en-US" altLang="zh-TW" sz="2800" dirty="0" smtClean="0"/>
          </a:p>
          <a:p>
            <a:pPr eaLnBrk="1" hangingPunct="1"/>
            <a:r>
              <a:rPr lang="zh-TW" altLang="en-US" sz="2800" dirty="0" smtClean="0"/>
              <a:t>認字時兒童必須又快又正確，完全不假思索，才能真正促成流暢的閱讀。</a:t>
            </a:r>
            <a:endParaRPr lang="en-US" altLang="zh-TW" sz="2800" dirty="0" smtClean="0"/>
          </a:p>
          <a:p>
            <a:pPr eaLnBrk="1" hangingPunct="1"/>
            <a:endParaRPr lang="en-US" altLang="zh-TW" sz="2400" dirty="0" smtClean="0"/>
          </a:p>
          <a:p>
            <a:pPr eaLnBrk="1" hangingPunct="1"/>
            <a:endParaRPr lang="en-US" altLang="zh-TW" sz="2400" dirty="0" smtClean="0"/>
          </a:p>
        </p:txBody>
      </p:sp>
      <p:sp>
        <p:nvSpPr>
          <p:cNvPr id="3076" name="Rectangle 6"/>
          <p:cNvSpPr>
            <a:spLocks noGrp="1" noChangeArrowheads="1"/>
          </p:cNvSpPr>
          <p:nvPr>
            <p:ph sz="half" idx="2"/>
          </p:nvPr>
        </p:nvSpPr>
        <p:spPr/>
        <p:txBody>
          <a:bodyPr/>
          <a:lstStyle/>
          <a:p>
            <a:pPr eaLnBrk="1" hangingPunct="1"/>
            <a:endParaRPr lang="zh-TW" altLang="zh-TW" sz="2400" smtClean="0"/>
          </a:p>
        </p:txBody>
      </p:sp>
      <p:pic>
        <p:nvPicPr>
          <p:cNvPr id="3077" name="Picture 8" descr="dolch_character119x18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0" y="1484313"/>
            <a:ext cx="3008313"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4647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eaLnBrk="1" hangingPunct="1"/>
            <a:r>
              <a:rPr lang="en-US" altLang="zh-TW" sz="4000" smtClean="0"/>
              <a:t>Reading is the most important skill a child will ever learn.</a:t>
            </a:r>
          </a:p>
        </p:txBody>
      </p:sp>
      <p:sp>
        <p:nvSpPr>
          <p:cNvPr id="4099" name="Rectangle 3"/>
          <p:cNvSpPr>
            <a:spLocks noGrp="1" noChangeArrowheads="1"/>
          </p:cNvSpPr>
          <p:nvPr>
            <p:ph type="body" idx="1"/>
          </p:nvPr>
        </p:nvSpPr>
        <p:spPr/>
        <p:txBody>
          <a:bodyPr/>
          <a:lstStyle/>
          <a:p>
            <a:pPr eaLnBrk="1" hangingPunct="1">
              <a:lnSpc>
                <a:spcPct val="90000"/>
              </a:lnSpc>
            </a:pPr>
            <a:r>
              <a:rPr lang="zh-TW" altLang="en-US" smtClean="0"/>
              <a:t>學英文一段時間後，即使不經特別的教導，大多數的兒童也能正確地讀出拼音－發音規則的生字</a:t>
            </a:r>
            <a:endParaRPr lang="en-US" altLang="zh-TW" smtClean="0"/>
          </a:p>
          <a:p>
            <a:pPr eaLnBrk="1" hangingPunct="1">
              <a:lnSpc>
                <a:spcPct val="90000"/>
              </a:lnSpc>
            </a:pPr>
            <a:r>
              <a:rPr lang="zh-TW" altLang="en-US" smtClean="0"/>
              <a:t>但是，除了規則字，兒童也必須精熟基礎、常見的瞬識字</a:t>
            </a:r>
            <a:endParaRPr lang="en-US" altLang="zh-TW" smtClean="0"/>
          </a:p>
        </p:txBody>
      </p:sp>
    </p:spTree>
    <p:extLst>
      <p:ext uri="{BB962C8B-B14F-4D97-AF65-F5344CB8AC3E}">
        <p14:creationId xmlns:p14="http://schemas.microsoft.com/office/powerpoint/2010/main" val="35183035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zh-TW" smtClean="0"/>
              <a:t>Sight Words (</a:t>
            </a:r>
            <a:r>
              <a:rPr lang="zh-TW" altLang="en-US" smtClean="0"/>
              <a:t>瞬識字</a:t>
            </a:r>
            <a:r>
              <a:rPr lang="en-US" altLang="zh-TW" smtClean="0"/>
              <a:t>)</a:t>
            </a:r>
          </a:p>
        </p:txBody>
      </p:sp>
      <p:sp>
        <p:nvSpPr>
          <p:cNvPr id="5123" name="Rectangle 3"/>
          <p:cNvSpPr>
            <a:spLocks noGrp="1" noChangeArrowheads="1"/>
          </p:cNvSpPr>
          <p:nvPr>
            <p:ph type="body" idx="1"/>
          </p:nvPr>
        </p:nvSpPr>
        <p:spPr/>
        <p:txBody>
          <a:bodyPr/>
          <a:lstStyle/>
          <a:p>
            <a:pPr eaLnBrk="1" hangingPunct="1">
              <a:lnSpc>
                <a:spcPct val="90000"/>
              </a:lnSpc>
            </a:pPr>
            <a:r>
              <a:rPr lang="en-US" altLang="zh-TW" dirty="0" smtClean="0"/>
              <a:t>The </a:t>
            </a:r>
            <a:r>
              <a:rPr lang="en-US" altLang="zh-TW" dirty="0" err="1" smtClean="0"/>
              <a:t>Dolch</a:t>
            </a:r>
            <a:r>
              <a:rPr lang="en-US" altLang="zh-TW" dirty="0" smtClean="0"/>
              <a:t> Word List </a:t>
            </a:r>
            <a:r>
              <a:rPr lang="zh-TW" altLang="en-US" dirty="0" smtClean="0"/>
              <a:t>又稱為</a:t>
            </a:r>
            <a:r>
              <a:rPr lang="en-US" altLang="zh-TW" dirty="0" smtClean="0"/>
              <a:t> Sight Words or The </a:t>
            </a:r>
            <a:r>
              <a:rPr lang="en-US" altLang="zh-TW" dirty="0" err="1" smtClean="0"/>
              <a:t>Dolch</a:t>
            </a:r>
            <a:r>
              <a:rPr lang="en-US" altLang="zh-TW" dirty="0" smtClean="0"/>
              <a:t> 220. </a:t>
            </a:r>
            <a:r>
              <a:rPr lang="zh-TW" altLang="en-US" dirty="0" smtClean="0"/>
              <a:t>曾世杰將之譯為瞬識字</a:t>
            </a:r>
            <a:endParaRPr lang="en-US" altLang="zh-TW" dirty="0" smtClean="0"/>
          </a:p>
          <a:p>
            <a:pPr eaLnBrk="1" hangingPunct="1">
              <a:lnSpc>
                <a:spcPct val="90000"/>
              </a:lnSpc>
            </a:pPr>
            <a:r>
              <a:rPr lang="zh-TW" altLang="en-US" dirty="0" smtClean="0"/>
              <a:t>這</a:t>
            </a:r>
            <a:r>
              <a:rPr lang="en-US" altLang="zh-TW" dirty="0" smtClean="0"/>
              <a:t>220</a:t>
            </a:r>
            <a:r>
              <a:rPr lang="zh-TW" altLang="en-US" dirty="0" smtClean="0"/>
              <a:t>個字是英文中出現頻次最高的字</a:t>
            </a:r>
            <a:endParaRPr lang="en-US" altLang="zh-TW" dirty="0" smtClean="0"/>
          </a:p>
          <a:p>
            <a:pPr eaLnBrk="1" hangingPunct="1">
              <a:lnSpc>
                <a:spcPct val="90000"/>
              </a:lnSpc>
            </a:pPr>
            <a:r>
              <a:rPr lang="zh-TW" altLang="en-US" dirty="0" smtClean="0"/>
              <a:t>美國小一到小三的課文中，有</a:t>
            </a:r>
            <a:r>
              <a:rPr lang="en-US" altLang="zh-TW" dirty="0" smtClean="0"/>
              <a:t>50%</a:t>
            </a:r>
            <a:r>
              <a:rPr lang="zh-TW" altLang="en-US" dirty="0" smtClean="0"/>
              <a:t>到</a:t>
            </a:r>
            <a:r>
              <a:rPr lang="en-US" altLang="zh-TW" dirty="0" smtClean="0"/>
              <a:t>70%</a:t>
            </a:r>
            <a:r>
              <a:rPr lang="zh-TW" altLang="en-US" dirty="0" smtClean="0"/>
              <a:t>是瞬識字</a:t>
            </a:r>
            <a:endParaRPr lang="en-US" altLang="zh-TW" dirty="0" smtClean="0"/>
          </a:p>
          <a:p>
            <a:pPr eaLnBrk="1" hangingPunct="1">
              <a:lnSpc>
                <a:spcPct val="90000"/>
              </a:lnSpc>
            </a:pPr>
            <a:r>
              <a:rPr lang="zh-TW" altLang="en-US" dirty="0" smtClean="0"/>
              <a:t>美國從幼稚園到小三，瞬識字的教學是一個關鍵的目標</a:t>
            </a:r>
            <a:endParaRPr lang="en-US" altLang="zh-TW" dirty="0" smtClean="0"/>
          </a:p>
          <a:p>
            <a:pPr eaLnBrk="1" hangingPunct="1">
              <a:lnSpc>
                <a:spcPct val="90000"/>
              </a:lnSpc>
            </a:pPr>
            <a:r>
              <a:rPr lang="zh-TW" altLang="en-US" dirty="0" smtClean="0"/>
              <a:t>以英語為第二外語的學習者，學英文的前兩年必須完全掌握</a:t>
            </a:r>
            <a:endParaRPr lang="en-US" altLang="zh-TW" dirty="0" smtClean="0"/>
          </a:p>
        </p:txBody>
      </p:sp>
    </p:spTree>
    <p:extLst>
      <p:ext uri="{BB962C8B-B14F-4D97-AF65-F5344CB8AC3E}">
        <p14:creationId xmlns:p14="http://schemas.microsoft.com/office/powerpoint/2010/main" val="34403992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zh-TW" altLang="en-US" smtClean="0"/>
              <a:t>有些字的發音不規則，必須強記</a:t>
            </a:r>
            <a:endParaRPr lang="zh-TW" altLang="zh-TW" smtClean="0"/>
          </a:p>
        </p:txBody>
      </p:sp>
      <p:sp>
        <p:nvSpPr>
          <p:cNvPr id="6147" name="Rectangle 3"/>
          <p:cNvSpPr>
            <a:spLocks noGrp="1" noChangeArrowheads="1"/>
          </p:cNvSpPr>
          <p:nvPr>
            <p:ph type="body" idx="1"/>
          </p:nvPr>
        </p:nvSpPr>
        <p:spPr/>
        <p:txBody>
          <a:bodyPr/>
          <a:lstStyle/>
          <a:p>
            <a:pPr eaLnBrk="1" hangingPunct="1"/>
            <a:r>
              <a:rPr lang="en-US" altLang="zh-TW" dirty="0" smtClean="0"/>
              <a:t>220 </a:t>
            </a:r>
            <a:r>
              <a:rPr lang="zh-TW" altLang="en-US" dirty="0" smtClean="0"/>
              <a:t>個瞬識字中，有許多字都是不規則字，從它的拼字，讀者無法正確唸出字音來，因此，必須強記，看到字形，直接唸出字音</a:t>
            </a:r>
            <a:endParaRPr lang="en-US" altLang="zh-TW" dirty="0" smtClean="0"/>
          </a:p>
          <a:p>
            <a:pPr eaLnBrk="1" hangingPunct="1"/>
            <a:r>
              <a:rPr kumimoji="0" lang="zh-TW" altLang="en-US" dirty="0" smtClean="0"/>
              <a:t>例如，</a:t>
            </a:r>
            <a:r>
              <a:rPr kumimoji="0" lang="en-US" altLang="zh-TW" dirty="0" smtClean="0"/>
              <a:t>find, said, me, one, the, we, where, what, have, now, want, there, could, were, live, of, you, kind</a:t>
            </a:r>
            <a:r>
              <a:rPr kumimoji="0" lang="zh-TW" altLang="en-US" dirty="0" smtClean="0"/>
              <a:t>這幾個字都是不規則字，必須強記</a:t>
            </a:r>
            <a:endParaRPr kumimoji="0" lang="en-US" altLang="zh-TW" dirty="0" smtClean="0"/>
          </a:p>
        </p:txBody>
      </p:sp>
    </p:spTree>
    <p:extLst>
      <p:ext uri="{BB962C8B-B14F-4D97-AF65-F5344CB8AC3E}">
        <p14:creationId xmlns:p14="http://schemas.microsoft.com/office/powerpoint/2010/main" val="15548704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zh-TW" altLang="en-US" sz="4000" dirty="0"/>
              <a:t>提供給您</a:t>
            </a:r>
            <a:r>
              <a:rPr lang="zh-TW" altLang="en-US" sz="4000" dirty="0" smtClean="0"/>
              <a:t>的</a:t>
            </a:r>
            <a:r>
              <a:rPr lang="en-US" altLang="zh-TW" sz="4000" dirty="0" err="1" smtClean="0"/>
              <a:t>Dolch</a:t>
            </a:r>
            <a:r>
              <a:rPr lang="en-US" altLang="zh-TW" sz="4000" dirty="0" smtClean="0"/>
              <a:t> sight words </a:t>
            </a:r>
            <a:r>
              <a:rPr lang="zh-TW" altLang="en-US" sz="4000" dirty="0" smtClean="0"/>
              <a:t>檔案</a:t>
            </a:r>
            <a:endParaRPr lang="zh-TW" altLang="zh-TW" sz="4000" dirty="0" smtClean="0"/>
          </a:p>
        </p:txBody>
      </p:sp>
      <p:sp>
        <p:nvSpPr>
          <p:cNvPr id="7171" name="Rectangle 3"/>
          <p:cNvSpPr>
            <a:spLocks noGrp="1" noChangeArrowheads="1"/>
          </p:cNvSpPr>
          <p:nvPr>
            <p:ph type="body" idx="1"/>
          </p:nvPr>
        </p:nvSpPr>
        <p:spPr/>
        <p:txBody>
          <a:bodyPr/>
          <a:lstStyle/>
          <a:p>
            <a:pPr eaLnBrk="1" hangingPunct="1"/>
            <a:r>
              <a:rPr lang="zh-TW" altLang="en-US" dirty="0" smtClean="0"/>
              <a:t>瞬識字表依年級分成五層，</a:t>
            </a:r>
            <a:r>
              <a:rPr lang="en-US" altLang="zh-TW" dirty="0" smtClean="0"/>
              <a:t>220</a:t>
            </a:r>
            <a:r>
              <a:rPr lang="zh-TW" altLang="en-US" dirty="0" smtClean="0"/>
              <a:t>個字裡有代名詞、形容詞、副詞、介系詞、連接詞和動詞</a:t>
            </a:r>
            <a:r>
              <a:rPr lang="en-US" altLang="zh-TW" dirty="0" smtClean="0"/>
              <a:t> </a:t>
            </a:r>
          </a:p>
          <a:p>
            <a:pPr eaLnBrk="1" hangingPunct="1"/>
            <a:r>
              <a:rPr lang="en-US" altLang="zh-TW" dirty="0" err="1" smtClean="0"/>
              <a:t>Dolch</a:t>
            </a:r>
            <a:r>
              <a:rPr lang="en-US" altLang="zh-TW" dirty="0" smtClean="0"/>
              <a:t> </a:t>
            </a:r>
            <a:r>
              <a:rPr lang="zh-TW" altLang="en-US" dirty="0" smtClean="0"/>
              <a:t>博士特別把名詞排除在外，他另外選了</a:t>
            </a:r>
            <a:r>
              <a:rPr lang="en-US" altLang="zh-TW" dirty="0" smtClean="0"/>
              <a:t>95</a:t>
            </a:r>
            <a:r>
              <a:rPr lang="zh-TW" altLang="en-US" dirty="0" smtClean="0"/>
              <a:t>個常用名詞，做為名詞的瞬識字表</a:t>
            </a:r>
            <a:endParaRPr lang="en-US" altLang="zh-TW" dirty="0" smtClean="0"/>
          </a:p>
          <a:p>
            <a:pPr eaLnBrk="1" hangingPunct="1"/>
            <a:endParaRPr lang="en-US" altLang="zh-TW" dirty="0" smtClean="0"/>
          </a:p>
        </p:txBody>
      </p:sp>
    </p:spTree>
    <p:extLst>
      <p:ext uri="{BB962C8B-B14F-4D97-AF65-F5344CB8AC3E}">
        <p14:creationId xmlns:p14="http://schemas.microsoft.com/office/powerpoint/2010/main" val="922403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國中有許多孩子</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t>從喜歡英文到恐懼英文</a:t>
            </a:r>
            <a:endParaRPr lang="en-US" altLang="zh-TW" dirty="0" smtClean="0"/>
          </a:p>
          <a:p>
            <a:r>
              <a:rPr lang="zh-TW" altLang="en-US" dirty="0" smtClean="0"/>
              <a:t>年級</a:t>
            </a:r>
            <a:r>
              <a:rPr lang="zh-TW" altLang="en-US" dirty="0"/>
              <a:t>愈高，落後愈多</a:t>
            </a:r>
            <a:endParaRPr lang="en-US" altLang="zh-TW" dirty="0"/>
          </a:p>
          <a:p>
            <a:r>
              <a:rPr lang="zh-TW" altLang="en-US" dirty="0"/>
              <a:t>備受挫折，自信心低落</a:t>
            </a:r>
            <a:endParaRPr lang="en-US" altLang="zh-TW" dirty="0"/>
          </a:p>
          <a:p>
            <a:r>
              <a:rPr lang="zh-TW" altLang="en-US" dirty="0" smtClean="0"/>
              <a:t>說自己是英文白癡</a:t>
            </a:r>
            <a:endParaRPr lang="en-US" altLang="zh-TW" dirty="0" smtClean="0"/>
          </a:p>
          <a:p>
            <a:r>
              <a:rPr lang="zh-TW" altLang="en-US" dirty="0"/>
              <a:t>在英文課裡浪費</a:t>
            </a:r>
            <a:r>
              <a:rPr lang="zh-TW" altLang="en-US" dirty="0" smtClean="0"/>
              <a:t>生命</a:t>
            </a:r>
            <a:endParaRPr lang="en-US" altLang="zh-TW" dirty="0" smtClean="0"/>
          </a:p>
          <a:p>
            <a:r>
              <a:rPr lang="zh-TW" altLang="en-US" dirty="0" smtClean="0"/>
              <a:t>十二年國教後，國家還要他修更多的英文課</a:t>
            </a:r>
            <a:endParaRPr lang="zh-TW" altLang="en-US" dirty="0"/>
          </a:p>
        </p:txBody>
      </p:sp>
      <p:sp>
        <p:nvSpPr>
          <p:cNvPr id="4" name="投影片編號版面配置區 3"/>
          <p:cNvSpPr>
            <a:spLocks noGrp="1"/>
          </p:cNvSpPr>
          <p:nvPr>
            <p:ph type="sldNum" sz="quarter" idx="12"/>
          </p:nvPr>
        </p:nvSpPr>
        <p:spPr/>
        <p:txBody>
          <a:bodyPr/>
          <a:lstStyle/>
          <a:p>
            <a:pPr>
              <a:defRPr/>
            </a:pPr>
            <a:fld id="{EF528FD1-BDF1-4433-80D2-46CD5247D8F8}" type="slidenum">
              <a:rPr lang="zh-TW" altLang="en-US" smtClean="0">
                <a:solidFill>
                  <a:prstClr val="black">
                    <a:tint val="75000"/>
                  </a:prstClr>
                </a:solidFill>
              </a:rPr>
              <a:pPr>
                <a:defRPr/>
              </a:pPr>
              <a:t>6</a:t>
            </a:fld>
            <a:endParaRPr lang="zh-TW" altLang="en-US">
              <a:solidFill>
                <a:prstClr val="black">
                  <a:tint val="75000"/>
                </a:prstClr>
              </a:solidFill>
            </a:endParaRPr>
          </a:p>
        </p:txBody>
      </p:sp>
    </p:spTree>
    <p:extLst>
      <p:ext uri="{BB962C8B-B14F-4D97-AF65-F5344CB8AC3E}">
        <p14:creationId xmlns:p14="http://schemas.microsoft.com/office/powerpoint/2010/main" val="38277223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zh-TW" altLang="zh-TW" dirty="0" smtClean="0"/>
          </a:p>
        </p:txBody>
      </p:sp>
      <p:sp>
        <p:nvSpPr>
          <p:cNvPr id="8195" name="Rectangle 3"/>
          <p:cNvSpPr>
            <a:spLocks noGrp="1" noChangeArrowheads="1"/>
          </p:cNvSpPr>
          <p:nvPr>
            <p:ph type="body" idx="1"/>
          </p:nvPr>
        </p:nvSpPr>
        <p:spPr/>
        <p:txBody>
          <a:bodyPr/>
          <a:lstStyle/>
          <a:p>
            <a:pPr eaLnBrk="1" hangingPunct="1"/>
            <a:r>
              <a:rPr lang="zh-TW" altLang="en-US" smtClean="0"/>
              <a:t>因為流暢地閱讀</a:t>
            </a:r>
            <a:r>
              <a:rPr lang="en-US" altLang="zh-TW" smtClean="0"/>
              <a:t> Dolch 220 </a:t>
            </a:r>
            <a:r>
              <a:rPr lang="zh-TW" altLang="en-US" smtClean="0"/>
              <a:t>瞬識字以及</a:t>
            </a:r>
            <a:r>
              <a:rPr lang="en-US" altLang="zh-TW" smtClean="0"/>
              <a:t> 95 </a:t>
            </a:r>
            <a:r>
              <a:rPr lang="zh-TW" altLang="en-US" smtClean="0"/>
              <a:t>名詞瞬識字對英文讀寫能力極為重要，教育者發展不許多不同的教學技巧，來教導瞬識字，包括</a:t>
            </a:r>
            <a:r>
              <a:rPr lang="en-US" altLang="zh-TW" smtClean="0"/>
              <a:t>: </a:t>
            </a:r>
          </a:p>
          <a:p>
            <a:pPr eaLnBrk="1" hangingPunct="1"/>
            <a:r>
              <a:rPr lang="zh-TW" altLang="en-US" smtClean="0"/>
              <a:t>閱讀瞬識字所組成的故事</a:t>
            </a:r>
            <a:endParaRPr lang="en-US" altLang="zh-TW" smtClean="0"/>
          </a:p>
          <a:p>
            <a:pPr eaLnBrk="1" hangingPunct="1"/>
            <a:r>
              <a:rPr lang="zh-TW" altLang="en-US" smtClean="0"/>
              <a:t>使用閃示卡</a:t>
            </a:r>
            <a:endParaRPr lang="en-US" altLang="zh-TW" smtClean="0"/>
          </a:p>
          <a:p>
            <a:pPr eaLnBrk="1" hangingPunct="1"/>
            <a:r>
              <a:rPr lang="zh-TW" altLang="en-US" smtClean="0"/>
              <a:t>歌唱或玩遊戲</a:t>
            </a:r>
            <a:endParaRPr lang="en-US" altLang="zh-TW" smtClean="0"/>
          </a:p>
        </p:txBody>
      </p:sp>
    </p:spTree>
    <p:extLst>
      <p:ext uri="{BB962C8B-B14F-4D97-AF65-F5344CB8AC3E}">
        <p14:creationId xmlns:p14="http://schemas.microsoft.com/office/powerpoint/2010/main" val="18021122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zh-TW" altLang="zh-TW" smtClean="0"/>
          </a:p>
        </p:txBody>
      </p:sp>
      <p:sp>
        <p:nvSpPr>
          <p:cNvPr id="9219" name="Rectangle 3"/>
          <p:cNvSpPr>
            <a:spLocks noGrp="1" noChangeArrowheads="1"/>
          </p:cNvSpPr>
          <p:nvPr>
            <p:ph type="body" idx="1"/>
          </p:nvPr>
        </p:nvSpPr>
        <p:spPr/>
        <p:txBody>
          <a:bodyPr/>
          <a:lstStyle/>
          <a:p>
            <a:pPr eaLnBrk="1" hangingPunct="1"/>
            <a:r>
              <a:rPr lang="zh-TW" altLang="en-US" dirty="0" smtClean="0"/>
              <a:t>重覆的練習非常重要，這樣可以幫助學生自動化地唸出瞬識字來</a:t>
            </a:r>
          </a:p>
          <a:p>
            <a:pPr eaLnBrk="1" hangingPunct="1"/>
            <a:r>
              <a:rPr lang="zh-TW" altLang="en-US" dirty="0" smtClean="0"/>
              <a:t>這些瞬識字都記熟了之後，學生閱讀時會更流暢，理解力也因而提升</a:t>
            </a:r>
          </a:p>
          <a:p>
            <a:pPr eaLnBrk="1" hangingPunct="1"/>
            <a:endParaRPr lang="en-US" altLang="zh-TW" dirty="0" smtClean="0"/>
          </a:p>
        </p:txBody>
      </p:sp>
    </p:spTree>
    <p:extLst>
      <p:ext uri="{BB962C8B-B14F-4D97-AF65-F5344CB8AC3E}">
        <p14:creationId xmlns:p14="http://schemas.microsoft.com/office/powerpoint/2010/main" val="33228829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pPr eaLnBrk="1" hangingPunct="1"/>
            <a:r>
              <a:rPr lang="zh-TW" altLang="en-US" smtClean="0"/>
              <a:t>怎樣教</a:t>
            </a:r>
            <a:r>
              <a:rPr lang="en-US" altLang="zh-TW" smtClean="0"/>
              <a:t>/</a:t>
            </a:r>
            <a:r>
              <a:rPr lang="zh-TW" altLang="en-US" smtClean="0"/>
              <a:t>學瞬識字卡</a:t>
            </a:r>
            <a:r>
              <a:rPr lang="en-US" altLang="zh-TW" smtClean="0"/>
              <a:t>?</a:t>
            </a:r>
          </a:p>
        </p:txBody>
      </p:sp>
      <p:sp>
        <p:nvSpPr>
          <p:cNvPr id="10243" name="Rectangle 4"/>
          <p:cNvSpPr>
            <a:spLocks noGrp="1" noChangeArrowheads="1"/>
          </p:cNvSpPr>
          <p:nvPr>
            <p:ph type="subTitle" idx="1"/>
          </p:nvPr>
        </p:nvSpPr>
        <p:spPr/>
        <p:txBody>
          <a:bodyPr/>
          <a:lstStyle/>
          <a:p>
            <a:pPr eaLnBrk="1" hangingPunct="1"/>
            <a:endParaRPr lang="zh-TW" altLang="zh-TW" smtClean="0"/>
          </a:p>
        </p:txBody>
      </p:sp>
    </p:spTree>
    <p:extLst>
      <p:ext uri="{BB962C8B-B14F-4D97-AF65-F5344CB8AC3E}">
        <p14:creationId xmlns:p14="http://schemas.microsoft.com/office/powerpoint/2010/main" val="34583074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zh-TW" altLang="en-US" smtClean="0"/>
              <a:t>前測結果如何</a:t>
            </a:r>
            <a:r>
              <a:rPr lang="en-US" altLang="zh-TW" smtClean="0"/>
              <a:t>?</a:t>
            </a:r>
          </a:p>
        </p:txBody>
      </p:sp>
      <p:sp>
        <p:nvSpPr>
          <p:cNvPr id="11267" name="Rectangle 3"/>
          <p:cNvSpPr>
            <a:spLocks noGrp="1" noChangeArrowheads="1"/>
          </p:cNvSpPr>
          <p:nvPr>
            <p:ph type="body" idx="1"/>
          </p:nvPr>
        </p:nvSpPr>
        <p:spPr/>
        <p:txBody>
          <a:bodyPr/>
          <a:lstStyle/>
          <a:p>
            <a:pPr eaLnBrk="1" hangingPunct="1"/>
            <a:r>
              <a:rPr lang="zh-TW" altLang="en-US" smtClean="0"/>
              <a:t>前測已經告訴你，學生有哪些字會唸，有哪些字不會</a:t>
            </a:r>
          </a:p>
          <a:p>
            <a:pPr eaLnBrk="1" hangingPunct="1"/>
            <a:r>
              <a:rPr lang="zh-TW" altLang="en-US" smtClean="0"/>
              <a:t>會唸的字：要教字義及後面例句的閱讀</a:t>
            </a:r>
          </a:p>
          <a:p>
            <a:pPr eaLnBrk="1" hangingPunct="1"/>
            <a:r>
              <a:rPr lang="zh-TW" altLang="en-US" smtClean="0"/>
              <a:t>不會唸的字：要教發音、字義及後面例句的閱讀</a:t>
            </a:r>
          </a:p>
        </p:txBody>
      </p:sp>
    </p:spTree>
    <p:extLst>
      <p:ext uri="{BB962C8B-B14F-4D97-AF65-F5344CB8AC3E}">
        <p14:creationId xmlns:p14="http://schemas.microsoft.com/office/powerpoint/2010/main" val="11062510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p:txBody>
          <a:bodyPr/>
          <a:lstStyle/>
          <a:p>
            <a:pPr eaLnBrk="1" hangingPunct="1"/>
            <a:r>
              <a:rPr lang="zh-TW" altLang="en-US" smtClean="0"/>
              <a:t>製作瞬識字卡</a:t>
            </a:r>
          </a:p>
        </p:txBody>
      </p:sp>
      <p:sp>
        <p:nvSpPr>
          <p:cNvPr id="12291" name="內容版面配置區 2"/>
          <p:cNvSpPr>
            <a:spLocks noGrp="1"/>
          </p:cNvSpPr>
          <p:nvPr>
            <p:ph idx="1"/>
          </p:nvPr>
        </p:nvSpPr>
        <p:spPr/>
        <p:txBody>
          <a:bodyPr/>
          <a:lstStyle/>
          <a:p>
            <a:pPr eaLnBrk="1" hangingPunct="1"/>
            <a:r>
              <a:rPr lang="zh-TW" altLang="en-US" dirty="0" smtClean="0"/>
              <a:t>讓學生自己動手作瞬識字卡</a:t>
            </a:r>
            <a:endParaRPr lang="en-US" altLang="zh-TW" dirty="0" smtClean="0"/>
          </a:p>
          <a:p>
            <a:pPr eaLnBrk="1" hangingPunct="1"/>
            <a:r>
              <a:rPr lang="zh-TW" altLang="en-US" dirty="0" smtClean="0"/>
              <a:t>正面寫瞬識字</a:t>
            </a:r>
            <a:endParaRPr lang="en-US" altLang="zh-TW" dirty="0" smtClean="0"/>
          </a:p>
          <a:p>
            <a:pPr eaLnBrk="1" hangingPunct="1"/>
            <a:r>
              <a:rPr lang="zh-TW" altLang="en-US" dirty="0" smtClean="0"/>
              <a:t>背面寫簡單句中文意思及簡單造句</a:t>
            </a:r>
            <a:endParaRPr lang="en-US" altLang="zh-TW" dirty="0" smtClean="0"/>
          </a:p>
          <a:p>
            <a:pPr eaLnBrk="1" hangingPunct="1"/>
            <a:r>
              <a:rPr lang="zh-TW" altLang="en-US" dirty="0" smtClean="0">
                <a:solidFill>
                  <a:srgbClr val="FF0000"/>
                </a:solidFill>
              </a:rPr>
              <a:t>造句！！</a:t>
            </a:r>
            <a:r>
              <a:rPr lang="zh-TW" altLang="en-US" dirty="0" smtClean="0"/>
              <a:t>造句請參考與本檔案一同寄出的</a:t>
            </a:r>
            <a:r>
              <a:rPr lang="en-US" altLang="zh-TW" dirty="0" err="1" smtClean="0"/>
              <a:t>Dolch</a:t>
            </a:r>
            <a:r>
              <a:rPr lang="en-US" altLang="zh-TW" dirty="0" smtClean="0"/>
              <a:t> Sight Word in Simple sentence.doc</a:t>
            </a:r>
            <a:r>
              <a:rPr lang="zh-TW" altLang="en-US" dirty="0" smtClean="0"/>
              <a:t>檔</a:t>
            </a:r>
            <a:endParaRPr lang="en-US" altLang="zh-TW" dirty="0" smtClean="0"/>
          </a:p>
          <a:p>
            <a:pPr eaLnBrk="1" hangingPunct="1"/>
            <a:endParaRPr lang="zh-TW" altLang="en-US" dirty="0" smtClean="0"/>
          </a:p>
        </p:txBody>
      </p:sp>
    </p:spTree>
    <p:extLst>
      <p:ext uri="{BB962C8B-B14F-4D97-AF65-F5344CB8AC3E}">
        <p14:creationId xmlns:p14="http://schemas.microsoft.com/office/powerpoint/2010/main" val="7693607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3"/>
          <p:cNvSpPr>
            <a:spLocks noGrp="1"/>
          </p:cNvSpPr>
          <p:nvPr>
            <p:ph type="title"/>
          </p:nvPr>
        </p:nvSpPr>
        <p:spPr/>
        <p:txBody>
          <a:bodyPr/>
          <a:lstStyle/>
          <a:p>
            <a:pPr eaLnBrk="1" hangingPunct="1"/>
            <a:r>
              <a:rPr lang="zh-TW" altLang="en-US" smtClean="0"/>
              <a:t>瞬識卡的製作：正面與反面</a:t>
            </a:r>
          </a:p>
        </p:txBody>
      </p:sp>
      <p:sp>
        <p:nvSpPr>
          <p:cNvPr id="13315" name="內容版面配置區 4"/>
          <p:cNvSpPr>
            <a:spLocks noGrp="1"/>
          </p:cNvSpPr>
          <p:nvPr>
            <p:ph sz="half" idx="1"/>
          </p:nvPr>
        </p:nvSpPr>
        <p:spPr/>
        <p:txBody>
          <a:bodyPr/>
          <a:lstStyle/>
          <a:p>
            <a:pPr eaLnBrk="1" hangingPunct="1">
              <a:buFontTx/>
              <a:buNone/>
            </a:pPr>
            <a:r>
              <a:rPr lang="zh-TW" altLang="en-US" smtClean="0"/>
              <a:t>注意字體不要太小</a:t>
            </a:r>
          </a:p>
        </p:txBody>
      </p:sp>
      <p:sp>
        <p:nvSpPr>
          <p:cNvPr id="7" name="矩形 6"/>
          <p:cNvSpPr/>
          <p:nvPr/>
        </p:nvSpPr>
        <p:spPr>
          <a:xfrm>
            <a:off x="500063" y="2357438"/>
            <a:ext cx="3929062" cy="3214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kumimoji="1" lang="zh-TW" altLang="en-US">
              <a:solidFill>
                <a:srgbClr val="FFFFFF"/>
              </a:solidFill>
            </a:endParaRPr>
          </a:p>
        </p:txBody>
      </p:sp>
      <p:sp>
        <p:nvSpPr>
          <p:cNvPr id="13317" name="文字方塊 8"/>
          <p:cNvSpPr txBox="1">
            <a:spLocks noChangeArrowheads="1"/>
          </p:cNvSpPr>
          <p:nvPr/>
        </p:nvSpPr>
        <p:spPr bwMode="auto">
          <a:xfrm>
            <a:off x="1714500" y="3500438"/>
            <a:ext cx="1643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fontAlgn="base" hangingPunct="1">
              <a:spcBef>
                <a:spcPct val="0"/>
              </a:spcBef>
              <a:spcAft>
                <a:spcPct val="0"/>
              </a:spcAft>
            </a:pPr>
            <a:r>
              <a:rPr lang="en-US" altLang="zh-TW" sz="7200" smtClean="0">
                <a:solidFill>
                  <a:srgbClr val="000000"/>
                </a:solidFill>
              </a:rPr>
              <a:t>big</a:t>
            </a:r>
            <a:endParaRPr lang="zh-TW" altLang="en-US" sz="7200" smtClean="0">
              <a:solidFill>
                <a:srgbClr val="000000"/>
              </a:solidFill>
            </a:endParaRPr>
          </a:p>
        </p:txBody>
      </p:sp>
      <p:sp>
        <p:nvSpPr>
          <p:cNvPr id="11" name="矩形 10"/>
          <p:cNvSpPr/>
          <p:nvPr/>
        </p:nvSpPr>
        <p:spPr>
          <a:xfrm>
            <a:off x="4857750" y="2928938"/>
            <a:ext cx="3857625" cy="3071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kumimoji="1" lang="zh-TW" altLang="en-US">
              <a:solidFill>
                <a:srgbClr val="FFFFFF"/>
              </a:solidFill>
            </a:endParaRPr>
          </a:p>
        </p:txBody>
      </p:sp>
      <p:sp>
        <p:nvSpPr>
          <p:cNvPr id="13319" name="文字方塊 11"/>
          <p:cNvSpPr txBox="1">
            <a:spLocks noChangeArrowheads="1"/>
          </p:cNvSpPr>
          <p:nvPr/>
        </p:nvSpPr>
        <p:spPr bwMode="auto">
          <a:xfrm>
            <a:off x="5357813" y="3429000"/>
            <a:ext cx="3071812"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fontAlgn="base" hangingPunct="1">
              <a:spcBef>
                <a:spcPct val="0"/>
              </a:spcBef>
              <a:spcAft>
                <a:spcPct val="0"/>
              </a:spcAft>
            </a:pPr>
            <a:r>
              <a:rPr lang="zh-TW" altLang="en-US" sz="3200" smtClean="0">
                <a:solidFill>
                  <a:srgbClr val="000000"/>
                </a:solidFill>
              </a:rPr>
              <a:t>大、大的</a:t>
            </a:r>
            <a:endParaRPr lang="en-US" altLang="zh-TW" sz="3200" smtClean="0">
              <a:solidFill>
                <a:srgbClr val="000000"/>
              </a:solidFill>
            </a:endParaRPr>
          </a:p>
          <a:p>
            <a:pPr eaLnBrk="1" fontAlgn="base" hangingPunct="1">
              <a:spcBef>
                <a:spcPct val="0"/>
              </a:spcBef>
              <a:spcAft>
                <a:spcPct val="0"/>
              </a:spcAft>
            </a:pPr>
            <a:endParaRPr lang="en-US" altLang="zh-TW" sz="3200" smtClean="0">
              <a:solidFill>
                <a:srgbClr val="000000"/>
              </a:solidFill>
            </a:endParaRPr>
          </a:p>
          <a:p>
            <a:pPr eaLnBrk="1" fontAlgn="base" hangingPunct="1">
              <a:spcBef>
                <a:spcPct val="0"/>
              </a:spcBef>
              <a:spcAft>
                <a:spcPct val="0"/>
              </a:spcAft>
            </a:pPr>
            <a:r>
              <a:rPr lang="en-US" altLang="zh-TW" sz="3200" smtClean="0">
                <a:solidFill>
                  <a:srgbClr val="000000"/>
                </a:solidFill>
              </a:rPr>
              <a:t>big cats. </a:t>
            </a:r>
            <a:r>
              <a:rPr lang="zh-TW" altLang="en-US" smtClean="0">
                <a:solidFill>
                  <a:srgbClr val="000000"/>
                </a:solidFill>
              </a:rPr>
              <a:t>大貓（指的是獅子、老虎、豹）</a:t>
            </a:r>
            <a:endParaRPr lang="en-US" altLang="zh-TW" smtClean="0">
              <a:solidFill>
                <a:srgbClr val="000000"/>
              </a:solidFill>
            </a:endParaRPr>
          </a:p>
          <a:p>
            <a:pPr eaLnBrk="1" fontAlgn="base" hangingPunct="1">
              <a:spcBef>
                <a:spcPct val="0"/>
              </a:spcBef>
              <a:spcAft>
                <a:spcPct val="0"/>
              </a:spcAft>
            </a:pPr>
            <a:endParaRPr lang="en-US" altLang="zh-TW" smtClean="0">
              <a:solidFill>
                <a:srgbClr val="000000"/>
              </a:solidFill>
            </a:endParaRPr>
          </a:p>
          <a:p>
            <a:pPr eaLnBrk="1" fontAlgn="base" hangingPunct="1">
              <a:spcBef>
                <a:spcPct val="0"/>
              </a:spcBef>
              <a:spcAft>
                <a:spcPct val="0"/>
              </a:spcAft>
            </a:pPr>
            <a:r>
              <a:rPr lang="zh-TW" altLang="en-US" smtClean="0">
                <a:solidFill>
                  <a:srgbClr val="000000"/>
                </a:solidFill>
              </a:rPr>
              <a:t>反：</a:t>
            </a:r>
            <a:r>
              <a:rPr lang="en-US" altLang="zh-TW" smtClean="0">
                <a:solidFill>
                  <a:srgbClr val="000000"/>
                </a:solidFill>
              </a:rPr>
              <a:t>small </a:t>
            </a:r>
            <a:r>
              <a:rPr lang="zh-TW" altLang="en-US" smtClean="0">
                <a:solidFill>
                  <a:srgbClr val="000000"/>
                </a:solidFill>
              </a:rPr>
              <a:t>小的</a:t>
            </a:r>
          </a:p>
        </p:txBody>
      </p:sp>
    </p:spTree>
    <p:extLst>
      <p:ext uri="{BB962C8B-B14F-4D97-AF65-F5344CB8AC3E}">
        <p14:creationId xmlns:p14="http://schemas.microsoft.com/office/powerpoint/2010/main" val="6459236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4"/>
          <p:cNvSpPr>
            <a:spLocks noGrp="1"/>
          </p:cNvSpPr>
          <p:nvPr>
            <p:ph type="title"/>
          </p:nvPr>
        </p:nvSpPr>
        <p:spPr/>
        <p:txBody>
          <a:bodyPr/>
          <a:lstStyle/>
          <a:p>
            <a:pPr eaLnBrk="1" hangingPunct="1"/>
            <a:r>
              <a:rPr lang="zh-TW" altLang="en-US" smtClean="0"/>
              <a:t>選教學的目標字</a:t>
            </a:r>
          </a:p>
        </p:txBody>
      </p:sp>
      <p:sp>
        <p:nvSpPr>
          <p:cNvPr id="14339" name="內容版面配置區 5"/>
          <p:cNvSpPr>
            <a:spLocks noGrp="1"/>
          </p:cNvSpPr>
          <p:nvPr>
            <p:ph idx="1"/>
          </p:nvPr>
        </p:nvSpPr>
        <p:spPr/>
        <p:txBody>
          <a:bodyPr/>
          <a:lstStyle/>
          <a:p>
            <a:pPr eaLnBrk="1" hangingPunct="1"/>
            <a:r>
              <a:rPr lang="zh-TW" altLang="en-US" dirty="0" smtClean="0"/>
              <a:t>先教有具體意義的字，如</a:t>
            </a:r>
            <a:r>
              <a:rPr lang="en-US" altLang="zh-TW" dirty="0" smtClean="0"/>
              <a:t>big, look, run; </a:t>
            </a:r>
            <a:r>
              <a:rPr lang="zh-TW" altLang="en-US" dirty="0" smtClean="0"/>
              <a:t>意義不具體的字如</a:t>
            </a:r>
            <a:r>
              <a:rPr lang="en-US" altLang="zh-TW" dirty="0" smtClean="0"/>
              <a:t>the, off, in, </a:t>
            </a:r>
            <a:r>
              <a:rPr lang="zh-TW" altLang="en-US" dirty="0" smtClean="0"/>
              <a:t>反而較不易記</a:t>
            </a:r>
            <a:endParaRPr lang="en-US" altLang="zh-TW" dirty="0" smtClean="0"/>
          </a:p>
          <a:p>
            <a:pPr eaLnBrk="1" hangingPunct="1"/>
            <a:r>
              <a:rPr lang="zh-TW" altLang="en-US" dirty="0" smtClean="0"/>
              <a:t>可以跨級選字：也許今天上的課文或唱的英文歌，就有幾個瞬識字，那些字可以先教</a:t>
            </a:r>
            <a:endParaRPr lang="en-US" altLang="zh-TW" dirty="0" smtClean="0"/>
          </a:p>
          <a:p>
            <a:pPr eaLnBrk="1" hangingPunct="1"/>
            <a:r>
              <a:rPr lang="zh-TW" altLang="en-US" dirty="0" smtClean="0"/>
              <a:t>以學生的程度及學習能力立學習目標</a:t>
            </a:r>
            <a:endParaRPr lang="en-US" altLang="zh-TW" dirty="0" smtClean="0"/>
          </a:p>
          <a:p>
            <a:pPr eaLnBrk="1" hangingPunct="1"/>
            <a:r>
              <a:rPr lang="zh-TW" altLang="en-US" dirty="0" smtClean="0"/>
              <a:t>初階者每週大概教</a:t>
            </a:r>
            <a:r>
              <a:rPr lang="en-US" altLang="zh-TW" dirty="0" smtClean="0"/>
              <a:t>10-15</a:t>
            </a:r>
            <a:r>
              <a:rPr lang="zh-TW" altLang="en-US" dirty="0" smtClean="0"/>
              <a:t>個字即可</a:t>
            </a:r>
          </a:p>
        </p:txBody>
      </p:sp>
    </p:spTree>
    <p:extLst>
      <p:ext uri="{BB962C8B-B14F-4D97-AF65-F5344CB8AC3E}">
        <p14:creationId xmlns:p14="http://schemas.microsoft.com/office/powerpoint/2010/main" val="10878490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zh-TW" altLang="en-US" smtClean="0"/>
              <a:t>每張字卡教學的目標</a:t>
            </a:r>
          </a:p>
        </p:txBody>
      </p:sp>
      <p:sp>
        <p:nvSpPr>
          <p:cNvPr id="15363" name="Rectangle 3"/>
          <p:cNvSpPr>
            <a:spLocks noGrp="1" noChangeArrowheads="1"/>
          </p:cNvSpPr>
          <p:nvPr>
            <p:ph type="body" idx="1"/>
          </p:nvPr>
        </p:nvSpPr>
        <p:spPr/>
        <p:txBody>
          <a:bodyPr/>
          <a:lstStyle/>
          <a:p>
            <a:pPr marL="609600" indent="-609600" eaLnBrk="1" hangingPunct="1">
              <a:lnSpc>
                <a:spcPct val="90000"/>
              </a:lnSpc>
              <a:buFontTx/>
              <a:buNone/>
            </a:pPr>
            <a:r>
              <a:rPr lang="zh-TW" altLang="en-US" dirty="0" smtClean="0"/>
              <a:t>剛開始時，每張字卡教學的目標有以下四個（紅字部分）：</a:t>
            </a:r>
          </a:p>
          <a:p>
            <a:pPr marL="609600" indent="-609600" eaLnBrk="1" hangingPunct="1">
              <a:lnSpc>
                <a:spcPct val="90000"/>
              </a:lnSpc>
              <a:buFontTx/>
              <a:buAutoNum type="arabicPeriod"/>
            </a:pPr>
            <a:r>
              <a:rPr lang="zh-TW" altLang="en-US" dirty="0" smtClean="0">
                <a:solidFill>
                  <a:srgbClr val="FF0000"/>
                </a:solidFill>
              </a:rPr>
              <a:t>能唸出正確的字音</a:t>
            </a:r>
          </a:p>
          <a:p>
            <a:pPr marL="609600" indent="-609600" eaLnBrk="1" hangingPunct="1">
              <a:lnSpc>
                <a:spcPct val="90000"/>
              </a:lnSpc>
              <a:buFontTx/>
              <a:buAutoNum type="arabicPeriod"/>
            </a:pPr>
            <a:r>
              <a:rPr lang="zh-TW" altLang="en-US" dirty="0" smtClean="0">
                <a:solidFill>
                  <a:srgbClr val="FF0000"/>
                </a:solidFill>
              </a:rPr>
              <a:t>能說出主要的字義</a:t>
            </a:r>
            <a:r>
              <a:rPr lang="en-US" altLang="zh-TW" dirty="0" smtClean="0"/>
              <a:t>(</a:t>
            </a:r>
            <a:r>
              <a:rPr lang="zh-TW" altLang="en-US" dirty="0" smtClean="0"/>
              <a:t>字義不明顯的字</a:t>
            </a:r>
            <a:r>
              <a:rPr lang="en-US" altLang="zh-TW" dirty="0" smtClean="0"/>
              <a:t>, </a:t>
            </a:r>
            <a:r>
              <a:rPr lang="zh-TW" altLang="en-US" dirty="0" smtClean="0"/>
              <a:t>如</a:t>
            </a:r>
            <a:r>
              <a:rPr lang="en-US" altLang="zh-TW" dirty="0" smtClean="0"/>
              <a:t>the, </a:t>
            </a:r>
            <a:r>
              <a:rPr lang="zh-TW" altLang="en-US" dirty="0" smtClean="0"/>
              <a:t>或介系詞</a:t>
            </a:r>
            <a:r>
              <a:rPr lang="en-US" altLang="zh-TW" dirty="0" smtClean="0"/>
              <a:t>of, for, at</a:t>
            </a:r>
            <a:r>
              <a:rPr lang="zh-TW" altLang="en-US" dirty="0" smtClean="0"/>
              <a:t>可跳過</a:t>
            </a:r>
            <a:r>
              <a:rPr lang="en-US" altLang="zh-TW" dirty="0" smtClean="0"/>
              <a:t>)</a:t>
            </a:r>
          </a:p>
          <a:p>
            <a:pPr marL="609600" indent="-609600" eaLnBrk="1" hangingPunct="1">
              <a:lnSpc>
                <a:spcPct val="90000"/>
              </a:lnSpc>
              <a:buFontTx/>
              <a:buAutoNum type="arabicPeriod"/>
            </a:pPr>
            <a:r>
              <a:rPr lang="zh-TW" altLang="en-US" dirty="0" smtClean="0">
                <a:solidFill>
                  <a:srgbClr val="FF0000"/>
                </a:solidFill>
              </a:rPr>
              <a:t>能聽到國語譯詞，能唸出例句</a:t>
            </a:r>
          </a:p>
          <a:p>
            <a:pPr marL="609600" indent="-609600" eaLnBrk="1" hangingPunct="1">
              <a:lnSpc>
                <a:spcPct val="90000"/>
              </a:lnSpc>
              <a:buFontTx/>
              <a:buAutoNum type="arabicPeriod"/>
            </a:pPr>
            <a:r>
              <a:rPr lang="zh-TW" altLang="en-US" dirty="0" smtClean="0">
                <a:solidFill>
                  <a:srgbClr val="FF0000"/>
                </a:solidFill>
              </a:rPr>
              <a:t>流暢性練習</a:t>
            </a:r>
          </a:p>
          <a:p>
            <a:pPr marL="609600" indent="-609600" eaLnBrk="1" hangingPunct="1">
              <a:lnSpc>
                <a:spcPct val="90000"/>
              </a:lnSpc>
              <a:buFontTx/>
              <a:buAutoNum type="arabicPeriod"/>
            </a:pPr>
            <a:r>
              <a:rPr lang="zh-TW" altLang="en-US" dirty="0" smtClean="0"/>
              <a:t>能拼字 </a:t>
            </a:r>
            <a:r>
              <a:rPr lang="en-US" altLang="zh-TW" dirty="0" smtClean="0"/>
              <a:t>(</a:t>
            </a:r>
            <a:r>
              <a:rPr lang="zh-TW" altLang="en-US" dirty="0" smtClean="0"/>
              <a:t>先不碰，最後再教）</a:t>
            </a:r>
          </a:p>
        </p:txBody>
      </p:sp>
    </p:spTree>
    <p:extLst>
      <p:ext uri="{BB962C8B-B14F-4D97-AF65-F5344CB8AC3E}">
        <p14:creationId xmlns:p14="http://schemas.microsoft.com/office/powerpoint/2010/main" val="9896660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eaLnBrk="1" hangingPunct="1"/>
            <a:r>
              <a:rPr lang="zh-TW" altLang="en-US" smtClean="0"/>
              <a:t>以</a:t>
            </a:r>
            <a:r>
              <a:rPr lang="en-US" altLang="zh-TW" smtClean="0"/>
              <a:t>away</a:t>
            </a:r>
            <a:r>
              <a:rPr lang="zh-TW" altLang="en-US" smtClean="0"/>
              <a:t>和</a:t>
            </a:r>
            <a:r>
              <a:rPr lang="en-US" altLang="zh-TW" smtClean="0"/>
              <a:t>funny</a:t>
            </a:r>
            <a:r>
              <a:rPr lang="zh-TW" altLang="en-US" smtClean="0"/>
              <a:t>為例 </a:t>
            </a:r>
          </a:p>
        </p:txBody>
      </p:sp>
      <p:sp>
        <p:nvSpPr>
          <p:cNvPr id="16387" name="Rectangle 4"/>
          <p:cNvSpPr>
            <a:spLocks noGrp="1" noChangeArrowheads="1"/>
          </p:cNvSpPr>
          <p:nvPr>
            <p:ph type="subTitle" idx="1"/>
          </p:nvPr>
        </p:nvSpPr>
        <p:spPr/>
        <p:txBody>
          <a:bodyPr/>
          <a:lstStyle/>
          <a:p>
            <a:pPr eaLnBrk="1" hangingPunct="1"/>
            <a:endParaRPr lang="zh-TW" altLang="zh-TW" smtClean="0"/>
          </a:p>
        </p:txBody>
      </p:sp>
    </p:spTree>
    <p:extLst>
      <p:ext uri="{BB962C8B-B14F-4D97-AF65-F5344CB8AC3E}">
        <p14:creationId xmlns:p14="http://schemas.microsoft.com/office/powerpoint/2010/main" val="41532354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zh-TW" altLang="en-US" smtClean="0"/>
              <a:t>教學注意事項</a:t>
            </a:r>
          </a:p>
        </p:txBody>
      </p:sp>
      <p:sp>
        <p:nvSpPr>
          <p:cNvPr id="17411" name="Rectangle 3"/>
          <p:cNvSpPr>
            <a:spLocks noGrp="1" noChangeArrowheads="1"/>
          </p:cNvSpPr>
          <p:nvPr>
            <p:ph type="body" idx="1"/>
          </p:nvPr>
        </p:nvSpPr>
        <p:spPr/>
        <p:txBody>
          <a:bodyPr/>
          <a:lstStyle/>
          <a:p>
            <a:pPr marL="609600" indent="-609600" eaLnBrk="1" hangingPunct="1">
              <a:lnSpc>
                <a:spcPct val="90000"/>
              </a:lnSpc>
            </a:pPr>
            <a:r>
              <a:rPr lang="zh-TW" altLang="en-US" smtClean="0"/>
              <a:t>注意，教學的節奏要快，</a:t>
            </a:r>
            <a:r>
              <a:rPr lang="zh-TW" altLang="en-US" smtClean="0">
                <a:solidFill>
                  <a:srgbClr val="FF0000"/>
                </a:solidFill>
              </a:rPr>
              <a:t>每一個字差不多一分鐘，不要超過</a:t>
            </a:r>
            <a:r>
              <a:rPr lang="en-US" altLang="zh-TW" smtClean="0">
                <a:solidFill>
                  <a:srgbClr val="FF0000"/>
                </a:solidFill>
              </a:rPr>
              <a:t>75</a:t>
            </a:r>
            <a:r>
              <a:rPr lang="zh-TW" altLang="en-US" smtClean="0">
                <a:solidFill>
                  <a:srgbClr val="FF0000"/>
                </a:solidFill>
              </a:rPr>
              <a:t>秒；</a:t>
            </a:r>
            <a:r>
              <a:rPr lang="zh-TW" altLang="en-US" smtClean="0"/>
              <a:t>你一慢，學生就會分心，教學效果就差了</a:t>
            </a:r>
          </a:p>
          <a:p>
            <a:pPr marL="609600" indent="-609600" eaLnBrk="1" hangingPunct="1">
              <a:lnSpc>
                <a:spcPct val="90000"/>
              </a:lnSpc>
            </a:pPr>
            <a:r>
              <a:rPr lang="zh-TW" altLang="en-US" smtClean="0"/>
              <a:t>學生的</a:t>
            </a:r>
            <a:r>
              <a:rPr lang="zh-TW" altLang="en-US" smtClean="0">
                <a:solidFill>
                  <a:srgbClr val="FF0000"/>
                </a:solidFill>
              </a:rPr>
              <a:t>先備經驗</a:t>
            </a:r>
            <a:r>
              <a:rPr lang="zh-TW" altLang="en-US" smtClean="0"/>
              <a:t>是重要的，她</a:t>
            </a:r>
            <a:r>
              <a:rPr lang="en-US" altLang="zh-TW" smtClean="0"/>
              <a:t>/</a:t>
            </a:r>
            <a:r>
              <a:rPr lang="zh-TW" altLang="en-US" smtClean="0"/>
              <a:t>他如果已經會了，就不要耗太多時間，帶過即可</a:t>
            </a:r>
          </a:p>
          <a:p>
            <a:pPr marL="609600" indent="-609600" eaLnBrk="1" hangingPunct="1">
              <a:lnSpc>
                <a:spcPct val="90000"/>
              </a:lnSpc>
            </a:pPr>
            <a:r>
              <a:rPr lang="zh-TW" altLang="en-US" smtClean="0"/>
              <a:t>不會的字，要</a:t>
            </a:r>
            <a:r>
              <a:rPr lang="zh-TW" altLang="en-US" smtClean="0">
                <a:solidFill>
                  <a:srgbClr val="FF0000"/>
                </a:solidFill>
              </a:rPr>
              <a:t>不斷的重覆複習</a:t>
            </a:r>
          </a:p>
          <a:p>
            <a:pPr marL="609600" indent="-609600" eaLnBrk="1" hangingPunct="1">
              <a:lnSpc>
                <a:spcPct val="90000"/>
              </a:lnSpc>
            </a:pPr>
            <a:r>
              <a:rPr lang="zh-TW" altLang="en-US" smtClean="0"/>
              <a:t>會的字和不會的字可以混在一起，做</a:t>
            </a:r>
            <a:r>
              <a:rPr lang="zh-TW" altLang="en-US" smtClean="0">
                <a:solidFill>
                  <a:srgbClr val="FF0000"/>
                </a:solidFill>
              </a:rPr>
              <a:t>流暢性練習</a:t>
            </a:r>
          </a:p>
          <a:p>
            <a:pPr marL="609600" indent="-609600" eaLnBrk="1" hangingPunct="1">
              <a:lnSpc>
                <a:spcPct val="90000"/>
              </a:lnSpc>
            </a:pPr>
            <a:r>
              <a:rPr lang="zh-TW" altLang="en-US" smtClean="0"/>
              <a:t>請依學生的程度決定你一天教幾個字</a:t>
            </a:r>
          </a:p>
        </p:txBody>
      </p:sp>
    </p:spTree>
    <p:extLst>
      <p:ext uri="{BB962C8B-B14F-4D97-AF65-F5344CB8AC3E}">
        <p14:creationId xmlns:p14="http://schemas.microsoft.com/office/powerpoint/2010/main" val="3376906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B. </a:t>
            </a:r>
            <a:r>
              <a:rPr lang="zh-TW" altLang="en-US" dirty="0" smtClean="0">
                <a:solidFill>
                  <a:srgbClr val="FF0000"/>
                </a:solidFill>
              </a:rPr>
              <a:t>診斷</a:t>
            </a:r>
            <a:r>
              <a:rPr lang="zh-TW" altLang="en-US" dirty="0" smtClean="0"/>
              <a:t>與</a:t>
            </a:r>
            <a:r>
              <a:rPr lang="zh-TW" altLang="en-US" dirty="0" smtClean="0">
                <a:solidFill>
                  <a:srgbClr val="0066FF"/>
                </a:solidFill>
              </a:rPr>
              <a:t>處方</a:t>
            </a:r>
            <a:endParaRPr lang="zh-TW" altLang="en-US" dirty="0">
              <a:solidFill>
                <a:srgbClr val="0066FF"/>
              </a:solidFill>
            </a:endParaRPr>
          </a:p>
        </p:txBody>
      </p:sp>
      <p:sp>
        <p:nvSpPr>
          <p:cNvPr id="3" name="副標題 2"/>
          <p:cNvSpPr>
            <a:spLocks noGrp="1"/>
          </p:cNvSpPr>
          <p:nvPr>
            <p:ph type="subTitle" idx="1"/>
          </p:nvPr>
        </p:nvSpPr>
        <p:spPr/>
        <p:txBody>
          <a:bodyPr/>
          <a:lstStyle/>
          <a:p>
            <a:r>
              <a:rPr lang="en-US" altLang="zh-TW" dirty="0" smtClean="0"/>
              <a:t>Why</a:t>
            </a:r>
            <a:r>
              <a:rPr lang="zh-TW" altLang="en-US" dirty="0" smtClean="0"/>
              <a:t>文前後段學習落差？</a:t>
            </a:r>
            <a:endParaRPr lang="zh-TW" altLang="en-US" dirty="0"/>
          </a:p>
          <a:p>
            <a:endParaRPr lang="zh-TW" altLang="en-US" dirty="0"/>
          </a:p>
        </p:txBody>
      </p:sp>
      <p:sp>
        <p:nvSpPr>
          <p:cNvPr id="4" name="投影片編號版面配置區 3"/>
          <p:cNvSpPr>
            <a:spLocks noGrp="1"/>
          </p:cNvSpPr>
          <p:nvPr>
            <p:ph type="sldNum" sz="quarter" idx="12"/>
          </p:nvPr>
        </p:nvSpPr>
        <p:spPr/>
        <p:txBody>
          <a:bodyPr/>
          <a:lstStyle/>
          <a:p>
            <a:pPr>
              <a:defRPr/>
            </a:pPr>
            <a:fld id="{1EB5FD16-4A1E-491C-9108-7E59C3CB5D82}" type="slidenum">
              <a:rPr lang="zh-TW" altLang="en-US" smtClean="0">
                <a:solidFill>
                  <a:prstClr val="black">
                    <a:tint val="75000"/>
                  </a:prstClr>
                </a:solidFill>
              </a:rPr>
              <a:pPr>
                <a:defRPr/>
              </a:pPr>
              <a:t>7</a:t>
            </a:fld>
            <a:endParaRPr lang="zh-TW" altLang="en-US">
              <a:solidFill>
                <a:prstClr val="black">
                  <a:tint val="75000"/>
                </a:prstClr>
              </a:solidFill>
            </a:endParaRPr>
          </a:p>
        </p:txBody>
      </p:sp>
    </p:spTree>
    <p:extLst>
      <p:ext uri="{BB962C8B-B14F-4D97-AF65-F5344CB8AC3E}">
        <p14:creationId xmlns:p14="http://schemas.microsoft.com/office/powerpoint/2010/main" val="5088407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marL="838200" indent="-838200" algn="l" eaLnBrk="1" hangingPunct="1"/>
            <a:r>
              <a:rPr lang="en-US" altLang="zh-TW" smtClean="0"/>
              <a:t>1. </a:t>
            </a:r>
            <a:r>
              <a:rPr lang="zh-TW" altLang="en-US" smtClean="0"/>
              <a:t>能唸出正確的字音 </a:t>
            </a:r>
            <a:r>
              <a:rPr lang="en-US" altLang="zh-TW" smtClean="0"/>
              <a:t>(away)</a:t>
            </a:r>
          </a:p>
        </p:txBody>
      </p:sp>
      <p:sp>
        <p:nvSpPr>
          <p:cNvPr id="18435" name="Rectangle 3"/>
          <p:cNvSpPr>
            <a:spLocks noGrp="1" noChangeArrowheads="1"/>
          </p:cNvSpPr>
          <p:nvPr>
            <p:ph type="body" idx="1"/>
          </p:nvPr>
        </p:nvSpPr>
        <p:spPr/>
        <p:txBody>
          <a:bodyPr/>
          <a:lstStyle/>
          <a:p>
            <a:pPr eaLnBrk="1" hangingPunct="1">
              <a:lnSpc>
                <a:spcPct val="90000"/>
              </a:lnSpc>
              <a:buFontTx/>
              <a:buNone/>
            </a:pPr>
            <a:r>
              <a:rPr lang="zh-TW" altLang="en-US" sz="2400" smtClean="0">
                <a:solidFill>
                  <a:srgbClr val="0000FF"/>
                </a:solidFill>
              </a:rPr>
              <a:t>新字介紹</a:t>
            </a:r>
          </a:p>
          <a:p>
            <a:pPr eaLnBrk="1" hangingPunct="1">
              <a:lnSpc>
                <a:spcPct val="90000"/>
              </a:lnSpc>
            </a:pPr>
            <a:r>
              <a:rPr lang="zh-TW" altLang="zh-TW" sz="2400" smtClean="0"/>
              <a:t>「</a:t>
            </a:r>
            <a:r>
              <a:rPr lang="en-US" altLang="zh-TW" sz="2400" smtClean="0"/>
              <a:t>(</a:t>
            </a:r>
            <a:r>
              <a:rPr lang="zh-TW" altLang="en-US" sz="2400" smtClean="0"/>
              <a:t>手執卡）這個字唸做</a:t>
            </a:r>
            <a:r>
              <a:rPr lang="en-US" altLang="zh-TW" sz="2400" smtClean="0"/>
              <a:t>away</a:t>
            </a:r>
            <a:r>
              <a:rPr lang="zh-TW" altLang="en-US" sz="2400" smtClean="0"/>
              <a:t>，跟我唸一次</a:t>
            </a:r>
            <a:r>
              <a:rPr lang="zh-TW" altLang="zh-TW" sz="2400" smtClean="0"/>
              <a:t>」，</a:t>
            </a:r>
            <a:r>
              <a:rPr lang="zh-TW" altLang="en-US" sz="2400" smtClean="0">
                <a:solidFill>
                  <a:srgbClr val="FF0000"/>
                </a:solidFill>
              </a:rPr>
              <a:t>「</a:t>
            </a:r>
            <a:r>
              <a:rPr lang="en-US" altLang="zh-TW" sz="2400" smtClean="0">
                <a:solidFill>
                  <a:srgbClr val="FF0000"/>
                </a:solidFill>
              </a:rPr>
              <a:t>away!</a:t>
            </a:r>
            <a:r>
              <a:rPr lang="zh-TW" altLang="en-US" sz="2400" smtClean="0">
                <a:solidFill>
                  <a:srgbClr val="FF0000"/>
                </a:solidFill>
              </a:rPr>
              <a:t>」</a:t>
            </a:r>
          </a:p>
          <a:p>
            <a:pPr eaLnBrk="1" hangingPunct="1">
              <a:lnSpc>
                <a:spcPct val="90000"/>
              </a:lnSpc>
            </a:pPr>
            <a:r>
              <a:rPr lang="zh-TW" altLang="zh-TW" sz="2400" smtClean="0"/>
              <a:t>「</a:t>
            </a:r>
            <a:r>
              <a:rPr lang="en-US" altLang="zh-TW" sz="2400" smtClean="0"/>
              <a:t>away</a:t>
            </a:r>
            <a:r>
              <a:rPr lang="zh-TW" altLang="en-US" sz="2400" smtClean="0"/>
              <a:t>就是離開的意思</a:t>
            </a:r>
            <a:r>
              <a:rPr lang="zh-TW" altLang="zh-TW" sz="2400" smtClean="0"/>
              <a:t>。 </a:t>
            </a:r>
            <a:r>
              <a:rPr lang="en-US" altLang="zh-TW" sz="2400" smtClean="0"/>
              <a:t>away</a:t>
            </a:r>
            <a:r>
              <a:rPr lang="zh-TW" altLang="en-US" sz="2400" smtClean="0"/>
              <a:t>就是什麼意思？</a:t>
            </a:r>
            <a:r>
              <a:rPr lang="zh-TW" altLang="zh-TW" sz="2400" smtClean="0"/>
              <a:t>」</a:t>
            </a:r>
            <a:r>
              <a:rPr lang="zh-TW" altLang="en-US" sz="2400" smtClean="0">
                <a:solidFill>
                  <a:srgbClr val="FF0000"/>
                </a:solidFill>
              </a:rPr>
              <a:t>離開的意思。</a:t>
            </a:r>
          </a:p>
          <a:p>
            <a:pPr eaLnBrk="1" hangingPunct="1">
              <a:lnSpc>
                <a:spcPct val="90000"/>
              </a:lnSpc>
              <a:buFontTx/>
              <a:buNone/>
            </a:pPr>
            <a:r>
              <a:rPr lang="zh-TW" altLang="en-US" sz="2400" smtClean="0">
                <a:solidFill>
                  <a:srgbClr val="0000FF"/>
                </a:solidFill>
              </a:rPr>
              <a:t>發音練習</a:t>
            </a:r>
          </a:p>
          <a:p>
            <a:pPr eaLnBrk="1" hangingPunct="1">
              <a:lnSpc>
                <a:spcPct val="90000"/>
              </a:lnSpc>
            </a:pPr>
            <a:r>
              <a:rPr lang="zh-TW" altLang="en-US" sz="2400" smtClean="0"/>
              <a:t>指著</a:t>
            </a:r>
            <a:r>
              <a:rPr lang="en-US" altLang="zh-TW" sz="2400" smtClean="0"/>
              <a:t>a-</a:t>
            </a:r>
            <a:r>
              <a:rPr lang="zh-TW" altLang="en-US" sz="2400" smtClean="0"/>
              <a:t>說：</a:t>
            </a:r>
            <a:r>
              <a:rPr lang="zh-TW" altLang="zh-TW" sz="2400" smtClean="0"/>
              <a:t>「</a:t>
            </a:r>
            <a:r>
              <a:rPr lang="zh-TW" altLang="en-US" sz="2400" smtClean="0"/>
              <a:t>這個</a:t>
            </a:r>
            <a:r>
              <a:rPr lang="en-US" altLang="zh-TW" sz="2400" smtClean="0"/>
              <a:t>a </a:t>
            </a:r>
            <a:r>
              <a:rPr lang="zh-TW" altLang="en-US" sz="2400" smtClean="0"/>
              <a:t>唸做 ㄜ</a:t>
            </a:r>
            <a:r>
              <a:rPr lang="zh-TW" altLang="zh-TW" sz="2400" smtClean="0"/>
              <a:t>」</a:t>
            </a:r>
            <a:r>
              <a:rPr lang="en-US" altLang="zh-TW" sz="2400" smtClean="0"/>
              <a:t>; </a:t>
            </a:r>
            <a:r>
              <a:rPr lang="zh-TW" altLang="zh-TW" sz="2400" smtClean="0"/>
              <a:t>「</a:t>
            </a:r>
            <a:r>
              <a:rPr lang="zh-TW" altLang="en-US" sz="2400" smtClean="0"/>
              <a:t>這個</a:t>
            </a:r>
            <a:r>
              <a:rPr lang="en-US" altLang="zh-TW" sz="2400" smtClean="0"/>
              <a:t>a </a:t>
            </a:r>
            <a:r>
              <a:rPr lang="zh-TW" altLang="en-US" sz="2400" smtClean="0"/>
              <a:t>唸做什麼</a:t>
            </a:r>
            <a:r>
              <a:rPr lang="zh-TW" altLang="zh-TW" sz="2400" smtClean="0"/>
              <a:t>？」</a:t>
            </a:r>
            <a:r>
              <a:rPr lang="en-US" altLang="zh-TW" sz="2400" smtClean="0"/>
              <a:t>; </a:t>
            </a:r>
            <a:r>
              <a:rPr lang="zh-TW" altLang="zh-TW" sz="2400" smtClean="0">
                <a:solidFill>
                  <a:srgbClr val="FF0000"/>
                </a:solidFill>
              </a:rPr>
              <a:t>「</a:t>
            </a:r>
            <a:r>
              <a:rPr lang="zh-TW" altLang="en-US" sz="2400" smtClean="0">
                <a:solidFill>
                  <a:srgbClr val="FF0000"/>
                </a:solidFill>
              </a:rPr>
              <a:t>ㄜ</a:t>
            </a:r>
            <a:r>
              <a:rPr lang="en-US" altLang="zh-TW" sz="2400" smtClean="0">
                <a:solidFill>
                  <a:srgbClr val="FF0000"/>
                </a:solidFill>
              </a:rPr>
              <a:t>!</a:t>
            </a:r>
            <a:r>
              <a:rPr lang="zh-TW" altLang="zh-TW" sz="2400" smtClean="0">
                <a:solidFill>
                  <a:srgbClr val="FF0000"/>
                </a:solidFill>
              </a:rPr>
              <a:t>」</a:t>
            </a:r>
            <a:endParaRPr lang="zh-TW" altLang="en-US" sz="2400" smtClean="0">
              <a:solidFill>
                <a:srgbClr val="FF0000"/>
              </a:solidFill>
            </a:endParaRPr>
          </a:p>
          <a:p>
            <a:pPr eaLnBrk="1" hangingPunct="1">
              <a:lnSpc>
                <a:spcPct val="90000"/>
              </a:lnSpc>
            </a:pPr>
            <a:r>
              <a:rPr lang="zh-TW" altLang="en-US" sz="2400" smtClean="0"/>
              <a:t>指著</a:t>
            </a:r>
            <a:r>
              <a:rPr lang="en-US" altLang="zh-TW" sz="2400" smtClean="0"/>
              <a:t>-way</a:t>
            </a:r>
            <a:r>
              <a:rPr lang="zh-TW" altLang="en-US" sz="2400" smtClean="0"/>
              <a:t>說：</a:t>
            </a:r>
            <a:r>
              <a:rPr lang="zh-TW" altLang="zh-TW" sz="2400" smtClean="0"/>
              <a:t>「</a:t>
            </a:r>
            <a:r>
              <a:rPr lang="en-US" altLang="zh-TW" sz="2400" smtClean="0"/>
              <a:t>w-</a:t>
            </a:r>
            <a:r>
              <a:rPr lang="zh-TW" altLang="en-US" sz="2400" smtClean="0"/>
              <a:t>唸做ㄨ</a:t>
            </a:r>
            <a:r>
              <a:rPr lang="zh-TW" altLang="zh-TW" sz="2400" smtClean="0"/>
              <a:t>，</a:t>
            </a:r>
            <a:r>
              <a:rPr lang="en-US" altLang="zh-TW" sz="2400" smtClean="0"/>
              <a:t>w-</a:t>
            </a:r>
            <a:r>
              <a:rPr lang="zh-TW" altLang="en-US" sz="2400" smtClean="0"/>
              <a:t>唸做什麼</a:t>
            </a:r>
            <a:r>
              <a:rPr lang="zh-TW" altLang="zh-TW" sz="2400" smtClean="0"/>
              <a:t>？」「</a:t>
            </a:r>
            <a:r>
              <a:rPr lang="zh-TW" altLang="en-US" sz="2400" smtClean="0">
                <a:solidFill>
                  <a:srgbClr val="FF0000"/>
                </a:solidFill>
              </a:rPr>
              <a:t>ㄨ</a:t>
            </a:r>
            <a:r>
              <a:rPr lang="zh-TW" altLang="zh-TW" sz="2400" smtClean="0"/>
              <a:t>」「</a:t>
            </a:r>
            <a:r>
              <a:rPr lang="en-US" altLang="zh-TW" sz="2400" smtClean="0"/>
              <a:t>-a-y</a:t>
            </a:r>
            <a:r>
              <a:rPr lang="zh-TW" altLang="en-US" sz="2400" smtClean="0"/>
              <a:t>唸做ㄟ</a:t>
            </a:r>
            <a:r>
              <a:rPr lang="en-US" altLang="zh-TW" sz="2400" smtClean="0"/>
              <a:t>\ </a:t>
            </a:r>
            <a:r>
              <a:rPr lang="zh-TW" altLang="zh-TW" sz="2400" smtClean="0"/>
              <a:t>，</a:t>
            </a:r>
            <a:r>
              <a:rPr lang="en-US" altLang="zh-TW" sz="2400" smtClean="0"/>
              <a:t>-a-y</a:t>
            </a:r>
            <a:r>
              <a:rPr lang="zh-TW" altLang="en-US" sz="2400" smtClean="0"/>
              <a:t>唸做什麼</a:t>
            </a:r>
            <a:r>
              <a:rPr lang="en-US" altLang="zh-TW" sz="2400" smtClean="0"/>
              <a:t>? </a:t>
            </a:r>
            <a:r>
              <a:rPr lang="zh-TW" altLang="zh-TW" sz="2400" smtClean="0"/>
              <a:t>」「</a:t>
            </a:r>
            <a:r>
              <a:rPr lang="zh-TW" altLang="en-US" sz="2400" smtClean="0">
                <a:solidFill>
                  <a:srgbClr val="FF0000"/>
                </a:solidFill>
              </a:rPr>
              <a:t>ㄟ</a:t>
            </a:r>
            <a:r>
              <a:rPr lang="en-US" altLang="zh-TW" sz="2400" smtClean="0">
                <a:solidFill>
                  <a:srgbClr val="FF0000"/>
                </a:solidFill>
              </a:rPr>
              <a:t>\</a:t>
            </a:r>
            <a:r>
              <a:rPr lang="zh-TW" altLang="zh-TW" sz="2400" smtClean="0"/>
              <a:t>」</a:t>
            </a:r>
            <a:endParaRPr lang="zh-TW" altLang="en-US" sz="2400" smtClean="0"/>
          </a:p>
          <a:p>
            <a:pPr eaLnBrk="1" hangingPunct="1">
              <a:lnSpc>
                <a:spcPct val="90000"/>
              </a:lnSpc>
            </a:pPr>
            <a:r>
              <a:rPr lang="zh-TW" altLang="en-US" sz="2400" smtClean="0"/>
              <a:t>這個</a:t>
            </a:r>
            <a:r>
              <a:rPr lang="en-US" altLang="zh-TW" sz="2400" smtClean="0"/>
              <a:t>w-, -ay </a:t>
            </a:r>
            <a:r>
              <a:rPr lang="zh-TW" altLang="en-US" sz="2400" smtClean="0"/>
              <a:t>合在一起快快唸，ㄨ</a:t>
            </a:r>
            <a:r>
              <a:rPr lang="zh-TW" altLang="zh-TW" sz="2400" smtClean="0"/>
              <a:t>、</a:t>
            </a:r>
            <a:r>
              <a:rPr lang="zh-TW" altLang="en-US" sz="2400" smtClean="0"/>
              <a:t>ㄟ</a:t>
            </a:r>
            <a:r>
              <a:rPr lang="en-US" altLang="zh-TW" sz="2400" smtClean="0"/>
              <a:t>\</a:t>
            </a:r>
            <a:r>
              <a:rPr lang="zh-TW" altLang="zh-TW" sz="2400" smtClean="0"/>
              <a:t>、</a:t>
            </a:r>
            <a:r>
              <a:rPr lang="zh-TW" altLang="en-US" sz="2400" smtClean="0"/>
              <a:t>ㄨ</a:t>
            </a:r>
            <a:r>
              <a:rPr lang="zh-TW" altLang="zh-TW" sz="2400" smtClean="0"/>
              <a:t>、</a:t>
            </a:r>
            <a:r>
              <a:rPr lang="zh-TW" altLang="en-US" sz="2400" smtClean="0"/>
              <a:t>ㄟ</a:t>
            </a:r>
            <a:r>
              <a:rPr lang="en-US" altLang="zh-TW" sz="2400" smtClean="0"/>
              <a:t>\ </a:t>
            </a:r>
            <a:r>
              <a:rPr lang="zh-TW" altLang="en-US" sz="2400" smtClean="0"/>
              <a:t>唸做魏」，「</a:t>
            </a:r>
            <a:r>
              <a:rPr lang="en-US" altLang="zh-TW" sz="2400" smtClean="0"/>
              <a:t>w-, -ay</a:t>
            </a:r>
            <a:r>
              <a:rPr lang="zh-TW" altLang="en-US" sz="2400" smtClean="0"/>
              <a:t>」唸做什麼</a:t>
            </a:r>
            <a:r>
              <a:rPr lang="en-US" altLang="zh-TW" sz="2400" smtClean="0"/>
              <a:t>?</a:t>
            </a:r>
            <a:r>
              <a:rPr lang="zh-TW" altLang="zh-TW" sz="2400" smtClean="0"/>
              <a:t>「</a:t>
            </a:r>
            <a:r>
              <a:rPr lang="zh-TW" altLang="en-US" sz="2400" smtClean="0">
                <a:solidFill>
                  <a:srgbClr val="FF0000"/>
                </a:solidFill>
              </a:rPr>
              <a:t>魏</a:t>
            </a:r>
            <a:r>
              <a:rPr lang="zh-TW" altLang="zh-TW" sz="2400" smtClean="0"/>
              <a:t>」</a:t>
            </a:r>
            <a:endParaRPr lang="zh-TW" altLang="en-US" sz="2400" smtClean="0"/>
          </a:p>
        </p:txBody>
      </p:sp>
    </p:spTree>
    <p:extLst>
      <p:ext uri="{BB962C8B-B14F-4D97-AF65-F5344CB8AC3E}">
        <p14:creationId xmlns:p14="http://schemas.microsoft.com/office/powerpoint/2010/main" val="27231147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marL="838200" indent="-838200" eaLnBrk="1" hangingPunct="1"/>
            <a:r>
              <a:rPr lang="en-US" altLang="zh-TW" sz="4000" smtClean="0"/>
              <a:t>2. </a:t>
            </a:r>
            <a:r>
              <a:rPr lang="zh-TW" altLang="en-US" sz="4000" smtClean="0"/>
              <a:t>能說出主要的字義</a:t>
            </a:r>
            <a:br>
              <a:rPr lang="zh-TW" altLang="en-US" sz="4000" smtClean="0"/>
            </a:br>
            <a:r>
              <a:rPr lang="en-US" altLang="zh-TW" sz="4000" smtClean="0"/>
              <a:t>3.</a:t>
            </a:r>
            <a:r>
              <a:rPr lang="zh-TW" altLang="en-US" sz="4000" smtClean="0"/>
              <a:t>聽到國語譯詞，能唸出例句</a:t>
            </a:r>
          </a:p>
        </p:txBody>
      </p:sp>
      <p:sp>
        <p:nvSpPr>
          <p:cNvPr id="19459" name="Rectangle 3"/>
          <p:cNvSpPr>
            <a:spLocks noGrp="1" noChangeArrowheads="1"/>
          </p:cNvSpPr>
          <p:nvPr>
            <p:ph type="body" idx="1"/>
          </p:nvPr>
        </p:nvSpPr>
        <p:spPr/>
        <p:txBody>
          <a:bodyPr/>
          <a:lstStyle/>
          <a:p>
            <a:pPr eaLnBrk="1" hangingPunct="1">
              <a:lnSpc>
                <a:spcPct val="90000"/>
              </a:lnSpc>
            </a:pPr>
            <a:r>
              <a:rPr lang="en-US" altLang="zh-TW" sz="2400" dirty="0" smtClean="0"/>
              <a:t>(</a:t>
            </a:r>
            <a:r>
              <a:rPr lang="zh-TW" altLang="en-US" sz="2400" dirty="0" smtClean="0"/>
              <a:t>字義不明顯的字</a:t>
            </a:r>
            <a:r>
              <a:rPr lang="en-US" altLang="zh-TW" sz="2400" dirty="0" smtClean="0"/>
              <a:t>, </a:t>
            </a:r>
            <a:r>
              <a:rPr lang="zh-TW" altLang="en-US" sz="2400" dirty="0" smtClean="0"/>
              <a:t>如</a:t>
            </a:r>
            <a:r>
              <a:rPr lang="en-US" altLang="zh-TW" sz="2400" dirty="0" smtClean="0"/>
              <a:t>the, </a:t>
            </a:r>
            <a:r>
              <a:rPr lang="zh-TW" altLang="en-US" sz="2400" dirty="0" smtClean="0"/>
              <a:t>可跳過</a:t>
            </a:r>
            <a:r>
              <a:rPr lang="en-US" altLang="zh-TW" sz="2400" dirty="0" smtClean="0"/>
              <a:t>)</a:t>
            </a:r>
          </a:p>
          <a:p>
            <a:pPr eaLnBrk="1" hangingPunct="1">
              <a:lnSpc>
                <a:spcPct val="90000"/>
              </a:lnSpc>
            </a:pPr>
            <a:r>
              <a:rPr lang="zh-TW" altLang="en-US" sz="2400" dirty="0" smtClean="0"/>
              <a:t>「</a:t>
            </a:r>
            <a:r>
              <a:rPr lang="en-US" altLang="zh-TW" sz="2400" dirty="0" smtClean="0"/>
              <a:t>away</a:t>
            </a:r>
            <a:r>
              <a:rPr lang="zh-TW" altLang="en-US" sz="2400" dirty="0" smtClean="0"/>
              <a:t>就是離開的意思。 </a:t>
            </a:r>
            <a:r>
              <a:rPr lang="en-US" altLang="zh-TW" sz="2400" dirty="0" smtClean="0"/>
              <a:t>away</a:t>
            </a:r>
            <a:r>
              <a:rPr lang="zh-TW" altLang="en-US" sz="2400" dirty="0" smtClean="0"/>
              <a:t>就是什麼意思？」 </a:t>
            </a:r>
            <a:r>
              <a:rPr lang="zh-TW" altLang="en-US" sz="2400" dirty="0" smtClean="0">
                <a:solidFill>
                  <a:srgbClr val="FF0000"/>
                </a:solidFill>
              </a:rPr>
              <a:t>「 離開的意思」</a:t>
            </a:r>
            <a:r>
              <a:rPr lang="zh-TW" altLang="en-US" sz="2400" dirty="0" smtClean="0"/>
              <a:t>。</a:t>
            </a:r>
          </a:p>
          <a:p>
            <a:pPr eaLnBrk="1" hangingPunct="1">
              <a:lnSpc>
                <a:spcPct val="90000"/>
              </a:lnSpc>
            </a:pPr>
            <a:r>
              <a:rPr lang="zh-TW" altLang="en-US" sz="2400" dirty="0" smtClean="0"/>
              <a:t>對了，</a:t>
            </a:r>
            <a:r>
              <a:rPr lang="en-US" altLang="zh-TW" sz="2400" dirty="0" smtClean="0"/>
              <a:t>away</a:t>
            </a:r>
            <a:r>
              <a:rPr lang="zh-TW" altLang="en-US" sz="2400" dirty="0" smtClean="0"/>
              <a:t>就是離開的意思。</a:t>
            </a:r>
            <a:r>
              <a:rPr lang="en-US" altLang="zh-TW" sz="2400" dirty="0" smtClean="0"/>
              <a:t>(</a:t>
            </a:r>
            <a:r>
              <a:rPr lang="zh-TW" altLang="en-US" sz="2400" dirty="0" smtClean="0"/>
              <a:t>指著字卡上的</a:t>
            </a:r>
            <a:r>
              <a:rPr lang="en-US" altLang="zh-TW" sz="2400" dirty="0" smtClean="0"/>
              <a:t>Go away</a:t>
            </a:r>
            <a:r>
              <a:rPr lang="zh-TW" altLang="en-US" sz="2400" dirty="0" smtClean="0"/>
              <a:t>）</a:t>
            </a:r>
            <a:r>
              <a:rPr lang="en-US" altLang="zh-TW" sz="2400" dirty="0" smtClean="0"/>
              <a:t>Go away</a:t>
            </a:r>
            <a:r>
              <a:rPr lang="zh-TW" altLang="en-US" sz="2400" dirty="0" smtClean="0"/>
              <a:t>就是叫人走開的意思，你要叫人走開就可以說</a:t>
            </a:r>
            <a:r>
              <a:rPr lang="en-US" altLang="zh-TW" sz="2400" dirty="0" smtClean="0"/>
              <a:t>Go away</a:t>
            </a:r>
            <a:r>
              <a:rPr lang="zh-TW" altLang="zh-TW" sz="2400" dirty="0" smtClean="0"/>
              <a:t>！</a:t>
            </a:r>
            <a:r>
              <a:rPr lang="zh-TW" altLang="en-US" sz="2400" dirty="0" smtClean="0"/>
              <a:t>你要叫人走開就可以說什麼</a:t>
            </a:r>
            <a:r>
              <a:rPr lang="zh-TW" altLang="zh-TW" sz="2400" dirty="0" smtClean="0"/>
              <a:t>？</a:t>
            </a:r>
            <a:r>
              <a:rPr lang="zh-TW" altLang="en-US" sz="2400" dirty="0" smtClean="0"/>
              <a:t>」</a:t>
            </a:r>
            <a:r>
              <a:rPr lang="zh-TW" altLang="en-US" sz="2400" dirty="0" smtClean="0">
                <a:solidFill>
                  <a:srgbClr val="FF0000"/>
                </a:solidFill>
              </a:rPr>
              <a:t>「 </a:t>
            </a:r>
            <a:r>
              <a:rPr lang="en-US" altLang="zh-TW" sz="2400" dirty="0" smtClean="0">
                <a:solidFill>
                  <a:srgbClr val="FF0000"/>
                </a:solidFill>
              </a:rPr>
              <a:t>Go away</a:t>
            </a:r>
            <a:r>
              <a:rPr lang="zh-TW" altLang="zh-TW" sz="2400" dirty="0" smtClean="0">
                <a:solidFill>
                  <a:srgbClr val="FF0000"/>
                </a:solidFill>
              </a:rPr>
              <a:t>！</a:t>
            </a:r>
            <a:r>
              <a:rPr lang="zh-TW" altLang="en-US" sz="2400" dirty="0" smtClean="0">
                <a:solidFill>
                  <a:srgbClr val="FF0000"/>
                </a:solidFill>
              </a:rPr>
              <a:t>」</a:t>
            </a:r>
          </a:p>
          <a:p>
            <a:pPr eaLnBrk="1" hangingPunct="1">
              <a:lnSpc>
                <a:spcPct val="90000"/>
              </a:lnSpc>
            </a:pPr>
            <a:r>
              <a:rPr lang="zh-TW" altLang="en-US" sz="2400" dirty="0" smtClean="0"/>
              <a:t>小狗纒著你，你要它走開你可以說什麼？ </a:t>
            </a:r>
            <a:r>
              <a:rPr lang="zh-TW" altLang="en-US" sz="2400" dirty="0" smtClean="0">
                <a:solidFill>
                  <a:srgbClr val="FF0000"/>
                </a:solidFill>
              </a:rPr>
              <a:t>「 </a:t>
            </a:r>
            <a:r>
              <a:rPr lang="en-US" altLang="zh-TW" sz="2400" dirty="0" smtClean="0">
                <a:solidFill>
                  <a:srgbClr val="FF0000"/>
                </a:solidFill>
              </a:rPr>
              <a:t>Go away</a:t>
            </a:r>
            <a:r>
              <a:rPr lang="zh-TW" altLang="zh-TW" sz="2400" dirty="0" smtClean="0">
                <a:solidFill>
                  <a:srgbClr val="FF0000"/>
                </a:solidFill>
              </a:rPr>
              <a:t>！</a:t>
            </a:r>
            <a:r>
              <a:rPr lang="zh-TW" altLang="en-US" sz="2400" dirty="0" smtClean="0">
                <a:solidFill>
                  <a:srgbClr val="FF0000"/>
                </a:solidFill>
              </a:rPr>
              <a:t>」</a:t>
            </a:r>
          </a:p>
          <a:p>
            <a:pPr eaLnBrk="1" hangingPunct="1">
              <a:lnSpc>
                <a:spcPct val="90000"/>
              </a:lnSpc>
            </a:pPr>
            <a:r>
              <a:rPr lang="zh-TW" altLang="en-US" sz="2400" dirty="0" smtClean="0"/>
              <a:t>你想用英文說走開，可以說什麼？</a:t>
            </a:r>
            <a:r>
              <a:rPr lang="zh-TW" altLang="en-US" sz="2400" dirty="0" smtClean="0">
                <a:solidFill>
                  <a:srgbClr val="FF0000"/>
                </a:solidFill>
              </a:rPr>
              <a:t>「 </a:t>
            </a:r>
            <a:r>
              <a:rPr lang="en-US" altLang="zh-TW" sz="2400" dirty="0" smtClean="0">
                <a:solidFill>
                  <a:srgbClr val="FF0000"/>
                </a:solidFill>
              </a:rPr>
              <a:t>Go away</a:t>
            </a:r>
            <a:r>
              <a:rPr lang="zh-TW" altLang="zh-TW" sz="2400" dirty="0" smtClean="0">
                <a:solidFill>
                  <a:srgbClr val="FF0000"/>
                </a:solidFill>
              </a:rPr>
              <a:t>！</a:t>
            </a:r>
            <a:r>
              <a:rPr lang="zh-TW" altLang="en-US" sz="2400" dirty="0" smtClean="0">
                <a:solidFill>
                  <a:srgbClr val="FF0000"/>
                </a:solidFill>
              </a:rPr>
              <a:t>」</a:t>
            </a:r>
            <a:endParaRPr lang="zh-TW" altLang="en-US" sz="2400" dirty="0" smtClean="0"/>
          </a:p>
          <a:p>
            <a:pPr eaLnBrk="1" hangingPunct="1">
              <a:lnSpc>
                <a:spcPct val="90000"/>
              </a:lnSpc>
            </a:pPr>
            <a:r>
              <a:rPr lang="zh-TW" altLang="en-US" sz="2400" dirty="0" smtClean="0"/>
              <a:t>你唸的很好。我們先看下一張卡，等一下我要再回來問你</a:t>
            </a:r>
            <a:r>
              <a:rPr lang="en-US" altLang="zh-TW" sz="2400" dirty="0" smtClean="0"/>
              <a:t>away</a:t>
            </a:r>
            <a:r>
              <a:rPr lang="zh-TW" altLang="en-US" sz="2400" dirty="0" smtClean="0"/>
              <a:t>這個字哦。</a:t>
            </a:r>
          </a:p>
          <a:p>
            <a:pPr eaLnBrk="1" hangingPunct="1">
              <a:lnSpc>
                <a:spcPct val="90000"/>
              </a:lnSpc>
            </a:pPr>
            <a:endParaRPr lang="en-US" altLang="zh-TW" sz="2400" dirty="0" smtClean="0"/>
          </a:p>
        </p:txBody>
      </p:sp>
    </p:spTree>
    <p:extLst>
      <p:ext uri="{BB962C8B-B14F-4D97-AF65-F5344CB8AC3E}">
        <p14:creationId xmlns:p14="http://schemas.microsoft.com/office/powerpoint/2010/main" val="42450493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ctrTitle"/>
          </p:nvPr>
        </p:nvSpPr>
        <p:spPr/>
        <p:txBody>
          <a:bodyPr/>
          <a:lstStyle/>
          <a:p>
            <a:pPr eaLnBrk="1" hangingPunct="1"/>
            <a:r>
              <a:rPr lang="zh-TW" altLang="en-US" smtClean="0"/>
              <a:t>換新字卡</a:t>
            </a:r>
            <a:r>
              <a:rPr lang="en-US" altLang="zh-TW" smtClean="0"/>
              <a:t>funny </a:t>
            </a:r>
          </a:p>
        </p:txBody>
      </p:sp>
      <p:sp>
        <p:nvSpPr>
          <p:cNvPr id="20483" name="Rectangle 5"/>
          <p:cNvSpPr>
            <a:spLocks noGrp="1" noChangeArrowheads="1"/>
          </p:cNvSpPr>
          <p:nvPr>
            <p:ph type="subTitle" idx="1"/>
          </p:nvPr>
        </p:nvSpPr>
        <p:spPr/>
        <p:txBody>
          <a:bodyPr/>
          <a:lstStyle/>
          <a:p>
            <a:pPr eaLnBrk="1" hangingPunct="1"/>
            <a:endParaRPr lang="zh-TW" altLang="zh-TW" smtClean="0"/>
          </a:p>
        </p:txBody>
      </p:sp>
    </p:spTree>
    <p:extLst>
      <p:ext uri="{BB962C8B-B14F-4D97-AF65-F5344CB8AC3E}">
        <p14:creationId xmlns:p14="http://schemas.microsoft.com/office/powerpoint/2010/main" val="15516121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zh-TW" smtClean="0"/>
              <a:t>1. </a:t>
            </a:r>
            <a:r>
              <a:rPr lang="zh-TW" altLang="en-US" smtClean="0"/>
              <a:t>能唸出正確的字音</a:t>
            </a:r>
          </a:p>
        </p:txBody>
      </p:sp>
      <p:sp>
        <p:nvSpPr>
          <p:cNvPr id="21507" name="Rectangle 3"/>
          <p:cNvSpPr>
            <a:spLocks noGrp="1" noChangeArrowheads="1"/>
          </p:cNvSpPr>
          <p:nvPr>
            <p:ph type="body" idx="1"/>
          </p:nvPr>
        </p:nvSpPr>
        <p:spPr/>
        <p:txBody>
          <a:bodyPr/>
          <a:lstStyle/>
          <a:p>
            <a:pPr eaLnBrk="1" hangingPunct="1">
              <a:lnSpc>
                <a:spcPct val="90000"/>
              </a:lnSpc>
            </a:pPr>
            <a:r>
              <a:rPr lang="zh-TW" altLang="en-US" sz="2400" smtClean="0">
                <a:solidFill>
                  <a:srgbClr val="0000FF"/>
                </a:solidFill>
              </a:rPr>
              <a:t>新字介紹</a:t>
            </a:r>
            <a:endParaRPr lang="zh-TW" altLang="en-US" sz="2400" smtClean="0"/>
          </a:p>
          <a:p>
            <a:pPr eaLnBrk="1" hangingPunct="1">
              <a:lnSpc>
                <a:spcPct val="90000"/>
              </a:lnSpc>
            </a:pPr>
            <a:r>
              <a:rPr lang="zh-TW" altLang="zh-TW" sz="2400" smtClean="0"/>
              <a:t>「</a:t>
            </a:r>
            <a:r>
              <a:rPr lang="zh-TW" altLang="en-US" sz="2400" smtClean="0"/>
              <a:t>這個字唸做</a:t>
            </a:r>
            <a:r>
              <a:rPr lang="en-US" altLang="zh-TW" sz="2400" smtClean="0"/>
              <a:t>funny</a:t>
            </a:r>
            <a:r>
              <a:rPr lang="zh-TW" altLang="en-US" sz="2400" smtClean="0"/>
              <a:t>，跟我唸一次</a:t>
            </a:r>
            <a:r>
              <a:rPr lang="zh-TW" altLang="zh-TW" sz="2400" smtClean="0"/>
              <a:t>」，</a:t>
            </a:r>
            <a:r>
              <a:rPr lang="zh-TW" altLang="en-US" sz="2400" smtClean="0">
                <a:solidFill>
                  <a:srgbClr val="FF0000"/>
                </a:solidFill>
              </a:rPr>
              <a:t>「</a:t>
            </a:r>
            <a:r>
              <a:rPr lang="en-US" altLang="zh-TW" sz="2400" smtClean="0">
                <a:solidFill>
                  <a:srgbClr val="FF0000"/>
                </a:solidFill>
              </a:rPr>
              <a:t>funny!</a:t>
            </a:r>
            <a:r>
              <a:rPr lang="zh-TW" altLang="en-US" sz="2400" smtClean="0">
                <a:solidFill>
                  <a:srgbClr val="FF0000"/>
                </a:solidFill>
              </a:rPr>
              <a:t>」</a:t>
            </a:r>
          </a:p>
          <a:p>
            <a:pPr eaLnBrk="1" hangingPunct="1">
              <a:lnSpc>
                <a:spcPct val="90000"/>
              </a:lnSpc>
            </a:pPr>
            <a:r>
              <a:rPr lang="zh-TW" altLang="zh-TW" sz="2400" smtClean="0"/>
              <a:t>「</a:t>
            </a:r>
            <a:r>
              <a:rPr lang="en-US" altLang="zh-TW" sz="2400" smtClean="0"/>
              <a:t>funny</a:t>
            </a:r>
            <a:r>
              <a:rPr lang="zh-TW" altLang="en-US" sz="2400" smtClean="0"/>
              <a:t>就是好玩的意思</a:t>
            </a:r>
            <a:r>
              <a:rPr lang="zh-TW" altLang="zh-TW" sz="2400" smtClean="0"/>
              <a:t>。 </a:t>
            </a:r>
            <a:r>
              <a:rPr lang="en-US" altLang="zh-TW" sz="2400" smtClean="0"/>
              <a:t>funny</a:t>
            </a:r>
            <a:r>
              <a:rPr lang="zh-TW" altLang="en-US" sz="2400" smtClean="0"/>
              <a:t>就是什麼意思？</a:t>
            </a:r>
            <a:r>
              <a:rPr lang="zh-TW" altLang="zh-TW" sz="2400" smtClean="0"/>
              <a:t>」</a:t>
            </a:r>
            <a:r>
              <a:rPr lang="zh-TW" altLang="zh-TW" sz="2400" smtClean="0">
                <a:solidFill>
                  <a:srgbClr val="FF0000"/>
                </a:solidFill>
              </a:rPr>
              <a:t>「</a:t>
            </a:r>
            <a:r>
              <a:rPr lang="zh-TW" altLang="en-US" sz="2400" smtClean="0">
                <a:solidFill>
                  <a:srgbClr val="FF0000"/>
                </a:solidFill>
              </a:rPr>
              <a:t>好玩的意思。</a:t>
            </a:r>
            <a:r>
              <a:rPr lang="zh-TW" altLang="zh-TW" sz="2400" smtClean="0">
                <a:solidFill>
                  <a:srgbClr val="FF0000"/>
                </a:solidFill>
              </a:rPr>
              <a:t>」</a:t>
            </a:r>
            <a:endParaRPr lang="zh-TW" altLang="en-US" sz="2400" smtClean="0">
              <a:solidFill>
                <a:srgbClr val="FF0000"/>
              </a:solidFill>
            </a:endParaRPr>
          </a:p>
          <a:p>
            <a:pPr eaLnBrk="1" hangingPunct="1">
              <a:lnSpc>
                <a:spcPct val="90000"/>
              </a:lnSpc>
            </a:pPr>
            <a:r>
              <a:rPr lang="zh-TW" altLang="en-US" sz="2400" smtClean="0">
                <a:solidFill>
                  <a:srgbClr val="0000FF"/>
                </a:solidFill>
              </a:rPr>
              <a:t>發音練習</a:t>
            </a:r>
            <a:endParaRPr lang="zh-TW" altLang="en-US" sz="2400" smtClean="0">
              <a:solidFill>
                <a:srgbClr val="FF0000"/>
              </a:solidFill>
            </a:endParaRPr>
          </a:p>
          <a:p>
            <a:pPr eaLnBrk="1" hangingPunct="1">
              <a:lnSpc>
                <a:spcPct val="90000"/>
              </a:lnSpc>
            </a:pPr>
            <a:r>
              <a:rPr lang="zh-TW" altLang="en-US" sz="2400" smtClean="0"/>
              <a:t>指著</a:t>
            </a:r>
            <a:r>
              <a:rPr lang="en-US" altLang="zh-TW" sz="2400" smtClean="0"/>
              <a:t>f-</a:t>
            </a:r>
            <a:r>
              <a:rPr lang="zh-TW" altLang="en-US" sz="2400" smtClean="0"/>
              <a:t>說：</a:t>
            </a:r>
            <a:r>
              <a:rPr lang="zh-TW" altLang="zh-TW" sz="2400" smtClean="0"/>
              <a:t>「</a:t>
            </a:r>
            <a:r>
              <a:rPr lang="zh-TW" altLang="en-US" sz="2400" smtClean="0"/>
              <a:t>這個</a:t>
            </a:r>
            <a:r>
              <a:rPr lang="en-US" altLang="zh-TW" sz="2400" smtClean="0"/>
              <a:t>f </a:t>
            </a:r>
            <a:r>
              <a:rPr lang="zh-TW" altLang="en-US" sz="2400" smtClean="0"/>
              <a:t>唸做 </a:t>
            </a:r>
            <a:r>
              <a:rPr lang="en-US" altLang="zh-TW" sz="2400" smtClean="0"/>
              <a:t>/f/, </a:t>
            </a:r>
            <a:r>
              <a:rPr lang="zh-TW" altLang="en-US" sz="2400" smtClean="0"/>
              <a:t>這個</a:t>
            </a:r>
            <a:r>
              <a:rPr lang="en-US" altLang="zh-TW" sz="2400" smtClean="0"/>
              <a:t>f </a:t>
            </a:r>
            <a:r>
              <a:rPr lang="zh-TW" altLang="en-US" sz="2400" smtClean="0"/>
              <a:t>唸做什麼</a:t>
            </a:r>
            <a:r>
              <a:rPr lang="zh-TW" altLang="zh-TW" sz="2400" smtClean="0"/>
              <a:t>？」</a:t>
            </a:r>
            <a:r>
              <a:rPr lang="en-US" altLang="zh-TW" sz="2400" smtClean="0"/>
              <a:t>; </a:t>
            </a:r>
            <a:r>
              <a:rPr lang="zh-TW" altLang="zh-TW" sz="2400" smtClean="0">
                <a:solidFill>
                  <a:srgbClr val="FF0000"/>
                </a:solidFill>
              </a:rPr>
              <a:t>「</a:t>
            </a:r>
            <a:r>
              <a:rPr lang="en-US" altLang="zh-TW" sz="2400" smtClean="0">
                <a:solidFill>
                  <a:srgbClr val="FF0000"/>
                </a:solidFill>
              </a:rPr>
              <a:t>/f/!</a:t>
            </a:r>
            <a:r>
              <a:rPr lang="zh-TW" altLang="zh-TW" sz="2400" smtClean="0">
                <a:solidFill>
                  <a:srgbClr val="FF0000"/>
                </a:solidFill>
              </a:rPr>
              <a:t>」</a:t>
            </a:r>
            <a:endParaRPr lang="zh-TW" altLang="en-US" sz="2400" smtClean="0">
              <a:solidFill>
                <a:srgbClr val="FF0000"/>
              </a:solidFill>
            </a:endParaRPr>
          </a:p>
          <a:p>
            <a:pPr eaLnBrk="1" hangingPunct="1">
              <a:lnSpc>
                <a:spcPct val="90000"/>
              </a:lnSpc>
            </a:pPr>
            <a:r>
              <a:rPr lang="zh-TW" altLang="en-US" sz="2400" smtClean="0"/>
              <a:t>指著</a:t>
            </a:r>
            <a:r>
              <a:rPr lang="en-US" altLang="zh-TW" sz="2400" smtClean="0"/>
              <a:t>-un</a:t>
            </a:r>
            <a:r>
              <a:rPr lang="zh-TW" altLang="en-US" sz="2400" smtClean="0"/>
              <a:t>說：</a:t>
            </a:r>
            <a:r>
              <a:rPr lang="zh-TW" altLang="zh-TW" sz="2400" smtClean="0"/>
              <a:t>「</a:t>
            </a:r>
            <a:r>
              <a:rPr lang="en-US" altLang="zh-TW" sz="2400" smtClean="0"/>
              <a:t>u-</a:t>
            </a:r>
            <a:r>
              <a:rPr lang="zh-TW" altLang="en-US" sz="2400" smtClean="0"/>
              <a:t>唸做</a:t>
            </a:r>
            <a:r>
              <a:rPr lang="en-US" altLang="zh-TW" sz="2400" smtClean="0"/>
              <a:t>/u/</a:t>
            </a:r>
            <a:r>
              <a:rPr lang="zh-TW" altLang="zh-TW" sz="2400" smtClean="0"/>
              <a:t>， </a:t>
            </a:r>
            <a:r>
              <a:rPr lang="en-US" altLang="zh-TW" sz="2400" smtClean="0"/>
              <a:t>u-</a:t>
            </a:r>
            <a:r>
              <a:rPr lang="zh-TW" altLang="en-US" sz="2400" smtClean="0"/>
              <a:t>唸做什麼？」</a:t>
            </a:r>
            <a:r>
              <a:rPr lang="zh-TW" altLang="en-US" sz="2400" smtClean="0">
                <a:solidFill>
                  <a:srgbClr val="FF0000"/>
                </a:solidFill>
              </a:rPr>
              <a:t>「 </a:t>
            </a:r>
            <a:r>
              <a:rPr lang="en-US" altLang="zh-TW" sz="2400" smtClean="0">
                <a:solidFill>
                  <a:srgbClr val="FF0000"/>
                </a:solidFill>
              </a:rPr>
              <a:t>/u/</a:t>
            </a:r>
            <a:r>
              <a:rPr lang="en-US" altLang="zh-TW" sz="2400" smtClean="0"/>
              <a:t> </a:t>
            </a:r>
            <a:r>
              <a:rPr lang="zh-TW" altLang="en-US" sz="2400" smtClean="0">
                <a:solidFill>
                  <a:srgbClr val="FF0000"/>
                </a:solidFill>
              </a:rPr>
              <a:t>」</a:t>
            </a:r>
          </a:p>
          <a:p>
            <a:pPr eaLnBrk="1" hangingPunct="1">
              <a:lnSpc>
                <a:spcPct val="90000"/>
              </a:lnSpc>
            </a:pPr>
            <a:r>
              <a:rPr lang="zh-TW" altLang="zh-TW" sz="2400" smtClean="0"/>
              <a:t> </a:t>
            </a:r>
            <a:r>
              <a:rPr lang="zh-TW" altLang="en-US" sz="2400" smtClean="0"/>
              <a:t>「</a:t>
            </a:r>
            <a:r>
              <a:rPr lang="en-US" altLang="zh-TW" sz="2400" smtClean="0"/>
              <a:t>n</a:t>
            </a:r>
            <a:r>
              <a:rPr lang="zh-TW" altLang="en-US" sz="2400" smtClean="0"/>
              <a:t>唸做</a:t>
            </a:r>
            <a:r>
              <a:rPr lang="en-US" altLang="zh-TW" sz="2400" smtClean="0"/>
              <a:t>/n/</a:t>
            </a:r>
            <a:r>
              <a:rPr lang="zh-TW" altLang="en-US" sz="2400" smtClean="0"/>
              <a:t>，</a:t>
            </a:r>
            <a:r>
              <a:rPr lang="en-US" altLang="zh-TW" sz="2400" smtClean="0"/>
              <a:t>n</a:t>
            </a:r>
            <a:r>
              <a:rPr lang="zh-TW" altLang="en-US" sz="2400" smtClean="0"/>
              <a:t>唸做什麼</a:t>
            </a:r>
            <a:r>
              <a:rPr lang="zh-TW" altLang="zh-TW" sz="2400" smtClean="0"/>
              <a:t>？」</a:t>
            </a:r>
            <a:r>
              <a:rPr lang="en-US" altLang="en-US" sz="2400" smtClean="0">
                <a:solidFill>
                  <a:srgbClr val="FF0000"/>
                </a:solidFill>
              </a:rPr>
              <a:t>「</a:t>
            </a:r>
            <a:r>
              <a:rPr lang="en-US" altLang="zh-TW" sz="2400" smtClean="0">
                <a:solidFill>
                  <a:srgbClr val="FF0000"/>
                </a:solidFill>
              </a:rPr>
              <a:t>/n/</a:t>
            </a:r>
            <a:r>
              <a:rPr lang="en-US" altLang="en-US" sz="2400" smtClean="0">
                <a:solidFill>
                  <a:srgbClr val="FF0000"/>
                </a:solidFill>
              </a:rPr>
              <a:t>」</a:t>
            </a:r>
            <a:endParaRPr lang="zh-TW" altLang="en-US" sz="2400" smtClean="0">
              <a:solidFill>
                <a:srgbClr val="FF0000"/>
              </a:solidFill>
            </a:endParaRPr>
          </a:p>
          <a:p>
            <a:pPr eaLnBrk="1" hangingPunct="1">
              <a:lnSpc>
                <a:spcPct val="90000"/>
              </a:lnSpc>
            </a:pPr>
            <a:r>
              <a:rPr lang="zh-TW" altLang="en-US" sz="2400" smtClean="0"/>
              <a:t>「 </a:t>
            </a:r>
            <a:r>
              <a:rPr lang="en-US" altLang="zh-TW" sz="2400" smtClean="0"/>
              <a:t>-un </a:t>
            </a:r>
            <a:r>
              <a:rPr lang="zh-TW" altLang="en-US" sz="2400" smtClean="0"/>
              <a:t>唸做</a:t>
            </a:r>
            <a:r>
              <a:rPr lang="en-US" altLang="zh-TW" sz="2400" smtClean="0"/>
              <a:t>/un/(</a:t>
            </a:r>
            <a:r>
              <a:rPr lang="zh-TW" altLang="en-US" sz="2400" smtClean="0"/>
              <a:t>有點像ㄢ</a:t>
            </a:r>
            <a:r>
              <a:rPr lang="en-US" altLang="zh-TW" sz="2400" smtClean="0"/>
              <a:t>)</a:t>
            </a:r>
            <a:r>
              <a:rPr lang="zh-TW" altLang="en-US" sz="2400" smtClean="0"/>
              <a:t>，</a:t>
            </a:r>
            <a:r>
              <a:rPr lang="en-US" altLang="zh-TW" sz="2400" smtClean="0"/>
              <a:t>-un </a:t>
            </a:r>
            <a:r>
              <a:rPr lang="zh-TW" altLang="en-US" sz="2400" smtClean="0"/>
              <a:t>唸做什麼</a:t>
            </a:r>
            <a:r>
              <a:rPr lang="zh-TW" altLang="zh-TW" sz="2400" smtClean="0"/>
              <a:t>？</a:t>
            </a:r>
            <a:r>
              <a:rPr lang="zh-TW" altLang="en-US" sz="2400" smtClean="0"/>
              <a:t>」 </a:t>
            </a:r>
            <a:r>
              <a:rPr lang="zh-TW" altLang="en-US" sz="2400" smtClean="0">
                <a:solidFill>
                  <a:srgbClr val="FF0000"/>
                </a:solidFill>
              </a:rPr>
              <a:t>「</a:t>
            </a:r>
            <a:r>
              <a:rPr lang="en-US" altLang="zh-TW" sz="2400" smtClean="0">
                <a:solidFill>
                  <a:srgbClr val="FF0000"/>
                </a:solidFill>
              </a:rPr>
              <a:t>/un/</a:t>
            </a:r>
            <a:r>
              <a:rPr lang="zh-TW" altLang="en-US" sz="2400" smtClean="0">
                <a:solidFill>
                  <a:srgbClr val="FF0000"/>
                </a:solidFill>
              </a:rPr>
              <a:t>」</a:t>
            </a:r>
          </a:p>
          <a:p>
            <a:pPr eaLnBrk="1" hangingPunct="1">
              <a:lnSpc>
                <a:spcPct val="90000"/>
              </a:lnSpc>
            </a:pPr>
            <a:r>
              <a:rPr lang="zh-TW" altLang="en-US" sz="2400" smtClean="0"/>
              <a:t>「</a:t>
            </a:r>
            <a:r>
              <a:rPr lang="en-US" altLang="zh-TW" sz="2400" smtClean="0"/>
              <a:t>(</a:t>
            </a:r>
            <a:r>
              <a:rPr lang="zh-TW" altLang="en-US" sz="2400" smtClean="0"/>
              <a:t>指</a:t>
            </a:r>
            <a:r>
              <a:rPr lang="en-US" altLang="zh-TW" sz="2400" smtClean="0"/>
              <a:t>f)</a:t>
            </a:r>
            <a:r>
              <a:rPr lang="zh-TW" altLang="en-US" sz="2400" smtClean="0"/>
              <a:t>這個</a:t>
            </a:r>
            <a:r>
              <a:rPr lang="en-US" altLang="zh-TW" sz="2400" smtClean="0"/>
              <a:t>f</a:t>
            </a:r>
            <a:r>
              <a:rPr lang="zh-TW" altLang="en-US" sz="2400" smtClean="0"/>
              <a:t>唸</a:t>
            </a:r>
            <a:r>
              <a:rPr lang="en-US" altLang="zh-TW" sz="2400" smtClean="0"/>
              <a:t>/f/, u-n-</a:t>
            </a:r>
            <a:r>
              <a:rPr lang="zh-TW" altLang="en-US" sz="2400" smtClean="0"/>
              <a:t>唸</a:t>
            </a:r>
            <a:r>
              <a:rPr lang="en-US" altLang="zh-TW" sz="2400" smtClean="0"/>
              <a:t>/un/</a:t>
            </a:r>
            <a:r>
              <a:rPr lang="zh-TW" altLang="en-US" sz="2400" smtClean="0"/>
              <a:t>，</a:t>
            </a:r>
            <a:r>
              <a:rPr lang="en-US" altLang="zh-TW" sz="2400" smtClean="0"/>
              <a:t>fun</a:t>
            </a:r>
            <a:r>
              <a:rPr lang="zh-TW" altLang="en-US" sz="2400" smtClean="0"/>
              <a:t>合在一起快快唸，</a:t>
            </a:r>
            <a:r>
              <a:rPr lang="en-US" altLang="zh-TW" sz="2400" smtClean="0"/>
              <a:t>f</a:t>
            </a:r>
            <a:r>
              <a:rPr lang="zh-TW" altLang="en-US" sz="2400" smtClean="0"/>
              <a:t>、</a:t>
            </a:r>
            <a:r>
              <a:rPr lang="en-US" altLang="zh-TW" sz="2400" smtClean="0"/>
              <a:t>un</a:t>
            </a:r>
            <a:r>
              <a:rPr lang="zh-TW" altLang="en-US" sz="2400" smtClean="0"/>
              <a:t>、</a:t>
            </a:r>
            <a:r>
              <a:rPr lang="en-US" altLang="zh-TW" sz="2400" smtClean="0"/>
              <a:t>f</a:t>
            </a:r>
            <a:r>
              <a:rPr lang="zh-TW" altLang="en-US" sz="2400" smtClean="0"/>
              <a:t>、</a:t>
            </a:r>
            <a:r>
              <a:rPr lang="en-US" altLang="zh-TW" sz="2400" smtClean="0"/>
              <a:t>un</a:t>
            </a:r>
            <a:r>
              <a:rPr lang="zh-TW" altLang="en-US" sz="2400" smtClean="0"/>
              <a:t>、</a:t>
            </a:r>
            <a:r>
              <a:rPr lang="en-US" altLang="zh-TW" sz="2400" smtClean="0"/>
              <a:t>f</a:t>
            </a:r>
            <a:r>
              <a:rPr lang="zh-TW" altLang="en-US" sz="2400" smtClean="0"/>
              <a:t>、</a:t>
            </a:r>
            <a:r>
              <a:rPr lang="en-US" altLang="zh-TW" sz="2400" smtClean="0"/>
              <a:t>un</a:t>
            </a:r>
            <a:r>
              <a:rPr lang="zh-TW" altLang="en-US" sz="2400" smtClean="0"/>
              <a:t>唸做什麼</a:t>
            </a:r>
            <a:r>
              <a:rPr lang="en-US" altLang="en-US" sz="2400" smtClean="0"/>
              <a:t>？」</a:t>
            </a:r>
            <a:r>
              <a:rPr lang="zh-TW" altLang="en-US" sz="2400" smtClean="0">
                <a:solidFill>
                  <a:srgbClr val="FF0000"/>
                </a:solidFill>
              </a:rPr>
              <a:t>「</a:t>
            </a:r>
            <a:r>
              <a:rPr lang="en-US" altLang="zh-TW" sz="2400" smtClean="0">
                <a:solidFill>
                  <a:srgbClr val="FF0000"/>
                </a:solidFill>
              </a:rPr>
              <a:t>fun</a:t>
            </a:r>
            <a:r>
              <a:rPr lang="zh-TW" altLang="en-US" sz="2400" smtClean="0">
                <a:solidFill>
                  <a:srgbClr val="FF0000"/>
                </a:solidFill>
              </a:rPr>
              <a:t>」</a:t>
            </a:r>
          </a:p>
        </p:txBody>
      </p:sp>
    </p:spTree>
    <p:extLst>
      <p:ext uri="{BB962C8B-B14F-4D97-AF65-F5344CB8AC3E}">
        <p14:creationId xmlns:p14="http://schemas.microsoft.com/office/powerpoint/2010/main" val="11417126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zh-TW" altLang="zh-TW" smtClean="0"/>
          </a:p>
        </p:txBody>
      </p:sp>
      <p:sp>
        <p:nvSpPr>
          <p:cNvPr id="22531" name="Rectangle 3"/>
          <p:cNvSpPr>
            <a:spLocks noGrp="1" noChangeArrowheads="1"/>
          </p:cNvSpPr>
          <p:nvPr>
            <p:ph type="body" idx="1"/>
          </p:nvPr>
        </p:nvSpPr>
        <p:spPr/>
        <p:txBody>
          <a:bodyPr/>
          <a:lstStyle/>
          <a:p>
            <a:pPr eaLnBrk="1" hangingPunct="1">
              <a:buFontTx/>
              <a:buNone/>
            </a:pPr>
            <a:r>
              <a:rPr lang="zh-TW" altLang="en-US" smtClean="0">
                <a:solidFill>
                  <a:srgbClr val="0000FF"/>
                </a:solidFill>
              </a:rPr>
              <a:t>發音練習（續上頁）</a:t>
            </a:r>
            <a:endParaRPr lang="zh-TW" altLang="en-US" smtClean="0"/>
          </a:p>
          <a:p>
            <a:pPr eaLnBrk="1" hangingPunct="1"/>
            <a:r>
              <a:rPr lang="zh-TW" altLang="zh-TW" sz="2400" smtClean="0"/>
              <a:t>「</a:t>
            </a:r>
            <a:r>
              <a:rPr lang="zh-TW" altLang="en-US" sz="2400" smtClean="0"/>
              <a:t>這個－</a:t>
            </a:r>
            <a:r>
              <a:rPr lang="en-US" altLang="zh-TW" sz="2400" smtClean="0"/>
              <a:t>ny</a:t>
            </a:r>
            <a:r>
              <a:rPr lang="zh-TW" altLang="en-US" sz="2400" smtClean="0"/>
              <a:t>唸做</a:t>
            </a:r>
            <a:r>
              <a:rPr lang="en-US" altLang="zh-TW" sz="2400" smtClean="0"/>
              <a:t>/ni/</a:t>
            </a:r>
            <a:r>
              <a:rPr lang="zh-TW" altLang="en-US" sz="2400" smtClean="0"/>
              <a:t>，</a:t>
            </a:r>
            <a:r>
              <a:rPr lang="en-US" altLang="zh-TW" sz="2400" smtClean="0"/>
              <a:t>ny-</a:t>
            </a:r>
            <a:r>
              <a:rPr lang="zh-TW" altLang="en-US" sz="2400" smtClean="0"/>
              <a:t>唸做什麼</a:t>
            </a:r>
            <a:r>
              <a:rPr lang="zh-TW" altLang="zh-TW" sz="2400" smtClean="0"/>
              <a:t>？」 </a:t>
            </a:r>
            <a:r>
              <a:rPr lang="zh-TW" altLang="zh-TW" sz="2400" smtClean="0">
                <a:solidFill>
                  <a:srgbClr val="FF0000"/>
                </a:solidFill>
              </a:rPr>
              <a:t>「</a:t>
            </a:r>
            <a:r>
              <a:rPr lang="en-US" altLang="zh-TW" sz="2400" smtClean="0">
                <a:solidFill>
                  <a:srgbClr val="FF0000"/>
                </a:solidFill>
              </a:rPr>
              <a:t>ni!</a:t>
            </a:r>
            <a:r>
              <a:rPr lang="zh-TW" altLang="zh-TW" sz="2400" smtClean="0">
                <a:solidFill>
                  <a:srgbClr val="FF0000"/>
                </a:solidFill>
              </a:rPr>
              <a:t>」</a:t>
            </a:r>
            <a:endParaRPr lang="zh-TW" altLang="en-US" sz="2400" smtClean="0">
              <a:solidFill>
                <a:srgbClr val="FF0000"/>
              </a:solidFill>
            </a:endParaRPr>
          </a:p>
          <a:p>
            <a:pPr eaLnBrk="1" hangingPunct="1"/>
            <a:r>
              <a:rPr lang="zh-TW" altLang="zh-TW" sz="2400" smtClean="0"/>
              <a:t>「</a:t>
            </a:r>
            <a:r>
              <a:rPr lang="zh-TW" altLang="en-US" sz="2400" smtClean="0"/>
              <a:t>所以，</a:t>
            </a:r>
            <a:r>
              <a:rPr lang="en-US" altLang="zh-TW" sz="2400" smtClean="0"/>
              <a:t>f-u-n</a:t>
            </a:r>
            <a:r>
              <a:rPr lang="zh-TW" altLang="en-US" sz="2400" smtClean="0"/>
              <a:t>唸做</a:t>
            </a:r>
            <a:r>
              <a:rPr lang="en-US" altLang="zh-TW" sz="2400" smtClean="0"/>
              <a:t>?</a:t>
            </a:r>
            <a:r>
              <a:rPr lang="zh-TW" altLang="zh-TW" sz="2400" smtClean="0"/>
              <a:t>」</a:t>
            </a:r>
            <a:r>
              <a:rPr lang="zh-TW" altLang="zh-TW" sz="2400" smtClean="0">
                <a:solidFill>
                  <a:srgbClr val="FF0000"/>
                </a:solidFill>
              </a:rPr>
              <a:t>「</a:t>
            </a:r>
            <a:r>
              <a:rPr lang="en-US" altLang="zh-TW" sz="2400" smtClean="0">
                <a:solidFill>
                  <a:srgbClr val="FF0000"/>
                </a:solidFill>
              </a:rPr>
              <a:t>fun!</a:t>
            </a:r>
            <a:r>
              <a:rPr lang="zh-TW" altLang="zh-TW" sz="2400" smtClean="0">
                <a:solidFill>
                  <a:srgbClr val="FF0000"/>
                </a:solidFill>
              </a:rPr>
              <a:t>」</a:t>
            </a:r>
            <a:r>
              <a:rPr lang="zh-TW" altLang="en-US" sz="2400" smtClean="0">
                <a:solidFill>
                  <a:srgbClr val="FF0000"/>
                </a:solidFill>
              </a:rPr>
              <a:t>（多練幾次）</a:t>
            </a:r>
          </a:p>
          <a:p>
            <a:pPr eaLnBrk="1" hangingPunct="1"/>
            <a:r>
              <a:rPr lang="zh-TW" altLang="en-US" sz="2400" smtClean="0"/>
              <a:t>「</a:t>
            </a:r>
            <a:r>
              <a:rPr lang="en-US" altLang="zh-TW" sz="2400" smtClean="0"/>
              <a:t>-n, -y</a:t>
            </a:r>
            <a:r>
              <a:rPr lang="zh-TW" altLang="en-US" sz="2400" smtClean="0"/>
              <a:t>唸做？」</a:t>
            </a:r>
            <a:r>
              <a:rPr lang="zh-TW" altLang="zh-TW" sz="2400" smtClean="0">
                <a:solidFill>
                  <a:srgbClr val="FF0000"/>
                </a:solidFill>
              </a:rPr>
              <a:t>「</a:t>
            </a:r>
            <a:r>
              <a:rPr lang="en-US" altLang="zh-TW" sz="2400" smtClean="0">
                <a:solidFill>
                  <a:srgbClr val="FF0000"/>
                </a:solidFill>
              </a:rPr>
              <a:t>ni!</a:t>
            </a:r>
            <a:r>
              <a:rPr lang="zh-TW" altLang="zh-TW" sz="2400" smtClean="0">
                <a:solidFill>
                  <a:srgbClr val="FF0000"/>
                </a:solidFill>
              </a:rPr>
              <a:t>」</a:t>
            </a:r>
            <a:endParaRPr lang="zh-TW" altLang="en-US" sz="2400" smtClean="0">
              <a:solidFill>
                <a:srgbClr val="FF0000"/>
              </a:solidFill>
            </a:endParaRPr>
          </a:p>
          <a:p>
            <a:pPr eaLnBrk="1" hangingPunct="1"/>
            <a:r>
              <a:rPr lang="zh-TW" altLang="zh-TW" sz="2400" smtClean="0"/>
              <a:t>「</a:t>
            </a:r>
            <a:r>
              <a:rPr lang="en-US" altLang="zh-TW" sz="2400" smtClean="0"/>
              <a:t>fun, ny </a:t>
            </a:r>
            <a:r>
              <a:rPr lang="zh-TW" altLang="en-US" sz="2400" smtClean="0"/>
              <a:t>唸做？」</a:t>
            </a:r>
            <a:r>
              <a:rPr lang="zh-TW" altLang="en-US" sz="2400" smtClean="0">
                <a:solidFill>
                  <a:srgbClr val="FF0000"/>
                </a:solidFill>
              </a:rPr>
              <a:t>「</a:t>
            </a:r>
            <a:r>
              <a:rPr lang="en-US" altLang="zh-TW" sz="2400" smtClean="0">
                <a:solidFill>
                  <a:srgbClr val="FF0000"/>
                </a:solidFill>
              </a:rPr>
              <a:t>funny</a:t>
            </a:r>
            <a:r>
              <a:rPr lang="zh-TW" altLang="en-US" sz="2400" smtClean="0">
                <a:solidFill>
                  <a:srgbClr val="FF0000"/>
                </a:solidFill>
              </a:rPr>
              <a:t>！」</a:t>
            </a:r>
            <a:r>
              <a:rPr lang="en-US" altLang="zh-TW" sz="2400" smtClean="0">
                <a:solidFill>
                  <a:srgbClr val="FF0000"/>
                </a:solidFill>
              </a:rPr>
              <a:t>(</a:t>
            </a:r>
            <a:r>
              <a:rPr lang="zh-TW" altLang="en-US" sz="2400" smtClean="0">
                <a:solidFill>
                  <a:srgbClr val="FF0000"/>
                </a:solidFill>
              </a:rPr>
              <a:t>重複</a:t>
            </a:r>
            <a:r>
              <a:rPr lang="en-US" altLang="zh-TW" sz="2400" smtClean="0">
                <a:solidFill>
                  <a:srgbClr val="FF0000"/>
                </a:solidFill>
              </a:rPr>
              <a:t>)</a:t>
            </a:r>
          </a:p>
          <a:p>
            <a:pPr eaLnBrk="1" hangingPunct="1"/>
            <a:r>
              <a:rPr lang="zh-TW" altLang="zh-TW" sz="2400" smtClean="0"/>
              <a:t>「</a:t>
            </a:r>
            <a:r>
              <a:rPr lang="en-US" altLang="zh-TW" sz="2400" smtClean="0"/>
              <a:t>funny </a:t>
            </a:r>
            <a:r>
              <a:rPr lang="zh-TW" altLang="en-US" sz="2400" smtClean="0"/>
              <a:t>就是好玩的意思」</a:t>
            </a:r>
          </a:p>
        </p:txBody>
      </p:sp>
    </p:spTree>
    <p:extLst>
      <p:ext uri="{BB962C8B-B14F-4D97-AF65-F5344CB8AC3E}">
        <p14:creationId xmlns:p14="http://schemas.microsoft.com/office/powerpoint/2010/main" val="20387888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zh-TW" sz="4000" smtClean="0"/>
              <a:t>2. </a:t>
            </a:r>
            <a:r>
              <a:rPr lang="zh-TW" altLang="en-US" sz="4000" smtClean="0"/>
              <a:t>能說出主要的字義</a:t>
            </a:r>
            <a:br>
              <a:rPr lang="zh-TW" altLang="en-US" sz="4000" smtClean="0"/>
            </a:br>
            <a:endParaRPr lang="zh-TW" altLang="en-US" sz="4000" smtClean="0"/>
          </a:p>
        </p:txBody>
      </p:sp>
      <p:sp>
        <p:nvSpPr>
          <p:cNvPr id="23555" name="Rectangle 3"/>
          <p:cNvSpPr>
            <a:spLocks noGrp="1" noChangeArrowheads="1"/>
          </p:cNvSpPr>
          <p:nvPr>
            <p:ph type="body" idx="1"/>
          </p:nvPr>
        </p:nvSpPr>
        <p:spPr/>
        <p:txBody>
          <a:bodyPr/>
          <a:lstStyle/>
          <a:p>
            <a:pPr eaLnBrk="1" hangingPunct="1">
              <a:lnSpc>
                <a:spcPct val="80000"/>
              </a:lnSpc>
            </a:pPr>
            <a:r>
              <a:rPr lang="zh-TW" altLang="en-US" sz="2400" smtClean="0"/>
              <a:t>「</a:t>
            </a:r>
            <a:r>
              <a:rPr lang="en-US" altLang="zh-TW" sz="2400" smtClean="0"/>
              <a:t>funny</a:t>
            </a:r>
            <a:r>
              <a:rPr lang="zh-TW" altLang="en-US" sz="2400" smtClean="0"/>
              <a:t>就是好玩的意思。 </a:t>
            </a:r>
            <a:r>
              <a:rPr lang="en-US" altLang="zh-TW" sz="2400" smtClean="0"/>
              <a:t>funny</a:t>
            </a:r>
            <a:r>
              <a:rPr lang="zh-TW" altLang="en-US" sz="2400" smtClean="0"/>
              <a:t>就是什麼意思？」 </a:t>
            </a:r>
            <a:r>
              <a:rPr lang="zh-TW" altLang="en-US" sz="2400" smtClean="0">
                <a:solidFill>
                  <a:srgbClr val="FF0000"/>
                </a:solidFill>
              </a:rPr>
              <a:t>「 好玩的意思」</a:t>
            </a:r>
            <a:r>
              <a:rPr lang="zh-TW" altLang="en-US" sz="2400" smtClean="0"/>
              <a:t>。</a:t>
            </a:r>
          </a:p>
          <a:p>
            <a:pPr eaLnBrk="1" hangingPunct="1">
              <a:lnSpc>
                <a:spcPct val="80000"/>
              </a:lnSpc>
            </a:pPr>
            <a:r>
              <a:rPr lang="zh-TW" altLang="en-US" sz="2400" smtClean="0"/>
              <a:t>對了，</a:t>
            </a:r>
            <a:r>
              <a:rPr lang="en-US" altLang="zh-TW" sz="2400" smtClean="0"/>
              <a:t>funny</a:t>
            </a:r>
            <a:r>
              <a:rPr lang="zh-TW" altLang="en-US" sz="2400" smtClean="0"/>
              <a:t>就是好玩的意思。</a:t>
            </a:r>
            <a:r>
              <a:rPr lang="en-US" altLang="zh-TW" sz="2400" smtClean="0"/>
              <a:t>(</a:t>
            </a:r>
            <a:r>
              <a:rPr lang="zh-TW" altLang="en-US" sz="2400" smtClean="0"/>
              <a:t>指著字卡上的</a:t>
            </a:r>
            <a:r>
              <a:rPr lang="en-US" altLang="zh-TW" sz="2400" smtClean="0"/>
              <a:t>That is funny.</a:t>
            </a:r>
            <a:r>
              <a:rPr lang="zh-TW" altLang="en-US" sz="2400" smtClean="0"/>
              <a:t>）</a:t>
            </a:r>
            <a:r>
              <a:rPr lang="en-US" altLang="zh-TW" sz="2400" smtClean="0"/>
              <a:t>That is funny</a:t>
            </a:r>
            <a:r>
              <a:rPr lang="zh-TW" altLang="en-US" sz="2400" smtClean="0"/>
              <a:t>！這句話就是，那真是很好玩的意思。</a:t>
            </a:r>
            <a:r>
              <a:rPr lang="en-US" altLang="zh-TW" sz="2400" smtClean="0"/>
              <a:t>That is funny</a:t>
            </a:r>
            <a:r>
              <a:rPr lang="zh-TW" altLang="en-US" sz="2400" smtClean="0"/>
              <a:t>！是什麼意思？</a:t>
            </a:r>
            <a:r>
              <a:rPr lang="zh-TW" altLang="en-US" sz="2400" smtClean="0">
                <a:solidFill>
                  <a:srgbClr val="FF0000"/>
                </a:solidFill>
              </a:rPr>
              <a:t>「那真是很好玩的意思。」</a:t>
            </a:r>
          </a:p>
        </p:txBody>
      </p:sp>
    </p:spTree>
    <p:extLst>
      <p:ext uri="{BB962C8B-B14F-4D97-AF65-F5344CB8AC3E}">
        <p14:creationId xmlns:p14="http://schemas.microsoft.com/office/powerpoint/2010/main" val="13032852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zh-TW" smtClean="0"/>
              <a:t>3.</a:t>
            </a:r>
            <a:r>
              <a:rPr lang="zh-TW" altLang="en-US" smtClean="0"/>
              <a:t>聽到國語譯詞，能唸出例句</a:t>
            </a:r>
          </a:p>
        </p:txBody>
      </p:sp>
      <p:sp>
        <p:nvSpPr>
          <p:cNvPr id="24579" name="Rectangle 3"/>
          <p:cNvSpPr>
            <a:spLocks noGrp="1" noChangeArrowheads="1"/>
          </p:cNvSpPr>
          <p:nvPr>
            <p:ph type="body" idx="1"/>
          </p:nvPr>
        </p:nvSpPr>
        <p:spPr/>
        <p:txBody>
          <a:bodyPr/>
          <a:lstStyle/>
          <a:p>
            <a:pPr eaLnBrk="1" hangingPunct="1">
              <a:lnSpc>
                <a:spcPct val="80000"/>
              </a:lnSpc>
            </a:pPr>
            <a:r>
              <a:rPr lang="zh-TW" altLang="en-US" sz="2400" smtClean="0"/>
              <a:t>「那真是很好玩。英文怎麼說？ 」 </a:t>
            </a:r>
            <a:r>
              <a:rPr lang="zh-TW" altLang="en-US" sz="2400" smtClean="0">
                <a:solidFill>
                  <a:srgbClr val="FF0000"/>
                </a:solidFill>
              </a:rPr>
              <a:t>「</a:t>
            </a:r>
            <a:r>
              <a:rPr lang="en-US" altLang="zh-TW" sz="2400" smtClean="0">
                <a:solidFill>
                  <a:srgbClr val="FF0000"/>
                </a:solidFill>
              </a:rPr>
              <a:t>That is funny!</a:t>
            </a:r>
            <a:r>
              <a:rPr lang="zh-TW" altLang="en-US" sz="2400" smtClean="0">
                <a:solidFill>
                  <a:srgbClr val="FF0000"/>
                </a:solidFill>
              </a:rPr>
              <a:t>」</a:t>
            </a:r>
          </a:p>
          <a:p>
            <a:pPr eaLnBrk="1" hangingPunct="1">
              <a:lnSpc>
                <a:spcPct val="80000"/>
              </a:lnSpc>
            </a:pPr>
            <a:r>
              <a:rPr lang="zh-TW" altLang="en-US" sz="2400" smtClean="0"/>
              <a:t>好朋友說了一個笑話，你要怎麼說？</a:t>
            </a:r>
            <a:r>
              <a:rPr lang="zh-TW" altLang="en-US" sz="2400" smtClean="0">
                <a:solidFill>
                  <a:srgbClr val="FF0000"/>
                </a:solidFill>
              </a:rPr>
              <a:t>「 </a:t>
            </a:r>
            <a:r>
              <a:rPr lang="en-US" altLang="zh-TW" sz="2400" smtClean="0">
                <a:solidFill>
                  <a:srgbClr val="FF0000"/>
                </a:solidFill>
              </a:rPr>
              <a:t>That is funny! </a:t>
            </a:r>
            <a:r>
              <a:rPr lang="zh-TW" altLang="en-US" sz="2400" smtClean="0">
                <a:solidFill>
                  <a:srgbClr val="FF0000"/>
                </a:solidFill>
              </a:rPr>
              <a:t>」</a:t>
            </a:r>
          </a:p>
          <a:p>
            <a:pPr eaLnBrk="1" hangingPunct="1">
              <a:lnSpc>
                <a:spcPct val="80000"/>
              </a:lnSpc>
            </a:pPr>
            <a:r>
              <a:rPr lang="zh-TW" altLang="en-US" sz="2400" smtClean="0"/>
              <a:t>「看到小貓追小狗，覺得好玩，你可以怎麼說？」</a:t>
            </a:r>
            <a:r>
              <a:rPr lang="zh-TW" altLang="en-US" sz="2400" smtClean="0">
                <a:solidFill>
                  <a:srgbClr val="FF0000"/>
                </a:solidFill>
              </a:rPr>
              <a:t>「 </a:t>
            </a:r>
            <a:r>
              <a:rPr lang="en-US" altLang="zh-TW" sz="2400" smtClean="0">
                <a:solidFill>
                  <a:srgbClr val="FF0000"/>
                </a:solidFill>
              </a:rPr>
              <a:t>That is funny! </a:t>
            </a:r>
            <a:r>
              <a:rPr lang="zh-TW" altLang="en-US" sz="2400" smtClean="0">
                <a:solidFill>
                  <a:srgbClr val="FF0000"/>
                </a:solidFill>
              </a:rPr>
              <a:t>」</a:t>
            </a:r>
          </a:p>
          <a:p>
            <a:pPr eaLnBrk="1" hangingPunct="1">
              <a:lnSpc>
                <a:spcPct val="80000"/>
              </a:lnSpc>
            </a:pPr>
            <a:r>
              <a:rPr lang="zh-TW" altLang="en-US" sz="2400" smtClean="0"/>
              <a:t>「你想用英文說，那真是很好玩。要怎麼說？ 」</a:t>
            </a:r>
            <a:r>
              <a:rPr lang="zh-TW" altLang="en-US" sz="2400" smtClean="0">
                <a:solidFill>
                  <a:srgbClr val="FF0000"/>
                </a:solidFill>
              </a:rPr>
              <a:t>「</a:t>
            </a:r>
            <a:r>
              <a:rPr lang="en-US" altLang="zh-TW" sz="2400" smtClean="0">
                <a:solidFill>
                  <a:srgbClr val="FF0000"/>
                </a:solidFill>
              </a:rPr>
              <a:t>That is funny! </a:t>
            </a:r>
            <a:r>
              <a:rPr lang="zh-TW" altLang="en-US" sz="2400" smtClean="0">
                <a:solidFill>
                  <a:srgbClr val="FF0000"/>
                </a:solidFill>
              </a:rPr>
              <a:t>」</a:t>
            </a:r>
            <a:endParaRPr lang="zh-TW" altLang="en-US" sz="2400" smtClean="0"/>
          </a:p>
          <a:p>
            <a:pPr eaLnBrk="1" hangingPunct="1">
              <a:lnSpc>
                <a:spcPct val="80000"/>
              </a:lnSpc>
            </a:pPr>
            <a:r>
              <a:rPr lang="zh-TW" altLang="en-US" sz="2400" smtClean="0"/>
              <a:t>你唸的很好。 </a:t>
            </a:r>
            <a:r>
              <a:rPr lang="en-US" altLang="zh-TW" sz="2400" smtClean="0"/>
              <a:t>Funny</a:t>
            </a:r>
            <a:r>
              <a:rPr lang="zh-TW" altLang="en-US" sz="2400" smtClean="0"/>
              <a:t>就是好玩的意思，</a:t>
            </a:r>
            <a:r>
              <a:rPr lang="en-US" altLang="zh-TW" sz="2400" smtClean="0"/>
              <a:t>That is funny</a:t>
            </a:r>
            <a:r>
              <a:rPr lang="zh-TW" altLang="en-US" sz="2400" smtClean="0"/>
              <a:t>！就是那真是很好玩的意思</a:t>
            </a:r>
          </a:p>
          <a:p>
            <a:pPr eaLnBrk="1" hangingPunct="1">
              <a:lnSpc>
                <a:spcPct val="80000"/>
              </a:lnSpc>
            </a:pPr>
            <a:endParaRPr lang="zh-TW" altLang="en-US" sz="2400" smtClean="0"/>
          </a:p>
          <a:p>
            <a:pPr eaLnBrk="1" hangingPunct="1">
              <a:lnSpc>
                <a:spcPct val="80000"/>
              </a:lnSpc>
              <a:buFontTx/>
              <a:buNone/>
            </a:pPr>
            <a:r>
              <a:rPr lang="zh-TW" altLang="en-US" sz="2800" smtClean="0">
                <a:solidFill>
                  <a:srgbClr val="0000FF"/>
                </a:solidFill>
              </a:rPr>
              <a:t>複習</a:t>
            </a:r>
          </a:p>
          <a:p>
            <a:pPr eaLnBrk="1" hangingPunct="1">
              <a:lnSpc>
                <a:spcPct val="80000"/>
              </a:lnSpc>
            </a:pPr>
            <a:r>
              <a:rPr lang="zh-TW" altLang="en-US" sz="2000" smtClean="0"/>
              <a:t>好，我們來看前一張卡（取出</a:t>
            </a:r>
            <a:r>
              <a:rPr lang="en-US" altLang="zh-TW" sz="2000" smtClean="0"/>
              <a:t>away</a:t>
            </a:r>
            <a:r>
              <a:rPr lang="zh-TW" altLang="en-US" sz="2000" smtClean="0"/>
              <a:t>），看你還記不記得？</a:t>
            </a:r>
          </a:p>
          <a:p>
            <a:pPr eaLnBrk="1" hangingPunct="1">
              <a:lnSpc>
                <a:spcPct val="80000"/>
              </a:lnSpc>
            </a:pPr>
            <a:r>
              <a:rPr lang="zh-TW" altLang="en-US" sz="2000" smtClean="0"/>
              <a:t>複習完</a:t>
            </a:r>
            <a:r>
              <a:rPr lang="en-US" altLang="zh-TW" sz="2000" smtClean="0"/>
              <a:t>away</a:t>
            </a:r>
            <a:r>
              <a:rPr lang="zh-TW" altLang="en-US" sz="2000" smtClean="0"/>
              <a:t>，再複習</a:t>
            </a:r>
            <a:r>
              <a:rPr lang="en-US" altLang="zh-TW" sz="2000" smtClean="0"/>
              <a:t>funny</a:t>
            </a:r>
          </a:p>
          <a:p>
            <a:pPr eaLnBrk="1" hangingPunct="1">
              <a:lnSpc>
                <a:spcPct val="80000"/>
              </a:lnSpc>
            </a:pPr>
            <a:r>
              <a:rPr lang="zh-TW" altLang="en-US" sz="2000" smtClean="0"/>
              <a:t>複習完</a:t>
            </a:r>
            <a:r>
              <a:rPr lang="en-US" altLang="zh-TW" sz="2000" smtClean="0"/>
              <a:t>funny</a:t>
            </a:r>
            <a:r>
              <a:rPr lang="zh-TW" altLang="en-US" sz="2000" smtClean="0"/>
              <a:t>，再出示下一張卡</a:t>
            </a:r>
          </a:p>
          <a:p>
            <a:pPr eaLnBrk="1" hangingPunct="1">
              <a:lnSpc>
                <a:spcPct val="80000"/>
              </a:lnSpc>
            </a:pPr>
            <a:endParaRPr lang="en-US" altLang="zh-TW" sz="1800" smtClean="0"/>
          </a:p>
        </p:txBody>
      </p:sp>
    </p:spTree>
    <p:extLst>
      <p:ext uri="{BB962C8B-B14F-4D97-AF65-F5344CB8AC3E}">
        <p14:creationId xmlns:p14="http://schemas.microsoft.com/office/powerpoint/2010/main" val="7394589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zh-TW" smtClean="0">
                <a:solidFill>
                  <a:schemeClr val="tx1"/>
                </a:solidFill>
              </a:rPr>
              <a:t>4. </a:t>
            </a:r>
            <a:r>
              <a:rPr lang="zh-TW" altLang="en-US" smtClean="0">
                <a:solidFill>
                  <a:schemeClr val="tx1"/>
                </a:solidFill>
              </a:rPr>
              <a:t>複習</a:t>
            </a:r>
          </a:p>
        </p:txBody>
      </p:sp>
      <p:sp>
        <p:nvSpPr>
          <p:cNvPr id="25603" name="Rectangle 3"/>
          <p:cNvSpPr>
            <a:spLocks noGrp="1" noChangeArrowheads="1"/>
          </p:cNvSpPr>
          <p:nvPr>
            <p:ph type="body" idx="1"/>
          </p:nvPr>
        </p:nvSpPr>
        <p:spPr/>
        <p:txBody>
          <a:bodyPr/>
          <a:lstStyle/>
          <a:p>
            <a:pPr eaLnBrk="1" hangingPunct="1"/>
            <a:r>
              <a:rPr lang="zh-TW" altLang="en-US" sz="3600" smtClean="0"/>
              <a:t>好，我們來看前一張卡（取出</a:t>
            </a:r>
            <a:r>
              <a:rPr lang="en-US" altLang="zh-TW" sz="3600" smtClean="0"/>
              <a:t>away</a:t>
            </a:r>
            <a:r>
              <a:rPr lang="zh-TW" altLang="en-US" sz="3600" smtClean="0"/>
              <a:t>），看你還記不記得？</a:t>
            </a:r>
          </a:p>
          <a:p>
            <a:pPr eaLnBrk="1" hangingPunct="1"/>
            <a:r>
              <a:rPr lang="zh-TW" altLang="en-US" sz="3600" smtClean="0"/>
              <a:t>複習完</a:t>
            </a:r>
            <a:r>
              <a:rPr lang="en-US" altLang="zh-TW" sz="3600" smtClean="0"/>
              <a:t>away</a:t>
            </a:r>
            <a:r>
              <a:rPr lang="zh-TW" altLang="en-US" sz="3600" smtClean="0"/>
              <a:t>，再複習</a:t>
            </a:r>
            <a:r>
              <a:rPr lang="en-US" altLang="zh-TW" sz="3600" smtClean="0"/>
              <a:t>funny</a:t>
            </a:r>
          </a:p>
          <a:p>
            <a:pPr eaLnBrk="1" hangingPunct="1"/>
            <a:r>
              <a:rPr lang="zh-TW" altLang="en-US" sz="3600" smtClean="0"/>
              <a:t>複習完</a:t>
            </a:r>
            <a:r>
              <a:rPr lang="en-US" altLang="zh-TW" sz="3600" smtClean="0"/>
              <a:t>funny</a:t>
            </a:r>
            <a:r>
              <a:rPr lang="zh-TW" altLang="en-US" sz="3600" smtClean="0"/>
              <a:t>，閃示出現</a:t>
            </a:r>
            <a:r>
              <a:rPr lang="en-US" altLang="zh-TW" sz="3600" smtClean="0"/>
              <a:t>away, funny</a:t>
            </a:r>
          </a:p>
          <a:p>
            <a:pPr eaLnBrk="1" hangingPunct="1"/>
            <a:r>
              <a:rPr lang="zh-TW" altLang="en-US" sz="3600" smtClean="0"/>
              <a:t>再出示下一張新字卡</a:t>
            </a:r>
            <a:endParaRPr lang="zh-TW" altLang="en-US" smtClean="0"/>
          </a:p>
          <a:p>
            <a:pPr eaLnBrk="1" hangingPunct="1"/>
            <a:endParaRPr lang="en-US" altLang="zh-TW" smtClean="0"/>
          </a:p>
        </p:txBody>
      </p:sp>
    </p:spTree>
    <p:extLst>
      <p:ext uri="{BB962C8B-B14F-4D97-AF65-F5344CB8AC3E}">
        <p14:creationId xmlns:p14="http://schemas.microsoft.com/office/powerpoint/2010/main" val="36102555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zh-TW" smtClean="0"/>
              <a:t>5. </a:t>
            </a:r>
            <a:r>
              <a:rPr lang="zh-TW" altLang="en-US" smtClean="0"/>
              <a:t>流暢性</a:t>
            </a:r>
          </a:p>
        </p:txBody>
      </p:sp>
      <p:sp>
        <p:nvSpPr>
          <p:cNvPr id="26627" name="Rectangle 3"/>
          <p:cNvSpPr>
            <a:spLocks noGrp="1" noChangeArrowheads="1"/>
          </p:cNvSpPr>
          <p:nvPr>
            <p:ph type="body" idx="1"/>
          </p:nvPr>
        </p:nvSpPr>
        <p:spPr/>
        <p:txBody>
          <a:bodyPr/>
          <a:lstStyle/>
          <a:p>
            <a:pPr eaLnBrk="1" hangingPunct="1"/>
            <a:r>
              <a:rPr lang="zh-TW" altLang="en-US" smtClean="0"/>
              <a:t>把</a:t>
            </a:r>
            <a:r>
              <a:rPr lang="en-US" altLang="zh-TW" smtClean="0"/>
              <a:t>away</a:t>
            </a:r>
            <a:r>
              <a:rPr lang="zh-TW" altLang="zh-TW" smtClean="0"/>
              <a:t>、</a:t>
            </a:r>
            <a:r>
              <a:rPr lang="en-US" altLang="zh-TW" smtClean="0"/>
              <a:t>funny</a:t>
            </a:r>
            <a:r>
              <a:rPr lang="zh-TW" altLang="en-US" smtClean="0"/>
              <a:t>，和其它前測已經會的字卡混在一起，交給學生</a:t>
            </a:r>
          </a:p>
          <a:p>
            <a:pPr eaLnBrk="1" hangingPunct="1"/>
            <a:r>
              <a:rPr lang="en-US" altLang="zh-TW" smtClean="0"/>
              <a:t>(</a:t>
            </a:r>
            <a:r>
              <a:rPr lang="zh-TW" altLang="en-US" smtClean="0"/>
              <a:t>從少數幾張，張數愈來愈多）</a:t>
            </a:r>
          </a:p>
          <a:p>
            <a:pPr eaLnBrk="1" hangingPunct="1"/>
            <a:r>
              <a:rPr lang="zh-TW" altLang="en-US" smtClean="0"/>
              <a:t>請學生快速唸過</a:t>
            </a:r>
            <a:r>
              <a:rPr lang="en-US" altLang="zh-TW" smtClean="0"/>
              <a:t>(</a:t>
            </a:r>
            <a:r>
              <a:rPr lang="zh-TW" altLang="en-US" smtClean="0"/>
              <a:t>計時）</a:t>
            </a:r>
          </a:p>
          <a:p>
            <a:pPr eaLnBrk="1" hangingPunct="1"/>
            <a:r>
              <a:rPr lang="zh-TW" altLang="en-US" smtClean="0"/>
              <a:t>若對某字卡</a:t>
            </a:r>
            <a:r>
              <a:rPr lang="zh-TW" altLang="en-US" smtClean="0">
                <a:solidFill>
                  <a:srgbClr val="FF0000"/>
                </a:solidFill>
              </a:rPr>
              <a:t>停頓抄過</a:t>
            </a:r>
            <a:r>
              <a:rPr lang="en-US" altLang="zh-TW" smtClean="0">
                <a:solidFill>
                  <a:srgbClr val="FF0000"/>
                </a:solidFill>
              </a:rPr>
              <a:t>3</a:t>
            </a:r>
            <a:r>
              <a:rPr lang="zh-TW" altLang="en-US" smtClean="0">
                <a:solidFill>
                  <a:srgbClr val="FF0000"/>
                </a:solidFill>
              </a:rPr>
              <a:t>秒，可代為唸出</a:t>
            </a:r>
          </a:p>
          <a:p>
            <a:pPr eaLnBrk="1" hangingPunct="1"/>
            <a:r>
              <a:rPr lang="zh-TW" altLang="en-US" smtClean="0"/>
              <a:t>告知秒數，請學生再試一次</a:t>
            </a:r>
          </a:p>
          <a:p>
            <a:pPr eaLnBrk="1" hangingPunct="1"/>
            <a:r>
              <a:rPr lang="zh-TW" altLang="en-US" smtClean="0"/>
              <a:t>告知是否有進步</a:t>
            </a:r>
          </a:p>
        </p:txBody>
      </p:sp>
    </p:spTree>
    <p:extLst>
      <p:ext uri="{BB962C8B-B14F-4D97-AF65-F5344CB8AC3E}">
        <p14:creationId xmlns:p14="http://schemas.microsoft.com/office/powerpoint/2010/main" val="6587971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p:txBody>
          <a:bodyPr/>
          <a:lstStyle/>
          <a:p>
            <a:pPr eaLnBrk="1" hangingPunct="1"/>
            <a:r>
              <a:rPr lang="en-US" altLang="zh-TW" smtClean="0"/>
              <a:t>6. </a:t>
            </a:r>
            <a:r>
              <a:rPr lang="zh-TW" altLang="en-US" smtClean="0"/>
              <a:t>流暢性家庭作業及進展監控</a:t>
            </a:r>
          </a:p>
        </p:txBody>
      </p:sp>
      <p:sp>
        <p:nvSpPr>
          <p:cNvPr id="27651" name="內容版面配置區 2"/>
          <p:cNvSpPr>
            <a:spLocks noGrp="1"/>
          </p:cNvSpPr>
          <p:nvPr>
            <p:ph idx="1"/>
          </p:nvPr>
        </p:nvSpPr>
        <p:spPr/>
        <p:txBody>
          <a:bodyPr/>
          <a:lstStyle/>
          <a:p>
            <a:pPr eaLnBrk="1" hangingPunct="1"/>
            <a:r>
              <a:rPr lang="zh-TW" altLang="en-US" dirty="0" smtClean="0"/>
              <a:t>家庭作業就是下次見面就要考的</a:t>
            </a:r>
            <a:endParaRPr lang="en-US" altLang="zh-TW" dirty="0" smtClean="0"/>
          </a:p>
          <a:p>
            <a:pPr eaLnBrk="1" hangingPunct="1"/>
            <a:r>
              <a:rPr lang="zh-TW" altLang="en-US" dirty="0" smtClean="0"/>
              <a:t>先</a:t>
            </a:r>
            <a:r>
              <a:rPr lang="zh-TW" altLang="en-US" dirty="0" smtClean="0">
                <a:solidFill>
                  <a:srgbClr val="FF0000"/>
                </a:solidFill>
              </a:rPr>
              <a:t>不考拼字，只考流暢性</a:t>
            </a:r>
            <a:endParaRPr lang="en-US" altLang="zh-TW" dirty="0" smtClean="0">
              <a:solidFill>
                <a:srgbClr val="FF0000"/>
              </a:solidFill>
            </a:endParaRPr>
          </a:p>
          <a:p>
            <a:pPr eaLnBrk="1" hangingPunct="1"/>
            <a:r>
              <a:rPr lang="zh-TW" altLang="en-US" dirty="0" smtClean="0"/>
              <a:t>每次家庭作業</a:t>
            </a:r>
            <a:r>
              <a:rPr lang="zh-TW" altLang="en-US" dirty="0" smtClean="0">
                <a:solidFill>
                  <a:srgbClr val="FF0000"/>
                </a:solidFill>
              </a:rPr>
              <a:t>至少</a:t>
            </a:r>
            <a:r>
              <a:rPr lang="en-US" altLang="zh-TW" dirty="0" smtClean="0">
                <a:solidFill>
                  <a:srgbClr val="FF0000"/>
                </a:solidFill>
              </a:rPr>
              <a:t>10</a:t>
            </a:r>
            <a:r>
              <a:rPr lang="zh-TW" altLang="en-US" dirty="0" smtClean="0">
                <a:solidFill>
                  <a:srgbClr val="FF0000"/>
                </a:solidFill>
              </a:rPr>
              <a:t>張卡</a:t>
            </a:r>
            <a:r>
              <a:rPr lang="zh-TW" altLang="en-US" dirty="0" smtClean="0"/>
              <a:t>；新字熟字混合</a:t>
            </a:r>
            <a:endParaRPr lang="en-US" altLang="zh-TW" dirty="0" smtClean="0"/>
          </a:p>
          <a:p>
            <a:pPr eaLnBrk="1" hangingPunct="1"/>
            <a:r>
              <a:rPr lang="zh-TW" altLang="en-US" dirty="0" smtClean="0"/>
              <a:t>規定</a:t>
            </a:r>
            <a:r>
              <a:rPr lang="en-US" altLang="zh-TW" dirty="0" smtClean="0"/>
              <a:t>10-15</a:t>
            </a:r>
            <a:r>
              <a:rPr lang="zh-TW" altLang="en-US" dirty="0" smtClean="0"/>
              <a:t>秒要唸完</a:t>
            </a:r>
            <a:endParaRPr lang="en-US" altLang="zh-TW" dirty="0" smtClean="0"/>
          </a:p>
          <a:p>
            <a:pPr eaLnBrk="1" hangingPunct="1"/>
            <a:r>
              <a:rPr lang="zh-TW" altLang="en-US" dirty="0" smtClean="0"/>
              <a:t>下次一開始上，就考，可兩兩互考，或由老師抽考</a:t>
            </a:r>
            <a:endParaRPr lang="en-US" altLang="zh-TW" dirty="0" smtClean="0"/>
          </a:p>
          <a:p>
            <a:pPr eaLnBrk="1" hangingPunct="1"/>
            <a:endParaRPr lang="zh-TW" altLang="en-US" dirty="0" smtClean="0"/>
          </a:p>
        </p:txBody>
      </p:sp>
    </p:spTree>
    <p:extLst>
      <p:ext uri="{BB962C8B-B14F-4D97-AF65-F5344CB8AC3E}">
        <p14:creationId xmlns:p14="http://schemas.microsoft.com/office/powerpoint/2010/main" val="2811111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馬太效應：貧者愈貧，富者愈富</a:t>
            </a:r>
            <a:endParaRPr lang="zh-TW" altLang="en-US" dirty="0"/>
          </a:p>
        </p:txBody>
      </p:sp>
      <p:sp>
        <p:nvSpPr>
          <p:cNvPr id="3" name="內容版面配置區 2"/>
          <p:cNvSpPr>
            <a:spLocks noGrp="1"/>
          </p:cNvSpPr>
          <p:nvPr>
            <p:ph idx="1"/>
          </p:nvPr>
        </p:nvSpPr>
        <p:spPr/>
        <p:txBody>
          <a:bodyPr/>
          <a:lstStyle/>
          <a:p>
            <a:pPr marL="0" indent="0">
              <a:spcAft>
                <a:spcPts val="0"/>
              </a:spcAft>
              <a:buNone/>
            </a:pPr>
            <a:r>
              <a:rPr lang="en-US" altLang="zh-TW" kern="100" dirty="0" smtClean="0">
                <a:cs typeface="Times New Roman"/>
              </a:rPr>
              <a:t>Primary factors</a:t>
            </a:r>
            <a:r>
              <a:rPr lang="zh-TW" altLang="en-US" kern="100" dirty="0" smtClean="0">
                <a:solidFill>
                  <a:srgbClr val="FF0000"/>
                </a:solidFill>
                <a:cs typeface="Times New Roman"/>
              </a:rPr>
              <a:t>（無可改變）</a:t>
            </a:r>
            <a:endParaRPr lang="zh-TW" altLang="zh-TW" kern="100" dirty="0">
              <a:solidFill>
                <a:srgbClr val="FF0000"/>
              </a:solidFill>
              <a:cs typeface="Times New Roman"/>
            </a:endParaRPr>
          </a:p>
          <a:p>
            <a:pPr marL="0" indent="0">
              <a:spcAft>
                <a:spcPts val="0"/>
              </a:spcAft>
              <a:buNone/>
            </a:pPr>
            <a:r>
              <a:rPr lang="zh-TW" altLang="zh-TW" kern="100" dirty="0">
                <a:cs typeface="Times New Roman"/>
              </a:rPr>
              <a:t>家庭</a:t>
            </a:r>
            <a:r>
              <a:rPr lang="zh-TW" altLang="zh-TW" kern="100" dirty="0" smtClean="0">
                <a:cs typeface="Times New Roman"/>
              </a:rPr>
              <a:t>背景</a:t>
            </a:r>
            <a:r>
              <a:rPr lang="zh-TW" altLang="en-US" kern="100" dirty="0" smtClean="0">
                <a:cs typeface="Times New Roman"/>
              </a:rPr>
              <a:t>、資質、先備知識</a:t>
            </a:r>
            <a:r>
              <a:rPr lang="zh-TW" altLang="zh-TW" kern="100" dirty="0" smtClean="0">
                <a:cs typeface="Times New Roman"/>
              </a:rPr>
              <a:t>造成差異</a:t>
            </a:r>
            <a:endParaRPr lang="en-US" altLang="zh-TW" kern="100" dirty="0" smtClean="0">
              <a:cs typeface="Times New Roman"/>
            </a:endParaRPr>
          </a:p>
          <a:p>
            <a:pPr marL="0" indent="0">
              <a:spcAft>
                <a:spcPts val="0"/>
              </a:spcAft>
              <a:buNone/>
            </a:pPr>
            <a:r>
              <a:rPr lang="en-US" altLang="zh-TW" kern="100" dirty="0">
                <a:cs typeface="Times New Roman"/>
              </a:rPr>
              <a:t> </a:t>
            </a:r>
            <a:endParaRPr lang="zh-TW" altLang="zh-TW" kern="100" dirty="0">
              <a:cs typeface="Times New Roman"/>
            </a:endParaRPr>
          </a:p>
          <a:p>
            <a:pPr marL="0" indent="0">
              <a:spcAft>
                <a:spcPts val="0"/>
              </a:spcAft>
              <a:buNone/>
            </a:pPr>
            <a:r>
              <a:rPr lang="en-US" altLang="zh-TW" kern="100" dirty="0" smtClean="0">
                <a:cs typeface="Times New Roman"/>
              </a:rPr>
              <a:t>Secondary factors</a:t>
            </a:r>
            <a:r>
              <a:rPr lang="zh-TW" altLang="en-US" kern="100" dirty="0">
                <a:cs typeface="Times New Roman"/>
              </a:rPr>
              <a:t>　</a:t>
            </a:r>
            <a:r>
              <a:rPr lang="en-US" altLang="zh-TW" kern="100" dirty="0">
                <a:solidFill>
                  <a:srgbClr val="0066FF"/>
                </a:solidFill>
                <a:cs typeface="Times New Roman"/>
              </a:rPr>
              <a:t> </a:t>
            </a:r>
            <a:r>
              <a:rPr lang="en-US" altLang="zh-TW" kern="100" dirty="0" smtClean="0">
                <a:solidFill>
                  <a:srgbClr val="0066FF"/>
                </a:solidFill>
                <a:cs typeface="Times New Roman"/>
              </a:rPr>
              <a:t>(</a:t>
            </a:r>
            <a:r>
              <a:rPr lang="zh-TW" altLang="en-US" kern="100" dirty="0" smtClean="0">
                <a:solidFill>
                  <a:srgbClr val="0066FF"/>
                </a:solidFill>
                <a:cs typeface="Times New Roman"/>
              </a:rPr>
              <a:t>可以改變</a:t>
            </a:r>
            <a:r>
              <a:rPr lang="en-US" altLang="zh-TW" kern="100" dirty="0" smtClean="0">
                <a:solidFill>
                  <a:srgbClr val="0066FF"/>
                </a:solidFill>
                <a:cs typeface="Times New Roman"/>
              </a:rPr>
              <a:t>)</a:t>
            </a:r>
            <a:endParaRPr lang="zh-TW" altLang="zh-TW" kern="100" dirty="0">
              <a:solidFill>
                <a:srgbClr val="0066FF"/>
              </a:solidFill>
              <a:cs typeface="Times New Roman"/>
            </a:endParaRPr>
          </a:p>
          <a:p>
            <a:pPr>
              <a:spcAft>
                <a:spcPts val="0"/>
              </a:spcAft>
            </a:pPr>
            <a:r>
              <a:rPr lang="zh-TW" altLang="zh-TW" kern="100" dirty="0">
                <a:cs typeface="Times New Roman"/>
              </a:rPr>
              <a:t>同一班級內個別差異太大，教、學皆</a:t>
            </a:r>
            <a:r>
              <a:rPr lang="zh-TW" altLang="zh-TW" kern="100" dirty="0" smtClean="0">
                <a:cs typeface="Times New Roman"/>
              </a:rPr>
              <a:t>難</a:t>
            </a:r>
            <a:endParaRPr lang="en-US" altLang="zh-TW" kern="100" dirty="0" smtClean="0">
              <a:cs typeface="Times New Roman"/>
            </a:endParaRPr>
          </a:p>
          <a:p>
            <a:pPr>
              <a:spcAft>
                <a:spcPts val="0"/>
              </a:spcAft>
            </a:pPr>
            <a:r>
              <a:rPr lang="zh-TW" altLang="en-US" kern="100" dirty="0" smtClean="0">
                <a:cs typeface="Times New Roman"/>
              </a:rPr>
              <a:t>課程、</a:t>
            </a:r>
            <a:r>
              <a:rPr lang="zh-TW" altLang="zh-TW" kern="100" dirty="0" smtClean="0">
                <a:cs typeface="Times New Roman"/>
              </a:rPr>
              <a:t>教學</a:t>
            </a:r>
            <a:r>
              <a:rPr lang="zh-TW" altLang="zh-TW" kern="100" dirty="0">
                <a:cs typeface="Times New Roman"/>
              </a:rPr>
              <a:t>與評量惡化其</a:t>
            </a:r>
            <a:r>
              <a:rPr lang="zh-TW" altLang="zh-TW" kern="100" dirty="0" smtClean="0">
                <a:cs typeface="Times New Roman"/>
              </a:rPr>
              <a:t>差異</a:t>
            </a:r>
            <a:endParaRPr lang="zh-TW" altLang="zh-TW" kern="100" dirty="0">
              <a:cs typeface="Times New Roman"/>
            </a:endParaRPr>
          </a:p>
        </p:txBody>
      </p:sp>
      <p:sp>
        <p:nvSpPr>
          <p:cNvPr id="4" name="投影片編號版面配置區 3"/>
          <p:cNvSpPr>
            <a:spLocks noGrp="1"/>
          </p:cNvSpPr>
          <p:nvPr>
            <p:ph type="sldNum" sz="quarter" idx="12"/>
          </p:nvPr>
        </p:nvSpPr>
        <p:spPr/>
        <p:txBody>
          <a:bodyPr/>
          <a:lstStyle/>
          <a:p>
            <a:pPr>
              <a:defRPr/>
            </a:pPr>
            <a:fld id="{EF528FD1-BDF1-4433-80D2-46CD5247D8F8}" type="slidenum">
              <a:rPr lang="zh-TW" altLang="en-US" smtClean="0">
                <a:solidFill>
                  <a:prstClr val="black">
                    <a:tint val="75000"/>
                  </a:prstClr>
                </a:solidFill>
              </a:rPr>
              <a:pPr>
                <a:defRPr/>
              </a:pPr>
              <a:t>8</a:t>
            </a:fld>
            <a:endParaRPr lang="zh-TW" altLang="en-US">
              <a:solidFill>
                <a:prstClr val="black">
                  <a:tint val="75000"/>
                </a:prstClr>
              </a:solidFill>
            </a:endParaRPr>
          </a:p>
        </p:txBody>
      </p:sp>
    </p:spTree>
    <p:extLst>
      <p:ext uri="{BB962C8B-B14F-4D97-AF65-F5344CB8AC3E}">
        <p14:creationId xmlns:p14="http://schemas.microsoft.com/office/powerpoint/2010/main" val="10760538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p:txBody>
          <a:bodyPr/>
          <a:lstStyle/>
          <a:p>
            <a:pPr eaLnBrk="1" hangingPunct="1"/>
            <a:r>
              <a:rPr lang="zh-TW" altLang="en-US" smtClean="0"/>
              <a:t>為什麼這些字要以卡片呈現</a:t>
            </a:r>
            <a:r>
              <a:rPr lang="en-US" altLang="zh-TW" smtClean="0"/>
              <a:t>?</a:t>
            </a:r>
          </a:p>
        </p:txBody>
      </p:sp>
      <p:sp>
        <p:nvSpPr>
          <p:cNvPr id="30723" name="Rectangle 3"/>
          <p:cNvSpPr>
            <a:spLocks noGrp="1" noChangeArrowheads="1"/>
          </p:cNvSpPr>
          <p:nvPr>
            <p:ph type="subTitle" idx="1"/>
          </p:nvPr>
        </p:nvSpPr>
        <p:spPr/>
        <p:txBody>
          <a:bodyPr/>
          <a:lstStyle/>
          <a:p>
            <a:pPr eaLnBrk="1" hangingPunct="1"/>
            <a:r>
              <a:rPr lang="zh-TW" altLang="en-US" smtClean="0"/>
              <a:t>為什麼不要都印在一張紙上</a:t>
            </a:r>
            <a:r>
              <a:rPr lang="en-US" altLang="zh-TW" smtClean="0"/>
              <a:t>?</a:t>
            </a:r>
          </a:p>
          <a:p>
            <a:pPr eaLnBrk="1" hangingPunct="1"/>
            <a:r>
              <a:rPr lang="zh-TW" altLang="en-US" smtClean="0"/>
              <a:t>或用簿子</a:t>
            </a:r>
            <a:r>
              <a:rPr lang="en-US" altLang="zh-TW" smtClean="0"/>
              <a:t>? </a:t>
            </a:r>
            <a:r>
              <a:rPr lang="zh-TW" altLang="en-US" smtClean="0"/>
              <a:t>或用書</a:t>
            </a:r>
            <a:r>
              <a:rPr lang="en-US" altLang="zh-TW" smtClean="0"/>
              <a:t>?</a:t>
            </a:r>
          </a:p>
        </p:txBody>
      </p:sp>
    </p:spTree>
    <p:extLst>
      <p:ext uri="{BB962C8B-B14F-4D97-AF65-F5344CB8AC3E}">
        <p14:creationId xmlns:p14="http://schemas.microsoft.com/office/powerpoint/2010/main" val="28361055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p:txBody>
          <a:bodyPr/>
          <a:lstStyle/>
          <a:p>
            <a:pPr eaLnBrk="1" hangingPunct="1"/>
            <a:r>
              <a:rPr lang="zh-TW" altLang="en-US" smtClean="0"/>
              <a:t>讓卡片的四個優點發揮到極緻</a:t>
            </a:r>
            <a:r>
              <a:rPr lang="en-US" altLang="zh-TW" smtClean="0"/>
              <a:t>!</a:t>
            </a:r>
          </a:p>
        </p:txBody>
      </p:sp>
      <p:sp>
        <p:nvSpPr>
          <p:cNvPr id="29699" name="Rectangle 4"/>
          <p:cNvSpPr>
            <a:spLocks noGrp="1" noChangeArrowheads="1"/>
          </p:cNvSpPr>
          <p:nvPr>
            <p:ph type="subTitle" idx="1"/>
          </p:nvPr>
        </p:nvSpPr>
        <p:spPr/>
        <p:txBody>
          <a:bodyPr/>
          <a:lstStyle/>
          <a:p>
            <a:pPr eaLnBrk="1" hangingPunct="1"/>
            <a:r>
              <a:rPr lang="zh-TW" altLang="en-US" smtClean="0"/>
              <a:t>最高原則</a:t>
            </a:r>
            <a:r>
              <a:rPr lang="en-US" altLang="zh-TW" smtClean="0"/>
              <a:t>…</a:t>
            </a:r>
          </a:p>
        </p:txBody>
      </p:sp>
    </p:spTree>
    <p:extLst>
      <p:ext uri="{BB962C8B-B14F-4D97-AF65-F5344CB8AC3E}">
        <p14:creationId xmlns:p14="http://schemas.microsoft.com/office/powerpoint/2010/main" val="37859666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zh-TW" altLang="en-US" smtClean="0"/>
              <a:t>卡片的四個優點</a:t>
            </a:r>
          </a:p>
        </p:txBody>
      </p:sp>
      <p:sp>
        <p:nvSpPr>
          <p:cNvPr id="31747" name="Rectangle 3"/>
          <p:cNvSpPr>
            <a:spLocks noGrp="1" noChangeArrowheads="1"/>
          </p:cNvSpPr>
          <p:nvPr>
            <p:ph type="body" idx="1"/>
          </p:nvPr>
        </p:nvSpPr>
        <p:spPr>
          <a:xfrm>
            <a:off x="457200" y="1600200"/>
            <a:ext cx="8229600" cy="4781550"/>
          </a:xfrm>
        </p:spPr>
        <p:txBody>
          <a:bodyPr/>
          <a:lstStyle/>
          <a:p>
            <a:pPr marL="812800" indent="-812800" eaLnBrk="1" hangingPunct="1">
              <a:lnSpc>
                <a:spcPct val="80000"/>
              </a:lnSpc>
              <a:buFontTx/>
              <a:buAutoNum type="ea1ChtPeriod"/>
            </a:pPr>
            <a:r>
              <a:rPr lang="zh-TW" altLang="en-US" sz="2800" smtClean="0"/>
              <a:t>刺激單純</a:t>
            </a:r>
          </a:p>
          <a:p>
            <a:pPr marL="812800" indent="-812800" eaLnBrk="1" hangingPunct="1">
              <a:lnSpc>
                <a:spcPct val="80000"/>
              </a:lnSpc>
              <a:buFontTx/>
              <a:buAutoNum type="ea1ChtPeriod"/>
            </a:pPr>
            <a:r>
              <a:rPr lang="zh-TW" altLang="en-US" sz="2800" smtClean="0"/>
              <a:t>易於分類</a:t>
            </a:r>
          </a:p>
          <a:p>
            <a:pPr marL="812800" indent="-812800" eaLnBrk="1" hangingPunct="1">
              <a:lnSpc>
                <a:spcPct val="80000"/>
              </a:lnSpc>
              <a:buFontTx/>
              <a:buNone/>
            </a:pPr>
            <a:r>
              <a:rPr lang="zh-TW" altLang="en-US" sz="2800" smtClean="0"/>
              <a:t>　</a:t>
            </a:r>
            <a:r>
              <a:rPr lang="en-US" altLang="zh-TW" sz="2800" smtClean="0">
                <a:cs typeface="Arial" charset="0"/>
              </a:rPr>
              <a:t>1. </a:t>
            </a:r>
            <a:r>
              <a:rPr lang="zh-TW" altLang="en-US" sz="2800" smtClean="0"/>
              <a:t>會的 </a:t>
            </a:r>
            <a:r>
              <a:rPr lang="en-US" altLang="zh-TW" sz="2800" smtClean="0"/>
              <a:t>vs </a:t>
            </a:r>
            <a:r>
              <a:rPr lang="zh-TW" altLang="en-US" sz="2800" smtClean="0"/>
              <a:t>不會的；熟悉的 </a:t>
            </a:r>
            <a:r>
              <a:rPr lang="en-US" altLang="zh-TW" sz="2800" smtClean="0"/>
              <a:t>vs </a:t>
            </a:r>
            <a:r>
              <a:rPr lang="zh-TW" altLang="en-US" sz="2800" smtClean="0"/>
              <a:t>不熟悉的</a:t>
            </a:r>
          </a:p>
          <a:p>
            <a:pPr marL="812800" indent="-812800" eaLnBrk="1" hangingPunct="1">
              <a:lnSpc>
                <a:spcPct val="80000"/>
              </a:lnSpc>
              <a:buFontTx/>
              <a:buNone/>
            </a:pPr>
            <a:r>
              <a:rPr lang="zh-TW" altLang="en-US" sz="2800" smtClean="0"/>
              <a:t>　</a:t>
            </a:r>
            <a:r>
              <a:rPr lang="en-US" altLang="zh-TW" sz="2800" smtClean="0"/>
              <a:t>2. </a:t>
            </a:r>
            <a:r>
              <a:rPr lang="zh-TW" altLang="en-US" sz="2800" smtClean="0"/>
              <a:t>語義的歸類：</a:t>
            </a:r>
            <a:r>
              <a:rPr lang="en-US" altLang="zh-TW" sz="2800" smtClean="0"/>
              <a:t>I, me, my, mine </a:t>
            </a:r>
          </a:p>
          <a:p>
            <a:pPr marL="812800" indent="-812800" eaLnBrk="1" hangingPunct="1">
              <a:lnSpc>
                <a:spcPct val="80000"/>
              </a:lnSpc>
              <a:buFontTx/>
              <a:buNone/>
            </a:pPr>
            <a:r>
              <a:rPr lang="zh-TW" altLang="en-US" sz="2800" smtClean="0"/>
              <a:t>　</a:t>
            </a:r>
            <a:r>
              <a:rPr lang="en-US" altLang="zh-TW" sz="2800" smtClean="0"/>
              <a:t>3. </a:t>
            </a:r>
            <a:r>
              <a:rPr lang="zh-TW" altLang="en-US" sz="2800" smtClean="0"/>
              <a:t>發音及拼音規則的歸類：</a:t>
            </a:r>
            <a:r>
              <a:rPr lang="en-US" altLang="zh-TW" sz="2800" smtClean="0"/>
              <a:t>-ay, -er,-oo-, </a:t>
            </a:r>
          </a:p>
          <a:p>
            <a:pPr marL="812800" indent="-812800" eaLnBrk="1" hangingPunct="1">
              <a:lnSpc>
                <a:spcPct val="80000"/>
              </a:lnSpc>
              <a:buFontTx/>
              <a:buNone/>
            </a:pPr>
            <a:r>
              <a:rPr lang="zh-TW" altLang="en-US" sz="2800" smtClean="0"/>
              <a:t>　</a:t>
            </a:r>
            <a:r>
              <a:rPr lang="en-US" altLang="zh-TW" sz="2800" smtClean="0"/>
              <a:t>4. </a:t>
            </a:r>
            <a:r>
              <a:rPr lang="zh-TW" altLang="en-US" sz="2800" smtClean="0"/>
              <a:t>語法的歸類：</a:t>
            </a:r>
            <a:r>
              <a:rPr lang="en-US" altLang="zh-TW" sz="2800" smtClean="0"/>
              <a:t>say-said, fall-fell, tooth-teeth</a:t>
            </a:r>
          </a:p>
          <a:p>
            <a:pPr marL="812800" indent="-812800" eaLnBrk="1" hangingPunct="1">
              <a:lnSpc>
                <a:spcPct val="80000"/>
              </a:lnSpc>
              <a:buFontTx/>
              <a:buAutoNum type="ea1ChtPeriod" startAt="3"/>
            </a:pPr>
            <a:r>
              <a:rPr lang="zh-TW" altLang="en-US" sz="2800" smtClean="0"/>
              <a:t>易於操作</a:t>
            </a:r>
          </a:p>
          <a:p>
            <a:pPr marL="812800" indent="-812800" eaLnBrk="1" hangingPunct="1">
              <a:lnSpc>
                <a:spcPct val="80000"/>
              </a:lnSpc>
              <a:buFontTx/>
              <a:buNone/>
            </a:pPr>
            <a:r>
              <a:rPr lang="zh-TW" altLang="en-US" sz="2800" smtClean="0"/>
              <a:t>　</a:t>
            </a:r>
            <a:r>
              <a:rPr lang="en-US" altLang="zh-TW" sz="2800" smtClean="0"/>
              <a:t>1. </a:t>
            </a:r>
            <a:r>
              <a:rPr lang="zh-TW" altLang="en-US" sz="2800" smtClean="0"/>
              <a:t>閃示訓練</a:t>
            </a:r>
          </a:p>
          <a:p>
            <a:pPr marL="812800" indent="-812800" eaLnBrk="1" hangingPunct="1">
              <a:lnSpc>
                <a:spcPct val="80000"/>
              </a:lnSpc>
              <a:buFontTx/>
              <a:buNone/>
            </a:pPr>
            <a:r>
              <a:rPr lang="zh-TW" altLang="en-US" sz="2800" smtClean="0"/>
              <a:t>　</a:t>
            </a:r>
            <a:r>
              <a:rPr lang="en-US" altLang="zh-TW" sz="2800" smtClean="0"/>
              <a:t>2. </a:t>
            </a:r>
            <a:r>
              <a:rPr lang="zh-TW" altLang="en-US" sz="2800" smtClean="0"/>
              <a:t>流暢性訓練</a:t>
            </a:r>
          </a:p>
          <a:p>
            <a:pPr marL="812800" indent="-812800" eaLnBrk="1" hangingPunct="1">
              <a:lnSpc>
                <a:spcPct val="80000"/>
              </a:lnSpc>
              <a:buFontTx/>
              <a:buNone/>
            </a:pPr>
            <a:r>
              <a:rPr lang="zh-TW" altLang="en-US" sz="2800" smtClean="0"/>
              <a:t>　</a:t>
            </a:r>
            <a:r>
              <a:rPr lang="en-US" altLang="zh-TW" sz="2800" smtClean="0"/>
              <a:t>3. </a:t>
            </a:r>
            <a:r>
              <a:rPr lang="zh-TW" altLang="en-US" sz="2800" smtClean="0"/>
              <a:t>攜帶方便</a:t>
            </a:r>
          </a:p>
          <a:p>
            <a:pPr marL="812800" indent="-812800" eaLnBrk="1" hangingPunct="1">
              <a:lnSpc>
                <a:spcPct val="80000"/>
              </a:lnSpc>
              <a:buFontTx/>
              <a:buNone/>
            </a:pPr>
            <a:r>
              <a:rPr lang="zh-TW" altLang="en-US" sz="2800" smtClean="0"/>
              <a:t>四</a:t>
            </a:r>
            <a:r>
              <a:rPr lang="en-US" altLang="zh-TW" sz="2800" smtClean="0"/>
              <a:t>.   </a:t>
            </a:r>
            <a:r>
              <a:rPr lang="zh-TW" altLang="en-US" sz="2800" smtClean="0"/>
              <a:t>易於計算成效</a:t>
            </a:r>
          </a:p>
        </p:txBody>
      </p:sp>
    </p:spTree>
    <p:extLst>
      <p:ext uri="{BB962C8B-B14F-4D97-AF65-F5344CB8AC3E}">
        <p14:creationId xmlns:p14="http://schemas.microsoft.com/office/powerpoint/2010/main" val="22336487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l" eaLnBrk="1" hangingPunct="1"/>
            <a:r>
              <a:rPr lang="zh-TW" altLang="en-US" smtClean="0"/>
              <a:t>一、刺激單純</a:t>
            </a:r>
          </a:p>
        </p:txBody>
      </p:sp>
      <p:sp>
        <p:nvSpPr>
          <p:cNvPr id="32771" name="Rectangle 3"/>
          <p:cNvSpPr>
            <a:spLocks noGrp="1" noChangeArrowheads="1"/>
          </p:cNvSpPr>
          <p:nvPr>
            <p:ph type="body" idx="1"/>
          </p:nvPr>
        </p:nvSpPr>
        <p:spPr/>
        <p:txBody>
          <a:bodyPr/>
          <a:lstStyle/>
          <a:p>
            <a:pPr eaLnBrk="1" hangingPunct="1"/>
            <a:r>
              <a:rPr lang="zh-TW" altLang="en-US" dirty="0" smtClean="0"/>
              <a:t>人類的注意力資源是有限的</a:t>
            </a:r>
          </a:p>
          <a:p>
            <a:pPr eaLnBrk="1" hangingPunct="1"/>
            <a:r>
              <a:rPr lang="zh-TW" altLang="en-US" dirty="0" smtClean="0"/>
              <a:t>雖然每一個學習的目標，都必須儘量和先備經驗關連起來；但是呈現學習目標時，刺激必須單純，以善加使用學生有限的注意力</a:t>
            </a:r>
          </a:p>
          <a:p>
            <a:pPr eaLnBrk="1" hangingPunct="1"/>
            <a:r>
              <a:rPr lang="zh-TW" altLang="en-US" dirty="0" smtClean="0"/>
              <a:t>卡片的正面，只有小寫的單字</a:t>
            </a:r>
          </a:p>
        </p:txBody>
      </p:sp>
    </p:spTree>
    <p:extLst>
      <p:ext uri="{BB962C8B-B14F-4D97-AF65-F5344CB8AC3E}">
        <p14:creationId xmlns:p14="http://schemas.microsoft.com/office/powerpoint/2010/main" val="37218888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eaLnBrk="1" hangingPunct="1"/>
            <a:r>
              <a:rPr lang="zh-TW" altLang="en-US" smtClean="0"/>
              <a:t>二、易於分類</a:t>
            </a:r>
          </a:p>
        </p:txBody>
      </p:sp>
      <p:sp>
        <p:nvSpPr>
          <p:cNvPr id="33795" name="Rectangle 3"/>
          <p:cNvSpPr>
            <a:spLocks noGrp="1" noChangeArrowheads="1"/>
          </p:cNvSpPr>
          <p:nvPr>
            <p:ph type="body" idx="1"/>
          </p:nvPr>
        </p:nvSpPr>
        <p:spPr/>
        <p:txBody>
          <a:bodyPr/>
          <a:lstStyle/>
          <a:p>
            <a:pPr marL="609600" indent="-609600" eaLnBrk="1" hangingPunct="1">
              <a:buFontTx/>
              <a:buAutoNum type="arabicPeriod"/>
            </a:pPr>
            <a:r>
              <a:rPr lang="zh-TW" altLang="en-US" sz="2800" smtClean="0"/>
              <a:t>會的 </a:t>
            </a:r>
            <a:r>
              <a:rPr lang="en-US" altLang="zh-TW" sz="2800" smtClean="0"/>
              <a:t>vs </a:t>
            </a:r>
            <a:r>
              <a:rPr lang="zh-TW" altLang="en-US" sz="2800" smtClean="0"/>
              <a:t>不會的；熟悉的 </a:t>
            </a:r>
            <a:r>
              <a:rPr lang="en-US" altLang="zh-TW" sz="2800" smtClean="0"/>
              <a:t>vs </a:t>
            </a:r>
            <a:r>
              <a:rPr lang="zh-TW" altLang="en-US" sz="2800" smtClean="0"/>
              <a:t>不熟悉的</a:t>
            </a:r>
          </a:p>
          <a:p>
            <a:pPr marL="609600" indent="-609600" eaLnBrk="1" hangingPunct="1">
              <a:buFontTx/>
              <a:buAutoNum type="arabicPeriod"/>
            </a:pPr>
            <a:r>
              <a:rPr lang="zh-TW" altLang="en-US" sz="2800" smtClean="0"/>
              <a:t>語義的歸類：字族如：</a:t>
            </a:r>
            <a:r>
              <a:rPr lang="en-US" altLang="zh-TW" sz="2800" smtClean="0"/>
              <a:t>I, me, my, mine</a:t>
            </a:r>
            <a:r>
              <a:rPr lang="zh-TW" altLang="en-US" sz="2800" smtClean="0"/>
              <a:t>；反義字如：</a:t>
            </a:r>
            <a:r>
              <a:rPr lang="en-US" altLang="zh-TW" sz="2800" smtClean="0"/>
              <a:t>up-down, big-small, boy-girl</a:t>
            </a:r>
          </a:p>
          <a:p>
            <a:pPr marL="609600" indent="-609600" eaLnBrk="1" hangingPunct="1">
              <a:buFontTx/>
              <a:buAutoNum type="arabicPeriod"/>
            </a:pPr>
            <a:r>
              <a:rPr lang="zh-TW" altLang="en-US" sz="2800" smtClean="0"/>
              <a:t>發音及拼音規則的歸類：</a:t>
            </a:r>
          </a:p>
          <a:p>
            <a:pPr marL="609600" indent="-609600" eaLnBrk="1" hangingPunct="1">
              <a:buFontTx/>
              <a:buNone/>
            </a:pPr>
            <a:r>
              <a:rPr lang="zh-TW" altLang="en-US" sz="2800" smtClean="0"/>
              <a:t>      </a:t>
            </a:r>
            <a:r>
              <a:rPr lang="en-US" altLang="zh-TW" sz="2800" smtClean="0"/>
              <a:t>-ay: day, stay, pay, may, say</a:t>
            </a:r>
          </a:p>
          <a:p>
            <a:pPr marL="609600" indent="-609600" eaLnBrk="1" hangingPunct="1">
              <a:buFontTx/>
              <a:buNone/>
            </a:pPr>
            <a:r>
              <a:rPr lang="en-US" altLang="zh-TW" sz="2800" smtClean="0"/>
              <a:t>      -oo-: book, cook, look</a:t>
            </a:r>
          </a:p>
          <a:p>
            <a:pPr marL="609600" indent="-609600" eaLnBrk="1" hangingPunct="1">
              <a:buFontTx/>
              <a:buNone/>
            </a:pPr>
            <a:r>
              <a:rPr lang="en-US" altLang="zh-TW" sz="2800" smtClean="0"/>
              <a:t>      magic e: cut-cute; kit-kite, at-ate, hop-hope</a:t>
            </a:r>
          </a:p>
          <a:p>
            <a:pPr marL="609600" indent="-609600" eaLnBrk="1" hangingPunct="1">
              <a:buFontTx/>
              <a:buAutoNum type="arabicPeriod" startAt="4"/>
            </a:pPr>
            <a:r>
              <a:rPr lang="zh-TW" altLang="en-US" sz="2800" smtClean="0"/>
              <a:t>語法的歸類：</a:t>
            </a:r>
            <a:r>
              <a:rPr lang="en-US" altLang="zh-TW" sz="2800" smtClean="0"/>
              <a:t>say-said, fall-fell, tooth-teeth, foot-feet.</a:t>
            </a:r>
          </a:p>
          <a:p>
            <a:pPr marL="609600" indent="-609600" eaLnBrk="1" hangingPunct="1">
              <a:buFontTx/>
              <a:buAutoNum type="arabicPeriod" startAt="4"/>
            </a:pPr>
            <a:endParaRPr lang="en-US" altLang="zh-TW" sz="2800" smtClean="0"/>
          </a:p>
        </p:txBody>
      </p:sp>
    </p:spTree>
    <p:extLst>
      <p:ext uri="{BB962C8B-B14F-4D97-AF65-F5344CB8AC3E}">
        <p14:creationId xmlns:p14="http://schemas.microsoft.com/office/powerpoint/2010/main" val="3959932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l" eaLnBrk="1" hangingPunct="1"/>
            <a:r>
              <a:rPr lang="zh-TW" altLang="en-US" smtClean="0"/>
              <a:t>三、易於操作</a:t>
            </a:r>
          </a:p>
        </p:txBody>
      </p:sp>
      <p:sp>
        <p:nvSpPr>
          <p:cNvPr id="34819" name="Rectangle 3"/>
          <p:cNvSpPr>
            <a:spLocks noGrp="1" noChangeArrowheads="1"/>
          </p:cNvSpPr>
          <p:nvPr>
            <p:ph type="body" idx="1"/>
          </p:nvPr>
        </p:nvSpPr>
        <p:spPr/>
        <p:txBody>
          <a:bodyPr/>
          <a:lstStyle/>
          <a:p>
            <a:pPr marL="609600" indent="-609600" eaLnBrk="1" hangingPunct="1">
              <a:lnSpc>
                <a:spcPct val="90000"/>
              </a:lnSpc>
              <a:buFontTx/>
              <a:buAutoNum type="arabicPeriod"/>
            </a:pPr>
            <a:r>
              <a:rPr lang="zh-TW" altLang="en-US" sz="2800" smtClean="0"/>
              <a:t>閃示功能</a:t>
            </a:r>
          </a:p>
          <a:p>
            <a:pPr marL="609600" indent="-609600" eaLnBrk="1" hangingPunct="1">
              <a:lnSpc>
                <a:spcPct val="90000"/>
              </a:lnSpc>
              <a:buFont typeface="Wingdings" pitchFamily="2" charset="2"/>
              <a:buChar char="l"/>
            </a:pPr>
            <a:r>
              <a:rPr lang="zh-TW" altLang="en-US" sz="2800" smtClean="0"/>
              <a:t>持卡者（經過安排）的閃示卡片</a:t>
            </a:r>
          </a:p>
          <a:p>
            <a:pPr marL="609600" indent="-609600" eaLnBrk="1" hangingPunct="1">
              <a:lnSpc>
                <a:spcPct val="90000"/>
              </a:lnSpc>
              <a:buFontTx/>
              <a:buAutoNum type="arabicPeriod" startAt="2"/>
            </a:pPr>
            <a:r>
              <a:rPr lang="zh-TW" altLang="en-US" sz="2800" smtClean="0"/>
              <a:t>流暢性訓練</a:t>
            </a:r>
          </a:p>
          <a:p>
            <a:pPr marL="609600" indent="-609600" eaLnBrk="1" hangingPunct="1">
              <a:lnSpc>
                <a:spcPct val="90000"/>
              </a:lnSpc>
              <a:buFont typeface="Wingdings" pitchFamily="2" charset="2"/>
              <a:buChar char="l"/>
            </a:pPr>
            <a:r>
              <a:rPr lang="zh-TW" altLang="en-US" sz="2800" smtClean="0"/>
              <a:t>排列於桌面，隨機要求學生讀出</a:t>
            </a:r>
          </a:p>
          <a:p>
            <a:pPr marL="609600" indent="-609600" eaLnBrk="1" hangingPunct="1">
              <a:lnSpc>
                <a:spcPct val="90000"/>
              </a:lnSpc>
              <a:buFont typeface="Wingdings" pitchFamily="2" charset="2"/>
              <a:buChar char="l"/>
            </a:pPr>
            <a:r>
              <a:rPr lang="zh-TW" altLang="en-US" sz="2800" smtClean="0"/>
              <a:t>排列於桌面，依序要求學生讀出</a:t>
            </a:r>
          </a:p>
          <a:p>
            <a:pPr marL="609600" indent="-609600" eaLnBrk="1" hangingPunct="1">
              <a:lnSpc>
                <a:spcPct val="90000"/>
              </a:lnSpc>
              <a:buFont typeface="Wingdings" pitchFamily="2" charset="2"/>
              <a:buChar char="l"/>
            </a:pPr>
            <a:r>
              <a:rPr lang="zh-TW" altLang="en-US" sz="2800" smtClean="0"/>
              <a:t>一疊卡持於手上快速唸過</a:t>
            </a:r>
          </a:p>
          <a:p>
            <a:pPr marL="609600" indent="-609600" eaLnBrk="1" hangingPunct="1">
              <a:lnSpc>
                <a:spcPct val="90000"/>
              </a:lnSpc>
              <a:buFont typeface="Wingdings" pitchFamily="2" charset="2"/>
              <a:buChar char="l"/>
            </a:pPr>
            <a:r>
              <a:rPr lang="zh-TW" altLang="en-US" sz="2800" smtClean="0"/>
              <a:t>洗牌的功能</a:t>
            </a:r>
          </a:p>
          <a:p>
            <a:pPr marL="609600" indent="-609600" eaLnBrk="1" hangingPunct="1">
              <a:lnSpc>
                <a:spcPct val="90000"/>
              </a:lnSpc>
              <a:buFont typeface="Wingdings" pitchFamily="2" charset="2"/>
              <a:buChar char="l"/>
            </a:pPr>
            <a:r>
              <a:rPr lang="zh-TW" altLang="en-US" sz="2800" smtClean="0"/>
              <a:t>加牌及組合牌</a:t>
            </a:r>
          </a:p>
          <a:p>
            <a:pPr marL="609600" indent="-609600" eaLnBrk="1" hangingPunct="1">
              <a:lnSpc>
                <a:spcPct val="90000"/>
              </a:lnSpc>
              <a:buFontTx/>
              <a:buAutoNum type="arabicPeriod" startAt="3"/>
            </a:pPr>
            <a:r>
              <a:rPr lang="zh-TW" altLang="en-US" sz="2800" smtClean="0"/>
              <a:t>攜帶的功能：可帶回家練習</a:t>
            </a:r>
          </a:p>
        </p:txBody>
      </p:sp>
    </p:spTree>
    <p:extLst>
      <p:ext uri="{BB962C8B-B14F-4D97-AF65-F5344CB8AC3E}">
        <p14:creationId xmlns:p14="http://schemas.microsoft.com/office/powerpoint/2010/main" val="11929296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l" eaLnBrk="1" hangingPunct="1"/>
            <a:r>
              <a:rPr lang="zh-TW" altLang="en-US" smtClean="0"/>
              <a:t>四、易於計算成效</a:t>
            </a:r>
          </a:p>
        </p:txBody>
      </p:sp>
      <p:sp>
        <p:nvSpPr>
          <p:cNvPr id="35843" name="Rectangle 3"/>
          <p:cNvSpPr>
            <a:spLocks noGrp="1" noChangeArrowheads="1"/>
          </p:cNvSpPr>
          <p:nvPr>
            <p:ph type="body" idx="1"/>
          </p:nvPr>
        </p:nvSpPr>
        <p:spPr/>
        <p:txBody>
          <a:bodyPr/>
          <a:lstStyle/>
          <a:p>
            <a:pPr marL="609600" indent="-609600" eaLnBrk="1" hangingPunct="1">
              <a:buFontTx/>
              <a:buAutoNum type="arabicPeriod"/>
            </a:pPr>
            <a:r>
              <a:rPr lang="zh-TW" altLang="en-US" smtClean="0"/>
              <a:t>將</a:t>
            </a:r>
            <a:r>
              <a:rPr lang="zh-TW" altLang="en-US" smtClean="0">
                <a:solidFill>
                  <a:srgbClr val="FF3300"/>
                </a:solidFill>
              </a:rPr>
              <a:t>精熟</a:t>
            </a:r>
            <a:r>
              <a:rPr lang="zh-TW" altLang="en-US" smtClean="0"/>
              <a:t>、</a:t>
            </a:r>
            <a:r>
              <a:rPr lang="zh-TW" altLang="en-US" smtClean="0">
                <a:solidFill>
                  <a:srgbClr val="FF3300"/>
                </a:solidFill>
              </a:rPr>
              <a:t>練習</a:t>
            </a:r>
            <a:r>
              <a:rPr lang="zh-TW" altLang="en-US" smtClean="0"/>
              <a:t>與</a:t>
            </a:r>
            <a:r>
              <a:rPr lang="zh-TW" altLang="en-US" smtClean="0">
                <a:solidFill>
                  <a:srgbClr val="FF3300"/>
                </a:solidFill>
              </a:rPr>
              <a:t>新字</a:t>
            </a:r>
            <a:r>
              <a:rPr lang="zh-TW" altLang="en-US" smtClean="0"/>
              <a:t>分別儲放，學生及老師對進度一目了然</a:t>
            </a:r>
          </a:p>
          <a:p>
            <a:pPr marL="609600" indent="-609600" eaLnBrk="1" hangingPunct="1">
              <a:buFontTx/>
              <a:buAutoNum type="arabicPeriod"/>
            </a:pPr>
            <a:r>
              <a:rPr lang="zh-TW" altLang="en-US" smtClean="0"/>
              <a:t>可以在紙上繪簡單的累計表，看看是否每周達成目標</a:t>
            </a:r>
          </a:p>
          <a:p>
            <a:pPr marL="609600" indent="-609600" eaLnBrk="1" hangingPunct="1">
              <a:buFontTx/>
              <a:buAutoNum type="arabicPeriod"/>
            </a:pPr>
            <a:endParaRPr lang="zh-TW" altLang="en-US" smtClean="0"/>
          </a:p>
          <a:p>
            <a:pPr marL="609600" indent="-609600" eaLnBrk="1" hangingPunct="1">
              <a:buFontTx/>
              <a:buAutoNum type="arabicPeriod"/>
            </a:pPr>
            <a:endParaRPr lang="en-US" altLang="zh-TW" smtClean="0"/>
          </a:p>
        </p:txBody>
      </p:sp>
    </p:spTree>
    <p:extLst>
      <p:ext uri="{BB962C8B-B14F-4D97-AF65-F5344CB8AC3E}">
        <p14:creationId xmlns:p14="http://schemas.microsoft.com/office/powerpoint/2010/main" val="42645547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b="1" dirty="0" smtClean="0">
                <a:solidFill>
                  <a:srgbClr val="FF0000"/>
                </a:solidFill>
              </a:rPr>
              <a:t>強調複誦朗讀的課本本位教學</a:t>
            </a:r>
            <a:endParaRPr lang="zh-TW" altLang="en-US" b="1" dirty="0">
              <a:solidFill>
                <a:srgbClr val="FF0000"/>
              </a:solidFill>
            </a:endParaRPr>
          </a:p>
        </p:txBody>
      </p:sp>
      <p:sp>
        <p:nvSpPr>
          <p:cNvPr id="3" name="副標題 2"/>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11354692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幾個讓學生達標的教學原則</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t>系統、結構、明示</a:t>
            </a:r>
            <a:endParaRPr lang="en-US" altLang="zh-TW" dirty="0" smtClean="0"/>
          </a:p>
          <a:p>
            <a:r>
              <a:rPr lang="zh-TW" altLang="en-US" dirty="0" smtClean="0"/>
              <a:t>大量反覆練習（範讀、領讀、輪讀）</a:t>
            </a:r>
            <a:endParaRPr lang="en-US" altLang="zh-TW" dirty="0" smtClean="0"/>
          </a:p>
          <a:p>
            <a:r>
              <a:rPr lang="zh-TW" altLang="en-US" dirty="0" smtClean="0"/>
              <a:t>讓所有的學生參與</a:t>
            </a:r>
            <a:endParaRPr lang="en-US" altLang="zh-TW" dirty="0" smtClean="0"/>
          </a:p>
          <a:p>
            <a:r>
              <a:rPr lang="zh-TW" altLang="en-US" dirty="0" smtClean="0"/>
              <a:t>兩兩檢核流暢性</a:t>
            </a:r>
            <a:endParaRPr lang="en-US" altLang="zh-TW" dirty="0" smtClean="0"/>
          </a:p>
          <a:p>
            <a:r>
              <a:rPr lang="zh-TW" altLang="en-US" dirty="0" smtClean="0"/>
              <a:t>進展監控</a:t>
            </a:r>
            <a:endParaRPr lang="en-US" altLang="zh-TW" dirty="0" smtClean="0"/>
          </a:p>
          <a:p>
            <a:r>
              <a:rPr lang="zh-TW" altLang="en-US" dirty="0" smtClean="0"/>
              <a:t>兼顧聽、說、讀、拼字、寫</a:t>
            </a:r>
            <a:endParaRPr lang="en-US" altLang="zh-TW" dirty="0" smtClean="0"/>
          </a:p>
          <a:p>
            <a:endParaRPr lang="en-US" altLang="zh-TW" dirty="0" smtClean="0"/>
          </a:p>
          <a:p>
            <a:endParaRPr lang="zh-TW" altLang="en-US" dirty="0"/>
          </a:p>
        </p:txBody>
      </p:sp>
    </p:spTree>
    <p:extLst>
      <p:ext uri="{BB962C8B-B14F-4D97-AF65-F5344CB8AC3E}">
        <p14:creationId xmlns:p14="http://schemas.microsoft.com/office/powerpoint/2010/main" val="35727017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332656"/>
            <a:ext cx="8229600" cy="1143000"/>
          </a:xfrm>
        </p:spPr>
        <p:txBody>
          <a:bodyPr/>
          <a:lstStyle/>
          <a:p>
            <a:r>
              <a:rPr lang="en-US" altLang="zh-TW" dirty="0">
                <a:solidFill>
                  <a:srgbClr val="000000"/>
                </a:solidFill>
              </a:rPr>
              <a:t>Less Is </a:t>
            </a:r>
            <a:r>
              <a:rPr lang="en-US" altLang="zh-TW" dirty="0" smtClean="0">
                <a:solidFill>
                  <a:srgbClr val="000000"/>
                </a:solidFill>
              </a:rPr>
              <a:t>More</a:t>
            </a:r>
            <a:br>
              <a:rPr lang="en-US" altLang="zh-TW" dirty="0" smtClean="0">
                <a:solidFill>
                  <a:srgbClr val="000000"/>
                </a:solidFill>
              </a:rPr>
            </a:br>
            <a:r>
              <a:rPr lang="zh-TW" altLang="en-US" sz="3600" b="1" dirty="0" smtClean="0">
                <a:solidFill>
                  <a:srgbClr val="FF8000"/>
                </a:solidFill>
              </a:rPr>
              <a:t>英文「減法學習」 學童成績反變好</a:t>
            </a:r>
            <a:endParaRPr lang="zh-TW" altLang="en-US" dirty="0"/>
          </a:p>
        </p:txBody>
      </p:sp>
      <p:sp>
        <p:nvSpPr>
          <p:cNvPr id="3" name="內容版面配置區 2"/>
          <p:cNvSpPr>
            <a:spLocks noGrp="1"/>
          </p:cNvSpPr>
          <p:nvPr>
            <p:ph sz="half" idx="1"/>
          </p:nvPr>
        </p:nvSpPr>
        <p:spPr/>
        <p:txBody>
          <a:bodyPr/>
          <a:lstStyle/>
          <a:p>
            <a:r>
              <a:rPr lang="zh-TW" altLang="en-US" dirty="0" smtClean="0"/>
              <a:t>陳超明教授在台東推廣英語減法教學</a:t>
            </a:r>
            <a:endParaRPr lang="en-US" altLang="zh-TW" dirty="0" smtClean="0"/>
          </a:p>
          <a:p>
            <a:r>
              <a:rPr lang="zh-TW" altLang="en-US" dirty="0">
                <a:solidFill>
                  <a:srgbClr val="414141"/>
                </a:solidFill>
              </a:rPr>
              <a:t>教材減半</a:t>
            </a:r>
            <a:r>
              <a:rPr lang="zh-TW" altLang="en-US" dirty="0" smtClean="0">
                <a:solidFill>
                  <a:srgbClr val="414141"/>
                </a:solidFill>
              </a:rPr>
              <a:t>、</a:t>
            </a:r>
            <a:r>
              <a:rPr lang="zh-TW" altLang="en-US" dirty="0" smtClean="0"/>
              <a:t>小學每學期８</a:t>
            </a:r>
            <a:r>
              <a:rPr lang="zh-TW" altLang="en-US" dirty="0"/>
              <a:t>課只</a:t>
            </a:r>
            <a:r>
              <a:rPr lang="zh-TW" altLang="en-US" dirty="0" smtClean="0"/>
              <a:t>教４課</a:t>
            </a:r>
            <a:endParaRPr lang="en-US" altLang="zh-TW" dirty="0" smtClean="0"/>
          </a:p>
          <a:p>
            <a:r>
              <a:rPr lang="zh-TW" altLang="en-US" dirty="0" smtClean="0">
                <a:solidFill>
                  <a:srgbClr val="414141"/>
                </a:solidFill>
              </a:rPr>
              <a:t>沒有</a:t>
            </a:r>
            <a:r>
              <a:rPr lang="zh-TW" altLang="en-US" dirty="0">
                <a:solidFill>
                  <a:srgbClr val="414141"/>
                </a:solidFill>
              </a:rPr>
              <a:t>進度、沒有</a:t>
            </a:r>
            <a:r>
              <a:rPr lang="zh-TW" altLang="en-US" dirty="0" smtClean="0">
                <a:solidFill>
                  <a:srgbClr val="414141"/>
                </a:solidFill>
              </a:rPr>
              <a:t>家庭作業，</a:t>
            </a:r>
            <a:r>
              <a:rPr lang="zh-TW" altLang="en-US" dirty="0">
                <a:solidFill>
                  <a:srgbClr val="414141"/>
                </a:solidFill>
              </a:rPr>
              <a:t>所有的學習都在課堂上完成，只要</a:t>
            </a:r>
            <a:r>
              <a:rPr lang="zh-TW" altLang="en-US" dirty="0" smtClean="0">
                <a:solidFill>
                  <a:srgbClr val="414141"/>
                </a:solidFill>
              </a:rPr>
              <a:t>學生不會，</a:t>
            </a:r>
            <a:r>
              <a:rPr lang="zh-TW" altLang="en-US" dirty="0">
                <a:solidFill>
                  <a:srgbClr val="414141"/>
                </a:solidFill>
              </a:rPr>
              <a:t>老師就要停下進度、教到會</a:t>
            </a:r>
            <a:r>
              <a:rPr lang="zh-TW" altLang="en-US" dirty="0" smtClean="0">
                <a:solidFill>
                  <a:srgbClr val="414141"/>
                </a:solidFill>
              </a:rPr>
              <a:t>。</a:t>
            </a:r>
            <a:endParaRPr lang="en-US" altLang="zh-TW" dirty="0" smtClean="0">
              <a:solidFill>
                <a:srgbClr val="414141"/>
              </a:solidFill>
            </a:endParaRPr>
          </a:p>
          <a:p>
            <a:r>
              <a:rPr lang="zh-TW" altLang="en-US" dirty="0">
                <a:solidFill>
                  <a:srgbClr val="414141"/>
                </a:solidFill>
              </a:rPr>
              <a:t>溫泉</a:t>
            </a:r>
            <a:r>
              <a:rPr lang="zh-TW" altLang="en-US" dirty="0" smtClean="0">
                <a:solidFill>
                  <a:srgbClr val="414141"/>
                </a:solidFill>
              </a:rPr>
              <a:t>國小，０</a:t>
            </a:r>
            <a:r>
              <a:rPr lang="en-US" altLang="zh-TW" dirty="0" smtClean="0">
                <a:solidFill>
                  <a:srgbClr val="414141"/>
                </a:solidFill>
              </a:rPr>
              <a:t>%</a:t>
            </a:r>
            <a:r>
              <a:rPr lang="zh-TW" altLang="en-US" dirty="0" smtClean="0">
                <a:solidFill>
                  <a:srgbClr val="414141"/>
                </a:solidFill>
              </a:rPr>
              <a:t>補救。</a:t>
            </a:r>
            <a:endParaRPr lang="en-US" altLang="zh-TW" dirty="0" smtClean="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418655"/>
            <a:ext cx="4038600" cy="288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0095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 plausible solutions…</a:t>
            </a:r>
            <a:endParaRPr lang="zh-TW" altLang="en-US" dirty="0"/>
          </a:p>
        </p:txBody>
      </p:sp>
      <p:sp>
        <p:nvSpPr>
          <p:cNvPr id="3" name="內容版面配置區 2"/>
          <p:cNvSpPr>
            <a:spLocks noGrp="1"/>
          </p:cNvSpPr>
          <p:nvPr>
            <p:ph idx="1"/>
          </p:nvPr>
        </p:nvSpPr>
        <p:spPr/>
        <p:txBody>
          <a:bodyPr/>
          <a:lstStyle/>
          <a:p>
            <a:r>
              <a:rPr lang="zh-TW" altLang="en-US" dirty="0" smtClean="0">
                <a:solidFill>
                  <a:srgbClr val="FF0000"/>
                </a:solidFill>
              </a:rPr>
              <a:t>降低班級內程度異質性</a:t>
            </a:r>
            <a:r>
              <a:rPr lang="zh-TW" altLang="en-US" dirty="0" smtClean="0"/>
              <a:t>：能力分組跑班</a:t>
            </a:r>
            <a:r>
              <a:rPr lang="en-US" altLang="zh-TW" dirty="0" smtClean="0"/>
              <a:t> </a:t>
            </a:r>
          </a:p>
          <a:p>
            <a:r>
              <a:rPr lang="zh-TW" altLang="en-US" dirty="0" smtClean="0">
                <a:solidFill>
                  <a:srgbClr val="0066FF"/>
                </a:solidFill>
              </a:rPr>
              <a:t>執行有</a:t>
            </a:r>
            <a:r>
              <a:rPr lang="zh-TW" altLang="en-US" dirty="0">
                <a:solidFill>
                  <a:srgbClr val="0066FF"/>
                </a:solidFill>
              </a:rPr>
              <a:t>效能的</a:t>
            </a:r>
            <a:r>
              <a:rPr lang="zh-TW" altLang="en-US" dirty="0" smtClean="0">
                <a:solidFill>
                  <a:srgbClr val="0066FF"/>
                </a:solidFill>
              </a:rPr>
              <a:t>教學</a:t>
            </a:r>
            <a:r>
              <a:rPr lang="zh-TW" altLang="en-US" dirty="0" smtClean="0"/>
              <a:t>（</a:t>
            </a:r>
            <a:r>
              <a:rPr lang="en-US" altLang="zh-TW" sz="2800" dirty="0" smtClean="0"/>
              <a:t>evidence-based methods</a:t>
            </a:r>
            <a:r>
              <a:rPr lang="zh-TW" altLang="en-US" dirty="0" smtClean="0"/>
              <a:t>）</a:t>
            </a:r>
            <a:endParaRPr lang="en-US" altLang="zh-TW" dirty="0" smtClean="0"/>
          </a:p>
          <a:p>
            <a:pPr marL="0" indent="0">
              <a:buNone/>
            </a:pPr>
            <a:r>
              <a:rPr lang="en-US" altLang="zh-TW" dirty="0"/>
              <a:t> </a:t>
            </a:r>
            <a:r>
              <a:rPr lang="en-US" altLang="zh-TW" dirty="0" smtClean="0"/>
              <a:t>     What to Teach?</a:t>
            </a:r>
          </a:p>
          <a:p>
            <a:pPr marL="0" indent="0">
              <a:buNone/>
            </a:pPr>
            <a:r>
              <a:rPr lang="en-US" altLang="zh-TW" dirty="0"/>
              <a:t> </a:t>
            </a:r>
            <a:r>
              <a:rPr lang="en-US" altLang="zh-TW" dirty="0" smtClean="0"/>
              <a:t>     How to Teach?</a:t>
            </a:r>
            <a:endParaRPr lang="zh-TW" altLang="en-US" dirty="0"/>
          </a:p>
        </p:txBody>
      </p:sp>
      <p:sp>
        <p:nvSpPr>
          <p:cNvPr id="4" name="投影片編號版面配置區 3"/>
          <p:cNvSpPr>
            <a:spLocks noGrp="1"/>
          </p:cNvSpPr>
          <p:nvPr>
            <p:ph type="sldNum" sz="quarter" idx="12"/>
          </p:nvPr>
        </p:nvSpPr>
        <p:spPr/>
        <p:txBody>
          <a:bodyPr/>
          <a:lstStyle/>
          <a:p>
            <a:pPr>
              <a:defRPr/>
            </a:pPr>
            <a:fld id="{EF528FD1-BDF1-4433-80D2-46CD5247D8F8}" type="slidenum">
              <a:rPr lang="zh-TW" altLang="en-US" smtClean="0">
                <a:solidFill>
                  <a:prstClr val="black">
                    <a:tint val="75000"/>
                  </a:prstClr>
                </a:solidFill>
              </a:rPr>
              <a:pPr>
                <a:defRPr/>
              </a:pPr>
              <a:t>9</a:t>
            </a:fld>
            <a:endParaRPr lang="zh-TW" altLang="en-US">
              <a:solidFill>
                <a:prstClr val="black">
                  <a:tint val="75000"/>
                </a:prstClr>
              </a:solidFill>
            </a:endParaRPr>
          </a:p>
        </p:txBody>
      </p:sp>
    </p:spTree>
    <p:extLst>
      <p:ext uri="{BB962C8B-B14F-4D97-AF65-F5344CB8AC3E}">
        <p14:creationId xmlns:p14="http://schemas.microsoft.com/office/powerpoint/2010/main" val="20628522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a:solidFill>
                  <a:srgbClr val="000000"/>
                </a:solidFill>
              </a:rPr>
              <a:t>一個強調複誦朗讀的流程</a:t>
            </a:r>
            <a:endParaRPr lang="zh-TW" altLang="en-US" dirty="0"/>
          </a:p>
        </p:txBody>
      </p:sp>
      <p:sp>
        <p:nvSpPr>
          <p:cNvPr id="3" name="副標題 2"/>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14042669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half" idx="1"/>
          </p:nvPr>
        </p:nvSpPr>
        <p:spPr>
          <a:xfrm>
            <a:off x="611560" y="1052736"/>
            <a:ext cx="4038600" cy="5112568"/>
          </a:xfrm>
        </p:spPr>
        <p:txBody>
          <a:bodyPr/>
          <a:lstStyle/>
          <a:p>
            <a:pPr marL="0" lvl="0" indent="0">
              <a:buNone/>
            </a:pPr>
            <a:r>
              <a:rPr lang="en-US" altLang="zh-TW" dirty="0" err="1" smtClean="0">
                <a:solidFill>
                  <a:srgbClr val="000000"/>
                </a:solidFill>
              </a:rPr>
              <a:t>Rara</a:t>
            </a:r>
            <a:r>
              <a:rPr lang="en-US" altLang="zh-TW" dirty="0" smtClean="0">
                <a:solidFill>
                  <a:srgbClr val="000000"/>
                </a:solidFill>
              </a:rPr>
              <a:t> is a penguin.</a:t>
            </a:r>
          </a:p>
          <a:p>
            <a:pPr marL="0" lvl="0" indent="0">
              <a:buNone/>
            </a:pPr>
            <a:r>
              <a:rPr lang="en-US" altLang="zh-TW" dirty="0" smtClean="0">
                <a:solidFill>
                  <a:srgbClr val="000000"/>
                </a:solidFill>
              </a:rPr>
              <a:t>Every Monday </a:t>
            </a:r>
            <a:r>
              <a:rPr lang="en-US" altLang="zh-TW" dirty="0" err="1" smtClean="0">
                <a:solidFill>
                  <a:srgbClr val="000000"/>
                </a:solidFill>
              </a:rPr>
              <a:t>Rara</a:t>
            </a:r>
            <a:r>
              <a:rPr lang="en-US" altLang="zh-TW" dirty="0" smtClean="0">
                <a:solidFill>
                  <a:srgbClr val="000000"/>
                </a:solidFill>
              </a:rPr>
              <a:t> goes shopping.</a:t>
            </a:r>
          </a:p>
          <a:p>
            <a:pPr marL="0" lvl="0" indent="0">
              <a:buNone/>
            </a:pPr>
            <a:r>
              <a:rPr lang="en-US" altLang="zh-TW" dirty="0" err="1" smtClean="0">
                <a:solidFill>
                  <a:srgbClr val="000000"/>
                </a:solidFill>
              </a:rPr>
              <a:t>Rara’s</a:t>
            </a:r>
            <a:r>
              <a:rPr lang="en-US" altLang="zh-TW" dirty="0" smtClean="0">
                <a:solidFill>
                  <a:srgbClr val="000000"/>
                </a:solidFill>
              </a:rPr>
              <a:t> family put a backpack on </a:t>
            </a:r>
            <a:r>
              <a:rPr lang="en-US" altLang="zh-TW" dirty="0" err="1" smtClean="0">
                <a:solidFill>
                  <a:srgbClr val="000000"/>
                </a:solidFill>
              </a:rPr>
              <a:t>Rara’s</a:t>
            </a:r>
            <a:r>
              <a:rPr lang="en-US" altLang="zh-TW" dirty="0" smtClean="0">
                <a:solidFill>
                  <a:srgbClr val="000000"/>
                </a:solidFill>
              </a:rPr>
              <a:t> back.</a:t>
            </a:r>
          </a:p>
          <a:p>
            <a:pPr marL="0" lvl="0" indent="0">
              <a:buNone/>
            </a:pPr>
            <a:r>
              <a:rPr lang="en-US" altLang="zh-TW" dirty="0" err="1" smtClean="0">
                <a:solidFill>
                  <a:srgbClr val="000000"/>
                </a:solidFill>
              </a:rPr>
              <a:t>Rara</a:t>
            </a:r>
            <a:r>
              <a:rPr lang="en-US" altLang="zh-TW" dirty="0" smtClean="0">
                <a:solidFill>
                  <a:srgbClr val="000000"/>
                </a:solidFill>
              </a:rPr>
              <a:t> walks to the fish market.</a:t>
            </a:r>
          </a:p>
          <a:p>
            <a:pPr marL="0" lvl="0" indent="0">
              <a:buNone/>
            </a:pPr>
            <a:r>
              <a:rPr lang="en-US" altLang="zh-TW" dirty="0" err="1" smtClean="0">
                <a:solidFill>
                  <a:srgbClr val="000000"/>
                </a:solidFill>
              </a:rPr>
              <a:t>Rara</a:t>
            </a:r>
            <a:r>
              <a:rPr lang="en-US" altLang="zh-TW" dirty="0" smtClean="0">
                <a:solidFill>
                  <a:srgbClr val="000000"/>
                </a:solidFill>
              </a:rPr>
              <a:t> picks 12 small fish.</a:t>
            </a:r>
          </a:p>
          <a:p>
            <a:pPr marL="0" lvl="0" indent="0">
              <a:buNone/>
            </a:pPr>
            <a:r>
              <a:rPr lang="en-US" altLang="zh-TW" dirty="0" err="1" smtClean="0">
                <a:solidFill>
                  <a:srgbClr val="000000"/>
                </a:solidFill>
              </a:rPr>
              <a:t>Rara</a:t>
            </a:r>
            <a:r>
              <a:rPr lang="en-US" altLang="zh-TW" dirty="0" smtClean="0">
                <a:solidFill>
                  <a:srgbClr val="000000"/>
                </a:solidFill>
              </a:rPr>
              <a:t> eats the 12 small fish.</a:t>
            </a:r>
          </a:p>
          <a:p>
            <a:pPr marL="0" indent="0">
              <a:buNone/>
            </a:pPr>
            <a:endParaRPr lang="zh-TW" alt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124744"/>
            <a:ext cx="4038600" cy="496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9207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sz="half" idx="1"/>
          </p:nvPr>
        </p:nvSpPr>
        <p:spPr/>
        <p:txBody>
          <a:bodyPr/>
          <a:lstStyle/>
          <a:p>
            <a:pPr marL="0" indent="0">
              <a:buNone/>
            </a:pPr>
            <a:r>
              <a:rPr lang="en-US" altLang="zh-TW" dirty="0" err="1"/>
              <a:t>Rara</a:t>
            </a:r>
            <a:r>
              <a:rPr lang="en-US" altLang="zh-TW" dirty="0"/>
              <a:t> takes some fish for his family.</a:t>
            </a:r>
          </a:p>
          <a:p>
            <a:pPr marL="0" indent="0">
              <a:buNone/>
            </a:pPr>
            <a:r>
              <a:rPr lang="en-US" altLang="zh-TW" dirty="0"/>
              <a:t>A woman puts the fish on </a:t>
            </a:r>
            <a:r>
              <a:rPr lang="en-US" altLang="zh-TW" dirty="0" err="1"/>
              <a:t>Rara’s</a:t>
            </a:r>
            <a:r>
              <a:rPr lang="en-US" altLang="zh-TW" dirty="0"/>
              <a:t> backpack.</a:t>
            </a:r>
          </a:p>
          <a:p>
            <a:pPr marL="0" indent="0">
              <a:buNone/>
            </a:pPr>
            <a:r>
              <a:rPr lang="en-US" altLang="zh-TW" dirty="0" err="1"/>
              <a:t>Rara</a:t>
            </a:r>
            <a:r>
              <a:rPr lang="en-US" altLang="zh-TW" dirty="0"/>
              <a:t> walks home with the fish.</a:t>
            </a:r>
          </a:p>
          <a:p>
            <a:pPr marL="0" indent="0">
              <a:buNone/>
            </a:pPr>
            <a:r>
              <a:rPr lang="en-US" altLang="zh-TW" dirty="0"/>
              <a:t>“Good penguin!“ </a:t>
            </a:r>
            <a:r>
              <a:rPr lang="en-US" altLang="zh-TW" dirty="0" err="1"/>
              <a:t>Rara’s</a:t>
            </a:r>
            <a:r>
              <a:rPr lang="en-US" altLang="zh-TW" dirty="0"/>
              <a:t> family says. “Thank you, </a:t>
            </a:r>
            <a:r>
              <a:rPr lang="en-US" altLang="zh-TW" dirty="0" err="1"/>
              <a:t>Rara</a:t>
            </a:r>
            <a:r>
              <a:rPr lang="en-US" altLang="zh-TW" dirty="0"/>
              <a:t>!”</a:t>
            </a:r>
          </a:p>
          <a:p>
            <a:pPr marL="0" indent="0">
              <a:buNone/>
            </a:pPr>
            <a:endParaRPr lang="zh-TW" altLang="en-US" dirty="0"/>
          </a:p>
        </p:txBody>
      </p:sp>
      <p:sp>
        <p:nvSpPr>
          <p:cNvPr id="4" name="內容版面配置區 3"/>
          <p:cNvSpPr>
            <a:spLocks noGrp="1"/>
          </p:cNvSpPr>
          <p:nvPr>
            <p:ph sz="half" idx="2"/>
          </p:nvPr>
        </p:nvSpPr>
        <p:spPr/>
        <p:txBody>
          <a:bodyPr/>
          <a:lstStyle/>
          <a:p>
            <a:pPr marL="0" indent="0">
              <a:buNone/>
            </a:pPr>
            <a:endParaRPr lang="en-US" altLang="zh-TW" sz="2400" dirty="0" smtClean="0"/>
          </a:p>
          <a:p>
            <a:pPr marL="0" indent="0">
              <a:buNone/>
            </a:pPr>
            <a:endParaRPr lang="zh-TW" alt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99945"/>
            <a:ext cx="4543995" cy="6764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5198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一個強調複誦朗讀的流程</a:t>
            </a:r>
            <a:endParaRPr lang="zh-TW" altLang="en-US" dirty="0"/>
          </a:p>
        </p:txBody>
      </p:sp>
      <p:sp>
        <p:nvSpPr>
          <p:cNvPr id="3" name="內容版面配置區 2"/>
          <p:cNvSpPr>
            <a:spLocks noGrp="1"/>
          </p:cNvSpPr>
          <p:nvPr>
            <p:ph idx="1"/>
          </p:nvPr>
        </p:nvSpPr>
        <p:spPr/>
        <p:txBody>
          <a:bodyPr/>
          <a:lstStyle/>
          <a:p>
            <a:pPr lvl="0">
              <a:spcAft>
                <a:spcPts val="0"/>
              </a:spcAft>
              <a:buFont typeface="+mj-lt"/>
              <a:buAutoNum type="arabicPeriod"/>
              <a:tabLst>
                <a:tab pos="304800" algn="l"/>
              </a:tabLst>
            </a:pPr>
            <a:r>
              <a:rPr lang="zh-TW" altLang="en-US" kern="100" dirty="0" smtClean="0">
                <a:latin typeface="Times New Roman"/>
              </a:rPr>
              <a:t>進展監控（</a:t>
            </a:r>
            <a:r>
              <a:rPr lang="zh-TW" altLang="zh-TW" kern="100" dirty="0">
                <a:latin typeface="Times New Roman"/>
              </a:rPr>
              <a:t>上次</a:t>
            </a:r>
            <a:r>
              <a:rPr lang="zh-TW" altLang="zh-TW" kern="100" dirty="0" smtClean="0">
                <a:latin typeface="Times New Roman"/>
              </a:rPr>
              <a:t>學</a:t>
            </a:r>
            <a:r>
              <a:rPr lang="zh-TW" altLang="en-US" kern="100" dirty="0">
                <a:latin typeface="Times New Roman"/>
              </a:rPr>
              <a:t>的</a:t>
            </a:r>
            <a:r>
              <a:rPr lang="zh-TW" altLang="zh-TW" kern="100" dirty="0" smtClean="0">
                <a:latin typeface="Times New Roman"/>
              </a:rPr>
              <a:t>生字及</a:t>
            </a:r>
            <a:r>
              <a:rPr lang="zh-TW" altLang="en-US" kern="100" dirty="0" smtClean="0">
                <a:latin typeface="Times New Roman"/>
              </a:rPr>
              <a:t>流暢性）</a:t>
            </a:r>
            <a:endParaRPr lang="zh-TW" altLang="zh-TW" kern="100" dirty="0">
              <a:latin typeface="Times New Roman"/>
            </a:endParaRPr>
          </a:p>
          <a:p>
            <a:pPr lvl="0">
              <a:spcAft>
                <a:spcPts val="0"/>
              </a:spcAft>
              <a:buFont typeface="+mj-lt"/>
              <a:buAutoNum type="arabicPeriod"/>
              <a:tabLst>
                <a:tab pos="304800" algn="l"/>
              </a:tabLst>
            </a:pPr>
            <a:r>
              <a:rPr lang="en-US" altLang="zh-TW" kern="100" dirty="0" smtClean="0">
                <a:latin typeface="Times New Roman"/>
              </a:rPr>
              <a:t>Look </a:t>
            </a:r>
            <a:r>
              <a:rPr lang="en-US" altLang="zh-TW" kern="100" dirty="0">
                <a:latin typeface="Times New Roman"/>
              </a:rPr>
              <a:t>at the pictures. What do you see</a:t>
            </a:r>
            <a:r>
              <a:rPr lang="en-US" altLang="zh-TW" kern="100" dirty="0" smtClean="0">
                <a:latin typeface="Times New Roman"/>
              </a:rPr>
              <a:t>?</a:t>
            </a:r>
            <a:r>
              <a:rPr lang="zh-TW" altLang="en-US" kern="100" dirty="0" smtClean="0">
                <a:latin typeface="Times New Roman"/>
              </a:rPr>
              <a:t>（</a:t>
            </a:r>
            <a:r>
              <a:rPr lang="zh-TW" altLang="zh-TW" kern="100" dirty="0" smtClean="0">
                <a:latin typeface="Times New Roman"/>
              </a:rPr>
              <a:t>可</a:t>
            </a:r>
            <a:r>
              <a:rPr lang="zh-TW" altLang="zh-TW" kern="100" dirty="0">
                <a:latin typeface="Times New Roman"/>
              </a:rPr>
              <a:t>用中文回答</a:t>
            </a:r>
            <a:r>
              <a:rPr lang="en-US" altLang="zh-TW" kern="100" dirty="0" smtClean="0">
                <a:latin typeface="Times New Roman"/>
              </a:rPr>
              <a:t>)</a:t>
            </a:r>
          </a:p>
          <a:p>
            <a:pPr lvl="0">
              <a:spcAft>
                <a:spcPts val="0"/>
              </a:spcAft>
              <a:buFont typeface="+mj-lt"/>
              <a:buAutoNum type="arabicPeriod"/>
              <a:tabLst>
                <a:tab pos="304800" algn="l"/>
              </a:tabLst>
            </a:pPr>
            <a:r>
              <a:rPr lang="zh-TW" altLang="en-US" kern="100" dirty="0">
                <a:latin typeface="Times New Roman"/>
              </a:rPr>
              <a:t>範</a:t>
            </a:r>
            <a:r>
              <a:rPr lang="zh-TW" altLang="en-US" kern="100" dirty="0" smtClean="0">
                <a:latin typeface="Times New Roman"/>
              </a:rPr>
              <a:t>讀，唸一句，口譯一句（不必多加解釋。）</a:t>
            </a:r>
            <a:endParaRPr lang="zh-TW" altLang="zh-TW" kern="100" dirty="0">
              <a:latin typeface="Times New Roman"/>
            </a:endParaRPr>
          </a:p>
          <a:p>
            <a:pPr lvl="0">
              <a:spcAft>
                <a:spcPts val="0"/>
              </a:spcAft>
              <a:buFont typeface="+mj-lt"/>
              <a:buAutoNum type="arabicPeriod"/>
              <a:tabLst>
                <a:tab pos="304800" algn="l"/>
              </a:tabLst>
            </a:pPr>
            <a:r>
              <a:rPr lang="zh-TW" altLang="zh-TW" kern="100" dirty="0" smtClean="0">
                <a:latin typeface="Times New Roman"/>
              </a:rPr>
              <a:t>領</a:t>
            </a:r>
            <a:r>
              <a:rPr lang="zh-TW" altLang="zh-TW" kern="100" dirty="0">
                <a:latin typeface="Times New Roman"/>
              </a:rPr>
              <a:t>讀、學生口譯（唸第一句，學生跟一句，學生口譯該句；師唸第二句</a:t>
            </a:r>
            <a:r>
              <a:rPr lang="en-US" altLang="zh-TW" kern="100" dirty="0">
                <a:latin typeface="Times New Roman"/>
              </a:rPr>
              <a:t>…</a:t>
            </a:r>
            <a:r>
              <a:rPr lang="zh-TW" altLang="zh-TW" kern="100" dirty="0" smtClean="0">
                <a:latin typeface="Times New Roman"/>
              </a:rPr>
              <a:t>）</a:t>
            </a:r>
            <a:endParaRPr lang="zh-TW" altLang="zh-TW" kern="100" dirty="0">
              <a:latin typeface="Times New Roman"/>
            </a:endParaRPr>
          </a:p>
        </p:txBody>
      </p:sp>
    </p:spTree>
    <p:extLst>
      <p:ext uri="{BB962C8B-B14F-4D97-AF65-F5344CB8AC3E}">
        <p14:creationId xmlns:p14="http://schemas.microsoft.com/office/powerpoint/2010/main" val="9805594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457200" lvl="0" indent="-457200">
              <a:spcAft>
                <a:spcPts val="0"/>
              </a:spcAft>
              <a:buFont typeface="+mj-lt"/>
              <a:buAutoNum type="arabicPeriod" startAt="5"/>
              <a:tabLst>
                <a:tab pos="304800" algn="l"/>
              </a:tabLst>
            </a:pPr>
            <a:r>
              <a:rPr lang="zh-TW" altLang="zh-TW" kern="100" dirty="0">
                <a:solidFill>
                  <a:srgbClr val="000000"/>
                </a:solidFill>
                <a:latin typeface="Times New Roman"/>
              </a:rPr>
              <a:t>聽力練習</a:t>
            </a:r>
            <a:r>
              <a:rPr lang="en-US" altLang="zh-TW" kern="100" dirty="0">
                <a:solidFill>
                  <a:srgbClr val="000000"/>
                </a:solidFill>
                <a:latin typeface="Times New Roman"/>
              </a:rPr>
              <a:t>+</a:t>
            </a:r>
            <a:r>
              <a:rPr lang="zh-TW" altLang="zh-TW" kern="100" dirty="0">
                <a:solidFill>
                  <a:srgbClr val="000000"/>
                </a:solidFill>
                <a:latin typeface="Times New Roman"/>
              </a:rPr>
              <a:t>英翻中（學生合起課本，師唸一句，學生口譯一句）</a:t>
            </a:r>
          </a:p>
          <a:p>
            <a:pPr marL="457200" lvl="0" indent="-457200">
              <a:spcAft>
                <a:spcPts val="0"/>
              </a:spcAft>
              <a:buFont typeface="+mj-lt"/>
              <a:buAutoNum type="arabicPeriod" startAt="5"/>
              <a:tabLst>
                <a:tab pos="304800" algn="l"/>
              </a:tabLst>
            </a:pPr>
            <a:r>
              <a:rPr lang="zh-TW" altLang="zh-TW" kern="100" dirty="0">
                <a:solidFill>
                  <a:srgbClr val="000000"/>
                </a:solidFill>
                <a:latin typeface="Times New Roman"/>
              </a:rPr>
              <a:t>中翻英</a:t>
            </a:r>
            <a:r>
              <a:rPr lang="en-US" altLang="zh-TW" kern="100" dirty="0">
                <a:solidFill>
                  <a:srgbClr val="000000"/>
                </a:solidFill>
                <a:latin typeface="Times New Roman"/>
              </a:rPr>
              <a:t>(</a:t>
            </a:r>
            <a:r>
              <a:rPr lang="zh-TW" altLang="zh-TW" kern="100" dirty="0">
                <a:solidFill>
                  <a:srgbClr val="000000"/>
                </a:solidFill>
                <a:latin typeface="Times New Roman"/>
              </a:rPr>
              <a:t>老師唸中文，學生可以看書，一句一句唸出英文</a:t>
            </a:r>
            <a:r>
              <a:rPr lang="en-US" altLang="zh-TW" kern="100" dirty="0">
                <a:solidFill>
                  <a:srgbClr val="000000"/>
                </a:solidFill>
                <a:latin typeface="Times New Roman"/>
              </a:rPr>
              <a:t>)</a:t>
            </a:r>
            <a:endParaRPr lang="zh-TW" altLang="zh-TW" kern="100" dirty="0">
              <a:solidFill>
                <a:srgbClr val="000000"/>
              </a:solidFill>
              <a:latin typeface="Times New Roman"/>
            </a:endParaRPr>
          </a:p>
          <a:p>
            <a:pPr marL="457200" lvl="0" indent="-457200">
              <a:spcAft>
                <a:spcPts val="0"/>
              </a:spcAft>
              <a:buFont typeface="+mj-lt"/>
              <a:buAutoNum type="arabicPeriod" startAt="5"/>
              <a:tabLst>
                <a:tab pos="304800" algn="l"/>
              </a:tabLst>
            </a:pPr>
            <a:r>
              <a:rPr lang="zh-TW" altLang="zh-TW" kern="100" dirty="0">
                <a:solidFill>
                  <a:srgbClr val="000000"/>
                </a:solidFill>
                <a:latin typeface="Times New Roman"/>
              </a:rPr>
              <a:t>中翻英</a:t>
            </a:r>
            <a:r>
              <a:rPr lang="en-US" altLang="zh-TW" kern="100" dirty="0">
                <a:solidFill>
                  <a:srgbClr val="000000"/>
                </a:solidFill>
                <a:latin typeface="Times New Roman"/>
              </a:rPr>
              <a:t>(</a:t>
            </a:r>
            <a:r>
              <a:rPr lang="zh-TW" altLang="zh-TW" kern="100" dirty="0">
                <a:solidFill>
                  <a:srgbClr val="000000"/>
                </a:solidFill>
                <a:latin typeface="Times New Roman"/>
              </a:rPr>
              <a:t>學生兩人一組，甲唸中文，乙看書唸出英文；強者先扮演乙，再換角</a:t>
            </a:r>
            <a:r>
              <a:rPr lang="en-US" altLang="zh-TW" kern="100" dirty="0">
                <a:solidFill>
                  <a:srgbClr val="000000"/>
                </a:solidFill>
                <a:latin typeface="Times New Roman"/>
              </a:rPr>
              <a:t>)</a:t>
            </a:r>
            <a:endParaRPr lang="zh-TW" altLang="zh-TW" kern="100" dirty="0">
              <a:solidFill>
                <a:srgbClr val="000000"/>
              </a:solidFill>
              <a:latin typeface="Times New Roman"/>
            </a:endParaRPr>
          </a:p>
          <a:p>
            <a:pPr marL="457200" lvl="0" indent="-457200">
              <a:spcAft>
                <a:spcPts val="0"/>
              </a:spcAft>
              <a:buFont typeface="+mj-lt"/>
              <a:buAutoNum type="arabicPeriod" startAt="5"/>
              <a:tabLst>
                <a:tab pos="304800" algn="l"/>
              </a:tabLst>
            </a:pPr>
            <a:r>
              <a:rPr lang="zh-TW" altLang="zh-TW" kern="100" dirty="0">
                <a:solidFill>
                  <a:srgbClr val="000000"/>
                </a:solidFill>
                <a:latin typeface="Times New Roman"/>
              </a:rPr>
              <a:t>中翻英</a:t>
            </a:r>
            <a:r>
              <a:rPr lang="en-US" altLang="zh-TW" kern="100" dirty="0">
                <a:solidFill>
                  <a:srgbClr val="000000"/>
                </a:solidFill>
                <a:latin typeface="Times New Roman"/>
              </a:rPr>
              <a:t>(</a:t>
            </a:r>
            <a:r>
              <a:rPr lang="zh-TW" altLang="zh-TW" kern="100" dirty="0">
                <a:solidFill>
                  <a:srgbClr val="000000"/>
                </a:solidFill>
                <a:latin typeface="Times New Roman"/>
              </a:rPr>
              <a:t>學生兩人一組，甲唸中文，乙不能看書，回憶出英文；強者先扮演乙，再換角</a:t>
            </a:r>
            <a:r>
              <a:rPr lang="en-US" altLang="zh-TW" kern="100" dirty="0" smtClean="0">
                <a:solidFill>
                  <a:srgbClr val="000000"/>
                </a:solidFill>
                <a:latin typeface="Times New Roman"/>
              </a:rPr>
              <a:t>)</a:t>
            </a:r>
            <a:endParaRPr lang="zh-TW" altLang="zh-TW" kern="100" dirty="0">
              <a:solidFill>
                <a:srgbClr val="000000"/>
              </a:solidFill>
              <a:latin typeface="Times New Roman"/>
            </a:endParaRPr>
          </a:p>
        </p:txBody>
      </p:sp>
    </p:spTree>
    <p:extLst>
      <p:ext uri="{BB962C8B-B14F-4D97-AF65-F5344CB8AC3E}">
        <p14:creationId xmlns:p14="http://schemas.microsoft.com/office/powerpoint/2010/main" val="11488271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457200" lvl="0" indent="-457200">
              <a:spcAft>
                <a:spcPts val="0"/>
              </a:spcAft>
              <a:buFont typeface="+mj-lt"/>
              <a:buAutoNum type="arabicPeriod" startAt="9"/>
              <a:tabLst>
                <a:tab pos="304800" algn="l"/>
              </a:tabLst>
            </a:pPr>
            <a:r>
              <a:rPr lang="zh-TW" altLang="zh-TW" kern="100" dirty="0">
                <a:solidFill>
                  <a:srgbClr val="000000"/>
                </a:solidFill>
                <a:latin typeface="Times New Roman"/>
              </a:rPr>
              <a:t>流暢性練習</a:t>
            </a:r>
            <a:r>
              <a:rPr lang="en-US" altLang="zh-TW" kern="100" dirty="0">
                <a:solidFill>
                  <a:srgbClr val="000000"/>
                </a:solidFill>
                <a:latin typeface="Times New Roman"/>
              </a:rPr>
              <a:t> (</a:t>
            </a:r>
            <a:r>
              <a:rPr lang="zh-TW" altLang="zh-TW" kern="100" dirty="0">
                <a:solidFill>
                  <a:srgbClr val="000000"/>
                </a:solidFill>
                <a:latin typeface="Times New Roman"/>
              </a:rPr>
              <a:t>互相計時，強的先，弱的後；輪一回後，問大家秒數，在自己課本記下每次唸的秒數</a:t>
            </a:r>
            <a:r>
              <a:rPr lang="en-US" altLang="zh-TW" kern="100" dirty="0">
                <a:solidFill>
                  <a:srgbClr val="000000"/>
                </a:solidFill>
                <a:latin typeface="Times New Roman"/>
              </a:rPr>
              <a:t>)</a:t>
            </a:r>
            <a:endParaRPr lang="zh-TW" altLang="zh-TW" kern="100" dirty="0">
              <a:solidFill>
                <a:srgbClr val="000000"/>
              </a:solidFill>
              <a:latin typeface="Times New Roman"/>
            </a:endParaRPr>
          </a:p>
          <a:p>
            <a:pPr marL="457200" lvl="0" indent="-457200">
              <a:spcAft>
                <a:spcPts val="0"/>
              </a:spcAft>
              <a:buFont typeface="+mj-lt"/>
              <a:buAutoNum type="arabicPeriod" startAt="9"/>
              <a:tabLst>
                <a:tab pos="304800" algn="l"/>
              </a:tabLst>
            </a:pPr>
            <a:r>
              <a:rPr lang="zh-TW" altLang="zh-TW" kern="100" dirty="0">
                <a:solidFill>
                  <a:srgbClr val="000000"/>
                </a:solidFill>
                <a:latin typeface="Times New Roman"/>
              </a:rPr>
              <a:t>設定每個人的秒數</a:t>
            </a:r>
            <a:r>
              <a:rPr lang="en-US" altLang="zh-TW" kern="100" dirty="0">
                <a:solidFill>
                  <a:srgbClr val="000000"/>
                </a:solidFill>
                <a:latin typeface="Times New Roman"/>
              </a:rPr>
              <a:t> (</a:t>
            </a:r>
            <a:r>
              <a:rPr lang="en-US" altLang="zh-TW" kern="100" dirty="0" err="1">
                <a:solidFill>
                  <a:srgbClr val="000000"/>
                </a:solidFill>
                <a:latin typeface="Times New Roman"/>
              </a:rPr>
              <a:t>Rara</a:t>
            </a:r>
            <a:r>
              <a:rPr lang="en-US" altLang="zh-TW" kern="100" dirty="0">
                <a:solidFill>
                  <a:srgbClr val="000000"/>
                </a:solidFill>
                <a:latin typeface="Times New Roman"/>
              </a:rPr>
              <a:t> </a:t>
            </a:r>
            <a:r>
              <a:rPr lang="zh-TW" altLang="zh-TW" kern="100" dirty="0">
                <a:solidFill>
                  <a:srgbClr val="000000"/>
                </a:solidFill>
                <a:latin typeface="Times New Roman"/>
              </a:rPr>
              <a:t>這課可以訂為</a:t>
            </a:r>
            <a:r>
              <a:rPr lang="en-US" altLang="zh-TW" kern="100" dirty="0">
                <a:solidFill>
                  <a:srgbClr val="000000"/>
                </a:solidFill>
                <a:latin typeface="Times New Roman"/>
              </a:rPr>
              <a:t>60</a:t>
            </a:r>
            <a:r>
              <a:rPr lang="zh-TW" altLang="zh-TW" kern="100" dirty="0">
                <a:solidFill>
                  <a:srgbClr val="000000"/>
                </a:solidFill>
                <a:latin typeface="Times New Roman"/>
              </a:rPr>
              <a:t>秒</a:t>
            </a:r>
            <a:r>
              <a:rPr lang="en-US" altLang="zh-TW" kern="100" dirty="0">
                <a:solidFill>
                  <a:srgbClr val="000000"/>
                </a:solidFill>
                <a:latin typeface="Times New Roman"/>
              </a:rPr>
              <a:t>)</a:t>
            </a:r>
            <a:endParaRPr lang="zh-TW" altLang="zh-TW" kern="100" dirty="0">
              <a:solidFill>
                <a:srgbClr val="000000"/>
              </a:solidFill>
              <a:latin typeface="Times New Roman"/>
            </a:endParaRPr>
          </a:p>
          <a:p>
            <a:pPr marL="457200" lvl="0" indent="-457200">
              <a:buFont typeface="+mj-lt"/>
              <a:buAutoNum type="arabicPeriod" startAt="9"/>
            </a:pPr>
            <a:r>
              <a:rPr lang="zh-TW" altLang="zh-TW" kern="100" dirty="0">
                <a:solidFill>
                  <a:srgbClr val="000000"/>
                </a:solidFill>
                <a:latin typeface="Times New Roman"/>
                <a:cs typeface="Times New Roman"/>
              </a:rPr>
              <a:t>選</a:t>
            </a:r>
            <a:r>
              <a:rPr lang="en-US" altLang="zh-TW" kern="100" dirty="0">
                <a:solidFill>
                  <a:srgbClr val="000000"/>
                </a:solidFill>
                <a:latin typeface="Times New Roman"/>
              </a:rPr>
              <a:t>10</a:t>
            </a:r>
            <a:r>
              <a:rPr lang="zh-TW" altLang="zh-TW" kern="100" dirty="0">
                <a:solidFill>
                  <a:srgbClr val="000000"/>
                </a:solidFill>
                <a:latin typeface="Times New Roman"/>
                <a:cs typeface="Times New Roman"/>
              </a:rPr>
              <a:t>個生字，下次考。</a:t>
            </a:r>
            <a:r>
              <a:rPr lang="en-US" altLang="zh-TW" kern="100" dirty="0">
                <a:solidFill>
                  <a:srgbClr val="000000"/>
                </a:solidFill>
                <a:latin typeface="Times New Roman"/>
              </a:rPr>
              <a:t>family Japan fish market walk back backpack…</a:t>
            </a:r>
            <a:endParaRPr lang="zh-TW" altLang="en-US" dirty="0">
              <a:solidFill>
                <a:srgbClr val="000000"/>
              </a:solidFill>
            </a:endParaRPr>
          </a:p>
          <a:p>
            <a:endParaRPr lang="zh-TW" altLang="en-US" dirty="0"/>
          </a:p>
        </p:txBody>
      </p:sp>
    </p:spTree>
    <p:extLst>
      <p:ext uri="{BB962C8B-B14F-4D97-AF65-F5344CB8AC3E}">
        <p14:creationId xmlns:p14="http://schemas.microsoft.com/office/powerpoint/2010/main" val="26657566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流線">
  <a:themeElements>
    <a:clrScheme name="鳳舞九天">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鳳舞九天">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themeOverride>
</file>

<file path=ppt/theme/themeOverride2.xml><?xml version="1.0" encoding="utf-8"?>
<a:themeOverride xmlns:a="http://schemas.openxmlformats.org/drawingml/2006/main">
  <a:clrScheme name="鳳舞九天">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947</TotalTime>
  <Words>4688</Words>
  <Application>Microsoft Office PowerPoint</Application>
  <PresentationFormat>如螢幕大小 (4:3)</PresentationFormat>
  <Paragraphs>464</Paragraphs>
  <Slides>95</Slides>
  <Notes>10</Notes>
  <HiddenSlides>0</HiddenSlides>
  <MMClips>0</MMClips>
  <ScaleCrop>false</ScaleCrop>
  <HeadingPairs>
    <vt:vector size="4" baseType="variant">
      <vt:variant>
        <vt:lpstr>佈景主題</vt:lpstr>
      </vt:variant>
      <vt:variant>
        <vt:i4>13</vt:i4>
      </vt:variant>
      <vt:variant>
        <vt:lpstr>投影片標題</vt:lpstr>
      </vt:variant>
      <vt:variant>
        <vt:i4>95</vt:i4>
      </vt:variant>
    </vt:vector>
  </HeadingPairs>
  <TitlesOfParts>
    <vt:vector size="108" baseType="lpstr">
      <vt:lpstr>Office 佈景主題</vt:lpstr>
      <vt:lpstr>1_Office 佈景主題</vt:lpstr>
      <vt:lpstr>流線</vt:lpstr>
      <vt:lpstr>Default Design</vt:lpstr>
      <vt:lpstr>預設簡報設計</vt:lpstr>
      <vt:lpstr>1_預設簡報設計</vt:lpstr>
      <vt:lpstr>2_預設簡報設計</vt:lpstr>
      <vt:lpstr>3_預設簡報設計</vt:lpstr>
      <vt:lpstr>4_預設簡報設計</vt:lpstr>
      <vt:lpstr>5_預設簡報設計</vt:lpstr>
      <vt:lpstr>6_預設簡報設計</vt:lpstr>
      <vt:lpstr>4_Office 佈景主題</vt:lpstr>
      <vt:lpstr>5_Office 佈景主題</vt:lpstr>
      <vt:lpstr>有效能的英語文教學 教什麼？怎麼教？</vt:lpstr>
      <vt:lpstr>Outlines</vt:lpstr>
      <vt:lpstr>教什麼？</vt:lpstr>
      <vt:lpstr>英語文學力落差 　　　　　　教與學的重大挑戰</vt:lpstr>
      <vt:lpstr>103學年度四技二專統一入學測驗  英文科組距人數折線圖</vt:lpstr>
      <vt:lpstr>國中有許多孩子…</vt:lpstr>
      <vt:lpstr>B. 診斷與處方</vt:lpstr>
      <vt:lpstr>馬太效應：貧者愈貧，富者愈富</vt:lpstr>
      <vt:lpstr>2 plausible solutions…</vt:lpstr>
      <vt:lpstr>這個研究的實驗設計</vt:lpstr>
      <vt:lpstr>Evidence-based? </vt:lpstr>
      <vt:lpstr>教什麼？</vt:lpstr>
      <vt:lpstr>Chall的閱讀發展理論</vt:lpstr>
      <vt:lpstr>No Child Left Behind之前… National Reading Panel 的報告</vt:lpstr>
      <vt:lpstr>Fabulous Five  Components for Reading Success</vt:lpstr>
      <vt:lpstr>PowerPoint 簡報</vt:lpstr>
      <vt:lpstr>聲韻及字母拼讀的教學</vt:lpstr>
      <vt:lpstr>大辨論:全語法 vs 語音法</vt:lpstr>
      <vt:lpstr>全語法 vs 語音法</vt:lpstr>
      <vt:lpstr>全語法？</vt:lpstr>
      <vt:lpstr>全語法是…</vt:lpstr>
      <vt:lpstr>全語言較無爭議的主張</vt:lpstr>
      <vt:lpstr>全語法教學的特質(較無人質疑的部分)</vt:lpstr>
      <vt:lpstr>PowerPoint 簡報</vt:lpstr>
      <vt:lpstr>全語法在教學成效上的爭議</vt:lpstr>
      <vt:lpstr>1987年加州採用全語法</vt:lpstr>
      <vt:lpstr>PowerPoint 簡報</vt:lpstr>
      <vt:lpstr>Honig 1987引進全語法</vt:lpstr>
      <vt:lpstr>全語法對弱勢兒童尤為不利</vt:lpstr>
      <vt:lpstr>曾：平衡式教學（balanced approach）尚好</vt:lpstr>
      <vt:lpstr>PowerPoint 簡報</vt:lpstr>
      <vt:lpstr>Direct Instruction (DI, 直接教學法)</vt:lpstr>
      <vt:lpstr>直接教學法（Direct Instruction）： 成效最好的教學法</vt:lpstr>
      <vt:lpstr>Overcoming the limitation of English GPC-rules—the DISTAR Letters invented by Engelmann</vt:lpstr>
      <vt:lpstr>DISTAR字母</vt:lpstr>
      <vt:lpstr>DISTAR課程的閱讀方式</vt:lpstr>
      <vt:lpstr>The DISTAR turns written English into a transparent language</vt:lpstr>
      <vt:lpstr>DISTAR課程的逐字教案</vt:lpstr>
      <vt:lpstr>DISTAR課文</vt:lpstr>
      <vt:lpstr>PowerPoint 簡報</vt:lpstr>
      <vt:lpstr>PowerPoint 簡報</vt:lpstr>
      <vt:lpstr>“Back to normal’ training</vt:lpstr>
      <vt:lpstr>Now, kids can read normal font with ease.</vt:lpstr>
      <vt:lpstr>證據本位的教材…</vt:lpstr>
      <vt:lpstr>教材提供</vt:lpstr>
      <vt:lpstr>Fluency流暢性教學</vt:lpstr>
      <vt:lpstr>Fluency 流暢性</vt:lpstr>
      <vt:lpstr>流暢性為什麼重要？</vt:lpstr>
      <vt:lpstr>流暢性</vt:lpstr>
      <vt:lpstr>台灣不看重流暢性</vt:lpstr>
      <vt:lpstr>Build up reading fluency- demonstration &amp; Repeated reading</vt:lpstr>
      <vt:lpstr>PowerPoint 簡報</vt:lpstr>
      <vt:lpstr>PowerPoint 簡報</vt:lpstr>
      <vt:lpstr>Sight words瞬識字教學</vt:lpstr>
      <vt:lpstr>The Dolch Word List</vt:lpstr>
      <vt:lpstr>Reading is the most important skill a child will ever learn.</vt:lpstr>
      <vt:lpstr>Sight Words (瞬識字)</vt:lpstr>
      <vt:lpstr>有些字的發音不規則，必須強記</vt:lpstr>
      <vt:lpstr>提供給您的Dolch sight words 檔案</vt:lpstr>
      <vt:lpstr>PowerPoint 簡報</vt:lpstr>
      <vt:lpstr>PowerPoint 簡報</vt:lpstr>
      <vt:lpstr>怎樣教/學瞬識字卡?</vt:lpstr>
      <vt:lpstr>前測結果如何?</vt:lpstr>
      <vt:lpstr>製作瞬識字卡</vt:lpstr>
      <vt:lpstr>瞬識卡的製作：正面與反面</vt:lpstr>
      <vt:lpstr>選教學的目標字</vt:lpstr>
      <vt:lpstr>每張字卡教學的目標</vt:lpstr>
      <vt:lpstr>以away和funny為例 </vt:lpstr>
      <vt:lpstr>教學注意事項</vt:lpstr>
      <vt:lpstr>1. 能唸出正確的字音 (away)</vt:lpstr>
      <vt:lpstr>2. 能說出主要的字義 3.聽到國語譯詞，能唸出例句</vt:lpstr>
      <vt:lpstr>換新字卡funny </vt:lpstr>
      <vt:lpstr>1. 能唸出正確的字音</vt:lpstr>
      <vt:lpstr>PowerPoint 簡報</vt:lpstr>
      <vt:lpstr>2. 能說出主要的字義 </vt:lpstr>
      <vt:lpstr>3.聽到國語譯詞，能唸出例句</vt:lpstr>
      <vt:lpstr>4. 複習</vt:lpstr>
      <vt:lpstr>5. 流暢性</vt:lpstr>
      <vt:lpstr>6. 流暢性家庭作業及進展監控</vt:lpstr>
      <vt:lpstr>為什麼這些字要以卡片呈現?</vt:lpstr>
      <vt:lpstr>讓卡片的四個優點發揮到極緻!</vt:lpstr>
      <vt:lpstr>卡片的四個優點</vt:lpstr>
      <vt:lpstr>一、刺激單純</vt:lpstr>
      <vt:lpstr>二、易於分類</vt:lpstr>
      <vt:lpstr>三、易於操作</vt:lpstr>
      <vt:lpstr>四、易於計算成效</vt:lpstr>
      <vt:lpstr>強調複誦朗讀的課本本位教學</vt:lpstr>
      <vt:lpstr>幾個讓學生達標的教學原則…</vt:lpstr>
      <vt:lpstr>Less Is More 英文「減法學習」 學童成績反變好</vt:lpstr>
      <vt:lpstr>一個強調複誦朗讀的流程</vt:lpstr>
      <vt:lpstr>PowerPoint 簡報</vt:lpstr>
      <vt:lpstr>PowerPoint 簡報</vt:lpstr>
      <vt:lpstr>一個強調複誦朗讀的流程</vt:lpstr>
      <vt:lpstr>PowerPoint 簡報</vt:lpstr>
      <vt:lpstr>PowerPoint 簡報</vt:lpstr>
    </vt:vector>
  </TitlesOfParts>
  <Company>C.M.T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chien</dc:creator>
  <cp:lastModifiedBy>jimcal</cp:lastModifiedBy>
  <cp:revision>40</cp:revision>
  <dcterms:created xsi:type="dcterms:W3CDTF">2014-08-22T13:23:23Z</dcterms:created>
  <dcterms:modified xsi:type="dcterms:W3CDTF">2014-09-29T09:18:18Z</dcterms:modified>
</cp:coreProperties>
</file>