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9"/>
  </p:notesMasterIdLst>
  <p:handoutMasterIdLst>
    <p:handoutMasterId r:id="rId30"/>
  </p:handoutMasterIdLst>
  <p:sldIdLst>
    <p:sldId id="315" r:id="rId2"/>
    <p:sldId id="431" r:id="rId3"/>
    <p:sldId id="432" r:id="rId4"/>
    <p:sldId id="433" r:id="rId5"/>
    <p:sldId id="479" r:id="rId6"/>
    <p:sldId id="483" r:id="rId7"/>
    <p:sldId id="484" r:id="rId8"/>
    <p:sldId id="485" r:id="rId9"/>
    <p:sldId id="487" r:id="rId10"/>
    <p:sldId id="489" r:id="rId11"/>
    <p:sldId id="488" r:id="rId12"/>
    <p:sldId id="481" r:id="rId13"/>
    <p:sldId id="494" r:id="rId14"/>
    <p:sldId id="495" r:id="rId15"/>
    <p:sldId id="503" r:id="rId16"/>
    <p:sldId id="496" r:id="rId17"/>
    <p:sldId id="498" r:id="rId18"/>
    <p:sldId id="499" r:id="rId19"/>
    <p:sldId id="480" r:id="rId20"/>
    <p:sldId id="490" r:id="rId21"/>
    <p:sldId id="491" r:id="rId22"/>
    <p:sldId id="500" r:id="rId23"/>
    <p:sldId id="501" r:id="rId24"/>
    <p:sldId id="502" r:id="rId25"/>
    <p:sldId id="482" r:id="rId26"/>
    <p:sldId id="435" r:id="rId27"/>
    <p:sldId id="465" r:id="rId28"/>
  </p:sldIdLst>
  <p:sldSz cx="9144000" cy="6858000" type="screen4x3"/>
  <p:notesSz cx="6808788" cy="99425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1768" autoAdjust="0"/>
  </p:normalViewPr>
  <p:slideViewPr>
    <p:cSldViewPr>
      <p:cViewPr>
        <p:scale>
          <a:sx n="60" d="100"/>
          <a:sy n="60" d="100"/>
        </p:scale>
        <p:origin x="-293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0.82000000000000006</c:v>
                </c:pt>
                <c:pt idx="1">
                  <c:v>0.95000000000000007</c:v>
                </c:pt>
                <c:pt idx="2">
                  <c:v>0.75000000000000011</c:v>
                </c:pt>
                <c:pt idx="3">
                  <c:v>0.64000000000000012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84416"/>
        <c:axId val="125514880"/>
      </c:barChart>
      <c:catAx>
        <c:axId val="12548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5514880"/>
        <c:crosses val="autoZero"/>
        <c:auto val="1"/>
        <c:lblAlgn val="ctr"/>
        <c:lblOffset val="100"/>
        <c:noMultiLvlLbl val="0"/>
      </c:catAx>
      <c:valAx>
        <c:axId val="125514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548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170233462431938"/>
                  <c:y val="4.43405511811023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667027559055118"/>
                  <c:y val="2.2656250000000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0.82000000000000006</c:v>
                </c:pt>
                <c:pt idx="1">
                  <c:v>7.0000000000000021E-2</c:v>
                </c:pt>
                <c:pt idx="2">
                  <c:v>2.0000000000000004E-2</c:v>
                </c:pt>
                <c:pt idx="3">
                  <c:v>9.0000000000000011E-2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90373796858523E-2"/>
          <c:y val="0.17721518987341778"/>
          <c:w val="0.85806505674461753"/>
          <c:h val="0.65316455696202547"/>
        </c:manualLayout>
      </c:layout>
      <c:lineChart>
        <c:grouping val="standard"/>
        <c:varyColors val="0"/>
        <c:ser>
          <c:idx val="0"/>
          <c:order val="0"/>
          <c:tx>
            <c:v>原始分數與人數分布折線圖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Lit>
              <c:ptCount val="1"/>
              <c:pt idx="0">
                <c:v>人數</c:v>
              </c:pt>
            </c:strLit>
          </c:cat>
          <c:val>
            <c:numRef>
              <c:f>次數及摘要表!$E$6:$E$25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5</c:v>
                </c:pt>
                <c:pt idx="17">
                  <c:v>3</c:v>
                </c:pt>
                <c:pt idx="18">
                  <c:v>10</c:v>
                </c:pt>
                <c:pt idx="1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90624"/>
        <c:axId val="124792832"/>
      </c:lineChart>
      <c:catAx>
        <c:axId val="136890624"/>
        <c:scaling>
          <c:orientation val="minMax"/>
        </c:scaling>
        <c:delete val="1"/>
        <c:axPos val="b"/>
        <c:majorTickMark val="out"/>
        <c:minorTickMark val="none"/>
        <c:tickLblPos val="none"/>
        <c:crossAx val="124792832"/>
        <c:crosses val="autoZero"/>
        <c:auto val="1"/>
        <c:lblAlgn val="ctr"/>
        <c:lblOffset val="100"/>
        <c:noMultiLvlLbl val="0"/>
      </c:catAx>
      <c:valAx>
        <c:axId val="1247928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000000"/>
                </a:solidFill>
                <a:latin typeface="新細明體"/>
                <a:ea typeface="新細明體"/>
                <a:cs typeface="新細明體"/>
              </a:defRPr>
            </a:pPr>
            <a:endParaRPr lang="zh-TW"/>
          </a:p>
        </c:txPr>
        <c:crossAx val="1368906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07520"/>
        <c:axId val="137709056"/>
      </c:barChart>
      <c:catAx>
        <c:axId val="13770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709056"/>
        <c:crosses val="autoZero"/>
        <c:auto val="1"/>
        <c:lblAlgn val="ctr"/>
        <c:lblOffset val="100"/>
        <c:noMultiLvlLbl val="0"/>
      </c:catAx>
      <c:valAx>
        <c:axId val="1377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707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0.08541</cdr:x>
      <cdr:y>0.83044</cdr:y>
    </cdr:from>
    <cdr:to>
      <cdr:x>0.12416</cdr:x>
      <cdr:y>0.90696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492" y="3135509"/>
          <a:ext cx="286374" cy="288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0-5</a:t>
          </a:r>
        </a:p>
      </cdr:txBody>
    </cdr:sp>
  </cdr:relSizeAnchor>
  <cdr:relSizeAnchor xmlns:cdr="http://schemas.openxmlformats.org/drawingml/2006/chartDrawing">
    <cdr:from>
      <cdr:x>0.12416</cdr:x>
      <cdr:y>0.88356</cdr:y>
    </cdr:from>
    <cdr:to>
      <cdr:x>0.17129</cdr:x>
      <cdr:y>0.95959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0866" y="3335887"/>
          <a:ext cx="348391" cy="28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6-10</a:t>
          </a:r>
        </a:p>
      </cdr:txBody>
    </cdr:sp>
  </cdr:relSizeAnchor>
  <cdr:relSizeAnchor xmlns:cdr="http://schemas.openxmlformats.org/drawingml/2006/chartDrawing">
    <cdr:from>
      <cdr:x>0.16167</cdr:x>
      <cdr:y>0.83044</cdr:y>
    </cdr:from>
    <cdr:to>
      <cdr:x>0.22262</cdr:x>
      <cdr:y>0.90696</cdr:y>
    </cdr:to>
    <cdr:sp macro="" textlink="">
      <cdr:nvSpPr>
        <cdr:cNvPr id="40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98120" y="3135509"/>
          <a:ext cx="450537" cy="288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11-15</a:t>
          </a:r>
        </a:p>
      </cdr:txBody>
    </cdr:sp>
  </cdr:relSizeAnchor>
  <cdr:relSizeAnchor xmlns:cdr="http://schemas.openxmlformats.org/drawingml/2006/chartDrawing">
    <cdr:from>
      <cdr:x>0.20732</cdr:x>
      <cdr:y>0.88356</cdr:y>
    </cdr:from>
    <cdr:to>
      <cdr:x>0.26976</cdr:x>
      <cdr:y>0.93937</cdr:y>
    </cdr:to>
    <cdr:sp macro="" textlink="">
      <cdr:nvSpPr>
        <cdr:cNvPr id="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5567" y="3335887"/>
          <a:ext cx="461481" cy="210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16-20</a:t>
          </a:r>
        </a:p>
      </cdr:txBody>
    </cdr:sp>
  </cdr:relSizeAnchor>
  <cdr:relSizeAnchor xmlns:cdr="http://schemas.openxmlformats.org/drawingml/2006/chartDrawing">
    <cdr:from>
      <cdr:x>0.251</cdr:x>
      <cdr:y>0.83044</cdr:y>
    </cdr:from>
    <cdr:to>
      <cdr:x>0.32454</cdr:x>
      <cdr:y>0.90696</cdr:y>
    </cdr:to>
    <cdr:sp macro="" textlink="">
      <cdr:nvSpPr>
        <cdr:cNvPr id="410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8421" y="3135509"/>
          <a:ext cx="543563" cy="288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21-25</a:t>
          </a:r>
        </a:p>
      </cdr:txBody>
    </cdr:sp>
  </cdr:relSizeAnchor>
  <cdr:relSizeAnchor xmlns:cdr="http://schemas.openxmlformats.org/drawingml/2006/chartDrawing">
    <cdr:from>
      <cdr:x>0.28851</cdr:x>
      <cdr:y>0.88356</cdr:y>
    </cdr:from>
    <cdr:to>
      <cdr:x>0.36748</cdr:x>
      <cdr:y>0.95448</cdr:y>
    </cdr:to>
    <cdr:sp macro="" textlink="">
      <cdr:nvSpPr>
        <cdr:cNvPr id="410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5675" y="3335887"/>
          <a:ext cx="583692" cy="2674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26-30</a:t>
          </a:r>
        </a:p>
      </cdr:txBody>
    </cdr:sp>
  </cdr:relSizeAnchor>
  <cdr:relSizeAnchor xmlns:cdr="http://schemas.openxmlformats.org/drawingml/2006/chartDrawing">
    <cdr:from>
      <cdr:x>0.33565</cdr:x>
      <cdr:y>0.83044</cdr:y>
    </cdr:from>
    <cdr:to>
      <cdr:x>0.40524</cdr:x>
      <cdr:y>0.88892</cdr:y>
    </cdr:to>
    <cdr:sp macro="" textlink="">
      <cdr:nvSpPr>
        <cdr:cNvPr id="410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84066" y="3135509"/>
          <a:ext cx="514379" cy="220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31-35</a:t>
          </a:r>
        </a:p>
      </cdr:txBody>
    </cdr:sp>
  </cdr:relSizeAnchor>
  <cdr:relSizeAnchor xmlns:cdr="http://schemas.openxmlformats.org/drawingml/2006/chartDrawing">
    <cdr:from>
      <cdr:x>0.37513</cdr:x>
      <cdr:y>0.88356</cdr:y>
    </cdr:from>
    <cdr:to>
      <cdr:x>0.44299</cdr:x>
      <cdr:y>0.95228</cdr:y>
    </cdr:to>
    <cdr:sp macro="" textlink="">
      <cdr:nvSpPr>
        <cdr:cNvPr id="410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5912" y="3335887"/>
          <a:ext cx="501610" cy="25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36-40</a:t>
          </a:r>
        </a:p>
      </cdr:txBody>
    </cdr:sp>
  </cdr:relSizeAnchor>
  <cdr:relSizeAnchor xmlns:cdr="http://schemas.openxmlformats.org/drawingml/2006/chartDrawing">
    <cdr:from>
      <cdr:x>0.41461</cdr:x>
      <cdr:y>0.83044</cdr:y>
    </cdr:from>
    <cdr:to>
      <cdr:x>0.47458</cdr:x>
      <cdr:y>0.90696</cdr:y>
    </cdr:to>
    <cdr:sp macro="" textlink="">
      <cdr:nvSpPr>
        <cdr:cNvPr id="410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7758" y="3135509"/>
          <a:ext cx="443241" cy="288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41-45</a:t>
          </a:r>
        </a:p>
      </cdr:txBody>
    </cdr:sp>
  </cdr:relSizeAnchor>
  <cdr:relSizeAnchor xmlns:cdr="http://schemas.openxmlformats.org/drawingml/2006/chartDrawing">
    <cdr:from>
      <cdr:x>0.45829</cdr:x>
      <cdr:y>0.88356</cdr:y>
    </cdr:from>
    <cdr:to>
      <cdr:x>0.53554</cdr:x>
      <cdr:y>0.93425</cdr:y>
    </cdr:to>
    <cdr:sp macro="" textlink="">
      <cdr:nvSpPr>
        <cdr:cNvPr id="410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0613" y="3335887"/>
          <a:ext cx="570923" cy="191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46-50</a:t>
          </a:r>
        </a:p>
      </cdr:txBody>
    </cdr:sp>
  </cdr:relSizeAnchor>
  <cdr:relSizeAnchor xmlns:cdr="http://schemas.openxmlformats.org/drawingml/2006/chartDrawing">
    <cdr:from>
      <cdr:x>0.50888</cdr:x>
      <cdr:y>0.83044</cdr:y>
    </cdr:from>
    <cdr:to>
      <cdr:x>0.5765</cdr:x>
      <cdr:y>0.8994</cdr:y>
    </cdr:to>
    <cdr:sp macro="" textlink="">
      <cdr:nvSpPr>
        <cdr:cNvPr id="410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64540" y="3135509"/>
          <a:ext cx="499787" cy="260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51-55</a:t>
          </a:r>
        </a:p>
      </cdr:txBody>
    </cdr:sp>
  </cdr:relSizeAnchor>
  <cdr:relSizeAnchor xmlns:cdr="http://schemas.openxmlformats.org/drawingml/2006/chartDrawing">
    <cdr:from>
      <cdr:x>0.54491</cdr:x>
      <cdr:y>0.88356</cdr:y>
    </cdr:from>
    <cdr:to>
      <cdr:x>0.61253</cdr:x>
      <cdr:y>0.95228</cdr:y>
    </cdr:to>
    <cdr:sp macro="" textlink="">
      <cdr:nvSpPr>
        <cdr:cNvPr id="410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0850" y="3335887"/>
          <a:ext cx="499786" cy="25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56-60</a:t>
          </a:r>
        </a:p>
      </cdr:txBody>
    </cdr:sp>
  </cdr:relSizeAnchor>
  <cdr:relSizeAnchor xmlns:cdr="http://schemas.openxmlformats.org/drawingml/2006/chartDrawing">
    <cdr:from>
      <cdr:x>0.58613</cdr:x>
      <cdr:y>0.83044</cdr:y>
    </cdr:from>
    <cdr:to>
      <cdr:x>0.65374</cdr:x>
      <cdr:y>0.8994</cdr:y>
    </cdr:to>
    <cdr:sp macro="" textlink="">
      <cdr:nvSpPr>
        <cdr:cNvPr id="410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5464" y="3135509"/>
          <a:ext cx="499786" cy="260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61-65</a:t>
          </a:r>
        </a:p>
      </cdr:txBody>
    </cdr:sp>
  </cdr:relSizeAnchor>
  <cdr:relSizeAnchor xmlns:cdr="http://schemas.openxmlformats.org/drawingml/2006/chartDrawing">
    <cdr:from>
      <cdr:x>0.6382</cdr:x>
      <cdr:y>0.88624</cdr:y>
    </cdr:from>
    <cdr:to>
      <cdr:x>0.70606</cdr:x>
      <cdr:y>0.95448</cdr:y>
    </cdr:to>
    <cdr:sp macro="" textlink="">
      <cdr:nvSpPr>
        <cdr:cNvPr id="411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0336" y="3345998"/>
          <a:ext cx="501610" cy="2573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66-70</a:t>
          </a:r>
        </a:p>
      </cdr:txBody>
    </cdr:sp>
  </cdr:relSizeAnchor>
  <cdr:relSizeAnchor xmlns:cdr="http://schemas.openxmlformats.org/drawingml/2006/chartDrawing">
    <cdr:from>
      <cdr:x>0.67595</cdr:x>
      <cdr:y>0.83044</cdr:y>
    </cdr:from>
    <cdr:to>
      <cdr:x>0.74382</cdr:x>
      <cdr:y>0.8994</cdr:y>
    </cdr:to>
    <cdr:sp macro="" textlink="">
      <cdr:nvSpPr>
        <cdr:cNvPr id="411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9414" y="3135509"/>
          <a:ext cx="501610" cy="260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71-75</a:t>
          </a:r>
        </a:p>
      </cdr:txBody>
    </cdr:sp>
  </cdr:relSizeAnchor>
  <cdr:relSizeAnchor xmlns:cdr="http://schemas.openxmlformats.org/drawingml/2006/chartDrawing">
    <cdr:from>
      <cdr:x>0.72235</cdr:x>
      <cdr:y>0.88356</cdr:y>
    </cdr:from>
    <cdr:to>
      <cdr:x>0.79169</cdr:x>
      <cdr:y>0.95228</cdr:y>
    </cdr:to>
    <cdr:sp macro="" textlink="">
      <cdr:nvSpPr>
        <cdr:cNvPr id="411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42333" y="3335887"/>
          <a:ext cx="512554" cy="25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76-80</a:t>
          </a:r>
        </a:p>
      </cdr:txBody>
    </cdr:sp>
  </cdr:relSizeAnchor>
  <cdr:relSizeAnchor xmlns:cdr="http://schemas.openxmlformats.org/drawingml/2006/chartDrawing">
    <cdr:from>
      <cdr:x>0.75566</cdr:x>
      <cdr:y>0.83044</cdr:y>
    </cdr:from>
    <cdr:to>
      <cdr:x>0.82353</cdr:x>
      <cdr:y>0.8994</cdr:y>
    </cdr:to>
    <cdr:sp macro="" textlink="">
      <cdr:nvSpPr>
        <cdr:cNvPr id="411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88578" y="3135509"/>
          <a:ext cx="501610" cy="260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81-85</a:t>
          </a:r>
        </a:p>
      </cdr:txBody>
    </cdr:sp>
  </cdr:relSizeAnchor>
  <cdr:relSizeAnchor xmlns:cdr="http://schemas.openxmlformats.org/drawingml/2006/chartDrawing">
    <cdr:from>
      <cdr:x>0.8028</cdr:x>
      <cdr:y>0.88356</cdr:y>
    </cdr:from>
    <cdr:to>
      <cdr:x>0.87066</cdr:x>
      <cdr:y>0.95228</cdr:y>
    </cdr:to>
    <cdr:sp macro="" textlink="">
      <cdr:nvSpPr>
        <cdr:cNvPr id="411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6969" y="3335887"/>
          <a:ext cx="501610" cy="25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86-90</a:t>
          </a:r>
        </a:p>
      </cdr:txBody>
    </cdr:sp>
  </cdr:relSizeAnchor>
  <cdr:relSizeAnchor xmlns:cdr="http://schemas.openxmlformats.org/drawingml/2006/chartDrawing">
    <cdr:from>
      <cdr:x>0.8482</cdr:x>
      <cdr:y>0.83044</cdr:y>
    </cdr:from>
    <cdr:to>
      <cdr:x>0.91681</cdr:x>
      <cdr:y>0.8994</cdr:y>
    </cdr:to>
    <cdr:sp macro="" textlink="">
      <cdr:nvSpPr>
        <cdr:cNvPr id="411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72592" y="3135509"/>
          <a:ext cx="507082" cy="260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91-95</a:t>
          </a:r>
        </a:p>
      </cdr:txBody>
    </cdr:sp>
  </cdr:relSizeAnchor>
  <cdr:relSizeAnchor xmlns:cdr="http://schemas.openxmlformats.org/drawingml/2006/chartDrawing">
    <cdr:from>
      <cdr:x>0.88349</cdr:x>
      <cdr:y>0.88356</cdr:y>
    </cdr:from>
    <cdr:to>
      <cdr:x>0.95086</cdr:x>
      <cdr:y>0.95228</cdr:y>
    </cdr:to>
    <cdr:sp macro="" textlink="">
      <cdr:nvSpPr>
        <cdr:cNvPr id="41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33429" y="3335887"/>
          <a:ext cx="497963" cy="25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000" b="0" i="0" u="none" strike="noStrike" baseline="0">
              <a:solidFill>
                <a:srgbClr val="000000"/>
              </a:solidFill>
              <a:latin typeface="新細明體"/>
              <a:ea typeface="新細明體"/>
            </a:rPr>
            <a:t>96-100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5DE095-C9B7-4697-AD62-24559FCD869E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7C3396C-D56B-454B-89A1-92F4B1417E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2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781E881-CFAA-4637-BFC3-7FD3534F45B5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A81F27-9252-4830-83E9-41AD5FFB96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81F27-9252-4830-83E9-41AD5FFB968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BE21-6133-4166-9B44-B228ED9612F2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244C-B955-47F6-92C1-019F02CF23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975-C8B1-4D1E-A954-0D372FB1A251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44F5-4B74-48F0-B42A-03AA8BF38D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20BE-6FAD-4D6E-8282-73C83FA279B9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8B17-D09B-4F54-AA91-5B79B7A5B0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174E-AA97-4E1E-A70D-9CE946290529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19FC-B265-4603-98DC-E520C2B11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E5F9-BA95-4751-A013-2599757DB6DE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AA41-B39C-4659-8168-28D3660524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86B9-3B4F-4B6D-9CDC-A4833059069E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CD92-FC57-4021-BAE3-215BF42418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5A79-EC0D-4B11-B14C-46BC9D1CFB12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6B94-609A-44D0-B1D1-42ECD540C0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691C-037B-4556-8009-D7C2F48B3473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399C-43D2-4A7B-A6AC-3CA79F707F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8A6C-20B8-4C1F-AB78-3540C3B16DFB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9946-F863-405A-8CFF-3A58919106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5BCC-74EB-45F0-BD5B-EDDC97EBB84E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AD23-3E75-419D-A1B4-30B13439C1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72E9-2E56-4523-8627-8D561AB78DBB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E36E-005B-4657-82D4-A731474E68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FAEF61-4D2D-4330-B8CA-C99C686EE13E}" type="datetimeFigureOut">
              <a:rPr lang="zh-TW" altLang="en-US"/>
              <a:pPr>
                <a:defRPr/>
              </a:pPr>
              <a:t>2016/5/17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E4E8F-FF84-4035-95B2-8D25AEA2AB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90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91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187450" y="5732463"/>
            <a:ext cx="68405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國教輔導團社會學習領域   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朱家正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395288" y="2133600"/>
            <a:ext cx="79200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zh-TW" altLang="en-US" sz="3600" dirty="0">
                <a:latin typeface="+mn-ea"/>
                <a:ea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latin typeface="+mn-ea"/>
                <a:ea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latin typeface="+mn-ea"/>
                <a:ea typeface="+mn-ea"/>
                <a:cs typeface="Times New Roman" pitchFamily="18" charset="0"/>
              </a:rPr>
              <a:t>年度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+mn-ea"/>
                <a:ea typeface="+mn-ea"/>
              </a:rPr>
              <a:t>社會領域</a:t>
            </a:r>
            <a:r>
              <a:rPr lang="zh-TW" altLang="en-US" sz="3600" dirty="0">
                <a:solidFill>
                  <a:srgbClr val="000000"/>
                </a:solidFill>
                <a:latin typeface="+mn-ea"/>
                <a:ea typeface="+mn-ea"/>
              </a:rPr>
              <a:t>試題評量評選整體分析報告</a:t>
            </a:r>
            <a:endParaRPr lang="zh-TW" altLang="en-US" sz="36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內容版面配置區 3"/>
          <p:cNvPicPr>
            <a:picLocks noGrp="1"/>
          </p:cNvPicPr>
          <p:nvPr>
            <p:ph idx="1"/>
          </p:nvPr>
        </p:nvPicPr>
        <p:blipFill>
          <a:blip r:embed="rId3" cstate="print"/>
          <a:srcRect l="19704" t="12540" r="21315" b="8682"/>
          <a:stretch>
            <a:fillRect/>
          </a:stretch>
        </p:blipFill>
        <p:spPr>
          <a:xfrm>
            <a:off x="611560" y="908720"/>
            <a:ext cx="7489825" cy="5761038"/>
          </a:xfrm>
        </p:spPr>
      </p:pic>
      <p:sp>
        <p:nvSpPr>
          <p:cNvPr id="14339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618412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類型二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618412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41680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56473"/>
              </p:ext>
            </p:extLst>
          </p:nvPr>
        </p:nvGraphicFramePr>
        <p:xfrm>
          <a:off x="468313" y="1125538"/>
          <a:ext cx="7920037" cy="1416050"/>
        </p:xfrm>
        <a:graphic>
          <a:graphicData uri="http://schemas.openxmlformats.org/drawingml/2006/table">
            <a:tbl>
              <a:tblPr/>
              <a:tblGrid>
                <a:gridCol w="2497137"/>
                <a:gridCol w="1498600"/>
                <a:gridCol w="1789113"/>
                <a:gridCol w="21351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179388" y="260350"/>
            <a:ext cx="866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Calibri" pitchFamily="34" charset="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Calibri" pitchFamily="34" charset="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Calibri" pitchFamily="34" charset="0"/>
              </a:rPr>
              <a:t>本土化教材評量命題設計</a:t>
            </a:r>
            <a:endParaRPr lang="zh-TW" altLang="en-US" sz="2800" dirty="0"/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620729291"/>
              </p:ext>
            </p:extLst>
          </p:nvPr>
        </p:nvGraphicFramePr>
        <p:xfrm>
          <a:off x="539552" y="2636912"/>
          <a:ext cx="7848872" cy="352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806" cy="7198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本土化評量設計 案例</a:t>
            </a:r>
            <a:endParaRPr lang="zh-TW" altLang="en-US" dirty="0"/>
          </a:p>
        </p:txBody>
      </p:sp>
      <p:pic>
        <p:nvPicPr>
          <p:cNvPr id="17411" name="內容版面配置區 3" descr="20150302_085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59" b="16946"/>
          <a:stretch>
            <a:fillRect/>
          </a:stretch>
        </p:blipFill>
        <p:spPr>
          <a:xfrm>
            <a:off x="250825" y="1052513"/>
            <a:ext cx="86518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1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商店</a:t>
            </a:r>
            <a:r>
              <a:rPr lang="zh-TW" altLang="en-US" dirty="0"/>
              <a:t>的演變是為了符合現代人的需求，也說明著購物型態的改變。請你根據下面的短文的敘述，將答案代號填入（ ）中。 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甲</a:t>
            </a:r>
            <a:r>
              <a:rPr lang="zh-TW" altLang="en-US" dirty="0"/>
              <a:t>、網路商店 乙、便利商店 丙、雜貨店 丁、大賣場 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星期六</a:t>
            </a:r>
            <a:r>
              <a:rPr lang="zh-TW" altLang="en-US" dirty="0"/>
              <a:t>的早晨，媽媽到</a:t>
            </a:r>
            <a:r>
              <a:rPr lang="zh-TW" altLang="en-US" u="sng" dirty="0"/>
              <a:t>仁山苗圃</a:t>
            </a:r>
            <a:r>
              <a:rPr lang="zh-TW" altLang="en-US" dirty="0"/>
              <a:t>運動完就到巷口二十四小時營業的（ ）買報紙，順便繳交學費。接著，我們全家人到（ ）採購生活用品，這裡的商品好多喔！逛累了，我們就在旁邊的美食街吃東西。回程時，媽媽看到了一間不起眼的（ ），下車買了一袋雞蛋，她說我們一起動手做蛋糕吧</a:t>
            </a:r>
            <a:r>
              <a:rPr lang="en-US" altLang="zh-TW" dirty="0"/>
              <a:t>!</a:t>
            </a:r>
            <a:r>
              <a:rPr lang="zh-TW" altLang="en-US" dirty="0"/>
              <a:t>晚上，做完家事後，媽媽上網到（ ）購買我們的衣服，媽媽說：「就算不出門也能買到想要的物品喔</a:t>
            </a:r>
            <a:r>
              <a:rPr lang="en-US" altLang="zh-TW" dirty="0"/>
              <a:t>!</a:t>
            </a:r>
            <a:r>
              <a:rPr lang="zh-TW" altLang="en-US" dirty="0"/>
              <a:t>」 </a:t>
            </a:r>
            <a:endParaRPr lang="zh-TW" altLang="en-US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806" cy="7198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本土化評量設計 案例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zh-TW" altLang="en-US" dirty="0"/>
              <a:t>「</a:t>
            </a:r>
            <a:r>
              <a:rPr lang="zh-TW" altLang="en-US" u="sng" dirty="0"/>
              <a:t>匏崙</a:t>
            </a:r>
            <a:r>
              <a:rPr lang="zh-TW" altLang="en-US" dirty="0"/>
              <a:t>社區是位於山上的小農村，居民時常碰面聊天，生活悠閒、愉快。」依上文回答問題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(    )</a:t>
            </a:r>
            <a:r>
              <a:rPr lang="zh-TW" altLang="en-US" dirty="0"/>
              <a:t>ㄅ</a:t>
            </a:r>
            <a:r>
              <a:rPr lang="en-US" altLang="zh-TW" dirty="0"/>
              <a:t>.</a:t>
            </a:r>
            <a:r>
              <a:rPr lang="zh-TW" altLang="en-US" dirty="0"/>
              <a:t>下列對</a:t>
            </a:r>
            <a:r>
              <a:rPr lang="zh-TW" altLang="en-US" u="sng" dirty="0"/>
              <a:t>匏崙</a:t>
            </a:r>
            <a:r>
              <a:rPr lang="zh-TW" altLang="en-US" dirty="0"/>
              <a:t>社區的敘述哪一個不</a:t>
            </a:r>
            <a:r>
              <a:rPr lang="zh-TW" altLang="en-US" dirty="0" smtClean="0"/>
              <a:t>正確？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①</a:t>
            </a:r>
            <a:r>
              <a:rPr lang="zh-TW" altLang="en-US" dirty="0"/>
              <a:t>居民生活步調較</a:t>
            </a:r>
            <a:r>
              <a:rPr lang="zh-TW" altLang="en-US" dirty="0" smtClean="0"/>
              <a:t>緩慢 ②</a:t>
            </a:r>
            <a:r>
              <a:rPr lang="zh-TW" altLang="en-US" dirty="0"/>
              <a:t>居民</a:t>
            </a:r>
            <a:r>
              <a:rPr lang="zh-TW" altLang="en-US" dirty="0" smtClean="0"/>
              <a:t>互動</a:t>
            </a:r>
            <a:r>
              <a:rPr lang="zh-TW" altLang="en-US" dirty="0"/>
              <a:t>較</a:t>
            </a:r>
            <a:r>
              <a:rPr lang="zh-TW" altLang="en-US" dirty="0" smtClean="0"/>
              <a:t>熱絡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③</a:t>
            </a:r>
            <a:r>
              <a:rPr lang="zh-TW" altLang="en-US" dirty="0"/>
              <a:t>社區人情味較</a:t>
            </a:r>
            <a:r>
              <a:rPr lang="zh-TW" altLang="en-US" dirty="0" smtClean="0"/>
              <a:t>濃厚     ④居民彼此</a:t>
            </a:r>
            <a:r>
              <a:rPr lang="zh-TW" altLang="en-US" dirty="0"/>
              <a:t>間關係較疏遠。 </a:t>
            </a:r>
            <a:endParaRPr lang="en-US" altLang="zh-TW" dirty="0" smtClean="0"/>
          </a:p>
          <a:p>
            <a:r>
              <a:rPr lang="en-US" altLang="zh-TW" dirty="0" smtClean="0"/>
              <a:t>(    )</a:t>
            </a:r>
            <a:r>
              <a:rPr lang="zh-TW" altLang="en-US" dirty="0"/>
              <a:t>ㄆ</a:t>
            </a:r>
            <a:r>
              <a:rPr lang="en-US" altLang="zh-TW" dirty="0"/>
              <a:t>.</a:t>
            </a:r>
            <a:r>
              <a:rPr lang="zh-TW" altLang="en-US" dirty="0"/>
              <a:t>下列哪一個可能是</a:t>
            </a:r>
            <a:r>
              <a:rPr lang="zh-TW" altLang="en-US" u="sng" dirty="0"/>
              <a:t>匏崙</a:t>
            </a:r>
            <a:r>
              <a:rPr lang="zh-TW" altLang="en-US" dirty="0"/>
              <a:t>社區居民</a:t>
            </a:r>
            <a:r>
              <a:rPr lang="zh-TW" altLang="en-US" dirty="0" smtClean="0"/>
              <a:t>的職業？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zh-TW" altLang="en-US" dirty="0" smtClean="0"/>
              <a:t>①漁夫                             ②</a:t>
            </a:r>
            <a:r>
              <a:rPr lang="zh-TW" altLang="en-US" dirty="0"/>
              <a:t>果</a:t>
            </a:r>
            <a:r>
              <a:rPr lang="zh-TW" altLang="en-US" dirty="0" smtClean="0"/>
              <a:t>農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③</a:t>
            </a:r>
            <a:r>
              <a:rPr lang="zh-TW" altLang="en-US" dirty="0"/>
              <a:t>造船廠</a:t>
            </a:r>
            <a:r>
              <a:rPr lang="zh-TW" altLang="en-US" dirty="0" smtClean="0"/>
              <a:t>員工                 ④晒米粉</a:t>
            </a:r>
            <a:r>
              <a:rPr lang="zh-TW" altLang="en-US" dirty="0"/>
              <a:t>工人。 </a:t>
            </a:r>
            <a:endParaRPr lang="en-US" altLang="zh-TW" dirty="0" smtClean="0"/>
          </a:p>
          <a:p>
            <a:r>
              <a:rPr lang="en-US" altLang="zh-TW" dirty="0" smtClean="0"/>
              <a:t>(    )</a:t>
            </a:r>
            <a:r>
              <a:rPr lang="zh-TW" altLang="en-US" dirty="0"/>
              <a:t>ㄇ</a:t>
            </a:r>
            <a:r>
              <a:rPr lang="en-US" altLang="zh-TW" dirty="0"/>
              <a:t>.</a:t>
            </a:r>
            <a:r>
              <a:rPr lang="zh-TW" altLang="en-US" dirty="0"/>
              <a:t>透過下列哪一種方式比較沒辦法</a:t>
            </a:r>
            <a:r>
              <a:rPr lang="zh-TW" altLang="en-US" dirty="0" smtClean="0"/>
              <a:t>進一步</a:t>
            </a:r>
            <a:r>
              <a:rPr lang="zh-TW" altLang="en-US" dirty="0"/>
              <a:t>認識匏崙社區的環境</a:t>
            </a:r>
            <a:r>
              <a:rPr lang="zh-TW" altLang="en-US" dirty="0" smtClean="0"/>
              <a:t>？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①詢問幼童                     ②</a:t>
            </a:r>
            <a:r>
              <a:rPr lang="zh-TW" altLang="en-US" dirty="0"/>
              <a:t>閱讀</a:t>
            </a:r>
            <a:r>
              <a:rPr lang="zh-TW" altLang="en-US" dirty="0" smtClean="0"/>
              <a:t>地圖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zh-TW" altLang="en-US" dirty="0" smtClean="0"/>
              <a:t>③</a:t>
            </a:r>
            <a:r>
              <a:rPr lang="zh-TW" altLang="en-US" dirty="0"/>
              <a:t>實地踏</a:t>
            </a:r>
            <a:r>
              <a:rPr lang="zh-TW" altLang="en-US" dirty="0" smtClean="0"/>
              <a:t>查                     ④</a:t>
            </a:r>
            <a:r>
              <a:rPr lang="zh-TW" altLang="en-US" dirty="0"/>
              <a:t>訪談</a:t>
            </a:r>
            <a:r>
              <a:rPr lang="zh-TW" altLang="en-US" dirty="0" smtClean="0"/>
              <a:t>居民</a:t>
            </a:r>
            <a:r>
              <a:rPr lang="zh-TW" altLang="en-US" dirty="0"/>
              <a:t>。 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814" cy="64807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本土化評量設計 案例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內容版面配置區 7" descr="20150302_09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44"/>
          <a:stretch>
            <a:fillRect/>
          </a:stretch>
        </p:blipFill>
        <p:spPr>
          <a:xfrm>
            <a:off x="539750" y="981075"/>
            <a:ext cx="7994650" cy="5616575"/>
          </a:xfrm>
        </p:spPr>
      </p:pic>
      <p:sp>
        <p:nvSpPr>
          <p:cNvPr id="19459" name="標題 8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840538" cy="503237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建議修改命題樣態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393904" cy="648072"/>
          </a:xfrm>
        </p:spPr>
        <p:txBody>
          <a:bodyPr/>
          <a:lstStyle/>
          <a:p>
            <a:r>
              <a:rPr lang="zh-TW" altLang="en-US" sz="3200" dirty="0" smtClean="0"/>
              <a:t>鼓勵開放性非選擇題設計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案例</a:t>
            </a:r>
            <a:r>
              <a:rPr lang="en-US" altLang="zh-TW" sz="3200" dirty="0" smtClean="0"/>
              <a:t>1)</a:t>
            </a:r>
            <a:endParaRPr lang="zh-TW" altLang="en-US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063" t="18518" r="6647" b="9877"/>
          <a:stretch>
            <a:fillRect/>
          </a:stretch>
        </p:blipFill>
        <p:spPr bwMode="auto">
          <a:xfrm>
            <a:off x="1043608" y="908720"/>
            <a:ext cx="6120680" cy="5740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82" t="11066" r="12644" b="6910"/>
          <a:stretch>
            <a:fillRect/>
          </a:stretch>
        </p:blipFill>
        <p:spPr bwMode="auto">
          <a:xfrm>
            <a:off x="683568" y="980728"/>
            <a:ext cx="7344816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393904" cy="648072"/>
          </a:xfrm>
        </p:spPr>
        <p:txBody>
          <a:bodyPr/>
          <a:lstStyle/>
          <a:p>
            <a:r>
              <a:rPr lang="zh-TW" altLang="en-US" sz="3200" dirty="0" smtClean="0"/>
              <a:t>鼓勵開放性非選擇題設計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案例</a:t>
            </a:r>
            <a:r>
              <a:rPr lang="en-US" altLang="zh-TW" sz="3200" dirty="0" smtClean="0"/>
              <a:t>2)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2574"/>
              </p:ext>
            </p:extLst>
          </p:nvPr>
        </p:nvGraphicFramePr>
        <p:xfrm>
          <a:off x="468313" y="836613"/>
          <a:ext cx="7848872" cy="2194560"/>
        </p:xfrm>
        <a:graphic>
          <a:graphicData uri="http://schemas.openxmlformats.org/drawingml/2006/table">
            <a:tbl>
              <a:tblPr/>
              <a:tblGrid>
                <a:gridCol w="4824536"/>
                <a:gridCol w="889995"/>
                <a:gridCol w="213434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042988" y="233363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Calibri" pitchFamily="34" charset="0"/>
              </a:rPr>
              <a:t>（六）各校</a:t>
            </a:r>
            <a:r>
              <a:rPr lang="zh-TW" sz="28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試題結果分析內容</a:t>
            </a:r>
            <a:endParaRPr lang="zh-TW" sz="2800" dirty="0"/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3377705725"/>
              </p:ext>
            </p:extLst>
          </p:nvPr>
        </p:nvGraphicFramePr>
        <p:xfrm>
          <a:off x="323528" y="3212976"/>
          <a:ext cx="8496943" cy="324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755650" y="981075"/>
            <a:ext cx="3519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 、</a:t>
            </a:r>
            <a:r>
              <a:rPr kumimoji="0" lang="zh-TW" altLang="zh-TW" sz="4000" b="1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>
              <a:latin typeface="文鼎標準楷體" pitchFamily="65" charset="-120"/>
              <a:ea typeface="文鼎標準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</a:rPr>
              <a:t>分析案例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5094"/>
            <a:ext cx="7056783" cy="53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658921" y="461573"/>
            <a:ext cx="2638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kern="0" dirty="0">
                <a:latin typeface="Calibri"/>
                <a:ea typeface="細明體"/>
                <a:cs typeface="Arial"/>
              </a:rPr>
              <a:t>難度預測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90839"/>
              </p:ext>
            </p:extLst>
          </p:nvPr>
        </p:nvGraphicFramePr>
        <p:xfrm>
          <a:off x="827584" y="2132856"/>
          <a:ext cx="3865406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631"/>
                <a:gridCol w="546067"/>
                <a:gridCol w="574141"/>
                <a:gridCol w="488818"/>
                <a:gridCol w="728273"/>
                <a:gridCol w="790476"/>
              </a:tblGrid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分數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人數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組中點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人數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百分比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累積百分比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0-5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6-10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11-15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16-20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21-25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26-30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31-35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36-40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41-45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46-50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51-55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56-60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61-65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66-70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71-75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8.6%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11.4%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76-80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17.1%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81-85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31.4%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86-90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8.6%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91-95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28.6%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68.6%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  <a:tr h="18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96-100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22.9%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91.4%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35" marR="17735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843808" y="865272"/>
            <a:ext cx="3865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人</a:t>
            </a:r>
            <a:r>
              <a:rPr lang="zh-TW" altLang="en-US" sz="4400" dirty="0" smtClean="0"/>
              <a:t>數分布統計</a:t>
            </a:r>
            <a:endParaRPr lang="zh-TW" altLang="en-US" sz="4400" dirty="0"/>
          </a:p>
        </p:txBody>
      </p:sp>
      <p:graphicFrame>
        <p:nvGraphicFramePr>
          <p:cNvPr id="9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502678"/>
              </p:ext>
            </p:extLst>
          </p:nvPr>
        </p:nvGraphicFramePr>
        <p:xfrm>
          <a:off x="5261544" y="2132855"/>
          <a:ext cx="2910855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519"/>
                <a:gridCol w="1271336"/>
              </a:tblGrid>
              <a:tr h="6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平均值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87.69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6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標準差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8.39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6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最小值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6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最大值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6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總人數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920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全距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4686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試題鑑別度與難度統計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05913"/>
              </p:ext>
            </p:extLst>
          </p:nvPr>
        </p:nvGraphicFramePr>
        <p:xfrm>
          <a:off x="1043610" y="2060848"/>
          <a:ext cx="6984778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398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  <a:gridCol w="520615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題號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1-4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1-9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1-10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1-11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1-12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鑑別度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難度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0.84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539750" y="332656"/>
            <a:ext cx="2592090" cy="6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mtClean="0">
                <a:solidFill>
                  <a:srgbClr val="002060"/>
                </a:solidFill>
              </a:rPr>
              <a:t>分析案例</a:t>
            </a:r>
            <a:endParaRPr kumimoji="0" lang="zh-TW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1374"/>
              </p:ext>
            </p:extLst>
          </p:nvPr>
        </p:nvGraphicFramePr>
        <p:xfrm>
          <a:off x="1043608" y="3789040"/>
          <a:ext cx="7056784" cy="1413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345622"/>
                <a:gridCol w="431269"/>
                <a:gridCol w="431269"/>
                <a:gridCol w="431269"/>
                <a:gridCol w="431269"/>
                <a:gridCol w="431269"/>
                <a:gridCol w="431269"/>
                <a:gridCol w="431269"/>
                <a:gridCol w="431269"/>
                <a:gridCol w="431269"/>
                <a:gridCol w="431269"/>
                <a:gridCol w="527822"/>
                <a:gridCol w="431269"/>
                <a:gridCol w="647293"/>
              </a:tblGrid>
              <a:tr h="47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題號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2-4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2-5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2-9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2-11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2-14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7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鑑別度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47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難度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0.84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0.80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0.63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0.92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0.96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0.58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04850"/>
            <a:ext cx="8568952" cy="1143000"/>
          </a:xfrm>
        </p:spPr>
        <p:txBody>
          <a:bodyPr/>
          <a:lstStyle/>
          <a:p>
            <a:r>
              <a:rPr lang="zh-TW" altLang="zh-TW" dirty="0"/>
              <a:t>預測與實際答對率差異過大之題目分析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32456"/>
              </p:ext>
            </p:extLst>
          </p:nvPr>
        </p:nvGraphicFramePr>
        <p:xfrm>
          <a:off x="1331641" y="2060848"/>
          <a:ext cx="6942310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2254"/>
                <a:gridCol w="952881"/>
                <a:gridCol w="952881"/>
                <a:gridCol w="2284294"/>
              </a:tblGrid>
              <a:tr h="66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題目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預測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答對率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實際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答對率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分析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99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1-10</a:t>
                      </a:r>
                      <a:r>
                        <a:rPr lang="zh-TW" sz="1200">
                          <a:effectLst/>
                        </a:rPr>
                        <a:t>：民國</a:t>
                      </a:r>
                      <a:r>
                        <a:rPr lang="en-US" sz="1200">
                          <a:effectLst/>
                        </a:rPr>
                        <a:t>38</a:t>
                      </a:r>
                      <a:r>
                        <a:rPr lang="zh-TW" sz="1200">
                          <a:effectLst/>
                        </a:rPr>
                        <a:t>年，中華民國政府政府對中國共產黨作戰失利，便將首都遷至臺北。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本題為課文內容，屬於記憶層次題目，不過學生對於國共內戰後的發展較為陌生，影響答題。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  <a:tr h="1320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2-6</a:t>
                      </a:r>
                      <a:r>
                        <a:rPr lang="zh-TW" sz="1200">
                          <a:effectLst/>
                        </a:rPr>
                        <a:t>：下列對於保甲制度的敘述何者錯誤？（①清朝時實施的制度②十甲為一保③十戶編為一甲④鼓勵民眾互相監視、告密）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學生了解保甲制度為日治時期的措施，但②、③選項干擾了答題。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  <a:tr h="99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2-14</a:t>
                      </a:r>
                      <a:r>
                        <a:rPr lang="zh-TW" sz="1200">
                          <a:effectLst/>
                        </a:rPr>
                        <a:t>：下列哪一個是監督政府施政的民意機關？（①縣政府②縣議會③鄉公所④市公所）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58%</a:t>
                      </a:r>
                      <a:endParaRPr lang="zh-TW" sz="12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學生對於行政機關與民意機關的制度設計與觀念不容易理解。</a:t>
                      </a:r>
                      <a:endParaRPr 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15011"/>
              </p:ext>
            </p:extLst>
          </p:nvPr>
        </p:nvGraphicFramePr>
        <p:xfrm>
          <a:off x="611188" y="908050"/>
          <a:ext cx="7972425" cy="1828800"/>
        </p:xfrm>
        <a:graphic>
          <a:graphicData uri="http://schemas.openxmlformats.org/drawingml/2006/table">
            <a:tbl>
              <a:tblPr/>
              <a:tblGrid>
                <a:gridCol w="823912"/>
                <a:gridCol w="4008438"/>
                <a:gridCol w="1430337"/>
                <a:gridCol w="1709738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395288" y="260350"/>
            <a:ext cx="6121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>
                <a:solidFill>
                  <a:srgbClr val="000000"/>
                </a:solidFill>
                <a:latin typeface="Calibri" pitchFamily="34" charset="0"/>
              </a:rPr>
              <a:t>（七）試題結果分析與教學建議</a:t>
            </a:r>
            <a:r>
              <a:rPr lang="zh-TW" altLang="en-US" sz="3200">
                <a:latin typeface="細明體" pitchFamily="49" charset="-120"/>
                <a:ea typeface="細明體" pitchFamily="49" charset="-120"/>
                <a:cs typeface="Arial" pitchFamily="34" charset="0"/>
              </a:rPr>
              <a:t> </a:t>
            </a:r>
            <a:endParaRPr lang="zh-TW" altLang="en-US" sz="3200"/>
          </a:p>
          <a:p>
            <a:pPr eaLnBrk="0" hangingPunct="0"/>
            <a:endParaRPr lang="zh-TW" altLang="en-US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3611460750"/>
              </p:ext>
            </p:extLst>
          </p:nvPr>
        </p:nvGraphicFramePr>
        <p:xfrm>
          <a:off x="683568" y="2852936"/>
          <a:ext cx="7920880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2808287" cy="493713"/>
          </a:xfrm>
        </p:spPr>
        <p:txBody>
          <a:bodyPr/>
          <a:lstStyle/>
          <a:p>
            <a:pPr eaLnBrk="1" hangingPunct="1"/>
            <a:r>
              <a:rPr kumimoji="1" lang="zh-TW" altLang="en-US" sz="3600" smtClean="0">
                <a:solidFill>
                  <a:srgbClr val="000000"/>
                </a:solidFill>
                <a:latin typeface="Arial" pitchFamily="34" charset="0"/>
                <a:ea typeface="超研澤粗黑" pitchFamily="49" charset="-120"/>
                <a:cs typeface="新細明體" pitchFamily="18" charset="-120"/>
              </a:rPr>
              <a:t>三、</a:t>
            </a:r>
            <a:r>
              <a:rPr kumimoji="1" lang="zh-TW" altLang="zh-TW" sz="3600" smtClean="0">
                <a:solidFill>
                  <a:srgbClr val="000000"/>
                </a:solidFill>
                <a:latin typeface="Arial" pitchFamily="34" charset="0"/>
                <a:ea typeface="超研澤粗黑" pitchFamily="49" charset="-120"/>
                <a:cs typeface="新細明體" pitchFamily="18" charset="-120"/>
              </a:rPr>
              <a:t>具體建議</a:t>
            </a:r>
            <a:endParaRPr lang="zh-TW" altLang="en-US" sz="3600" smtClean="0">
              <a:ea typeface="超研澤粗黑" pitchFamily="49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23528" y="1196752"/>
            <a:ext cx="860425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>
                <a:solidFill>
                  <a:srgbClr val="000000"/>
                </a:solidFill>
              </a:rPr>
              <a:t>建議各</a:t>
            </a:r>
            <a:r>
              <a:rPr lang="zh-TW" sz="2400" b="1" dirty="0" smtClean="0">
                <a:solidFill>
                  <a:srgbClr val="000000"/>
                </a:solidFill>
              </a:rPr>
              <a:t>校辦理</a:t>
            </a:r>
            <a:r>
              <a:rPr lang="zh-TW" sz="2400" b="1" dirty="0">
                <a:solidFill>
                  <a:srgbClr val="000000"/>
                </a:solidFill>
              </a:rPr>
              <a:t>「命題原則與試題分析」專業知課程進修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充分運用雙向細目表的具體功能，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，符應教學內涵的有效實踐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中年級社會領域本土化課程教學與命題的轉化與設計。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減少記憶層次題型設計，增加高層次開放性問答題，鼓勵學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試題分析的反思，應更具體呈現「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QEBISEBQQFRUWFBUVFhYXFxIWFxYUGBQVFhQYFhYXHSYgGBkjGRUVHy8gJCcpLCwsGB4xNzAqNSctLCkBCQoKDgwOGg8PGiwlHyQsKSksLC0sLSw1LSssLywpLCksLDAqNC8sLDQvLCwqLSwsLCoqLCwpLC0qLCwsLCoqLP/AABEIAO0A1AMBIgACEQEDEQH/xAAcAAEAAgMBAQEAAAAAAAAAAAAABQYDBAcCAQj/xABDEAACAQIEAwYEAggDBgcAAAABAgADEQQSITEFBkETIlFhcYEykaGxQlIHFCMzU2JywbLR0hWCkqLw8RY0Y4OTo+H/xAAbAQEAAgMBAQAAAAAAAAAAAAAAAwQBAgUGB//EADERAAIBAgQCCQQCAwEAAAAAAAABAgMRBBIhMUFRBRMiYXGRocHRQoGx8DLhFSPxFP/aAAwDAQACEQMRAD8A7jERAEREAREQBERAEREAREQBERAEREAREQBERAET4TMTY1Buy/MQDNPhMrnGucUpXWgVqP4g9xf6iNz/ACj6So47jFasD2tViOoHcW3mFtcet5XqYiMNNy/QwFSqrvRd/wAHTRilvbML+F5kDXnEzjA7ZaFPtG8QLKPfc+0vnJPDq9ME1S1jrYkkD+kHabU5ynvGxpiKFOlop3fK3vcuMREmKYiIgCIiAIiIAiIgCIiAIiIAiIgCIiAIiIAkZzJhXq4aolLMXOWwUhSbOpIzFhbQHW8k4gHG+YqOMQVqF2Bd6dawqJc61VAJFwBYIco0vb+aV1+FV+xsE7/bF/iXVSmhuW/N0+nWX7mpr4yr5Kg+hP8AeRU5lWo87R6PDYePVRd2rojuA4Z6VEJVvmDN+LN3dxr85s4Dh74+r2aXFIHU/nP+mY8QGrVFw9K92tnI6L4ep+3rOo8t8CXC0lUAXtrJaFLM88itjcT1a6mD8X7Dg3LVLDqAqi9t5LgT7EvHFEREAREQBERAEREAREQBERAEREAREQBERAERPNR7Ak9IBFcZ5kp4WysGZyLhVte21yTYAX+xkU/PyW7tGrfzNMD55j9pVcfjO2q1Kpv32JH9A0Qf8Nj7mYJzp4mV3l2PQUujqeRZ9+JkxOIao71HtmdsxtsNAAB5AACauLxQprc79B1Y9AJjxmOyWVRmc/Co+58BLByvyQ1RhXxOp6DoB4AdJrSoyqO72JcTi4YdZY78uRufo+5fKqa9Ud9jeXuY6FEIoVRYCZJ0kraI83KTk7sRNfEcQp0yA7opOwZgCfQHeZlcHaZFj1ERBgREQBERAEREAREQBERAEREAREQBNTiHElogFrkk2VRbMx3NrnoNSTIzmDm2jhCEZkzkX7xsqjQXYgHqwsBqbj1kFU45SIWvUrK3aKSrgPlyAjRAL2F9+p3O2mrfISairvyLCOZR1o1h/wDGfs0juYOLvWoOlFGUFTmL90ld2VALm5AIvtrNGpxygqqzVUUMLjNdbjMEJsdR3j18zsDNrDYlaih6bBlOxF7GxI+4M1d2rEUcS4tSyrTxKiD18Yk3xLggIzUVVXvqL5VYE638CN7jzHWRGLwrUWs5U3XMMt7bkEa72sNdN5zJ0pQ3PWYbG0sRbK9eXE3eQeDivVqV6gv3iB5AaD6CdLVbCwlQ/RrSthgfGXCdWKskjzlWWabk+Ylc5wxeIpqrYckAXzgBSTtaxYEaa6ee8sc8vTDCxAMy1dWMQlkleyfjqcbr8VVizVi+c/F2gJY+WgII8hp5S08hcWqO7J3zTFspa/hra+tvC/8A2tWJ5do1DdkHymzg+GpS+BQJDCioSzXZbrYyVWGRxX7y5G1ERJyiIiIAiIgCIiAIiIAiIgCLzy7WBJlGxvMdWsbo7U0/CFsGK9Czam5GthYC/WQV8RCgryLFDDyrO0eBaeLcUNLIqBWZr7kgAAXJNgTuVHvIqrj6znVwg6CmB8yzg39gPeVuq7swY1KuYCwbOdAbXFjoRoNwdhMgxdX+IfdaX+mUv8jTe9yxPo+t9DXr8Hnj3KoxRUmqwILliwzZswpjYFQCOyXWxmtiuTDUw9Kh2wVaalMyp3iM4cWJbplW3nc67Tb/AF2r/E+aIR9LH6zKONsobtFUGxyuCcha2ge+qXPXUeYktPGUpuyfmVanR+Jjro/D+0iM4jyR26UVarrSpsgbIxzXYkXGcGw0Frm0sPDMD2FFKQJbKLXIAvck7DQDXQeFpF4jmcIFD9khZQwLOSoUgnMQAG6Hew03mLEc00yHoGogr5hTsubUEBiwvt3C3XQjczNPGUasssHd2vsyvPCVort6a23XnoWEm2pIA8ToPc9JVeN4g1gaiABVpuBe92G+bT4dtBre+tpioYilWY2darLYd4q5AFrAG22u+up3MzY393U/ob/CZPKOZWZth59RUUoPXmXHkKllwieglklf5I/8onoJYJOBERAEREAREQBERAEREAREQBERAEREAwY1M1Nh4gic3w/wAHcd0+q90/UTptTY+k5qrZizDZndh6F2I+hE5PSiWWL7zq9HN3kvA0avHKK1DTZ7MGVbZX3a1he38w+cz1eIU1OVmAN2B8itPtGv4dzWQON5QapUq1O0UF6mcCzaC4uC19DoOmmu83cfwR6lR2WpTUMWNijMQXw4oNqHGlhcabzluFLTtcPU6GaprobmJ4zRpmz1FBsp6nRgSp06WU/TxE2aVZaiBkN1YaGxGm2x1kBxflM16mcOoIRUF1JvlUgE2I6nz+tpO4LC9lTSmCSFFrm32G3p5CazUFFOL1NoObk8y0NTH8DOKWiVdE7NMhBQscwKXBsw0BT6nWeavKGfGfrJqCxfNkCkWNrXDhrg7C/hJPB4sIpDhwczE91iNT0Kg30tMtbGg02ambm4UbizMQBcHUWuDOH1mJhUyU7pXcVpzfOxrUoxu5NFc4XhEwxJaqDmViL3uyrrmOpucqE+5khV4hSz9izqHPdy63u1hba34h85qcV4J2+SxUBUZQGXMO8pW9rjUaWmtW5bZsUtfOgCshyhSPhCaDw+E29R4T6HFWikzys5KU3JacS9fo44zTqUBSFRC6j4QdbC2tvDUS5zl/6K+ADDV6pNS5AZcoG4LZgSxOotawAH0nUJItieW4iImTUREQBERAEREAREQBERAETBi8clFS9VlRRuWIAkZieccKiFu2RrfhQhmPkFEGbN6k1K9zDzlSwhyAGpU07gNsoO2ZumnTU+UjcX+kqlkbs6dUtbu5gFF/M3OkoFaszszuSWYlmPiTvJIU3J6lWviI049lpvxv8AgsXFefa9ZSiBaSkWJU5mt5MRYfK8isLxgrZXFwNLrYEDzXY+1vSR8TNbB0q0bTX3K9DpPEUp3jrfhbf39yy4fELUF0II29D4EdDPr1gDYBmbeygk28+g97SGoYWvTu6ow0N8xQDL5hmG24vbw0BMkqXGUp0ajhHtTALd6gxYsQtyabtr11tpttOLHon/AGNSl2efM9SukE6Sk42k+HI2AW/h1P8A6/8AXFntc0zbwDKW9wP7EzTXm2n2JrFagUVOzt3Tduz7QWN7WO2+828Jx2nUoHEd5UBI1AvpbYAne4H+UuLorD835/0RLH1ZNJRXr8mtjMSAP2lVKFxdcxUMQDubnurv5+m0i3rrnytU75ykftLFhuhy5jrrsdRIfjVapxDEIqZEWxRQ17m5zDMQDrcDb6ywYjlY1MWtdmUqMt0udbKi6NbTa9vLfXSOphKVO0YrbjxL8liabcaqte2i5cfEx0OIXNkrKxtexyMbXtfSx3mY4lz+K3oqj/FeROC5WqYR+1dkZbFCFzXUErlJJAuulvL7ecdgy9ZKioGAAF70bH9opPxAn4Qw33OltbxScovLmKjpJLM4LyXwWDg2OdMXSOYnMCp0UaAgi9h0ufnOsU2uBPz4nDKq1i5tZjWAIYadqCB1B3y/M6idW5A4FVw4qvWykvk7wbMWsLs1gBlGZm01uSTp1uUX2d7lDELtbWLfERJiuIiIAiIgCIiAIiIAiJo8a4kMPQqVW/CpIHi2yj3JA94Bz3n3ifa4rswe7SGX/faxY/LKPnK1PVSoWJZjdmJYnxYm5PzM8y9COWNjhYip1lRy4cPARETcgPVOmWNlDMfAAn7Sb4Hw1kcvUW2llva4N9TYbaaTU4NxJKOcODrYggX2FrH7+5mepzMc3dpjL5mzH5aD019ZE3fc7GHp0acVPMrtcWuPd6a6eBN1qeZStyLi1xlJHoGBHzBkfU4GGpvTNRyHy7rRFspuNKaLf3vMP/iVcwsr5PzbNf8Ao8PeYsTzIT+6UAeL7+yg6e59oumWnOEdXJed/RamN+U0XDGjmqOA3aAAIGLBSoAJ08NxNThfFsNRwzUawdbE51qC+Y6C1wAAdFFrLa0wcS4piHIKuVAGyErc+O+p95W8VR7RSCdTrfzmlm3oeh6MwVHFUXOM1J6NZW00+Tvt5fczNihmzpZRmutjtroAfI2E325trbGqBfypg9OtvMfOQf6m2VQCummtz+IHQ+31mM8NOcNmGmX/AJQBp8vOZcE7XR6Sedpf609t/UmK/E6riz1KjDqCxt8pL8EQmiSgBykl9Rf2X0HlsZX5O8oUmNYsL5QpDeZPwj1uL+01nh4VEo2trwK/S9qWDnONll17n3ac9l3m7iBdGt4XH3E6dyljO1wyHyEpbcKpn8Nr/lLL9jaTfImK7PPQbQqTYHql+4fMW6+IMrLCTw/8mmmeGeNpYpWhdNc7fJc4nwGfZk1EREAREQBERAERPLnQwD6WnM+e+P8Ab1exQ/s6R1ts1TY+y7epPhIvivFMQK1VHrV9HYWzsBlvddBYWtbaRYEnpU9pMoYrEpJ043vs/Du8fwIiJaOUIiIAiIgCIiAJjfDqdwPpNzA4JqzhFsDYm5vYAbnT1A95J4rlV1ANNg56g2XX+U7ex+cqVcVRhLJN6lyhTrJdZTlblrb9+9jBQ5Np1qdKojsgKjOB3u9bvWJOhvfQ3m9jeS6LU8tIFHA0a5Nz/OOt/Ef/AJIcdthn/FTY627pDDzGob7iSuG5rI0q07+aG3/K3+c5dSlidJU5Zlws/wB9zvf5jEuSTqNNcHp67NeJUa/B6lOqKTrlJIF91sTYEHqJcXwIp4Z6dEG/ZuBtcuVIBPmTaTdKotWmGtdXUGx6hh1HvNA0yjlL3Fsyk72vYgnrY216gi+u9/o/HKrPq6i14e5r0z0hWxtOKemTdc3z+3IqGE4ViVoVVZamYmllswv3UZWO+nTwvcX0uBhxPBcUaNBFWpnUVFY5wMt2T8dxYEZttLeku80eOITh6liRprbwBGYe4uJ1Z0oqD8P7OBSrSlUSWl2vgkuROOVHcUyzuqpTBLHN+0C9+zdRfT1BnQZXuTuFU6VBSgFyJYZyWdsREQBERAEREASL5k4t+rYapUFiwACg7ZmOVb+Vzf2kpKr+kWmThLjZXRj6Xt/e/tA21RzjEYhqjl6jFmO5NvsNB6CY4idBJLRHnZScndvUT4W1A0v0HpvPshq2DdqnaL2+VMwylyHe/wAZT8oFhYH4rdNJhuxmEVLdks9ZV+JlHqQPvPoqgi4IIJsCCCCfASIx2DZ3uisR2dMXNw2na3GpHeuVuD4zXbC1Gw9lVlbtg1rOPwKCbEXtcH4vDxImuZ8iRU00tSfWoDsQfQiepA8A4e6VCzIVGUi5CjfKRlt6G/8AnJ6bRd0R1IqLsncTYwGDNaotMG173Nr2ABJ09re815M8qoDWY+FM292Uf9esgxVR06MpLclw0VKok+/0RP4DhiUBZBqd2OrH1Ph5DSbURPJtuTuzqN3MdfCrUFnVWHgwBsfK+01H4DQIP7JB6ZgfmDpN+JlSa2ZlTktEz4iBQANAAAB5DQTSx9Ns6Mqs3dZdMuhLIRe5GndOs3otN6NWVKanHdGN73Ium9xsQQSCDuCNwZqcaBNCpbwHyzC/0vNmgbgnxZz83b+1pHcW4he+HpDPUcZSNwgO5PnbYf8AR9r1l6ClPdr1aObCnbE5YLRS9EzovLIthqdvASVkXy7hmp4dFbcASUnKO0IiIAiIgCIi8A+M1hcyj87cy0K2G7OjVV2Z1uF17oNz7aTe5x5mpJQq0UqK1VgUyqblb6MWt8Nhfec1klOGbUrYmv1KtbV3+3J/vIRES6cQREQBERAEREA+gXIABJJsANST4AdZZ+XuENSJqVNCy2C9QL3ux8dBp0+3jlfAgKapGrXVfJQdT7kfICTs89jsY5t0o7fk6tGiqav9X4/eIiInKJhERAEw4uvkQsN9l82Jsv1InjEY4IbWcm1zlANh0vr1sdBc6TXxWLSp2YRlbvZjYg2UKw18NWXeWaNCU5wi07Sf/TazScrba++viYShWmQu4UgHztofnN79HfA07Ptm7ztqSd7ne/nNOvWCKXc2UC5PQCYeBcwqldRh2ZlcnOuVgoO+YXAsSdx1vfTr6zFxVlZ7cCpgZt5rp6637+86aBPs802uAZ6nPOkIiIAiIgCUznzmY0gMPRYh2F3YbqnQA9Gb6AeYlwrVMqkzieMxZq1Hqtu7Fj5X2HsLD2klOOaWpXxFV0oXW+y+TCBERLpwxERAE89qPFfmJIcJ4Ya7gEHIPjNjY/yg+J+gvLkKSjZV+QnMxPSCoyyxV+epepYVOOabtfZd3P4KDRpl/gVn/pBb7TP/ALNrfwq3/A0vIESk+lKl9IomWGpcb+a+Cl4TgtV3ClHQdWZSAB77nykzS5Upi2Z6jeXdUH5C/wBZNxK1XHVqnG3gSxpwh/Fedn7HmnTCgKoAAFgBsB0AmlU4/hlbK2Iw4bvaGpT/AA2DX10IuNDN+Ubi/L2Jao9VVZgTiLAVWFQXqv2WW7AKCrIbAjSmL261qcVJ9pki13LbieMUaQvUq017obVhqrXylfzA5W2vtPdHidJ0DpUpspbIGDAgv+W46yt8z8Fr4gqtNL/s0W5ewLlKysTr3QocXIUlrga201qvLVdsEKOUioMRn3VrAUgtw5cAjTQkG5IBUC5G6hCy1FkWvCcWo1jalVpObZrK6sct7XsDe19Jtyp8ocv1sPVd6qhRlZdXDli3ZNcWvYDIQbm/TUAGWyRzik7IwyNf95UvvdflkW31DfWY8RVyI7eClvkCf7TdxeELEMlswFtdmF72JG2ux13Omsr2Ep1+IOUpgpSBIb8zW0NyNh5CemwONh/51D6lpb3K08LKpUzfTpf4+OBt8s8lHFU1q13dr62LEjXyl8wHLdGlbKouPITY4Pw8UKSoOgm9IzpXPgE+xEGBERAEREA0+LD9i9t8p+04qmw9BO4YynmRh5TinEMM1Byjq1wSAbEgi+huPK0lpSSepUxdOU4LKr6mOJiWte11cX2JFhMstKSexyZ05QdpIRYnQC5OgHiTsPnPFSqF+IgSa5Wwa1WNW4IQ2A/nte58hfTz9JBiK8aMHLj7ktChKo7tdniyx8PwnZUkTwGp8WOrH5kzYiJ5Ntt3Z1G7u4iImDAiIgCIiAIiIAiIgH0Tz+jsjLVy7do9j5ZjaR/H8caNBivxNZE/qbQH2Fz7Sx8lcK7DDKOpE6WBg9ZfYnhpHx9iwxETpmwiIgCIiAIiIAmniOE06huygmbkQCC41yvSq0WRVANtCNwehE5vU5VxRfIFA6ZtfmB0nZZ5yDwEym1sayhGVsyvYovA/wBGtNAGrd5ut9ZscX4GMIwq0FJW1qii1yOhHmD9CZdJ5emGFiLyOcFOOVm9ygYPjVKq2RWIexOVlZTpva+h9jN6SvF+VKVVbqMrDUMNCCNiD0MrFbG1MMcuJR2ttURQbj+ZdLH038BOXWwco6w1RHKmn/EkokOea6H/AKx/9tv7xhuaKbvlKVUB2dwAt/A2Jy+plbqalr5X5GvVy5ExET4zAAk6Aak+AG8iIzS41jXo0HqU1DstjlN/huMx08BrMWB5ho1EUl1Rja6sQpB8Ndx5iamL5oVm7PDp+sXU5iDZRfYXt3r63tJjl7k9amHAroM1peo4Vzj2tO8sKCy2ktTMImjiuH1cAbKrVKN9APiTxy33Xy09ek9UOMUXtlqJf8pIVvQq1iDK9WjOm9UaOm+GpuRESEiInmIXFAH+Ov8AhedCwK2pr6Cc94lSz4vCKfhu7f7wyj7H6zo1FbKB5TtYNWpFlfxX7xPcREtgREQBERAEREAREQBERAEREATDWwiv8QBmaIBof7Co/kWecTwKk6FSi2MkYgFBxnBcRhP3NqlLojXuo8FboPI3HpI3FcecqyDD1c5UrqRlBItuBqBedPIvMJwSXvlF5Wlhacnexm6vdorvJfLi0aC5lGawloAttAW20+yyYPFSkGFiLyCx/JWHralRLBEAo1X9HZT9xVqp5KzAfK81n5Uxq/DiHPqEP3E6FEjdOD3SNsz4lD4ZyziWxCVMQwOS+UBQoF7X26mwl7UaT7E2jFRVkYbuIiJsYEREAREQBERAP//Z"/>
          <p:cNvSpPr>
            <a:spLocks noChangeAspect="1" noChangeArrowheads="1"/>
          </p:cNvSpPr>
          <p:nvPr/>
        </p:nvSpPr>
        <p:spPr bwMode="auto">
          <a:xfrm>
            <a:off x="0" y="-1320800"/>
            <a:ext cx="2019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onstantia" pitchFamily="18" charset="0"/>
            </a:endParaRPr>
          </a:p>
        </p:txBody>
      </p:sp>
      <p:sp>
        <p:nvSpPr>
          <p:cNvPr id="27651" name="AutoShape 4" descr="data:image/jpeg;base64,/9j/4AAQSkZJRgABAQAAAQABAAD/2wCEAAkGBhQQEBISEBQQFRUWFBUVFhYXFxIWFxYUGBQVFhQYFhYXHSYgGBkjGRUVHy8gJCcpLCwsGB4xNzAqNSctLCkBCQoKDgwOGg8PGiwlHyQsKSksLC0sLSw1LSssLywpLCksLDAqNC8sLDQvLCwqLSwsLCoqLCwpLC0qLCwsLCoqLP/AABEIAO0A1AMBIgACEQEDEQH/xAAcAAEAAgMBAQEAAAAAAAAAAAAABQYDBAcCAQj/xABDEAACAQIEAwYEAggDBgcAAAABAgADEQQSITEFBkETIlFhcYEykaGxQlIHFCMzU2JywbLR0hWCkqLw8RY0Y4OTo+H/xAAbAQEAAgMBAQAAAAAAAAAAAAAAAwQBAgUGB//EADERAAIBAgQCCQQCAwEAAAAAAAABAgMRBBIhMUFRBRMiYXGRocHRQoGx8DLhFSPxFP/aAAwDAQACEQMRAD8A7jERAEREAREQBERAEREAREQBERAEREAREQBERAET4TMTY1Buy/MQDNPhMrnGucUpXWgVqP4g9xf6iNz/ACj6So47jFasD2tViOoHcW3mFtcet5XqYiMNNy/QwFSqrvRd/wAHTRilvbML+F5kDXnEzjA7ZaFPtG8QLKPfc+0vnJPDq9ME1S1jrYkkD+kHabU5ynvGxpiKFOlop3fK3vcuMREmKYiIgCIiAIiIAiIgCIiAIiIAiIgCIiAIiIAkZzJhXq4aolLMXOWwUhSbOpIzFhbQHW8k4gHG+YqOMQVqF2Bd6dawqJc61VAJFwBYIco0vb+aV1+FV+xsE7/bF/iXVSmhuW/N0+nWX7mpr4yr5Kg+hP8AeRU5lWo87R6PDYePVRd2rojuA4Z6VEJVvmDN+LN3dxr85s4Dh74+r2aXFIHU/nP+mY8QGrVFw9K92tnI6L4ep+3rOo8t8CXC0lUAXtrJaFLM88itjcT1a6mD8X7Dg3LVLDqAqi9t5LgT7EvHFEREAREQBERAEREAREQBERAEREAREQBERAERPNR7Ak9IBFcZ5kp4WysGZyLhVte21yTYAX+xkU/PyW7tGrfzNMD55j9pVcfjO2q1Kpv32JH9A0Qf8Nj7mYJzp4mV3l2PQUujqeRZ9+JkxOIao71HtmdsxtsNAAB5AACauLxQprc79B1Y9AJjxmOyWVRmc/Co+58BLByvyQ1RhXxOp6DoB4AdJrSoyqO72JcTi4YdZY78uRufo+5fKqa9Ud9jeXuY6FEIoVRYCZJ0kraI83KTk7sRNfEcQp0yA7opOwZgCfQHeZlcHaZFj1ERBgREQBERAEREAREQBERAEREAREQBNTiHElogFrkk2VRbMx3NrnoNSTIzmDm2jhCEZkzkX7xsqjQXYgHqwsBqbj1kFU45SIWvUrK3aKSrgPlyAjRAL2F9+p3O2mrfISairvyLCOZR1o1h/wDGfs0juYOLvWoOlFGUFTmL90ld2VALm5AIvtrNGpxygqqzVUUMLjNdbjMEJsdR3j18zsDNrDYlaih6bBlOxF7GxI+4M1d2rEUcS4tSyrTxKiD18Yk3xLggIzUVVXvqL5VYE638CN7jzHWRGLwrUWs5U3XMMt7bkEa72sNdN5zJ0pQ3PWYbG0sRbK9eXE3eQeDivVqV6gv3iB5AaD6CdLVbCwlQ/RrSthgfGXCdWKskjzlWWabk+Ylc5wxeIpqrYckAXzgBSTtaxYEaa6ee8sc8vTDCxAMy1dWMQlkleyfjqcbr8VVizVi+c/F2gJY+WgII8hp5S08hcWqO7J3zTFspa/hra+tvC/8A2tWJ5do1DdkHymzg+GpS+BQJDCioSzXZbrYyVWGRxX7y5G1ERJyiIiIAiIgCIiAIiIAiIgCLzy7WBJlGxvMdWsbo7U0/CFsGK9Czam5GthYC/WQV8RCgryLFDDyrO0eBaeLcUNLIqBWZr7kgAAXJNgTuVHvIqrj6znVwg6CmB8yzg39gPeVuq7swY1KuYCwbOdAbXFjoRoNwdhMgxdX+IfdaX+mUv8jTe9yxPo+t9DXr8Hnj3KoxRUmqwILliwzZswpjYFQCOyXWxmtiuTDUw9Kh2wVaalMyp3iM4cWJbplW3nc67Tb/AF2r/E+aIR9LH6zKONsobtFUGxyuCcha2ge+qXPXUeYktPGUpuyfmVanR+Jjro/D+0iM4jyR26UVarrSpsgbIxzXYkXGcGw0Frm0sPDMD2FFKQJbKLXIAvck7DQDXQeFpF4jmcIFD9khZQwLOSoUgnMQAG6Hew03mLEc00yHoGogr5hTsubUEBiwvt3C3XQjczNPGUasssHd2vsyvPCVort6a23XnoWEm2pIA8ToPc9JVeN4g1gaiABVpuBe92G+bT4dtBre+tpioYilWY2darLYd4q5AFrAG22u+up3MzY393U/ob/CZPKOZWZth59RUUoPXmXHkKllwieglklf5I/8onoJYJOBERAEREAREQBERAEREAREQBERAEREAwY1M1Nh4gic3w/wAHcd0+q90/UTptTY+k5qrZizDZndh6F2I+hE5PSiWWL7zq9HN3kvA0avHKK1DTZ7MGVbZX3a1he38w+cz1eIU1OVmAN2B8itPtGv4dzWQON5QapUq1O0UF6mcCzaC4uC19DoOmmu83cfwR6lR2WpTUMWNijMQXw4oNqHGlhcabzluFLTtcPU6GaprobmJ4zRpmz1FBsp6nRgSp06WU/TxE2aVZaiBkN1YaGxGm2x1kBxflM16mcOoIRUF1JvlUgE2I6nz+tpO4LC9lTSmCSFFrm32G3p5CazUFFOL1NoObk8y0NTH8DOKWiVdE7NMhBQscwKXBsw0BT6nWeavKGfGfrJqCxfNkCkWNrXDhrg7C/hJPB4sIpDhwczE91iNT0Kg30tMtbGg02ambm4UbizMQBcHUWuDOH1mJhUyU7pXcVpzfOxrUoxu5NFc4XhEwxJaqDmViL3uyrrmOpucqE+5khV4hSz9izqHPdy63u1hba34h85qcV4J2+SxUBUZQGXMO8pW9rjUaWmtW5bZsUtfOgCshyhSPhCaDw+E29R4T6HFWikzys5KU3JacS9fo44zTqUBSFRC6j4QdbC2tvDUS5zl/6K+ADDV6pNS5AZcoG4LZgSxOotawAH0nUJItieW4iImTUREQBERAEREAREQBERAETBi8clFS9VlRRuWIAkZieccKiFu2RrfhQhmPkFEGbN6k1K9zDzlSwhyAGpU07gNsoO2ZumnTU+UjcX+kqlkbs6dUtbu5gFF/M3OkoFaszszuSWYlmPiTvJIU3J6lWviI049lpvxv8AgsXFefa9ZSiBaSkWJU5mt5MRYfK8isLxgrZXFwNLrYEDzXY+1vSR8TNbB0q0bTX3K9DpPEUp3jrfhbf39yy4fELUF0II29D4EdDPr1gDYBmbeygk28+g97SGoYWvTu6ow0N8xQDL5hmG24vbw0BMkqXGUp0ajhHtTALd6gxYsQtyabtr11tpttOLHon/AGNSl2efM9SukE6Sk42k+HI2AW/h1P8A6/8AXFntc0zbwDKW9wP7EzTXm2n2JrFagUVOzt3Tduz7QWN7WO2+828Jx2nUoHEd5UBI1AvpbYAne4H+UuLorD835/0RLH1ZNJRXr8mtjMSAP2lVKFxdcxUMQDubnurv5+m0i3rrnytU75ykftLFhuhy5jrrsdRIfjVapxDEIqZEWxRQ17m5zDMQDrcDb6ywYjlY1MWtdmUqMt0udbKi6NbTa9vLfXSOphKVO0YrbjxL8liabcaqte2i5cfEx0OIXNkrKxtexyMbXtfSx3mY4lz+K3oqj/FeROC5WqYR+1dkZbFCFzXUErlJJAuulvL7ecdgy9ZKioGAAF70bH9opPxAn4Qw33OltbxScovLmKjpJLM4LyXwWDg2OdMXSOYnMCp0UaAgi9h0ufnOsU2uBPz4nDKq1i5tZjWAIYadqCB1B3y/M6idW5A4FVw4qvWykvk7wbMWsLs1gBlGZm01uSTp1uUX2d7lDELtbWLfERJiuIiIAiIgCIiAIiIAiJo8a4kMPQqVW/CpIHi2yj3JA94Bz3n3ifa4rswe7SGX/faxY/LKPnK1PVSoWJZjdmJYnxYm5PzM8y9COWNjhYip1lRy4cPARETcgPVOmWNlDMfAAn7Sb4Hw1kcvUW2llva4N9TYbaaTU4NxJKOcODrYggX2FrH7+5mepzMc3dpjL5mzH5aD019ZE3fc7GHp0acVPMrtcWuPd6a6eBN1qeZStyLi1xlJHoGBHzBkfU4GGpvTNRyHy7rRFspuNKaLf3vMP/iVcwsr5PzbNf8Ao8PeYsTzIT+6UAeL7+yg6e59oumWnOEdXJed/RamN+U0XDGjmqOA3aAAIGLBSoAJ08NxNThfFsNRwzUawdbE51qC+Y6C1wAAdFFrLa0wcS4piHIKuVAGyErc+O+p95W8VR7RSCdTrfzmlm3oeh6MwVHFUXOM1J6NZW00+Tvt5fczNihmzpZRmutjtroAfI2E325trbGqBfypg9OtvMfOQf6m2VQCummtz+IHQ+31mM8NOcNmGmX/AJQBp8vOZcE7XR6Sedpf609t/UmK/E6riz1KjDqCxt8pL8EQmiSgBykl9Rf2X0HlsZX5O8oUmNYsL5QpDeZPwj1uL+01nh4VEo2trwK/S9qWDnONll17n3ac9l3m7iBdGt4XH3E6dyljO1wyHyEpbcKpn8Nr/lLL9jaTfImK7PPQbQqTYHql+4fMW6+IMrLCTw/8mmmeGeNpYpWhdNc7fJc4nwGfZk1EREAREQBERAERPLnQwD6WnM+e+P8Ab1exQ/s6R1ts1TY+y7epPhIvivFMQK1VHrV9HYWzsBlvddBYWtbaRYEnpU9pMoYrEpJ043vs/Du8fwIiJaOUIiIAiIgCIiAJjfDqdwPpNzA4JqzhFsDYm5vYAbnT1A95J4rlV1ANNg56g2XX+U7ex+cqVcVRhLJN6lyhTrJdZTlblrb9+9jBQ5Np1qdKojsgKjOB3u9bvWJOhvfQ3m9jeS6LU8tIFHA0a5Nz/OOt/Ef/AJIcdthn/FTY627pDDzGob7iSuG5rI0q07+aG3/K3+c5dSlidJU5Zlws/wB9zvf5jEuSTqNNcHp67NeJUa/B6lOqKTrlJIF91sTYEHqJcXwIp4Z6dEG/ZuBtcuVIBPmTaTdKotWmGtdXUGx6hh1HvNA0yjlL3Fsyk72vYgnrY216gi+u9/o/HKrPq6i14e5r0z0hWxtOKemTdc3z+3IqGE4ViVoVVZamYmllswv3UZWO+nTwvcX0uBhxPBcUaNBFWpnUVFY5wMt2T8dxYEZttLeku80eOITh6liRprbwBGYe4uJ1Z0oqD8P7OBSrSlUSWl2vgkuROOVHcUyzuqpTBLHN+0C9+zdRfT1BnQZXuTuFU6VBSgFyJYZyWdsREQBERAEREASL5k4t+rYapUFiwACg7ZmOVb+Vzf2kpKr+kWmThLjZXRj6Xt/e/tA21RzjEYhqjl6jFmO5NvsNB6CY4idBJLRHnZScndvUT4W1A0v0HpvPshq2DdqnaL2+VMwylyHe/wAZT8oFhYH4rdNJhuxmEVLdks9ZV+JlHqQPvPoqgi4IIJsCCCCfASIx2DZ3uisR2dMXNw2na3GpHeuVuD4zXbC1Gw9lVlbtg1rOPwKCbEXtcH4vDxImuZ8iRU00tSfWoDsQfQiepA8A4e6VCzIVGUi5CjfKRlt6G/8AnJ6bRd0R1IqLsncTYwGDNaotMG173Nr2ABJ09re815M8qoDWY+FM292Uf9esgxVR06MpLclw0VKok+/0RP4DhiUBZBqd2OrH1Ph5DSbURPJtuTuzqN3MdfCrUFnVWHgwBsfK+01H4DQIP7JB6ZgfmDpN+JlSa2ZlTktEz4iBQANAAAB5DQTSx9Ns6Mqs3dZdMuhLIRe5GndOs3otN6NWVKanHdGN73Ium9xsQQSCDuCNwZqcaBNCpbwHyzC/0vNmgbgnxZz83b+1pHcW4he+HpDPUcZSNwgO5PnbYf8AR9r1l6ClPdr1aObCnbE5YLRS9EzovLIthqdvASVkXy7hmp4dFbcASUnKO0IiIAiIgCIi8A+M1hcyj87cy0K2G7OjVV2Z1uF17oNz7aTe5x5mpJQq0UqK1VgUyqblb6MWt8Nhfec1klOGbUrYmv1KtbV3+3J/vIRES6cQREQBERAEREA+gXIABJJsANST4AdZZ+XuENSJqVNCy2C9QL3ux8dBp0+3jlfAgKapGrXVfJQdT7kfICTs89jsY5t0o7fk6tGiqav9X4/eIiInKJhERAEw4uvkQsN9l82Jsv1InjEY4IbWcm1zlANh0vr1sdBc6TXxWLSp2YRlbvZjYg2UKw18NWXeWaNCU5wi07Sf/TazScrba++viYShWmQu4UgHztofnN79HfA07Ptm7ztqSd7ne/nNOvWCKXc2UC5PQCYeBcwqldRh2ZlcnOuVgoO+YXAsSdx1vfTr6zFxVlZ7cCpgZt5rp6637+86aBPs802uAZ6nPOkIiIAiIgCUznzmY0gMPRYh2F3YbqnQA9Gb6AeYlwrVMqkzieMxZq1Hqtu7Fj5X2HsLD2klOOaWpXxFV0oXW+y+TCBERLpwxERAE89qPFfmJIcJ4Ya7gEHIPjNjY/yg+J+gvLkKSjZV+QnMxPSCoyyxV+epepYVOOabtfZd3P4KDRpl/gVn/pBb7TP/ALNrfwq3/A0vIESk+lKl9IomWGpcb+a+Cl4TgtV3ClHQdWZSAB77nykzS5Upi2Z6jeXdUH5C/wBZNxK1XHVqnG3gSxpwh/Fedn7HmnTCgKoAAFgBsB0AmlU4/hlbK2Iw4bvaGpT/AA2DX10IuNDN+Ubi/L2Jao9VVZgTiLAVWFQXqv2WW7AKCrIbAjSmL261qcVJ9pki13LbieMUaQvUq017obVhqrXylfzA5W2vtPdHidJ0DpUpspbIGDAgv+W46yt8z8Fr4gqtNL/s0W5ewLlKysTr3QocXIUlrga201qvLVdsEKOUioMRn3VrAUgtw5cAjTQkG5IBUC5G6hCy1FkWvCcWo1jalVpObZrK6sct7XsDe19Jtyp8ocv1sPVd6qhRlZdXDli3ZNcWvYDIQbm/TUAGWyRzik7IwyNf95UvvdflkW31DfWY8RVyI7eClvkCf7TdxeELEMlswFtdmF72JG2ux13Omsr2Ep1+IOUpgpSBIb8zW0NyNh5CemwONh/51D6lpb3K08LKpUzfTpf4+OBt8s8lHFU1q13dr62LEjXyl8wHLdGlbKouPITY4Pw8UKSoOgm9IzpXPgE+xEGBERAEREA0+LD9i9t8p+04qmw9BO4YynmRh5TinEMM1Byjq1wSAbEgi+huPK0lpSSepUxdOU4LKr6mOJiWte11cX2JFhMstKSexyZ05QdpIRYnQC5OgHiTsPnPFSqF+IgSa5Wwa1WNW4IQ2A/nte58hfTz9JBiK8aMHLj7ktChKo7tdniyx8PwnZUkTwGp8WOrH5kzYiJ5Ntt3Z1G7u4iImDAiIgCIiAIiIAiIgH0Tz+jsjLVy7do9j5ZjaR/H8caNBivxNZE/qbQH2Fz7Sx8lcK7DDKOpE6WBg9ZfYnhpHx9iwxETpmwiIgCIiAIiIAmniOE06huygmbkQCC41yvSq0WRVANtCNwehE5vU5VxRfIFA6ZtfmB0nZZ5yDwEym1sayhGVsyvYovA/wBGtNAGrd5ut9ZscX4GMIwq0FJW1qii1yOhHmD9CZdJ5emGFiLyOcFOOVm9ygYPjVKq2RWIexOVlZTpva+h9jN6SvF+VKVVbqMrDUMNCCNiD0MrFbG1MMcuJR2ttURQbj+ZdLH038BOXWwco6w1RHKmn/EkokOea6H/AKx/9tv7xhuaKbvlKVUB2dwAt/A2Jy+plbqalr5X5GvVy5ExET4zAAk6Aak+AG8iIzS41jXo0HqU1DstjlN/huMx08BrMWB5ho1EUl1Rja6sQpB8Ndx5iamL5oVm7PDp+sXU5iDZRfYXt3r63tJjl7k9amHAroM1peo4Vzj2tO8sKCy2ktTMImjiuH1cAbKrVKN9APiTxy33Xy09ek9UOMUXtlqJf8pIVvQq1iDK9WjOm9UaOm+GpuRESEiInmIXFAH+Ov8AhedCwK2pr6Cc94lSz4vCKfhu7f7wyj7H6zo1FbKB5TtYNWpFlfxX7xPcREtgREQBERAEREAREQBERAEREATDWwiv8QBmaIBof7Co/kWecTwKk6FSi2MkYgFBxnBcRhP3NqlLojXuo8FboPI3HpI3FcecqyDD1c5UrqRlBItuBqBedPIvMJwSXvlF5Wlhacnexm6vdorvJfLi0aC5lGawloAttAW20+yyYPFSkGFiLyCx/JWHralRLBEAo1X9HZT9xVqp5KzAfK81n5Uxq/DiHPqEP3E6FEjdOD3SNsz4lD4ZyziWxCVMQwOS+UBQoF7X26mwl7UaT7E2jFRVkYbuIiJsYEREAREQBERAP//Z"/>
          <p:cNvSpPr>
            <a:spLocks noChangeAspect="1" noChangeArrowheads="1"/>
          </p:cNvSpPr>
          <p:nvPr/>
        </p:nvSpPr>
        <p:spPr bwMode="auto">
          <a:xfrm>
            <a:off x="0" y="-1320800"/>
            <a:ext cx="2019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onstantia" pitchFamily="18" charset="0"/>
            </a:endParaRPr>
          </a:p>
        </p:txBody>
      </p:sp>
      <p:sp>
        <p:nvSpPr>
          <p:cNvPr id="27652" name="矩形 12"/>
          <p:cNvSpPr>
            <a:spLocks noChangeArrowheads="1"/>
          </p:cNvSpPr>
          <p:nvPr/>
        </p:nvSpPr>
        <p:spPr bwMode="auto">
          <a:xfrm>
            <a:off x="1908175" y="21336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7200" b="1">
                <a:latin typeface="Constantia" pitchFamily="18" charset="0"/>
                <a:ea typeface="文鼎粗隸" pitchFamily="49" charset="-120"/>
              </a:rPr>
              <a:t>討論與建議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964612" cy="4392612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     </a:t>
            </a:r>
            <a:r>
              <a:rPr lang="zh-TW" altLang="en-US" sz="4000" b="1" smtClean="0">
                <a:solidFill>
                  <a:srgbClr val="FF0000"/>
                </a:solidFill>
              </a:rPr>
              <a:t>二、</a:t>
            </a:r>
            <a:r>
              <a:rPr lang="zh-TW" altLang="zh-TW" sz="4000" b="1" smtClean="0">
                <a:solidFill>
                  <a:srgbClr val="FF0000"/>
                </a:solidFill>
              </a:rPr>
              <a:t>主要分析內容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zh-TW" altLang="zh-TW" sz="4000" smtClean="0"/>
              <a:t/>
            </a:r>
            <a:br>
              <a:rPr lang="zh-TW" altLang="zh-TW" sz="4000" smtClean="0"/>
            </a:br>
            <a:r>
              <a:rPr lang="zh-TW" altLang="zh-TW" sz="3600" smtClean="0"/>
              <a:t>（一）三至六年級定期評量試卷編制題型</a:t>
            </a:r>
            <a:br>
              <a:rPr lang="zh-TW" altLang="zh-TW" sz="3600" smtClean="0"/>
            </a:br>
            <a:r>
              <a:rPr lang="zh-TW" altLang="zh-TW" sz="3600" smtClean="0"/>
              <a:t>（二）命題者編製雙項細目表之樣態</a:t>
            </a:r>
            <a:br>
              <a:rPr lang="zh-TW" altLang="zh-TW" sz="3600" smtClean="0"/>
            </a:br>
            <a:r>
              <a:rPr lang="zh-TW" altLang="zh-TW" sz="3600" smtClean="0"/>
              <a:t>（三）中年級教材轉化設計命題現況</a:t>
            </a:r>
            <a:br>
              <a:rPr lang="zh-TW" altLang="zh-TW" sz="3600" smtClean="0"/>
            </a:br>
            <a:r>
              <a:rPr lang="zh-TW" altLang="zh-TW" sz="3600" smtClean="0"/>
              <a:t>（四）三至六年級定期評量試後教師針對分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            </a:t>
            </a:r>
            <a:r>
              <a:rPr lang="zh-TW" altLang="zh-TW" sz="3600" smtClean="0"/>
              <a:t>析結果進行之教學反思</a:t>
            </a:r>
            <a:endParaRPr lang="zh-TW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27088" y="1052513"/>
          <a:ext cx="7273925" cy="1737678"/>
        </p:xfrm>
        <a:graphic>
          <a:graphicData uri="http://schemas.openxmlformats.org/drawingml/2006/table">
            <a:tbl>
              <a:tblPr/>
              <a:tblGrid>
                <a:gridCol w="1042987"/>
                <a:gridCol w="1042988"/>
                <a:gridCol w="1041400"/>
                <a:gridCol w="1046162"/>
                <a:gridCol w="1012825"/>
                <a:gridCol w="1041400"/>
                <a:gridCol w="1046163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>
                <a:latin typeface="細明體" pitchFamily="49" charset="-120"/>
                <a:ea typeface="細明體" pitchFamily="49" charset="-120"/>
                <a:cs typeface="Arial" pitchFamily="34" charset="0"/>
              </a:rPr>
              <a:t>（一）各領域收件數量統計</a:t>
            </a:r>
            <a:endParaRPr lang="zh-TW" sz="3200">
              <a:ea typeface="細明體" pitchFamily="49" charset="-120"/>
              <a:cs typeface="Arial" pitchFamily="34" charset="0"/>
            </a:endParaRPr>
          </a:p>
          <a:p>
            <a:pPr eaLnBrk="0" hangingPunct="0"/>
            <a:endParaRPr lang="zh-TW" altLang="zh-TW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188" y="134143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>
                <a:latin typeface="細明體" pitchFamily="49" charset="-120"/>
                <a:ea typeface="細明體" pitchFamily="49" charset="-120"/>
                <a:cs typeface="Arial" pitchFamily="34" charset="0"/>
              </a:rPr>
              <a:t>（二）各年級收件數量</a:t>
            </a:r>
            <a:endParaRPr lang="zh-TW" sz="3600">
              <a:ea typeface="細明體" pitchFamily="49" charset="-120"/>
              <a:cs typeface="Arial" pitchFamily="34" charset="0"/>
            </a:endParaRPr>
          </a:p>
          <a:p>
            <a:pPr eaLnBrk="0" hangingPunct="0"/>
            <a:endParaRPr lang="zh-TW" altLang="zh-TW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30906"/>
              </p:ext>
            </p:extLst>
          </p:nvPr>
        </p:nvGraphicFramePr>
        <p:xfrm>
          <a:off x="539552" y="908722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Calibri" pitchFamily="34" charset="0"/>
              </a:rPr>
              <a:t>（三）</a:t>
            </a:r>
            <a:r>
              <a:rPr lang="zh-TW" sz="3200" dirty="0">
                <a:solidFill>
                  <a:srgbClr val="000000"/>
                </a:solidFill>
                <a:latin typeface="新細明體" pitchFamily="18" charset="-120"/>
              </a:rPr>
              <a:t>各校評量的設計類型</a:t>
            </a:r>
            <a:endParaRPr lang="zh-TW" sz="3200" dirty="0"/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4088456079"/>
              </p:ext>
            </p:extLst>
          </p:nvPr>
        </p:nvGraphicFramePr>
        <p:xfrm>
          <a:off x="1218746" y="21018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12269"/>
              </p:ext>
            </p:extLst>
          </p:nvPr>
        </p:nvGraphicFramePr>
        <p:xfrm>
          <a:off x="179388" y="908050"/>
          <a:ext cx="8713091" cy="977255"/>
        </p:xfrm>
        <a:graphic>
          <a:graphicData uri="http://schemas.openxmlformats.org/drawingml/2006/table">
            <a:tbl>
              <a:tblPr/>
              <a:tblGrid>
                <a:gridCol w="2092616"/>
                <a:gridCol w="1900885"/>
                <a:gridCol w="1670009"/>
                <a:gridCol w="2105664"/>
                <a:gridCol w="943917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Calibri" pitchFamily="34" charset="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Calibri" pitchFamily="34" charset="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Calibri" pitchFamily="34" charset="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Calibri" pitchFamily="34" charset="0"/>
              </a:rPr>
              <a:t>樣態</a:t>
            </a:r>
            <a:endParaRPr lang="zh-TW" sz="2800" dirty="0"/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38655616"/>
              </p:ext>
            </p:extLst>
          </p:nvPr>
        </p:nvGraphicFramePr>
        <p:xfrm>
          <a:off x="467544" y="2028825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81292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755650" y="908050"/>
            <a:ext cx="73453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618412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類型</a:t>
            </a:r>
            <a:r>
              <a:rPr lang="zh-TW" altLang="en-US" sz="3200" dirty="0"/>
              <a:t>一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3315" name="圖片 5"/>
          <p:cNvPicPr>
            <a:picLocks noChangeAspect="1" noChangeArrowheads="1"/>
          </p:cNvPicPr>
          <p:nvPr/>
        </p:nvPicPr>
        <p:blipFill>
          <a:blip r:embed="rId2" cstate="print"/>
          <a:srcRect l="25462" t="11575" r="24332" b="14790"/>
          <a:stretch>
            <a:fillRect/>
          </a:stretch>
        </p:blipFill>
        <p:spPr bwMode="auto">
          <a:xfrm>
            <a:off x="323850" y="908050"/>
            <a:ext cx="83518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5684</TotalTime>
  <Words>1463</Words>
  <Application>Microsoft Office PowerPoint</Application>
  <PresentationFormat>如螢幕大小 (4:3)</PresentationFormat>
  <Paragraphs>436</Paragraphs>
  <Slides>27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PowerPoint 簡報</vt:lpstr>
      <vt:lpstr>           本分析報告以宜蘭縣104年度國民中小學優良紙筆評量計畫社會領域共收件數44件為主要分析分析之資料來源對象</vt:lpstr>
      <vt:lpstr>     二、主要分析內容  （一）三至六年級定期評量試卷編制題型 （二）命題者編製雙項細目表之樣態 （三）中年級教材轉化設計命題現況 （四）三至六年級定期評量試後教師針對分             析結果進行之教學反思</vt:lpstr>
      <vt:lpstr>PowerPoint 簡報</vt:lpstr>
      <vt:lpstr>PowerPoint 簡報</vt:lpstr>
      <vt:lpstr>PowerPoint 簡報</vt:lpstr>
      <vt:lpstr>PowerPoint 簡報</vt:lpstr>
      <vt:lpstr>社會領域雙向細目表樣態介紹 (建議類型)</vt:lpstr>
      <vt:lpstr>社會領域雙向細目表樣態介紹 (類型一)</vt:lpstr>
      <vt:lpstr>社會領域雙向細目表樣態介紹 (類型二)</vt:lpstr>
      <vt:lpstr>社會領域雙向細目表樣態介紹 (建議修改)</vt:lpstr>
      <vt:lpstr>PowerPoint 簡報</vt:lpstr>
      <vt:lpstr>本土化評量設計 案例</vt:lpstr>
      <vt:lpstr>本土化評量設計 案例</vt:lpstr>
      <vt:lpstr>本土化評量設計 案例</vt:lpstr>
      <vt:lpstr>建議修改命題樣態</vt:lpstr>
      <vt:lpstr>鼓勵開放性非選擇題設計(案例1)</vt:lpstr>
      <vt:lpstr>鼓勵開放性非選擇題設計(案例2)</vt:lpstr>
      <vt:lpstr>PowerPoint 簡報</vt:lpstr>
      <vt:lpstr>PowerPoint 簡報</vt:lpstr>
      <vt:lpstr>PowerPoint 簡報</vt:lpstr>
      <vt:lpstr>PowerPoint 簡報</vt:lpstr>
      <vt:lpstr>試題鑑別度與難度統計</vt:lpstr>
      <vt:lpstr>預測與實際答對率差異過大之題目分析</vt:lpstr>
      <vt:lpstr>PowerPoint 簡報</vt:lpstr>
      <vt:lpstr>三、具體建議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社會學習領域多元評量與示例</dc:title>
  <dc:creator>user</dc:creator>
  <cp:lastModifiedBy>free</cp:lastModifiedBy>
  <cp:revision>754</cp:revision>
  <dcterms:created xsi:type="dcterms:W3CDTF">2013-09-10T06:45:40Z</dcterms:created>
  <dcterms:modified xsi:type="dcterms:W3CDTF">2016-05-17T05:47:39Z</dcterms:modified>
</cp:coreProperties>
</file>