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5"/>
  </p:notesMasterIdLst>
  <p:sldIdLst>
    <p:sldId id="782" r:id="rId2"/>
    <p:sldId id="806" r:id="rId3"/>
    <p:sldId id="783" r:id="rId4"/>
    <p:sldId id="784" r:id="rId5"/>
    <p:sldId id="814" r:id="rId6"/>
    <p:sldId id="815" r:id="rId7"/>
    <p:sldId id="827" r:id="rId8"/>
    <p:sldId id="816" r:id="rId9"/>
    <p:sldId id="817" r:id="rId10"/>
    <p:sldId id="818" r:id="rId11"/>
    <p:sldId id="819" r:id="rId12"/>
    <p:sldId id="823" r:id="rId13"/>
    <p:sldId id="832" r:id="rId14"/>
    <p:sldId id="824" r:id="rId15"/>
    <p:sldId id="820" r:id="rId16"/>
    <p:sldId id="821" r:id="rId17"/>
    <p:sldId id="825" r:id="rId18"/>
    <p:sldId id="826" r:id="rId19"/>
    <p:sldId id="833" r:id="rId20"/>
    <p:sldId id="828" r:id="rId21"/>
    <p:sldId id="829" r:id="rId22"/>
    <p:sldId id="830" r:id="rId23"/>
    <p:sldId id="80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66CC"/>
    <a:srgbClr val="B2B2B2"/>
    <a:srgbClr val="A0ECBF"/>
    <a:srgbClr val="FFCC00"/>
    <a:srgbClr val="CC3399"/>
    <a:srgbClr val="7BA6F3"/>
    <a:srgbClr val="C8FBF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6" autoAdjust="0"/>
    <p:restoredTop sz="95140" autoAdjust="0"/>
  </p:normalViewPr>
  <p:slideViewPr>
    <p:cSldViewPr>
      <p:cViewPr varScale="1">
        <p:scale>
          <a:sx n="69" d="100"/>
          <a:sy n="69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35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2007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件數</c:v>
                </c:pt>
              </c:strCache>
            </c:strRef>
          </c:tx>
          <c:dLbls>
            <c:showVal val="1"/>
            <c:showCatName val="1"/>
            <c:showLeaderLines val="1"/>
          </c:dLbls>
          <c:cat>
            <c:strRef>
              <c:f>Sheet1!$A$2:$A$6</c:f>
              <c:strCache>
                <c:ptCount val="5"/>
                <c:pt idx="0">
                  <c:v>國語</c:v>
                </c:pt>
                <c:pt idx="1">
                  <c:v>英語</c:v>
                </c:pt>
                <c:pt idx="2">
                  <c:v>數學</c:v>
                </c:pt>
                <c:pt idx="3">
                  <c:v>社會</c:v>
                </c:pt>
                <c:pt idx="4">
                  <c:v>自然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42</c:v>
                </c:pt>
                <c:pt idx="1">
                  <c:v>17</c:v>
                </c:pt>
                <c:pt idx="2">
                  <c:v>45</c:v>
                </c:pt>
                <c:pt idx="3">
                  <c:v>44</c:v>
                </c:pt>
                <c:pt idx="4">
                  <c:v>33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件數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3年級 </c:v>
                </c:pt>
                <c:pt idx="1">
                  <c:v>4年級</c:v>
                </c:pt>
                <c:pt idx="2">
                  <c:v>5年級</c:v>
                </c:pt>
                <c:pt idx="3">
                  <c:v>6年級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12</c:v>
                </c:pt>
                <c:pt idx="2">
                  <c:v>12</c:v>
                </c:pt>
                <c:pt idx="3">
                  <c:v>13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命題類型比例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是非題</c:v>
                </c:pt>
                <c:pt idx="1">
                  <c:v>選擇</c:v>
                </c:pt>
                <c:pt idx="2">
                  <c:v>配合(勾選)</c:v>
                </c:pt>
                <c:pt idx="3">
                  <c:v>問答</c:v>
                </c:pt>
              </c:strCache>
            </c:strRef>
          </c:cat>
          <c:val>
            <c:numRef>
              <c:f>工作表1!$B$2:$B$5</c:f>
              <c:numCache>
                <c:formatCode>0%</c:formatCode>
                <c:ptCount val="4"/>
                <c:pt idx="0">
                  <c:v>0.82000000000000062</c:v>
                </c:pt>
                <c:pt idx="1">
                  <c:v>0.95000000000000062</c:v>
                </c:pt>
                <c:pt idx="2">
                  <c:v>0.750000000000001</c:v>
                </c:pt>
                <c:pt idx="3">
                  <c:v>0.64000000000000101</c:v>
                </c:pt>
              </c:numCache>
            </c:numRef>
          </c:val>
        </c:ser>
        <c:axId val="106025344"/>
        <c:axId val="106026880"/>
      </c:barChart>
      <c:catAx>
        <c:axId val="106025344"/>
        <c:scaling>
          <c:orientation val="minMax"/>
        </c:scaling>
        <c:axPos val="b"/>
        <c:tickLblPos val="nextTo"/>
        <c:crossAx val="106026880"/>
        <c:crosses val="autoZero"/>
        <c:auto val="1"/>
        <c:lblAlgn val="ctr"/>
        <c:lblOffset val="100"/>
      </c:catAx>
      <c:valAx>
        <c:axId val="106026880"/>
        <c:scaling>
          <c:orientation val="minMax"/>
        </c:scaling>
        <c:axPos val="l"/>
        <c:majorGridlines/>
        <c:numFmt formatCode="0%" sourceLinked="1"/>
        <c:tickLblPos val="nextTo"/>
        <c:crossAx val="10602534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雙向細目表樣態</c:v>
                </c:pt>
              </c:strCache>
            </c:strRef>
          </c:tx>
          <c:dLbls>
            <c:dLbl>
              <c:idx val="0"/>
              <c:layout>
                <c:manualLayout>
                  <c:x val="-0.26904851210090158"/>
                  <c:y val="-0.16488115157480321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23170233462431941"/>
                  <c:y val="4.4340551181102382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20667027559055118"/>
                  <c:y val="2.2656250000000006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工作表1!$A$2:$A$4</c:f>
              <c:strCache>
                <c:ptCount val="3"/>
                <c:pt idx="0">
                  <c:v>認知層次分類4-6個</c:v>
                </c:pt>
                <c:pt idx="1">
                  <c:v>認知層次分類3個</c:v>
                </c:pt>
                <c:pt idx="2">
                  <c:v>未呈現雙向細目表架構功能
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26</c:v>
                </c:pt>
                <c:pt idx="1">
                  <c:v>15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比率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工作表1!$A$2:$A$4</c:f>
              <c:strCache>
                <c:ptCount val="3"/>
                <c:pt idx="0">
                  <c:v>認知層次分類4-6個</c:v>
                </c:pt>
                <c:pt idx="1">
                  <c:v>認知層次分類3個</c:v>
                </c:pt>
                <c:pt idx="2">
                  <c:v>未呈現雙向細目表架構功能
</c:v>
                </c:pt>
              </c:strCache>
            </c:strRef>
          </c:cat>
          <c:val>
            <c:numRef>
              <c:f>工作表1!$C$2:$C$4</c:f>
              <c:numCache>
                <c:formatCode>0%</c:formatCode>
                <c:ptCount val="3"/>
                <c:pt idx="0">
                  <c:v>0.59</c:v>
                </c:pt>
                <c:pt idx="1">
                  <c:v>0.34</c:v>
                </c:pt>
                <c:pt idx="2">
                  <c:v>7.0000000000000021E-2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本土化教材評量命題設計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工作表1!$A$2:$A$3</c:f>
              <c:strCache>
                <c:ptCount val="2"/>
                <c:pt idx="0">
                  <c:v>有</c:v>
                </c:pt>
                <c:pt idx="1">
                  <c:v>沒有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13</c:v>
                </c:pt>
                <c:pt idx="1">
                  <c:v>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dLbls>
            <c:showVal val="1"/>
            <c:showCatName val="1"/>
            <c:showLeaderLines val="1"/>
          </c:dLbls>
          <c:cat>
            <c:strRef>
              <c:f>工作表1!$A$2:$A$5</c:f>
              <c:strCache>
                <c:ptCount val="4"/>
                <c:pt idx="0">
                  <c:v>1.難度預測與試後答對率差異分析</c:v>
                </c:pt>
                <c:pt idx="1">
                  <c:v>2.難度與鑑別度</c:v>
                </c:pt>
                <c:pt idx="2">
                  <c:v>3.高低分組分佈</c:v>
                </c:pt>
                <c:pt idx="3">
                  <c:v>4.分析資料不足</c:v>
                </c:pt>
              </c:strCache>
            </c:strRef>
          </c:cat>
          <c:val>
            <c:numRef>
              <c:f>工作表1!$B$2:$B$5</c:f>
              <c:numCache>
                <c:formatCode>0%</c:formatCode>
                <c:ptCount val="4"/>
                <c:pt idx="0">
                  <c:v>0.82000000000000062</c:v>
                </c:pt>
                <c:pt idx="1">
                  <c:v>7.0000000000000021E-2</c:v>
                </c:pt>
                <c:pt idx="2">
                  <c:v>2.0000000000000011E-2</c:v>
                </c:pt>
                <c:pt idx="3">
                  <c:v>9.0000000000000024E-2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各校試題結果分析與教學建議
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學生作答分析</c:v>
                </c:pt>
                <c:pt idx="1">
                  <c:v>未來教學注意事項</c:v>
                </c:pt>
                <c:pt idx="2">
                  <c:v>補救教學方向</c:v>
                </c:pt>
                <c:pt idx="3">
                  <c:v>未來命題建議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40</c:v>
                </c:pt>
                <c:pt idx="1">
                  <c:v>34</c:v>
                </c:pt>
                <c:pt idx="2">
                  <c:v>15</c:v>
                </c:pt>
                <c:pt idx="3">
                  <c:v>23</c:v>
                </c:pt>
              </c:numCache>
            </c:numRef>
          </c:val>
        </c:ser>
        <c:axId val="109702528"/>
        <c:axId val="109450368"/>
      </c:barChart>
      <c:catAx>
        <c:axId val="109702528"/>
        <c:scaling>
          <c:orientation val="minMax"/>
        </c:scaling>
        <c:axPos val="b"/>
        <c:tickLblPos val="nextTo"/>
        <c:crossAx val="109450368"/>
        <c:crosses val="autoZero"/>
        <c:auto val="1"/>
        <c:lblAlgn val="ctr"/>
        <c:lblOffset val="100"/>
      </c:catAx>
      <c:valAx>
        <c:axId val="109450368"/>
        <c:scaling>
          <c:orientation val="minMax"/>
        </c:scaling>
        <c:axPos val="l"/>
        <c:majorGridlines/>
        <c:numFmt formatCode="General" sourceLinked="1"/>
        <c:tickLblPos val="nextTo"/>
        <c:crossAx val="10970252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AA8E9-73F6-42EC-9E56-B62F2A0A4935}" type="doc">
      <dgm:prSet loTypeId="urn:microsoft.com/office/officeart/2005/8/layout/hierarchy4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2ABD330-7A5C-4352-AD0A-611067BBC3E4}">
      <dgm:prSet phldrT="[文字]" custT="1"/>
      <dgm:spPr/>
      <dgm:t>
        <a:bodyPr/>
        <a:lstStyle/>
        <a:p>
          <a:pPr algn="ctr">
            <a:lnSpc>
              <a:spcPct val="90000"/>
            </a:lnSpc>
          </a:pPr>
          <a:r>
            <a:rPr lang="zh-TW" sz="28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「成就每一個孩子—適性揚才、終身學習」</a:t>
          </a:r>
          <a:endParaRPr lang="en-US" altLang="zh-TW" sz="2800" b="1" dirty="0" smtClean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  <a:p>
          <a:pPr algn="l">
            <a:lnSpc>
              <a:spcPct val="100000"/>
            </a:lnSpc>
          </a:pPr>
          <a:r>
            <a:rPr lang="zh-TW" sz="2400" dirty="0" smtClean="0">
              <a:latin typeface="標楷體" pitchFamily="65" charset="-120"/>
              <a:ea typeface="標楷體" pitchFamily="65" charset="-120"/>
            </a:rPr>
            <a:t>以尊重學生生命主體為起點，透過適性教育，激發學生生命的喜悅與生活的自信，提升學生學習的渴望與創新的勇氣，善盡國民責任並展現共生智慧，成為具有社會適應力與應變力的終身學習者，期使個體與群體的生活和生命更為美好。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A59EBCD0-57E8-4456-B224-61DB43AEEC87}" type="parTrans" cxnId="{165AC8CE-4FF8-485E-BEA0-18216D392B9B}">
      <dgm:prSet/>
      <dgm:spPr/>
      <dgm:t>
        <a:bodyPr/>
        <a:lstStyle/>
        <a:p>
          <a:endParaRPr lang="zh-TW" altLang="en-US"/>
        </a:p>
      </dgm:t>
    </dgm:pt>
    <dgm:pt modelId="{F25229B6-6453-4881-8845-FC53A68F8914}" type="sibTrans" cxnId="{165AC8CE-4FF8-485E-BEA0-18216D392B9B}">
      <dgm:prSet/>
      <dgm:spPr/>
      <dgm:t>
        <a:bodyPr/>
        <a:lstStyle/>
        <a:p>
          <a:endParaRPr lang="zh-TW" altLang="en-US"/>
        </a:p>
      </dgm:t>
    </dgm:pt>
    <dgm:pt modelId="{5F79AD74-B41F-440C-A7BC-50E206430FAA}">
      <dgm:prSet phldrT="[文字]" custT="1"/>
      <dgm:spPr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</dgm:spPr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自發</a:t>
          </a:r>
          <a:endParaRPr lang="en-US" altLang="zh-TW" sz="3200" b="1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本體觀</a:t>
          </a:r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73C654F4-D436-42DB-AC1D-6390DB4DA0E0}" type="parTrans" cxnId="{3C8F1693-EC3A-4DC3-A686-70F01F33DFDF}">
      <dgm:prSet/>
      <dgm:spPr/>
      <dgm:t>
        <a:bodyPr/>
        <a:lstStyle/>
        <a:p>
          <a:endParaRPr lang="zh-TW" altLang="en-US"/>
        </a:p>
      </dgm:t>
    </dgm:pt>
    <dgm:pt modelId="{13078DC5-2947-4556-9261-D084CCE8DD68}" type="sibTrans" cxnId="{3C8F1693-EC3A-4DC3-A686-70F01F33DFDF}">
      <dgm:prSet/>
      <dgm:spPr/>
      <dgm:t>
        <a:bodyPr/>
        <a:lstStyle/>
        <a:p>
          <a:endParaRPr lang="zh-TW" altLang="en-US"/>
        </a:p>
      </dgm:t>
    </dgm:pt>
    <dgm:pt modelId="{25B2FEA7-0A9E-4A59-9422-9552F3E5A09D}">
      <dgm:prSet phldrT="[文字]" custT="1"/>
      <dgm:spPr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</dgm:spPr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互動</a:t>
          </a:r>
          <a:endParaRPr lang="en-US" altLang="zh-TW" sz="3200" b="1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認識觀</a:t>
          </a:r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C930BF6-1E33-40AD-AE88-FDDBE489BDBD}" type="parTrans" cxnId="{C3FC4F13-89B5-4E2A-BE14-CEF0B1661518}">
      <dgm:prSet/>
      <dgm:spPr/>
      <dgm:t>
        <a:bodyPr/>
        <a:lstStyle/>
        <a:p>
          <a:endParaRPr lang="zh-TW" altLang="en-US"/>
        </a:p>
      </dgm:t>
    </dgm:pt>
    <dgm:pt modelId="{654FBDCB-BC15-46AC-B041-A7C6C22FAEA1}" type="sibTrans" cxnId="{C3FC4F13-89B5-4E2A-BE14-CEF0B1661518}">
      <dgm:prSet/>
      <dgm:spPr/>
      <dgm:t>
        <a:bodyPr/>
        <a:lstStyle/>
        <a:p>
          <a:endParaRPr lang="zh-TW" altLang="en-US"/>
        </a:p>
      </dgm:t>
    </dgm:pt>
    <dgm:pt modelId="{5FDB27F6-DBEF-4102-B2CD-27988E7FF3AB}">
      <dgm:prSet phldrT="[文字]" custT="1"/>
      <dgm:spPr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</dgm:spPr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共好</a:t>
          </a:r>
          <a:endParaRPr lang="en-US" altLang="zh-TW" sz="3200" b="1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倫理觀</a:t>
          </a:r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C6502067-9874-42FC-93DB-29D814FC9B9F}" type="sibTrans" cxnId="{703BD2E2-BFDF-4AC7-9A80-5E01BD1638A3}">
      <dgm:prSet/>
      <dgm:spPr/>
      <dgm:t>
        <a:bodyPr/>
        <a:lstStyle/>
        <a:p>
          <a:endParaRPr lang="zh-TW" altLang="en-US"/>
        </a:p>
      </dgm:t>
    </dgm:pt>
    <dgm:pt modelId="{3C2C16AF-5CBD-4F26-81A4-35C711118237}" type="parTrans" cxnId="{703BD2E2-BFDF-4AC7-9A80-5E01BD1638A3}">
      <dgm:prSet/>
      <dgm:spPr/>
      <dgm:t>
        <a:bodyPr/>
        <a:lstStyle/>
        <a:p>
          <a:endParaRPr lang="zh-TW" altLang="en-US"/>
        </a:p>
      </dgm:t>
    </dgm:pt>
    <dgm:pt modelId="{3A9CEEBA-4B9D-4A5D-9F52-EED3C35E63C7}" type="pres">
      <dgm:prSet presAssocID="{6A4AA8E9-73F6-42EC-9E56-B62F2A0A49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AED976B-1818-482F-8ABF-4EA433423C3F}" type="pres">
      <dgm:prSet presAssocID="{A2ABD330-7A5C-4352-AD0A-611067BBC3E4}" presName="vertOne" presStyleCnt="0"/>
      <dgm:spPr/>
    </dgm:pt>
    <dgm:pt modelId="{14327142-CA6F-47F8-A0AF-3A1C6094EB0E}" type="pres">
      <dgm:prSet presAssocID="{A2ABD330-7A5C-4352-AD0A-611067BBC3E4}" presName="txOne" presStyleLbl="node0" presStyleIdx="0" presStyleCnt="1" custScaleY="20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262C3D-7ABC-4EA8-800D-425DED7BFF74}" type="pres">
      <dgm:prSet presAssocID="{A2ABD330-7A5C-4352-AD0A-611067BBC3E4}" presName="parTransOne" presStyleCnt="0"/>
      <dgm:spPr/>
    </dgm:pt>
    <dgm:pt modelId="{8CD33B24-1370-4935-BF79-95DA8B2D2EE1}" type="pres">
      <dgm:prSet presAssocID="{A2ABD330-7A5C-4352-AD0A-611067BBC3E4}" presName="horzOne" presStyleCnt="0"/>
      <dgm:spPr/>
    </dgm:pt>
    <dgm:pt modelId="{ACFF57A6-3B58-43FF-9A20-23F3165618EE}" type="pres">
      <dgm:prSet presAssocID="{5F79AD74-B41F-440C-A7BC-50E206430FAA}" presName="vertTwo" presStyleCnt="0"/>
      <dgm:spPr/>
    </dgm:pt>
    <dgm:pt modelId="{B07CEB32-E64A-455C-9879-D89AAD088263}" type="pres">
      <dgm:prSet presAssocID="{5F79AD74-B41F-440C-A7BC-50E206430FAA}" presName="txTwo" presStyleLbl="node2" presStyleIdx="0" presStyleCnt="2" custScaleX="28053" custScaleY="939962" custLinFactNeighborX="-14341" custLinFactNeighborY="8084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C68292-17B5-4427-8FC3-A70EF64289C2}" type="pres">
      <dgm:prSet presAssocID="{5F79AD74-B41F-440C-A7BC-50E206430FAA}" presName="horzTwo" presStyleCnt="0"/>
      <dgm:spPr/>
    </dgm:pt>
    <dgm:pt modelId="{FD5A08D2-AABF-46BA-AD1F-779F24E39E63}" type="pres">
      <dgm:prSet presAssocID="{13078DC5-2947-4556-9261-D084CCE8DD68}" presName="sibSpaceTwo" presStyleCnt="0"/>
      <dgm:spPr/>
    </dgm:pt>
    <dgm:pt modelId="{78CDB0CD-9E21-4C0E-A642-979EF0A57785}" type="pres">
      <dgm:prSet presAssocID="{25B2FEA7-0A9E-4A59-9422-9552F3E5A09D}" presName="vertTwo" presStyleCnt="0"/>
      <dgm:spPr/>
    </dgm:pt>
    <dgm:pt modelId="{CF90D5DA-8C17-44FB-AF78-FCBF43B1E0EB}" type="pres">
      <dgm:prSet presAssocID="{25B2FEA7-0A9E-4A59-9422-9552F3E5A09D}" presName="txTwo" presStyleLbl="node2" presStyleIdx="1" presStyleCnt="2" custScaleX="30724" custScaleY="1002739" custLinFactY="72620" custLinFactNeighborX="-17075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4AD737-5C29-4C48-B368-75910140274D}" type="pres">
      <dgm:prSet presAssocID="{25B2FEA7-0A9E-4A59-9422-9552F3E5A09D}" presName="parTransTwo" presStyleCnt="0"/>
      <dgm:spPr/>
    </dgm:pt>
    <dgm:pt modelId="{E1118B29-ABDB-4341-9B3C-3A80EBB33EBB}" type="pres">
      <dgm:prSet presAssocID="{25B2FEA7-0A9E-4A59-9422-9552F3E5A09D}" presName="horzTwo" presStyleCnt="0"/>
      <dgm:spPr/>
    </dgm:pt>
    <dgm:pt modelId="{46C496AA-C525-4F01-A03F-03F4A60D9FD7}" type="pres">
      <dgm:prSet presAssocID="{5FDB27F6-DBEF-4102-B2CD-27988E7FF3AB}" presName="vertThree" presStyleCnt="0"/>
      <dgm:spPr/>
    </dgm:pt>
    <dgm:pt modelId="{14611A2B-767B-4E4B-B9C1-A9DF36CD909B}" type="pres">
      <dgm:prSet presAssocID="{5FDB27F6-DBEF-4102-B2CD-27988E7FF3AB}" presName="txThree" presStyleLbl="node3" presStyleIdx="0" presStyleCnt="1" custScaleX="26902" custScaleY="1035011" custLinFactY="-430119" custLinFactNeighborX="17343" custLinFactNeighborY="-5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BAA3A6-FB9C-4E62-B0C4-C32A4B4C31F9}" type="pres">
      <dgm:prSet presAssocID="{5FDB27F6-DBEF-4102-B2CD-27988E7FF3AB}" presName="horzThree" presStyleCnt="0"/>
      <dgm:spPr/>
    </dgm:pt>
  </dgm:ptLst>
  <dgm:cxnLst>
    <dgm:cxn modelId="{128EE9B6-448B-4F0A-944C-A094BECEB696}" type="presOf" srcId="{25B2FEA7-0A9E-4A59-9422-9552F3E5A09D}" destId="{CF90D5DA-8C17-44FB-AF78-FCBF43B1E0EB}" srcOrd="0" destOrd="0" presId="urn:microsoft.com/office/officeart/2005/8/layout/hierarchy4"/>
    <dgm:cxn modelId="{165AC8CE-4FF8-485E-BEA0-18216D392B9B}" srcId="{6A4AA8E9-73F6-42EC-9E56-B62F2A0A4935}" destId="{A2ABD330-7A5C-4352-AD0A-611067BBC3E4}" srcOrd="0" destOrd="0" parTransId="{A59EBCD0-57E8-4456-B224-61DB43AEEC87}" sibTransId="{F25229B6-6453-4881-8845-FC53A68F8914}"/>
    <dgm:cxn modelId="{7282C0B0-2230-482C-B565-E138D2ACE4DF}" type="presOf" srcId="{5F79AD74-B41F-440C-A7BC-50E206430FAA}" destId="{B07CEB32-E64A-455C-9879-D89AAD088263}" srcOrd="0" destOrd="0" presId="urn:microsoft.com/office/officeart/2005/8/layout/hierarchy4"/>
    <dgm:cxn modelId="{04E0C031-66F9-4460-BDB5-24126A0F80A1}" type="presOf" srcId="{A2ABD330-7A5C-4352-AD0A-611067BBC3E4}" destId="{14327142-CA6F-47F8-A0AF-3A1C6094EB0E}" srcOrd="0" destOrd="0" presId="urn:microsoft.com/office/officeart/2005/8/layout/hierarchy4"/>
    <dgm:cxn modelId="{B9B6CDC2-4BA8-4424-9B8D-932D5367870D}" type="presOf" srcId="{5FDB27F6-DBEF-4102-B2CD-27988E7FF3AB}" destId="{14611A2B-767B-4E4B-B9C1-A9DF36CD909B}" srcOrd="0" destOrd="0" presId="urn:microsoft.com/office/officeart/2005/8/layout/hierarchy4"/>
    <dgm:cxn modelId="{3C8F1693-EC3A-4DC3-A686-70F01F33DFDF}" srcId="{A2ABD330-7A5C-4352-AD0A-611067BBC3E4}" destId="{5F79AD74-B41F-440C-A7BC-50E206430FAA}" srcOrd="0" destOrd="0" parTransId="{73C654F4-D436-42DB-AC1D-6390DB4DA0E0}" sibTransId="{13078DC5-2947-4556-9261-D084CCE8DD68}"/>
    <dgm:cxn modelId="{C3FC4F13-89B5-4E2A-BE14-CEF0B1661518}" srcId="{A2ABD330-7A5C-4352-AD0A-611067BBC3E4}" destId="{25B2FEA7-0A9E-4A59-9422-9552F3E5A09D}" srcOrd="1" destOrd="0" parTransId="{4C930BF6-1E33-40AD-AE88-FDDBE489BDBD}" sibTransId="{654FBDCB-BC15-46AC-B041-A7C6C22FAEA1}"/>
    <dgm:cxn modelId="{703BD2E2-BFDF-4AC7-9A80-5E01BD1638A3}" srcId="{25B2FEA7-0A9E-4A59-9422-9552F3E5A09D}" destId="{5FDB27F6-DBEF-4102-B2CD-27988E7FF3AB}" srcOrd="0" destOrd="0" parTransId="{3C2C16AF-5CBD-4F26-81A4-35C711118237}" sibTransId="{C6502067-9874-42FC-93DB-29D814FC9B9F}"/>
    <dgm:cxn modelId="{9C225D1E-9E85-47E9-899F-9B9A93922E5E}" type="presOf" srcId="{6A4AA8E9-73F6-42EC-9E56-B62F2A0A4935}" destId="{3A9CEEBA-4B9D-4A5D-9F52-EED3C35E63C7}" srcOrd="0" destOrd="0" presId="urn:microsoft.com/office/officeart/2005/8/layout/hierarchy4"/>
    <dgm:cxn modelId="{10A480F3-ACDD-4E00-B158-6F01763784AA}" type="presParOf" srcId="{3A9CEEBA-4B9D-4A5D-9F52-EED3C35E63C7}" destId="{FAED976B-1818-482F-8ABF-4EA433423C3F}" srcOrd="0" destOrd="0" presId="urn:microsoft.com/office/officeart/2005/8/layout/hierarchy4"/>
    <dgm:cxn modelId="{726D3752-E0E0-42A0-B177-C15371F616DB}" type="presParOf" srcId="{FAED976B-1818-482F-8ABF-4EA433423C3F}" destId="{14327142-CA6F-47F8-A0AF-3A1C6094EB0E}" srcOrd="0" destOrd="0" presId="urn:microsoft.com/office/officeart/2005/8/layout/hierarchy4"/>
    <dgm:cxn modelId="{20DBF21A-636F-496B-938D-40EBBE78BB78}" type="presParOf" srcId="{FAED976B-1818-482F-8ABF-4EA433423C3F}" destId="{09262C3D-7ABC-4EA8-800D-425DED7BFF74}" srcOrd="1" destOrd="0" presId="urn:microsoft.com/office/officeart/2005/8/layout/hierarchy4"/>
    <dgm:cxn modelId="{AD3D7686-B6D2-4C97-9A23-3F6AA33ACEA2}" type="presParOf" srcId="{FAED976B-1818-482F-8ABF-4EA433423C3F}" destId="{8CD33B24-1370-4935-BF79-95DA8B2D2EE1}" srcOrd="2" destOrd="0" presId="urn:microsoft.com/office/officeart/2005/8/layout/hierarchy4"/>
    <dgm:cxn modelId="{C2EEF58C-3007-4A1B-925E-0C78FAD635AA}" type="presParOf" srcId="{8CD33B24-1370-4935-BF79-95DA8B2D2EE1}" destId="{ACFF57A6-3B58-43FF-9A20-23F3165618EE}" srcOrd="0" destOrd="0" presId="urn:microsoft.com/office/officeart/2005/8/layout/hierarchy4"/>
    <dgm:cxn modelId="{257D5EB1-F096-4E5A-94ED-53F98D80F886}" type="presParOf" srcId="{ACFF57A6-3B58-43FF-9A20-23F3165618EE}" destId="{B07CEB32-E64A-455C-9879-D89AAD088263}" srcOrd="0" destOrd="0" presId="urn:microsoft.com/office/officeart/2005/8/layout/hierarchy4"/>
    <dgm:cxn modelId="{BAEF81BF-AFD5-42D9-9537-13CC92022DA6}" type="presParOf" srcId="{ACFF57A6-3B58-43FF-9A20-23F3165618EE}" destId="{53C68292-17B5-4427-8FC3-A70EF64289C2}" srcOrd="1" destOrd="0" presId="urn:microsoft.com/office/officeart/2005/8/layout/hierarchy4"/>
    <dgm:cxn modelId="{A6EE7813-DCCD-4834-BC3B-9718011129A6}" type="presParOf" srcId="{8CD33B24-1370-4935-BF79-95DA8B2D2EE1}" destId="{FD5A08D2-AABF-46BA-AD1F-779F24E39E63}" srcOrd="1" destOrd="0" presId="urn:microsoft.com/office/officeart/2005/8/layout/hierarchy4"/>
    <dgm:cxn modelId="{ADEE9C5D-BEF1-42C9-A962-5A124ECA5BD2}" type="presParOf" srcId="{8CD33B24-1370-4935-BF79-95DA8B2D2EE1}" destId="{78CDB0CD-9E21-4C0E-A642-979EF0A57785}" srcOrd="2" destOrd="0" presId="urn:microsoft.com/office/officeart/2005/8/layout/hierarchy4"/>
    <dgm:cxn modelId="{A364660A-EE6D-4061-9881-C899274E9A7C}" type="presParOf" srcId="{78CDB0CD-9E21-4C0E-A642-979EF0A57785}" destId="{CF90D5DA-8C17-44FB-AF78-FCBF43B1E0EB}" srcOrd="0" destOrd="0" presId="urn:microsoft.com/office/officeart/2005/8/layout/hierarchy4"/>
    <dgm:cxn modelId="{F90F6B23-9F68-43BE-A146-E340AD6BCE24}" type="presParOf" srcId="{78CDB0CD-9E21-4C0E-A642-979EF0A57785}" destId="{3F4AD737-5C29-4C48-B368-75910140274D}" srcOrd="1" destOrd="0" presId="urn:microsoft.com/office/officeart/2005/8/layout/hierarchy4"/>
    <dgm:cxn modelId="{54740557-0B20-4D45-B555-18E0B2EB9BC9}" type="presParOf" srcId="{78CDB0CD-9E21-4C0E-A642-979EF0A57785}" destId="{E1118B29-ABDB-4341-9B3C-3A80EBB33EBB}" srcOrd="2" destOrd="0" presId="urn:microsoft.com/office/officeart/2005/8/layout/hierarchy4"/>
    <dgm:cxn modelId="{7AECEF81-CADB-4BB4-B2FE-DC6B6974E741}" type="presParOf" srcId="{E1118B29-ABDB-4341-9B3C-3A80EBB33EBB}" destId="{46C496AA-C525-4F01-A03F-03F4A60D9FD7}" srcOrd="0" destOrd="0" presId="urn:microsoft.com/office/officeart/2005/8/layout/hierarchy4"/>
    <dgm:cxn modelId="{DA8630C9-BC52-4E7D-AB89-2340EB346621}" type="presParOf" srcId="{46C496AA-C525-4F01-A03F-03F4A60D9FD7}" destId="{14611A2B-767B-4E4B-B9C1-A9DF36CD909B}" srcOrd="0" destOrd="0" presId="urn:microsoft.com/office/officeart/2005/8/layout/hierarchy4"/>
    <dgm:cxn modelId="{EB056571-1272-4D31-8041-E7E9D4D9EC63}" type="presParOf" srcId="{46C496AA-C525-4F01-A03F-03F4A60D9FD7}" destId="{93BAA3A6-FB9C-4E62-B0C4-C32A4B4C31F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B37A15-FF9C-472E-B65C-3BA5B39DEC1A}" type="doc">
      <dgm:prSet loTypeId="urn:microsoft.com/office/officeart/2005/8/layout/funnel1" loCatId="process" qsTypeId="urn:microsoft.com/office/officeart/2005/8/quickstyle/simple1#4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202A4D2C-FC54-4F4D-945A-76BC718CEECA}">
      <dgm:prSet phldrT="[文字]" custT="1"/>
      <dgm:spPr>
        <a:solidFill>
          <a:srgbClr val="008A00"/>
        </a:solidFill>
      </dgm:spPr>
      <dgm:t>
        <a:bodyPr/>
        <a:lstStyle/>
        <a:p>
          <a:r>
            <a:rPr lang="zh-TW" altLang="en-US" sz="3400" b="1" dirty="0" smtClean="0">
              <a:latin typeface="標楷體" pitchFamily="65" charset="-120"/>
              <a:ea typeface="標楷體" pitchFamily="65" charset="-120"/>
            </a:rPr>
            <a:t>自主行動</a:t>
          </a:r>
          <a:endParaRPr lang="zh-TW" altLang="en-US" sz="3400" b="1" dirty="0">
            <a:latin typeface="標楷體" pitchFamily="65" charset="-120"/>
            <a:ea typeface="標楷體" pitchFamily="65" charset="-120"/>
          </a:endParaRPr>
        </a:p>
      </dgm:t>
    </dgm:pt>
    <dgm:pt modelId="{322F3F4F-3738-4360-B11C-B8A0143CAD84}" type="parTrans" cxnId="{A03D0225-F24F-43EA-BA09-F847806C69AC}">
      <dgm:prSet/>
      <dgm:spPr/>
      <dgm:t>
        <a:bodyPr/>
        <a:lstStyle/>
        <a:p>
          <a:endParaRPr lang="zh-TW" altLang="en-US"/>
        </a:p>
      </dgm:t>
    </dgm:pt>
    <dgm:pt modelId="{69935A19-BD00-47A8-A193-D1DB4742BEA2}" type="sibTrans" cxnId="{A03D0225-F24F-43EA-BA09-F847806C69AC}">
      <dgm:prSet/>
      <dgm:spPr/>
      <dgm:t>
        <a:bodyPr/>
        <a:lstStyle/>
        <a:p>
          <a:endParaRPr lang="zh-TW" altLang="en-US"/>
        </a:p>
      </dgm:t>
    </dgm:pt>
    <dgm:pt modelId="{E85CB8E3-4BEB-4B6F-A52E-1BA0EBF2B935}">
      <dgm:prSet phldrT="[文字]" custT="1"/>
      <dgm:spPr>
        <a:solidFill>
          <a:srgbClr val="F67B00"/>
        </a:solidFill>
      </dgm:spPr>
      <dgm:t>
        <a:bodyPr/>
        <a:lstStyle/>
        <a:p>
          <a:r>
            <a:rPr lang="zh-TW" altLang="en-US" sz="3400" b="1" dirty="0" smtClean="0">
              <a:latin typeface="標楷體" pitchFamily="65" charset="-120"/>
              <a:ea typeface="標楷體" pitchFamily="65" charset="-120"/>
            </a:rPr>
            <a:t>溝通互動</a:t>
          </a:r>
          <a:endParaRPr lang="zh-TW" altLang="en-US" sz="3400" b="1" dirty="0">
            <a:latin typeface="標楷體" pitchFamily="65" charset="-120"/>
            <a:ea typeface="標楷體" pitchFamily="65" charset="-120"/>
          </a:endParaRPr>
        </a:p>
      </dgm:t>
    </dgm:pt>
    <dgm:pt modelId="{29951DBA-C144-4094-A6EF-8B1700A2D0D4}" type="parTrans" cxnId="{6A4D02E6-DBBE-4FE3-9AE0-ECF031FF9629}">
      <dgm:prSet/>
      <dgm:spPr/>
      <dgm:t>
        <a:bodyPr/>
        <a:lstStyle/>
        <a:p>
          <a:endParaRPr lang="zh-TW" altLang="en-US"/>
        </a:p>
      </dgm:t>
    </dgm:pt>
    <dgm:pt modelId="{4294175F-4C8C-4F43-B098-848A855BF7E5}" type="sibTrans" cxnId="{6A4D02E6-DBBE-4FE3-9AE0-ECF031FF9629}">
      <dgm:prSet/>
      <dgm:spPr/>
      <dgm:t>
        <a:bodyPr/>
        <a:lstStyle/>
        <a:p>
          <a:endParaRPr lang="zh-TW" altLang="en-US"/>
        </a:p>
      </dgm:t>
    </dgm:pt>
    <dgm:pt modelId="{747D940A-943C-4A52-B054-FDC54F4AC9FD}">
      <dgm:prSet phldrT="[文字]"/>
      <dgm:spPr/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社會參與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1B1F4191-90F7-484B-A7FA-DAB2BB0A0CCF}" type="parTrans" cxnId="{691F45AD-FDAF-4F1D-8396-98E76E87FAB7}">
      <dgm:prSet/>
      <dgm:spPr/>
      <dgm:t>
        <a:bodyPr/>
        <a:lstStyle/>
        <a:p>
          <a:endParaRPr lang="zh-TW" altLang="en-US"/>
        </a:p>
      </dgm:t>
    </dgm:pt>
    <dgm:pt modelId="{6D161602-C259-4032-9EBC-A4E40CF144FE}" type="sibTrans" cxnId="{691F45AD-FDAF-4F1D-8396-98E76E87FAB7}">
      <dgm:prSet/>
      <dgm:spPr/>
      <dgm:t>
        <a:bodyPr/>
        <a:lstStyle/>
        <a:p>
          <a:endParaRPr lang="zh-TW" altLang="en-US"/>
        </a:p>
      </dgm:t>
    </dgm:pt>
    <dgm:pt modelId="{6048DC29-DAD1-4A4B-9266-4EC1EB93FFBA}">
      <dgm:prSet phldrT="[文字]" custT="1"/>
      <dgm:spPr/>
      <dgm:t>
        <a:bodyPr/>
        <a:lstStyle/>
        <a:p>
          <a:r>
            <a:rPr lang="zh-TW" altLang="en-US" sz="36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終身學習者</a:t>
          </a:r>
          <a:endParaRPr lang="zh-TW" altLang="en-US" sz="3600" dirty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</dgm:t>
    </dgm:pt>
    <dgm:pt modelId="{9205CFD0-A942-48F8-BE10-56DCEB225C19}" type="parTrans" cxnId="{5A51AAEA-75C0-44C4-92C1-37E9DBCEE42F}">
      <dgm:prSet/>
      <dgm:spPr/>
      <dgm:t>
        <a:bodyPr/>
        <a:lstStyle/>
        <a:p>
          <a:endParaRPr lang="zh-TW" altLang="en-US"/>
        </a:p>
      </dgm:t>
    </dgm:pt>
    <dgm:pt modelId="{F487B861-77FE-4909-8A27-9BB14A5B5B30}" type="sibTrans" cxnId="{5A51AAEA-75C0-44C4-92C1-37E9DBCEE42F}">
      <dgm:prSet/>
      <dgm:spPr/>
      <dgm:t>
        <a:bodyPr/>
        <a:lstStyle/>
        <a:p>
          <a:endParaRPr lang="zh-TW" altLang="en-US"/>
        </a:p>
      </dgm:t>
    </dgm:pt>
    <dgm:pt modelId="{702F35DD-3A37-4E72-84C4-64C4557D7877}" type="pres">
      <dgm:prSet presAssocID="{87B37A15-FF9C-472E-B65C-3BA5B39DEC1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F999980-735B-4303-ADC3-855D9B7ED578}" type="pres">
      <dgm:prSet presAssocID="{87B37A15-FF9C-472E-B65C-3BA5B39DEC1A}" presName="ellipse" presStyleLbl="trBgShp" presStyleIdx="0" presStyleCnt="1" custScaleX="130147"/>
      <dgm:spPr/>
    </dgm:pt>
    <dgm:pt modelId="{DFBFE8D9-AA29-4FEF-8645-E607DD98A56D}" type="pres">
      <dgm:prSet presAssocID="{87B37A15-FF9C-472E-B65C-3BA5B39DEC1A}" presName="arrow1" presStyleLbl="fgShp" presStyleIdx="0" presStyleCnt="1"/>
      <dgm:spPr>
        <a:solidFill>
          <a:srgbClr val="A793BF"/>
        </a:solidFill>
      </dgm:spPr>
      <dgm:t>
        <a:bodyPr/>
        <a:lstStyle/>
        <a:p>
          <a:endParaRPr lang="zh-TW" altLang="en-US"/>
        </a:p>
      </dgm:t>
    </dgm:pt>
    <dgm:pt modelId="{33EE4B17-326E-4515-B97B-8F644A40736E}" type="pres">
      <dgm:prSet presAssocID="{87B37A15-FF9C-472E-B65C-3BA5B39DEC1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6F0BE4-956A-42E9-9095-BCD2D745D55B}" type="pres">
      <dgm:prSet presAssocID="{E85CB8E3-4BEB-4B6F-A52E-1BA0EBF2B935}" presName="item1" presStyleLbl="node1" presStyleIdx="0" presStyleCnt="3" custScaleX="128386" custScaleY="127593" custLinFactNeighborX="4426" custLinFactNeighborY="17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68540A-E7CA-4E37-835C-2D973CE29091}" type="pres">
      <dgm:prSet presAssocID="{747D940A-943C-4A52-B054-FDC54F4AC9FD}" presName="item2" presStyleLbl="node1" presStyleIdx="1" presStyleCnt="3" custScaleX="137484" custScaleY="120648" custLinFactNeighborX="0" custLinFactNeighborY="-103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D3D208-B410-4548-9346-0E459574D922}" type="pres">
      <dgm:prSet presAssocID="{6048DC29-DAD1-4A4B-9266-4EC1EB93FFBA}" presName="item3" presStyleLbl="node1" presStyleIdx="2" presStyleCnt="3" custScaleX="135931" custScaleY="124233" custLinFactNeighborX="11272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9179EF-53EB-4A74-9BDE-8A7108752AAF}" type="pres">
      <dgm:prSet presAssocID="{87B37A15-FF9C-472E-B65C-3BA5B39DEC1A}" presName="funnel" presStyleLbl="trAlignAcc1" presStyleIdx="0" presStyleCnt="1" custScaleX="150259" custLinFactNeighborX="0" custLinFactNeighborY="-899"/>
      <dgm:spPr/>
    </dgm:pt>
  </dgm:ptLst>
  <dgm:cxnLst>
    <dgm:cxn modelId="{2FAB16A3-1C1B-4EFB-9314-FB02A5A2ACCF}" type="presOf" srcId="{E85CB8E3-4BEB-4B6F-A52E-1BA0EBF2B935}" destId="{C068540A-E7CA-4E37-835C-2D973CE29091}" srcOrd="0" destOrd="0" presId="urn:microsoft.com/office/officeart/2005/8/layout/funnel1"/>
    <dgm:cxn modelId="{56E73575-5292-409F-9582-24C4CAE26BE3}" type="presOf" srcId="{747D940A-943C-4A52-B054-FDC54F4AC9FD}" destId="{BF6F0BE4-956A-42E9-9095-BCD2D745D55B}" srcOrd="0" destOrd="0" presId="urn:microsoft.com/office/officeart/2005/8/layout/funnel1"/>
    <dgm:cxn modelId="{4EA828A0-E4BF-4E7D-ADD3-AA0F7FDCFC07}" type="presOf" srcId="{87B37A15-FF9C-472E-B65C-3BA5B39DEC1A}" destId="{702F35DD-3A37-4E72-84C4-64C4557D7877}" srcOrd="0" destOrd="0" presId="urn:microsoft.com/office/officeart/2005/8/layout/funnel1"/>
    <dgm:cxn modelId="{A03D0225-F24F-43EA-BA09-F847806C69AC}" srcId="{87B37A15-FF9C-472E-B65C-3BA5B39DEC1A}" destId="{202A4D2C-FC54-4F4D-945A-76BC718CEECA}" srcOrd="0" destOrd="0" parTransId="{322F3F4F-3738-4360-B11C-B8A0143CAD84}" sibTransId="{69935A19-BD00-47A8-A193-D1DB4742BEA2}"/>
    <dgm:cxn modelId="{EFCDB367-BEB0-4F0D-B7B6-836353E521B3}" type="presOf" srcId="{6048DC29-DAD1-4A4B-9266-4EC1EB93FFBA}" destId="{33EE4B17-326E-4515-B97B-8F644A40736E}" srcOrd="0" destOrd="0" presId="urn:microsoft.com/office/officeart/2005/8/layout/funnel1"/>
    <dgm:cxn modelId="{5A51AAEA-75C0-44C4-92C1-37E9DBCEE42F}" srcId="{87B37A15-FF9C-472E-B65C-3BA5B39DEC1A}" destId="{6048DC29-DAD1-4A4B-9266-4EC1EB93FFBA}" srcOrd="3" destOrd="0" parTransId="{9205CFD0-A942-48F8-BE10-56DCEB225C19}" sibTransId="{F487B861-77FE-4909-8A27-9BB14A5B5B30}"/>
    <dgm:cxn modelId="{6A4D02E6-DBBE-4FE3-9AE0-ECF031FF9629}" srcId="{87B37A15-FF9C-472E-B65C-3BA5B39DEC1A}" destId="{E85CB8E3-4BEB-4B6F-A52E-1BA0EBF2B935}" srcOrd="1" destOrd="0" parTransId="{29951DBA-C144-4094-A6EF-8B1700A2D0D4}" sibTransId="{4294175F-4C8C-4F43-B098-848A855BF7E5}"/>
    <dgm:cxn modelId="{691F45AD-FDAF-4F1D-8396-98E76E87FAB7}" srcId="{87B37A15-FF9C-472E-B65C-3BA5B39DEC1A}" destId="{747D940A-943C-4A52-B054-FDC54F4AC9FD}" srcOrd="2" destOrd="0" parTransId="{1B1F4191-90F7-484B-A7FA-DAB2BB0A0CCF}" sibTransId="{6D161602-C259-4032-9EBC-A4E40CF144FE}"/>
    <dgm:cxn modelId="{25FA356D-B43B-41D1-85C8-DED8A9AD11D8}" type="presOf" srcId="{202A4D2C-FC54-4F4D-945A-76BC718CEECA}" destId="{A2D3D208-B410-4548-9346-0E459574D922}" srcOrd="0" destOrd="0" presId="urn:microsoft.com/office/officeart/2005/8/layout/funnel1"/>
    <dgm:cxn modelId="{0618034C-921B-42D7-A2EF-092730E8DCE2}" type="presParOf" srcId="{702F35DD-3A37-4E72-84C4-64C4557D7877}" destId="{4F999980-735B-4303-ADC3-855D9B7ED578}" srcOrd="0" destOrd="0" presId="urn:microsoft.com/office/officeart/2005/8/layout/funnel1"/>
    <dgm:cxn modelId="{83FD3F6A-B9F0-4717-BBC8-19FCE03734F0}" type="presParOf" srcId="{702F35DD-3A37-4E72-84C4-64C4557D7877}" destId="{DFBFE8D9-AA29-4FEF-8645-E607DD98A56D}" srcOrd="1" destOrd="0" presId="urn:microsoft.com/office/officeart/2005/8/layout/funnel1"/>
    <dgm:cxn modelId="{540A15EB-2F4A-4EA8-A5E6-08E2AE532924}" type="presParOf" srcId="{702F35DD-3A37-4E72-84C4-64C4557D7877}" destId="{33EE4B17-326E-4515-B97B-8F644A40736E}" srcOrd="2" destOrd="0" presId="urn:microsoft.com/office/officeart/2005/8/layout/funnel1"/>
    <dgm:cxn modelId="{182B410D-5731-4EDC-ADDF-21A8D5690C7A}" type="presParOf" srcId="{702F35DD-3A37-4E72-84C4-64C4557D7877}" destId="{BF6F0BE4-956A-42E9-9095-BCD2D745D55B}" srcOrd="3" destOrd="0" presId="urn:microsoft.com/office/officeart/2005/8/layout/funnel1"/>
    <dgm:cxn modelId="{4128E13E-F750-46A4-ADED-403AE893A138}" type="presParOf" srcId="{702F35DD-3A37-4E72-84C4-64C4557D7877}" destId="{C068540A-E7CA-4E37-835C-2D973CE29091}" srcOrd="4" destOrd="0" presId="urn:microsoft.com/office/officeart/2005/8/layout/funnel1"/>
    <dgm:cxn modelId="{AFF9EBC0-AF7A-488D-BB8B-A212CB5D8E26}" type="presParOf" srcId="{702F35DD-3A37-4E72-84C4-64C4557D7877}" destId="{A2D3D208-B410-4548-9346-0E459574D922}" srcOrd="5" destOrd="0" presId="urn:microsoft.com/office/officeart/2005/8/layout/funnel1"/>
    <dgm:cxn modelId="{C1245B17-514E-440E-8948-2BBC0BF4815A}" type="presParOf" srcId="{702F35DD-3A37-4E72-84C4-64C4557D7877}" destId="{239179EF-53EB-4A74-9BDE-8A7108752AA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327142-CA6F-47F8-A0AF-3A1C6094EB0E}">
      <dsp:nvSpPr>
        <dsp:cNvPr id="0" name=""/>
        <dsp:cNvSpPr/>
      </dsp:nvSpPr>
      <dsp:spPr>
        <a:xfrm>
          <a:off x="4078" y="876"/>
          <a:ext cx="8344770" cy="2805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4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「成就每一個孩子—適性揚才、終身學習」</a:t>
          </a:r>
          <a:endParaRPr lang="en-US" altLang="zh-TW" sz="2800" b="1" kern="1200" dirty="0" smtClean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>
              <a:latin typeface="標楷體" pitchFamily="65" charset="-120"/>
              <a:ea typeface="標楷體" pitchFamily="65" charset="-120"/>
            </a:rPr>
            <a:t>以尊重學生生命主體為起點，透過適性教育，激發學生生命的喜悅與生活的自信，提升學生學習的渴望與創新的勇氣，善盡國民責任並展現共生智慧，成為具有社會適應力與應變力的終身學習者，期使個體與群體的生活和生命更為美好。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4078" y="876"/>
        <a:ext cx="8344770" cy="2805428"/>
      </dsp:txXfrm>
    </dsp:sp>
    <dsp:sp modelId="{B07CEB32-E64A-455C-9879-D89AAD088263}">
      <dsp:nvSpPr>
        <dsp:cNvPr id="0" name=""/>
        <dsp:cNvSpPr/>
      </dsp:nvSpPr>
      <dsp:spPr>
        <a:xfrm>
          <a:off x="184664" y="2931238"/>
          <a:ext cx="2336388" cy="131849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6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自發</a:t>
          </a:r>
          <a:endParaRPr lang="en-US" altLang="zh-TW" sz="3200" b="1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本體觀</a:t>
          </a:r>
          <a:r>
            <a:rPr lang="en-US" altLang="zh-TW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84664" y="2931238"/>
        <a:ext cx="2336388" cy="1318498"/>
      </dsp:txXfrm>
    </dsp:sp>
    <dsp:sp modelId="{CF90D5DA-8C17-44FB-AF78-FCBF43B1E0EB}">
      <dsp:nvSpPr>
        <dsp:cNvPr id="0" name=""/>
        <dsp:cNvSpPr/>
      </dsp:nvSpPr>
      <dsp:spPr>
        <a:xfrm>
          <a:off x="2992945" y="2931238"/>
          <a:ext cx="2558842" cy="140655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6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互動</a:t>
          </a:r>
          <a:endParaRPr lang="en-US" altLang="zh-TW" sz="3200" b="1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認識觀</a:t>
          </a:r>
          <a:r>
            <a:rPr lang="en-US" altLang="zh-TW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992945" y="2931238"/>
        <a:ext cx="2558842" cy="1406556"/>
      </dsp:txXfrm>
    </dsp:sp>
    <dsp:sp modelId="{14611A2B-767B-4E4B-B9C1-A9DF36CD909B}">
      <dsp:nvSpPr>
        <dsp:cNvPr id="0" name=""/>
        <dsp:cNvSpPr/>
      </dsp:nvSpPr>
      <dsp:spPr>
        <a:xfrm>
          <a:off x="6017334" y="2931238"/>
          <a:ext cx="2231788" cy="145182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共好</a:t>
          </a:r>
          <a:endParaRPr lang="en-US" altLang="zh-TW" sz="3200" b="1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倫理觀</a:t>
          </a:r>
          <a:r>
            <a:rPr lang="en-US" altLang="zh-TW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6017334" y="2931238"/>
        <a:ext cx="2231788" cy="14518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99980-735B-4303-ADC3-855D9B7ED578}">
      <dsp:nvSpPr>
        <dsp:cNvPr id="0" name=""/>
        <dsp:cNvSpPr/>
      </dsp:nvSpPr>
      <dsp:spPr>
        <a:xfrm>
          <a:off x="1560267" y="197331"/>
          <a:ext cx="5096922" cy="136007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FE8D9-AA29-4FEF-8645-E607DD98A56D}">
      <dsp:nvSpPr>
        <dsp:cNvPr id="0" name=""/>
        <dsp:cNvSpPr/>
      </dsp:nvSpPr>
      <dsp:spPr>
        <a:xfrm>
          <a:off x="3735315" y="3527688"/>
          <a:ext cx="758969" cy="485740"/>
        </a:xfrm>
        <a:prstGeom prst="downArrow">
          <a:avLst/>
        </a:prstGeom>
        <a:solidFill>
          <a:srgbClr val="A793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E4B17-326E-4515-B97B-8F644A40736E}">
      <dsp:nvSpPr>
        <dsp:cNvPr id="0" name=""/>
        <dsp:cNvSpPr/>
      </dsp:nvSpPr>
      <dsp:spPr>
        <a:xfrm>
          <a:off x="2293273" y="3916281"/>
          <a:ext cx="3643052" cy="910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終身學習者</a:t>
          </a:r>
          <a:endParaRPr lang="zh-TW" altLang="en-US" sz="3600" kern="1200" dirty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</dsp:txBody>
      <dsp:txXfrm>
        <a:off x="2293273" y="3916281"/>
        <a:ext cx="3643052" cy="910763"/>
      </dsp:txXfrm>
    </dsp:sp>
    <dsp:sp modelId="{BF6F0BE4-956A-42E9-9095-BCD2D745D55B}">
      <dsp:nvSpPr>
        <dsp:cNvPr id="0" name=""/>
        <dsp:cNvSpPr/>
      </dsp:nvSpPr>
      <dsp:spPr>
        <a:xfrm>
          <a:off x="3440982" y="1497258"/>
          <a:ext cx="1753938" cy="17431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itchFamily="65" charset="-120"/>
              <a:ea typeface="標楷體" pitchFamily="65" charset="-120"/>
            </a:rPr>
            <a:t>社會參與</a:t>
          </a:r>
          <a:endParaRPr lang="zh-TW" altLang="en-US" sz="3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440982" y="1497258"/>
        <a:ext cx="1753938" cy="1743104"/>
      </dsp:txXfrm>
    </dsp:sp>
    <dsp:sp modelId="{C068540A-E7CA-4E37-835C-2D973CE29091}">
      <dsp:nvSpPr>
        <dsp:cNvPr id="0" name=""/>
        <dsp:cNvSpPr/>
      </dsp:nvSpPr>
      <dsp:spPr>
        <a:xfrm>
          <a:off x="2340818" y="354578"/>
          <a:ext cx="1878230" cy="1648226"/>
        </a:xfrm>
        <a:prstGeom prst="ellipse">
          <a:avLst/>
        </a:prstGeom>
        <a:solidFill>
          <a:srgbClr val="F67B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latin typeface="標楷體" pitchFamily="65" charset="-120"/>
              <a:ea typeface="標楷體" pitchFamily="65" charset="-120"/>
            </a:rPr>
            <a:t>溝通互動</a:t>
          </a:r>
          <a:endParaRPr lang="zh-TW" altLang="en-US" sz="3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340818" y="354578"/>
        <a:ext cx="1878230" cy="1648226"/>
      </dsp:txXfrm>
    </dsp:sp>
    <dsp:sp modelId="{A2D3D208-B410-4548-9346-0E459574D922}">
      <dsp:nvSpPr>
        <dsp:cNvPr id="0" name=""/>
        <dsp:cNvSpPr/>
      </dsp:nvSpPr>
      <dsp:spPr>
        <a:xfrm>
          <a:off x="3901922" y="141701"/>
          <a:ext cx="1857014" cy="1697202"/>
        </a:xfrm>
        <a:prstGeom prst="ellipse">
          <a:avLst/>
        </a:prstGeom>
        <a:solidFill>
          <a:srgbClr val="008A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latin typeface="標楷體" pitchFamily="65" charset="-120"/>
              <a:ea typeface="標楷體" pitchFamily="65" charset="-120"/>
            </a:rPr>
            <a:t>自主行動</a:t>
          </a:r>
          <a:endParaRPr lang="zh-TW" altLang="en-US" sz="3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901922" y="141701"/>
        <a:ext cx="1857014" cy="1697202"/>
      </dsp:txXfrm>
    </dsp:sp>
    <dsp:sp modelId="{239179EF-53EB-4A74-9BDE-8A7108752AAF}">
      <dsp:nvSpPr>
        <dsp:cNvPr id="0" name=""/>
        <dsp:cNvSpPr/>
      </dsp:nvSpPr>
      <dsp:spPr>
        <a:xfrm>
          <a:off x="921625" y="0"/>
          <a:ext cx="6386349" cy="340018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0.4437</cdr:x>
      <cdr:y>0.504</cdr:y>
    </cdr:from>
    <cdr:to>
      <cdr:x>0.5937</cdr:x>
      <cdr:y>0.729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2704789" y="20482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0.49098</cdr:x>
      <cdr:y>0.61031</cdr:y>
    </cdr:from>
    <cdr:to>
      <cdr:x>0.64098</cdr:x>
      <cdr:y>0.83531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2993044" y="248029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0.05389</cdr:x>
      <cdr:y>0.06104</cdr:y>
    </cdr:from>
    <cdr:to>
      <cdr:x>0.20389</cdr:x>
      <cdr:y>0.28604</cdr:y>
    </cdr:to>
    <cdr:sp macro="" textlink="">
      <cdr:nvSpPr>
        <cdr:cNvPr id="4" name="文字方塊 3"/>
        <cdr:cNvSpPr txBox="1"/>
      </cdr:nvSpPr>
      <cdr:spPr>
        <a:xfrm xmlns:a="http://schemas.openxmlformats.org/drawingml/2006/main">
          <a:off x="328525" y="2480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0.08933</cdr:x>
      <cdr:y>0.11419</cdr:y>
    </cdr:from>
    <cdr:to>
      <cdr:x>0.23933</cdr:x>
      <cdr:y>0.33919</cdr:y>
    </cdr:to>
    <cdr:sp macro="" textlink="">
      <cdr:nvSpPr>
        <cdr:cNvPr id="5" name="文字方塊 4"/>
        <cdr:cNvSpPr txBox="1"/>
      </cdr:nvSpPr>
      <cdr:spPr>
        <a:xfrm xmlns:a="http://schemas.openxmlformats.org/drawingml/2006/main">
          <a:off x="544549" y="46407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0" sz="1200">
                <a:ea typeface="+mn-ea"/>
              </a:defRPr>
            </a:lvl1pPr>
          </a:lstStyle>
          <a:p>
            <a:pPr>
              <a:defRPr/>
            </a:pPr>
            <a:fld id="{8EDEC530-2D81-434F-A889-3C09A3E28249}" type="datetimeFigureOut">
              <a:rPr lang="zh-TW" altLang="en-US"/>
              <a:pPr>
                <a:defRPr/>
              </a:pPr>
              <a:t>2015/10/14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kumimoji="0" sz="1200">
                <a:ea typeface="+mn-ea"/>
              </a:defRPr>
            </a:lvl1pPr>
          </a:lstStyle>
          <a:p>
            <a:pPr>
              <a:defRPr/>
            </a:pPr>
            <a:fld id="{AE702347-D896-4BCE-99E1-F736EA8B6C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083EF-B9E4-417B-BCB0-AF5E3737143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20E119-BE49-4B5E-B1F8-F797ACC3D2E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AF938E-FE6D-4BCE-A511-D85E440396FA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3D3599-63DB-4C63-82B8-E695191AD57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3B067C-A4F3-4BB4-90B7-A9F7B05B70E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96FAFB-3C2E-4794-B9AB-6E07F72D6AE0}" type="slidenum">
              <a:rPr lang="zh-TW" altLang="en-US"/>
              <a:pPr/>
              <a:t>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4322C3-9953-46EF-83C0-62DB3152103D}" type="slidenum">
              <a:rPr lang="zh-TW" altLang="en-US"/>
              <a:pPr/>
              <a:t>21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1C5AF3-917D-4224-8E5D-4F9B159A7B4D}" type="slidenum">
              <a:rPr lang="zh-TW" altLang="en-US"/>
              <a:pPr/>
              <a:t>22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6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0E9AC1-2DD3-4776-A91C-901F8D54FD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9769F-6BD2-4C0F-BC1B-D0F31C44A7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ACA9-E9DC-4DDA-8FD8-159AA26758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796FA-F18B-4575-A582-29A5313FF5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" name="矩形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A51990-EE3F-4A2A-B7BE-9FFD37C53D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BF207-84A2-4859-9703-0F909C6A4E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6657B5-2AC8-476F-9C77-13C0BA8B8E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D8B2-A137-4D0A-8224-5F786407C6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3" name="矩形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8503A9-94E8-44E7-96AC-FCD58B7AC9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034EE-9A02-43CD-8D00-5F0DDEEDFE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kumimoji="0" lang="en-US" altLang="zh-TW" sz="3200">
              <a:latin typeface="Gill Sans MT" pitchFamily="34" charset="0"/>
            </a:endParaRPr>
          </a:p>
        </p:txBody>
      </p:sp>
      <p:sp>
        <p:nvSpPr>
          <p:cNvPr id="6" name="流程圖: 程序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7" name="流程圖: 程序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1B7CDC-F91D-4B65-96F7-CEA005154A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33" name="文字版面配置區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a typeface="+mn-ea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ea typeface="+mn-ea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ea typeface="+mn-ea"/>
              </a:defRPr>
            </a:lvl1pPr>
            <a:extLst/>
          </a:lstStyle>
          <a:p>
            <a:pPr>
              <a:defRPr/>
            </a:pPr>
            <a:fld id="{EAAFD070-0487-4055-8E82-C55082DFE1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5" name="矩形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5" r:id="rId2"/>
    <p:sldLayoutId id="2147483751" r:id="rId3"/>
    <p:sldLayoutId id="2147483746" r:id="rId4"/>
    <p:sldLayoutId id="2147483752" r:id="rId5"/>
    <p:sldLayoutId id="2147483747" r:id="rId6"/>
    <p:sldLayoutId id="2147483753" r:id="rId7"/>
    <p:sldLayoutId id="2147483754" r:id="rId8"/>
    <p:sldLayoutId id="2147483755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21443;&#32771;&#36039;&#26009;/1040722-&#22283;&#25945;&#38498;-12&#24180;&#22283;&#27665;&#22522;&#26412;&#25945;&#32946;&#35506;&#31243;&#30340;&#29702;&#24565;&#33287;&#36681;&#21270;&#20839;&#25991;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5123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/>
          <a:srcRect l="15353" t="22438" r="16304" b="9557"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042988" y="1989138"/>
            <a:ext cx="7561262" cy="17272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kumimoji="0" lang="zh-TW" altLang="en-US" sz="48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126" name="副標題 2"/>
          <p:cNvSpPr txBox="1">
            <a:spLocks/>
          </p:cNvSpPr>
          <p:nvPr/>
        </p:nvSpPr>
        <p:spPr bwMode="auto">
          <a:xfrm>
            <a:off x="1714480" y="5715016"/>
            <a:ext cx="559912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zh-TW" altLang="en-US" sz="3200" b="1" dirty="0">
                <a:latin typeface="文鼎標準楷體" pitchFamily="65" charset="-120"/>
                <a:ea typeface="文鼎標準楷體" pitchFamily="65" charset="-120"/>
              </a:rPr>
              <a:t>國教輔導團社會學習</a:t>
            </a:r>
            <a:r>
              <a:rPr kumimoji="0" lang="zh-TW" altLang="en-US" sz="3200" b="1" dirty="0" smtClean="0">
                <a:latin typeface="文鼎標準楷體" pitchFamily="65" charset="-120"/>
                <a:ea typeface="文鼎標準楷體" pitchFamily="65" charset="-120"/>
              </a:rPr>
              <a:t>領域</a:t>
            </a:r>
            <a:endParaRPr kumimoji="0" lang="zh-TW" altLang="en-US" sz="3200" b="1" dirty="0">
              <a:latin typeface="文鼎標準楷體" pitchFamily="65" charset="-120"/>
              <a:ea typeface="文鼎標準楷體" pitchFamily="65" charset="-120"/>
            </a:endParaRPr>
          </a:p>
        </p:txBody>
      </p:sp>
      <p:sp>
        <p:nvSpPr>
          <p:cNvPr id="5127" name="Rectangle 1"/>
          <p:cNvSpPr>
            <a:spLocks noChangeArrowheads="1"/>
          </p:cNvSpPr>
          <p:nvPr/>
        </p:nvSpPr>
        <p:spPr bwMode="auto">
          <a:xfrm>
            <a:off x="1714480" y="1857364"/>
            <a:ext cx="63579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zh-TW" altLang="en-US" sz="3600" dirty="0">
                <a:latin typeface="Calibri" pitchFamily="34" charset="0"/>
                <a:cs typeface="Times New Roman" pitchFamily="18" charset="0"/>
              </a:rPr>
              <a:t>   </a:t>
            </a:r>
            <a:endParaRPr lang="en-US" altLang="zh-TW" sz="3600" dirty="0">
              <a:latin typeface="+mn-ea"/>
              <a:ea typeface="+mn-ea"/>
              <a:cs typeface="Times New Roman" pitchFamily="18" charset="0"/>
            </a:endParaRPr>
          </a:p>
          <a:p>
            <a:pPr>
              <a:defRPr/>
            </a:pPr>
            <a:r>
              <a:rPr lang="zh-TW" altLang="en-US" sz="6000" dirty="0" smtClean="0">
                <a:latin typeface="+mn-ea"/>
                <a:ea typeface="+mn-ea"/>
              </a:rPr>
              <a:t>頭城鎮巡迴服務</a:t>
            </a:r>
            <a:endParaRPr lang="zh-TW" altLang="en-US" sz="60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1043608" y="260350"/>
            <a:ext cx="7848872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200" dirty="0" smtClean="0"/>
              <a:t>社會領域雙向細目表樣態介紹 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建議修改</a:t>
            </a:r>
            <a:r>
              <a:rPr lang="en-US" altLang="zh-TW" sz="3200" dirty="0" smtClean="0"/>
              <a:t>)</a:t>
            </a:r>
            <a:endParaRPr lang="zh-TW" altLang="en-US" sz="3200" dirty="0" smtClean="0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1052736"/>
            <a:ext cx="7920880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8256473"/>
              </p:ext>
            </p:extLst>
          </p:nvPr>
        </p:nvGraphicFramePr>
        <p:xfrm>
          <a:off x="1187624" y="1556792"/>
          <a:ext cx="7416824" cy="1416050"/>
        </p:xfrm>
        <a:graphic>
          <a:graphicData uri="http://schemas.openxmlformats.org/drawingml/2006/table">
            <a:tbl>
              <a:tblPr/>
              <a:tblGrid>
                <a:gridCol w="2495380"/>
                <a:gridCol w="1524954"/>
                <a:gridCol w="1732903"/>
                <a:gridCol w="1663587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本土化教材評量命題設計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有做到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沒有做到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合計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件數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13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6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19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3" name="Rectangle 2"/>
          <p:cNvSpPr>
            <a:spLocks noChangeArrowheads="1"/>
          </p:cNvSpPr>
          <p:nvPr/>
        </p:nvSpPr>
        <p:spPr bwMode="auto">
          <a:xfrm>
            <a:off x="395536" y="260291"/>
            <a:ext cx="874846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（五）第二學習階段</a:t>
            </a:r>
            <a:r>
              <a:rPr lang="en-US" alt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中年級</a:t>
            </a:r>
            <a:r>
              <a:rPr lang="en-US" alt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)</a:t>
            </a:r>
            <a:r>
              <a:rPr lang="zh-TW" altLang="en-US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本土化教材評量命題設計</a:t>
            </a:r>
            <a:endParaRPr lang="zh-TW" altLang="en-US" sz="2800" dirty="0">
              <a:latin typeface="文鼎標準楷體" pitchFamily="65" charset="-120"/>
              <a:ea typeface="文鼎標準楷體" pitchFamily="65" charset="-120"/>
            </a:endParaRPr>
          </a:p>
          <a:p>
            <a:pPr eaLnBrk="0" hangingPunct="0"/>
            <a:endParaRPr lang="zh-TW" altLang="en-US" dirty="0"/>
          </a:p>
        </p:txBody>
      </p:sp>
      <p:sp>
        <p:nvSpPr>
          <p:cNvPr id="16405" name="Rectangle 3"/>
          <p:cNvSpPr>
            <a:spLocks noChangeArrowheads="1"/>
          </p:cNvSpPr>
          <p:nvPr/>
        </p:nvSpPr>
        <p:spPr bwMode="auto">
          <a:xfrm>
            <a:off x="2339975" y="6165850"/>
            <a:ext cx="4999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1100">
                <a:solidFill>
                  <a:srgbClr val="000000"/>
                </a:solidFill>
                <a:latin typeface="Calibri" pitchFamily="34" charset="0"/>
              </a:rPr>
              <a:t>    </a:t>
            </a:r>
            <a:r>
              <a:rPr lang="zh-TW" altLang="en-US" sz="2000">
                <a:solidFill>
                  <a:srgbClr val="000000"/>
                </a:solidFill>
                <a:latin typeface="Calibri" pitchFamily="34" charset="0"/>
              </a:rPr>
              <a:t>圖五</a:t>
            </a:r>
            <a:r>
              <a:rPr lang="en-US" altLang="zh-TW" sz="200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zh-TW" altLang="en-US" sz="2000">
                <a:solidFill>
                  <a:srgbClr val="000000"/>
                </a:solidFill>
                <a:latin typeface="新細明體" pitchFamily="18" charset="-120"/>
              </a:rPr>
              <a:t>各校本土化教材評量命題設計統計圖</a:t>
            </a:r>
            <a:endParaRPr lang="zh-TW" altLang="en-US" sz="2000"/>
          </a:p>
        </p:txBody>
      </p:sp>
      <p:graphicFrame>
        <p:nvGraphicFramePr>
          <p:cNvPr id="2" name="圖表 1"/>
          <p:cNvGraphicFramePr/>
          <p:nvPr>
            <p:extLst>
              <p:ext uri="{D42A27DB-BD31-4B8C-83A1-F6EECF244321}">
                <p14:modId xmlns="" xmlns:p14="http://schemas.microsoft.com/office/powerpoint/2010/main" val="620729291"/>
              </p:ext>
            </p:extLst>
          </p:nvPr>
        </p:nvGraphicFramePr>
        <p:xfrm>
          <a:off x="2123728" y="3212976"/>
          <a:ext cx="6480720" cy="2952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994122"/>
          </a:xfrm>
        </p:spPr>
        <p:txBody>
          <a:bodyPr/>
          <a:lstStyle/>
          <a:p>
            <a:r>
              <a:rPr lang="zh-TW" altLang="en-US" dirty="0" smtClean="0"/>
              <a:t>試題賞析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899592" y="1196752"/>
            <a:ext cx="8034858" cy="5472608"/>
          </a:xfrm>
        </p:spPr>
        <p:txBody>
          <a:bodyPr/>
          <a:lstStyle/>
          <a:p>
            <a:r>
              <a:rPr lang="en-US" altLang="zh-TW" sz="2400" dirty="0" smtClean="0"/>
              <a:t>(</a:t>
            </a:r>
            <a:r>
              <a:rPr lang="zh-TW" altLang="en-US" sz="2400" dirty="0" smtClean="0"/>
              <a:t>四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哪些是頭城鎮曾經舉辦過的活動，請在（）裡打</a:t>
            </a:r>
            <a:r>
              <a:rPr lang="zh-TW" altLang="en-US" sz="3600" dirty="0" smtClean="0">
                <a:latin typeface="cwTeX 楷書" pitchFamily="49" charset="2"/>
                <a:ea typeface="cwTeX 楷書" pitchFamily="49" charset="2"/>
              </a:rPr>
              <a:t>ˇ</a:t>
            </a:r>
            <a:endParaRPr lang="zh-TW" altLang="en-US" sz="2400" dirty="0" smtClean="0">
              <a:latin typeface="cwTeX 楷書" pitchFamily="49" charset="2"/>
              <a:ea typeface="cwTeX 楷書" pitchFamily="49" charset="2"/>
            </a:endParaRPr>
          </a:p>
          <a:p>
            <a:pPr>
              <a:buNone/>
            </a:pPr>
            <a:r>
              <a:rPr lang="zh-TW" altLang="en-US" sz="2400" dirty="0" smtClean="0"/>
              <a:t>（）</a:t>
            </a:r>
            <a:r>
              <a:rPr lang="en-US" altLang="zh-TW" sz="2400" dirty="0" smtClean="0"/>
              <a:t>1.</a:t>
            </a:r>
            <a:r>
              <a:rPr lang="zh-TW" altLang="en-US" sz="2400" dirty="0" smtClean="0"/>
              <a:t>搶孤</a:t>
            </a:r>
          </a:p>
          <a:p>
            <a:pPr>
              <a:buNone/>
            </a:pPr>
            <a:r>
              <a:rPr lang="zh-TW" altLang="en-US" sz="2400" dirty="0" smtClean="0"/>
              <a:t>（）</a:t>
            </a:r>
            <a:r>
              <a:rPr lang="en-US" altLang="zh-TW" sz="2400" dirty="0" smtClean="0"/>
              <a:t>2.</a:t>
            </a:r>
            <a:r>
              <a:rPr lang="zh-TW" altLang="en-US" sz="2400" dirty="0" smtClean="0"/>
              <a:t>千龜來朝</a:t>
            </a:r>
          </a:p>
          <a:p>
            <a:pPr>
              <a:buNone/>
            </a:pPr>
            <a:r>
              <a:rPr lang="zh-TW" altLang="en-US" sz="2400" dirty="0" smtClean="0"/>
              <a:t>（）</a:t>
            </a:r>
            <a:r>
              <a:rPr lang="en-US" altLang="zh-TW" sz="2400" dirty="0" smtClean="0"/>
              <a:t>3.</a:t>
            </a:r>
            <a:r>
              <a:rPr lang="zh-TW" altLang="en-US" sz="2400" dirty="0" smtClean="0"/>
              <a:t>端午節龍船賽分析</a:t>
            </a:r>
          </a:p>
          <a:p>
            <a:pPr>
              <a:buNone/>
            </a:pPr>
            <a:r>
              <a:rPr lang="zh-TW" altLang="en-US" sz="2400" dirty="0" smtClean="0"/>
              <a:t>（）</a:t>
            </a:r>
            <a:r>
              <a:rPr lang="en-US" altLang="zh-TW" sz="2400" dirty="0" smtClean="0"/>
              <a:t>4.</a:t>
            </a:r>
            <a:r>
              <a:rPr lang="zh-TW" altLang="en-US" sz="2400" dirty="0" smtClean="0"/>
              <a:t>廟會慶典活動</a:t>
            </a:r>
          </a:p>
          <a:p>
            <a:pPr>
              <a:buNone/>
            </a:pPr>
            <a:r>
              <a:rPr lang="zh-TW" altLang="en-US" sz="2400" dirty="0" smtClean="0"/>
              <a:t>（）</a:t>
            </a:r>
            <a:r>
              <a:rPr lang="en-US" altLang="zh-TW" sz="2400" dirty="0" smtClean="0"/>
              <a:t>5.</a:t>
            </a:r>
            <a:r>
              <a:rPr lang="zh-TW" altLang="en-US" sz="2400" dirty="0" smtClean="0"/>
              <a:t>冷泉嘉年華會</a:t>
            </a:r>
          </a:p>
          <a:p>
            <a:pPr>
              <a:buNone/>
            </a:pPr>
            <a:r>
              <a:rPr lang="zh-TW" altLang="en-US" sz="2400" dirty="0" smtClean="0"/>
              <a:t>（）</a:t>
            </a:r>
            <a:r>
              <a:rPr lang="en-US" altLang="zh-TW" sz="2400" dirty="0" smtClean="0"/>
              <a:t>6.</a:t>
            </a:r>
            <a:r>
              <a:rPr lang="zh-TW" altLang="en-US" sz="2400" dirty="0" smtClean="0"/>
              <a:t>綠色博覽會</a:t>
            </a:r>
          </a:p>
          <a:p>
            <a:pPr>
              <a:buNone/>
            </a:pPr>
            <a:r>
              <a:rPr lang="zh-TW" altLang="en-US" sz="2400" dirty="0" smtClean="0"/>
              <a:t>（）</a:t>
            </a:r>
            <a:r>
              <a:rPr lang="en-US" altLang="zh-TW" sz="2400" dirty="0" smtClean="0"/>
              <a:t>7.</a:t>
            </a:r>
            <a:r>
              <a:rPr lang="zh-TW" altLang="en-US" sz="2400" dirty="0" smtClean="0"/>
              <a:t>童玩節</a:t>
            </a:r>
          </a:p>
          <a:p>
            <a:pPr>
              <a:buNone/>
            </a:pPr>
            <a:r>
              <a:rPr lang="zh-TW" altLang="en-US" sz="2400" dirty="0" smtClean="0"/>
              <a:t>（）</a:t>
            </a:r>
            <a:r>
              <a:rPr lang="en-US" altLang="zh-TW" sz="2400" dirty="0" smtClean="0"/>
              <a:t>8.</a:t>
            </a:r>
            <a:r>
              <a:rPr lang="zh-TW" altLang="en-US" sz="2400" dirty="0" smtClean="0"/>
              <a:t>海洋文化季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鱻ㄒㄧㄢ魚節</a:t>
            </a:r>
            <a:r>
              <a:rPr lang="en-US" altLang="zh-TW" sz="2400" dirty="0" smtClean="0"/>
              <a:t>)</a:t>
            </a:r>
          </a:p>
          <a:p>
            <a:pPr>
              <a:buNone/>
            </a:pPr>
            <a:r>
              <a:rPr lang="zh-TW" altLang="en-US" sz="2400" dirty="0" smtClean="0"/>
              <a:t>（）</a:t>
            </a:r>
            <a:r>
              <a:rPr lang="en-US" altLang="zh-TW" sz="2400" dirty="0" smtClean="0"/>
              <a:t>9.</a:t>
            </a:r>
            <a:r>
              <a:rPr lang="zh-TW" altLang="en-US" sz="2400" dirty="0" smtClean="0"/>
              <a:t>溫泉美食嘉年華</a:t>
            </a:r>
          </a:p>
          <a:p>
            <a:pPr>
              <a:buNone/>
            </a:pPr>
            <a:r>
              <a:rPr lang="zh-TW" altLang="en-US" sz="2400" dirty="0" smtClean="0"/>
              <a:t>（）</a:t>
            </a:r>
            <a:r>
              <a:rPr lang="en-US" altLang="zh-TW" sz="2400" dirty="0" smtClean="0"/>
              <a:t>10.</a:t>
            </a:r>
            <a:r>
              <a:rPr lang="zh-TW" altLang="en-US" sz="2400" dirty="0" smtClean="0"/>
              <a:t>雪山隧道尋寶</a:t>
            </a:r>
          </a:p>
          <a:p>
            <a:pPr>
              <a:buNone/>
            </a:pPr>
            <a:r>
              <a:rPr lang="zh-TW" altLang="en-US" sz="2400" dirty="0" smtClean="0"/>
              <a:t>（）</a:t>
            </a:r>
            <a:r>
              <a:rPr lang="en-US" altLang="zh-TW" sz="2400" dirty="0" smtClean="0"/>
              <a:t>11.</a:t>
            </a:r>
            <a:r>
              <a:rPr lang="zh-TW" altLang="en-US" sz="2400" dirty="0" smtClean="0"/>
              <a:t>模範母親表揚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試題賞析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447800"/>
            <a:ext cx="8106866" cy="4800600"/>
          </a:xfrm>
        </p:spPr>
        <p:txBody>
          <a:bodyPr/>
          <a:lstStyle/>
          <a:p>
            <a:r>
              <a:rPr lang="zh-TW" altLang="zh-TW" dirty="0" smtClean="0"/>
              <a:t>13.（  ）</a:t>
            </a:r>
            <a:r>
              <a:rPr lang="zh-TW" altLang="zh-TW" u="sng" dirty="0" smtClean="0"/>
              <a:t>宜蘭</a:t>
            </a:r>
            <a:r>
              <a:rPr lang="zh-TW" altLang="zh-TW" dirty="0" smtClean="0"/>
              <a:t>有許多養鴨人家，現在多以現代化經營，請問下列哪一項</a:t>
            </a:r>
            <a:r>
              <a:rPr lang="zh-TW" altLang="zh-TW" u="sng" dirty="0" smtClean="0"/>
              <a:t>不是</a:t>
            </a:r>
            <a:r>
              <a:rPr lang="zh-TW" altLang="zh-TW" dirty="0" smtClean="0"/>
              <a:t>現代畜牧業的特色？</a:t>
            </a:r>
          </a:p>
          <a:p>
            <a:pPr>
              <a:buNone/>
            </a:pPr>
            <a:r>
              <a:rPr lang="zh-TW" altLang="zh-TW" dirty="0" smtClean="0"/>
              <a:t>（１）專業化飼養   （２）種類多樣化</a:t>
            </a:r>
          </a:p>
          <a:p>
            <a:pPr>
              <a:buNone/>
            </a:pPr>
            <a:r>
              <a:rPr lang="zh-TW" altLang="zh-TW" dirty="0" smtClean="0"/>
              <a:t>（３）會施打預防針 （４）為農耕副業</a:t>
            </a: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6772574"/>
              </p:ext>
            </p:extLst>
          </p:nvPr>
        </p:nvGraphicFramePr>
        <p:xfrm>
          <a:off x="1187624" y="908720"/>
          <a:ext cx="7632847" cy="2194560"/>
        </p:xfrm>
        <a:graphic>
          <a:graphicData uri="http://schemas.openxmlformats.org/drawingml/2006/table">
            <a:tbl>
              <a:tblPr/>
              <a:tblGrid>
                <a:gridCol w="4876542"/>
                <a:gridCol w="1060118"/>
                <a:gridCol w="1696187"/>
              </a:tblGrid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   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試題分析內容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數量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百分率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latin typeface="Arial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sz="2400" kern="0" dirty="0">
                          <a:latin typeface="Calibri"/>
                          <a:ea typeface="細明體"/>
                          <a:cs typeface="Arial"/>
                        </a:rPr>
                        <a:t>難度預測與試後答對率差異分析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Calibri"/>
                          <a:ea typeface="新細明體"/>
                          <a:cs typeface="Times New Roman"/>
                        </a:rPr>
                        <a:t>36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b="1" kern="0" dirty="0" smtClean="0">
                          <a:latin typeface="Arial"/>
                          <a:ea typeface="新細明體"/>
                          <a:cs typeface="Times New Roman"/>
                        </a:rPr>
                        <a:t>82</a:t>
                      </a:r>
                      <a:r>
                        <a:rPr lang="zh-TW" sz="2400" b="1" kern="0" dirty="0" smtClean="0">
                          <a:latin typeface="Arial"/>
                          <a:ea typeface="新細明體"/>
                          <a:cs typeface="Arial"/>
                        </a:rPr>
                        <a:t>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latin typeface="Arial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sz="2400" kern="0" dirty="0">
                          <a:latin typeface="Calibri"/>
                          <a:ea typeface="細明體"/>
                          <a:cs typeface="Arial"/>
                        </a:rPr>
                        <a:t>難度與鑑別度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b="1" kern="0" dirty="0" smtClean="0">
                          <a:latin typeface="Arial"/>
                          <a:ea typeface="新細明體"/>
                          <a:cs typeface="Times New Roman"/>
                        </a:rPr>
                        <a:t>7</a:t>
                      </a:r>
                      <a:r>
                        <a:rPr lang="zh-TW" sz="2400" b="1" kern="0" dirty="0" smtClean="0">
                          <a:latin typeface="Arial"/>
                          <a:ea typeface="新細明體"/>
                          <a:cs typeface="Arial"/>
                        </a:rPr>
                        <a:t>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latin typeface="Arial"/>
                          <a:ea typeface="新細明體"/>
                          <a:cs typeface="Times New Roman"/>
                        </a:rPr>
                        <a:t>3.</a:t>
                      </a:r>
                      <a:r>
                        <a:rPr lang="zh-TW" sz="2400" kern="0" dirty="0">
                          <a:latin typeface="Calibri"/>
                          <a:ea typeface="細明體"/>
                          <a:cs typeface="Arial"/>
                        </a:rPr>
                        <a:t>高低分組分佈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b="1" kern="0" dirty="0" smtClean="0">
                          <a:latin typeface="Arial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400" b="1" kern="0" dirty="0" smtClean="0">
                          <a:latin typeface="Arial"/>
                          <a:ea typeface="新細明體"/>
                          <a:cs typeface="Arial"/>
                        </a:rPr>
                        <a:t>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latin typeface="Arial"/>
                          <a:ea typeface="新細明體"/>
                          <a:cs typeface="Times New Roman"/>
                        </a:rPr>
                        <a:t>4.</a:t>
                      </a:r>
                      <a:r>
                        <a:rPr lang="zh-TW" sz="2400" kern="0" dirty="0">
                          <a:latin typeface="Calibri"/>
                          <a:ea typeface="細明體"/>
                          <a:cs typeface="Arial"/>
                        </a:rPr>
                        <a:t>分析資料不足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b="1" kern="0" dirty="0" smtClean="0">
                          <a:latin typeface="Arial"/>
                          <a:ea typeface="新細明體"/>
                          <a:cs typeface="Times New Roman"/>
                        </a:rPr>
                        <a:t>9</a:t>
                      </a:r>
                      <a:r>
                        <a:rPr lang="zh-TW" sz="2400" b="1" kern="0" dirty="0" smtClean="0">
                          <a:latin typeface="Arial"/>
                          <a:ea typeface="新細明體"/>
                          <a:cs typeface="Arial"/>
                        </a:rPr>
                        <a:t>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                  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合計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     </a:t>
                      </a:r>
                      <a:r>
                        <a:rPr lang="en-US" altLang="zh-TW" sz="2400" b="1" kern="0" dirty="0" smtClea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44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         </a:t>
                      </a:r>
                      <a:r>
                        <a:rPr lang="en-US" sz="2400" b="1" kern="0" dirty="0" smtClea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100％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36" name="Rectangle 2"/>
          <p:cNvSpPr>
            <a:spLocks noChangeArrowheads="1"/>
          </p:cNvSpPr>
          <p:nvPr/>
        </p:nvSpPr>
        <p:spPr bwMode="auto">
          <a:xfrm>
            <a:off x="1691680" y="188640"/>
            <a:ext cx="5473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（六）各校</a:t>
            </a:r>
            <a:r>
              <a:rPr lang="zh-TW" sz="2800" dirty="0">
                <a:latin typeface="文鼎標準楷體" pitchFamily="65" charset="-120"/>
                <a:ea typeface="文鼎標準楷體" pitchFamily="65" charset="-120"/>
                <a:cs typeface="Arial" pitchFamily="34" charset="0"/>
              </a:rPr>
              <a:t>試題結果分析內容</a:t>
            </a:r>
            <a:endParaRPr lang="zh-TW" sz="2800" dirty="0">
              <a:latin typeface="文鼎標準楷體" pitchFamily="65" charset="-120"/>
              <a:ea typeface="文鼎標準楷體" pitchFamily="65" charset="-120"/>
            </a:endParaRPr>
          </a:p>
          <a:p>
            <a:pPr eaLnBrk="0" hangingPunct="0"/>
            <a:endParaRPr lang="zh-TW" altLang="zh-TW" dirty="0"/>
          </a:p>
        </p:txBody>
      </p:sp>
      <p:sp>
        <p:nvSpPr>
          <p:cNvPr id="21538" name="Rectangle 3"/>
          <p:cNvSpPr>
            <a:spLocks noChangeArrowheads="1"/>
          </p:cNvSpPr>
          <p:nvPr/>
        </p:nvSpPr>
        <p:spPr bwMode="auto">
          <a:xfrm>
            <a:off x="2124075" y="6237288"/>
            <a:ext cx="5040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1100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zh-TW" altLang="en-US" sz="2400" dirty="0">
                <a:solidFill>
                  <a:srgbClr val="000000"/>
                </a:solidFill>
                <a:latin typeface="Calibri" pitchFamily="34" charset="0"/>
              </a:rPr>
              <a:t>圖六</a:t>
            </a:r>
            <a:r>
              <a:rPr lang="en-US" altLang="zh-TW" sz="2400" dirty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zh-TW" altLang="en-US" sz="2400" dirty="0">
                <a:solidFill>
                  <a:srgbClr val="000000"/>
                </a:solidFill>
                <a:latin typeface="新細明體" pitchFamily="18" charset="-120"/>
              </a:rPr>
              <a:t>各校試題分析內容統計圖</a:t>
            </a:r>
            <a:endParaRPr lang="zh-TW" altLang="en-US" sz="2400" dirty="0"/>
          </a:p>
        </p:txBody>
      </p:sp>
      <p:graphicFrame>
        <p:nvGraphicFramePr>
          <p:cNvPr id="2" name="圖表 1"/>
          <p:cNvGraphicFramePr/>
          <p:nvPr>
            <p:extLst>
              <p:ext uri="{D42A27DB-BD31-4B8C-83A1-F6EECF244321}">
                <p14:modId xmlns="" xmlns:p14="http://schemas.microsoft.com/office/powerpoint/2010/main" val="3377705725"/>
              </p:ext>
            </p:extLst>
          </p:nvPr>
        </p:nvGraphicFramePr>
        <p:xfrm>
          <a:off x="971600" y="3429000"/>
          <a:ext cx="7992888" cy="302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試題分析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0842" cy="5472608"/>
          </a:xfrm>
        </p:spPr>
        <p:txBody>
          <a:bodyPr/>
          <a:lstStyle/>
          <a:p>
            <a:pPr>
              <a:buNone/>
            </a:pPr>
            <a:r>
              <a:rPr lang="zh-TW" altLang="zh-TW" sz="2800" b="1" dirty="0" smtClean="0"/>
              <a:t>考後試題分析與討論</a:t>
            </a:r>
          </a:p>
          <a:p>
            <a:r>
              <a:rPr lang="en-US" altLang="zh-TW" sz="2400" dirty="0" smtClean="0"/>
              <a:t>(</a:t>
            </a:r>
            <a:r>
              <a:rPr lang="zh-TW" altLang="zh-TW" sz="2400" dirty="0" smtClean="0"/>
              <a:t>一</a:t>
            </a:r>
            <a:r>
              <a:rPr lang="en-US" altLang="zh-TW" sz="2400" dirty="0" smtClean="0"/>
              <a:t>)</a:t>
            </a:r>
            <a:r>
              <a:rPr lang="zh-TW" altLang="zh-TW" sz="2400" dirty="0" smtClean="0"/>
              <a:t>預測與實際答對率差異過大之題目分析：</a:t>
            </a:r>
          </a:p>
          <a:p>
            <a:r>
              <a:rPr lang="en-US" altLang="zh-TW" sz="2400" dirty="0" smtClean="0"/>
              <a:t>1-1</a:t>
            </a:r>
            <a:r>
              <a:rPr lang="zh-TW" altLang="zh-TW" sz="2400" dirty="0" smtClean="0"/>
              <a:t>題：本題的主要目的在於讓學生能夠了解家鄉產業的變化，早期農民對於新作物的引進。學生對於蓬萊米與在來米的名稱會混淆，先後順序不夠清楚，必須給予必要之澄清。</a:t>
            </a:r>
          </a:p>
          <a:p>
            <a:r>
              <a:rPr lang="en-US" altLang="zh-TW" sz="2400" dirty="0" smtClean="0"/>
              <a:t>1-4</a:t>
            </a:r>
            <a:r>
              <a:rPr lang="zh-TW" altLang="zh-TW" sz="2400" dirty="0" smtClean="0"/>
              <a:t>題：本題的主要目的在於讓學生能夠了解台灣近代新住民的人</a:t>
            </a:r>
            <a:r>
              <a:rPr lang="en-US" altLang="zh-TW" sz="2400" dirty="0" smtClean="0"/>
              <a:t>  </a:t>
            </a:r>
            <a:r>
              <a:rPr lang="zh-TW" altLang="zh-TW" sz="2400" dirty="0" smtClean="0"/>
              <a:t>口遷移現象。因作答班級內有多名類似的新住民學生，因此，學生依據生活經驗應用作答，答對率甚高。</a:t>
            </a:r>
          </a:p>
          <a:p>
            <a:pPr>
              <a:buNone/>
            </a:pPr>
            <a:endParaRPr lang="zh-TW" altLang="en-US" sz="20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0"/>
            <a:ext cx="7499350" cy="1143000"/>
          </a:xfrm>
        </p:spPr>
        <p:txBody>
          <a:bodyPr/>
          <a:lstStyle/>
          <a:p>
            <a:r>
              <a:rPr lang="zh-TW" altLang="en-US" dirty="0" smtClean="0"/>
              <a:t>試題分析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908720"/>
            <a:ext cx="8604448" cy="5688632"/>
          </a:xfrm>
        </p:spPr>
        <p:txBody>
          <a:bodyPr/>
          <a:lstStyle/>
          <a:p>
            <a:pPr>
              <a:buNone/>
            </a:pPr>
            <a:r>
              <a:rPr lang="zh-TW" altLang="en-US" sz="1400" dirty="0" smtClean="0"/>
              <a:t> </a:t>
            </a:r>
            <a:r>
              <a:rPr lang="zh-TW" altLang="en-US" sz="2400" b="1" dirty="0" smtClean="0"/>
              <a:t>學生成績的平均與標準差摘要表 </a:t>
            </a:r>
            <a:r>
              <a:rPr lang="zh-TW" altLang="en-US" sz="1400" dirty="0" smtClean="0"/>
              <a:t>	</a:t>
            </a:r>
          </a:p>
          <a:p>
            <a:r>
              <a:rPr lang="zh-TW" altLang="en-US" sz="2400" dirty="0" smtClean="0"/>
              <a:t>平均值 	</a:t>
            </a:r>
            <a:r>
              <a:rPr lang="en-US" altLang="zh-TW" sz="2400" dirty="0" smtClean="0"/>
              <a:t>82.62 	</a:t>
            </a:r>
          </a:p>
          <a:p>
            <a:r>
              <a:rPr lang="zh-TW" altLang="en-US" sz="2400" dirty="0" smtClean="0"/>
              <a:t>標準差 	</a:t>
            </a:r>
            <a:r>
              <a:rPr lang="en-US" altLang="zh-TW" sz="2400" dirty="0" smtClean="0"/>
              <a:t>10.63 	</a:t>
            </a:r>
          </a:p>
          <a:p>
            <a:r>
              <a:rPr lang="zh-TW" altLang="en-US" sz="2400" dirty="0" smtClean="0"/>
              <a:t>最小值 	</a:t>
            </a:r>
            <a:r>
              <a:rPr lang="en-US" altLang="zh-TW" sz="2400" dirty="0" smtClean="0"/>
              <a:t>58.00 	</a:t>
            </a:r>
          </a:p>
          <a:p>
            <a:r>
              <a:rPr lang="zh-TW" altLang="en-US" sz="2400" dirty="0" smtClean="0"/>
              <a:t>最大值 	</a:t>
            </a:r>
            <a:r>
              <a:rPr lang="en-US" altLang="zh-TW" sz="2400" dirty="0" smtClean="0"/>
              <a:t>98.00 	</a:t>
            </a:r>
          </a:p>
          <a:p>
            <a:r>
              <a:rPr lang="zh-TW" altLang="en-US" sz="2400" dirty="0" smtClean="0"/>
              <a:t>總人數 	</a:t>
            </a:r>
            <a:r>
              <a:rPr lang="en-US" altLang="zh-TW" sz="2400" dirty="0" smtClean="0"/>
              <a:t>55 	</a:t>
            </a:r>
          </a:p>
          <a:p>
            <a:r>
              <a:rPr lang="zh-TW" altLang="en-US" sz="2400" dirty="0" smtClean="0"/>
              <a:t>全距 	</a:t>
            </a:r>
            <a:r>
              <a:rPr lang="en-US" altLang="zh-TW" sz="2400" dirty="0" smtClean="0"/>
              <a:t>40 </a:t>
            </a:r>
          </a:p>
          <a:p>
            <a:endParaRPr lang="zh-TW" altLang="en-US" sz="1400" dirty="0" smtClean="0"/>
          </a:p>
          <a:p>
            <a:pPr>
              <a:buNone/>
            </a:pPr>
            <a:r>
              <a:rPr lang="zh-TW" altLang="en-US" sz="2400" b="1" dirty="0" smtClean="0"/>
              <a:t>試卷題目難易度分析</a:t>
            </a:r>
            <a:r>
              <a:rPr lang="en-US" altLang="zh-TW" sz="2400" b="1" dirty="0" smtClean="0"/>
              <a:t>	</a:t>
            </a:r>
          </a:p>
          <a:p>
            <a:r>
              <a:rPr lang="zh-TW" altLang="en-US" sz="1800" b="1" dirty="0" smtClean="0"/>
              <a:t>題號</a:t>
            </a:r>
            <a:r>
              <a:rPr lang="zh-TW" altLang="en-US" sz="1800" dirty="0" smtClean="0"/>
              <a:t> 	               </a:t>
            </a:r>
            <a:r>
              <a:rPr lang="en-US" altLang="zh-TW" sz="1800" dirty="0" smtClean="0"/>
              <a:t>1-1 </a:t>
            </a:r>
            <a:r>
              <a:rPr lang="zh-TW" altLang="en-US" sz="1800" dirty="0" smtClean="0"/>
              <a:t>   </a:t>
            </a:r>
            <a:r>
              <a:rPr lang="en-US" altLang="zh-TW" sz="1800" dirty="0" smtClean="0"/>
              <a:t>	1-2 	1-3 	1-4 	1-5 	1-6 	1-7 			</a:t>
            </a:r>
          </a:p>
          <a:p>
            <a:r>
              <a:rPr lang="zh-TW" altLang="en-US" sz="1800" b="1" dirty="0" smtClean="0"/>
              <a:t>預測答對率 </a:t>
            </a:r>
            <a:r>
              <a:rPr lang="zh-TW" altLang="en-US" sz="1800" dirty="0" smtClean="0"/>
              <a:t>	</a:t>
            </a:r>
            <a:r>
              <a:rPr lang="en-US" altLang="zh-TW" sz="1800" dirty="0" smtClean="0"/>
              <a:t>0.9 	0.9 	0.8 	0.8 	0.9 	0.7 	0.7 	 		</a:t>
            </a:r>
          </a:p>
          <a:p>
            <a:r>
              <a:rPr lang="zh-TW" altLang="en-US" sz="1800" b="1" dirty="0" smtClean="0"/>
              <a:t>實際答對率</a:t>
            </a:r>
            <a:r>
              <a:rPr lang="zh-TW" altLang="en-US" sz="1800" dirty="0" smtClean="0"/>
              <a:t> 	</a:t>
            </a:r>
            <a:r>
              <a:rPr lang="en-US" altLang="zh-TW" sz="1800" dirty="0" smtClean="0"/>
              <a:t>0.94 	0.94 	0.94 	0.66 	1.00 	0.71 	0.53 		</a:t>
            </a:r>
          </a:p>
          <a:p>
            <a:pPr>
              <a:buNone/>
            </a:pPr>
            <a:endParaRPr lang="en-US" altLang="zh-TW" sz="14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86415011"/>
              </p:ext>
            </p:extLst>
          </p:nvPr>
        </p:nvGraphicFramePr>
        <p:xfrm>
          <a:off x="1403648" y="908050"/>
          <a:ext cx="6984774" cy="1828800"/>
        </p:xfrm>
        <a:graphic>
          <a:graphicData uri="http://schemas.openxmlformats.org/drawingml/2006/table">
            <a:tbl>
              <a:tblPr/>
              <a:tblGrid>
                <a:gridCol w="721843"/>
                <a:gridCol w="3511860"/>
                <a:gridCol w="1253142"/>
                <a:gridCol w="1497929"/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教學省思與建議內容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數量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比例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學生作答分析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40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91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未來教學注意建議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34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77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補救教學方向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15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34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未來命題建議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23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52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34" name="Rectangle 2"/>
          <p:cNvSpPr>
            <a:spLocks noChangeArrowheads="1"/>
          </p:cNvSpPr>
          <p:nvPr/>
        </p:nvSpPr>
        <p:spPr bwMode="auto">
          <a:xfrm>
            <a:off x="1403648" y="188640"/>
            <a:ext cx="6121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（七）試題結果分析與教學建議</a:t>
            </a:r>
            <a:r>
              <a:rPr lang="zh-TW" altLang="en-US" sz="2800" dirty="0">
                <a:latin typeface="文鼎標準楷體" pitchFamily="65" charset="-120"/>
                <a:ea typeface="文鼎標準楷體" pitchFamily="65" charset="-120"/>
                <a:cs typeface="Arial" pitchFamily="34" charset="0"/>
              </a:rPr>
              <a:t> </a:t>
            </a:r>
            <a:endParaRPr lang="zh-TW" altLang="en-US" sz="2800" dirty="0">
              <a:latin typeface="文鼎標準楷體" pitchFamily="65" charset="-120"/>
              <a:ea typeface="文鼎標準楷體" pitchFamily="65" charset="-120"/>
            </a:endParaRPr>
          </a:p>
          <a:p>
            <a:pPr eaLnBrk="0" hangingPunct="0"/>
            <a:endParaRPr lang="zh-TW" altLang="en-US" dirty="0"/>
          </a:p>
        </p:txBody>
      </p:sp>
      <p:sp>
        <p:nvSpPr>
          <p:cNvPr id="25636" name="Rectangle 3"/>
          <p:cNvSpPr>
            <a:spLocks noChangeArrowheads="1"/>
          </p:cNvSpPr>
          <p:nvPr/>
        </p:nvSpPr>
        <p:spPr bwMode="auto">
          <a:xfrm>
            <a:off x="1907048" y="6396037"/>
            <a:ext cx="59769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1100" dirty="0">
                <a:solidFill>
                  <a:srgbClr val="000000"/>
                </a:solidFill>
                <a:latin typeface="Calibri" pitchFamily="34" charset="0"/>
              </a:rPr>
              <a:t>     </a:t>
            </a:r>
            <a:r>
              <a:rPr lang="zh-TW" altLang="en-US" sz="2400" dirty="0">
                <a:solidFill>
                  <a:srgbClr val="000000"/>
                </a:solidFill>
                <a:latin typeface="Calibri" pitchFamily="34" charset="0"/>
              </a:rPr>
              <a:t>圖七：</a:t>
            </a:r>
            <a:r>
              <a:rPr lang="zh-TW" altLang="en-US" sz="2400" dirty="0">
                <a:solidFill>
                  <a:srgbClr val="000000"/>
                </a:solidFill>
                <a:latin typeface="新細明體" pitchFamily="18" charset="-120"/>
              </a:rPr>
              <a:t>各校</a:t>
            </a:r>
            <a:r>
              <a:rPr lang="zh-TW" altLang="en-US" sz="2400" dirty="0">
                <a:solidFill>
                  <a:srgbClr val="000000"/>
                </a:solidFill>
                <a:latin typeface="Calibri" pitchFamily="34" charset="0"/>
              </a:rPr>
              <a:t>試題結果分析與教學建議</a:t>
            </a:r>
            <a:endParaRPr lang="zh-TW" altLang="en-US" sz="2400" dirty="0"/>
          </a:p>
        </p:txBody>
      </p:sp>
      <p:graphicFrame>
        <p:nvGraphicFramePr>
          <p:cNvPr id="2" name="圖表 1"/>
          <p:cNvGraphicFramePr/>
          <p:nvPr>
            <p:extLst>
              <p:ext uri="{D42A27DB-BD31-4B8C-83A1-F6EECF244321}">
                <p14:modId xmlns="" xmlns:p14="http://schemas.microsoft.com/office/powerpoint/2010/main" val="3611460750"/>
              </p:ext>
            </p:extLst>
          </p:nvPr>
        </p:nvGraphicFramePr>
        <p:xfrm>
          <a:off x="1619672" y="2852936"/>
          <a:ext cx="7128792" cy="3543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4176067" cy="1008112"/>
          </a:xfrm>
        </p:spPr>
        <p:txBody>
          <a:bodyPr>
            <a:noAutofit/>
          </a:bodyPr>
          <a:lstStyle/>
          <a:p>
            <a:pPr eaLnBrk="1" hangingPunct="1"/>
            <a:r>
              <a:rPr kumimoji="1" lang="zh-TW" altLang="en-US" sz="4000" b="1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  <a:cs typeface="新細明體" pitchFamily="18" charset="-120"/>
              </a:rPr>
              <a:t>三、</a:t>
            </a:r>
            <a:r>
              <a:rPr kumimoji="1" lang="zh-TW" altLang="zh-TW" sz="4000" b="1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  <a:cs typeface="新細明體" pitchFamily="18" charset="-120"/>
              </a:rPr>
              <a:t>具體建議</a:t>
            </a:r>
            <a:endParaRPr lang="zh-TW" altLang="en-US" sz="4000" b="1" dirty="0" smtClean="0">
              <a:solidFill>
                <a:srgbClr val="FF0000"/>
              </a:solidFill>
              <a:latin typeface="文鼎標準楷體" pitchFamily="65" charset="-120"/>
              <a:ea typeface="文鼎標準楷體" pitchFamily="65" charset="-120"/>
              <a:cs typeface="新細明體" pitchFamily="18" charset="-120"/>
            </a:endParaRP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611560" y="1387517"/>
            <a:ext cx="8532440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TW" altLang="zh-TW" sz="1100" dirty="0">
                <a:solidFill>
                  <a:srgbClr val="000000"/>
                </a:solidFill>
              </a:rPr>
              <a:t> </a:t>
            </a:r>
            <a:endParaRPr lang="zh-TW" altLang="zh-TW" dirty="0"/>
          </a:p>
          <a:p>
            <a:pPr eaLnBrk="0" hangingPunct="0"/>
            <a:r>
              <a:rPr lang="en-US" altLang="zh-TW" sz="2400" b="1" dirty="0" smtClean="0">
                <a:solidFill>
                  <a:srgbClr val="00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000000"/>
                </a:solidFill>
              </a:rPr>
              <a:t>.</a:t>
            </a:r>
            <a:r>
              <a:rPr lang="zh-TW" sz="2400" b="1" dirty="0" smtClean="0">
                <a:solidFill>
                  <a:srgbClr val="000000"/>
                </a:solidFill>
              </a:rPr>
              <a:t>建議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各校可以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先行開會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討論評量類型與規準。</a:t>
            </a:r>
            <a:endParaRPr lang="en-US" altLang="zh-TW" sz="2400" b="1" dirty="0">
              <a:solidFill>
                <a:srgbClr val="000000"/>
              </a:solidFill>
            </a:endParaRPr>
          </a:p>
          <a:p>
            <a:pPr eaLnBrk="0" hangingPunct="0">
              <a:buFontTx/>
              <a:buChar char="•"/>
            </a:pPr>
            <a:endParaRPr lang="zh-TW" sz="2400" b="1" dirty="0"/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2.</a:t>
            </a:r>
            <a:r>
              <a:rPr lang="zh-TW" sz="2400" b="1" dirty="0">
                <a:solidFill>
                  <a:srgbClr val="000000"/>
                </a:solidFill>
              </a:rPr>
              <a:t>充分運用</a:t>
            </a:r>
            <a:r>
              <a:rPr lang="zh-TW" sz="2400" b="1" dirty="0">
                <a:solidFill>
                  <a:srgbClr val="FF0000"/>
                </a:solidFill>
              </a:rPr>
              <a:t>雙向細目表的具體功能</a:t>
            </a:r>
            <a:r>
              <a:rPr lang="zh-TW" sz="2400" b="1" dirty="0">
                <a:solidFill>
                  <a:srgbClr val="000000"/>
                </a:solidFill>
              </a:rPr>
              <a:t>，</a:t>
            </a:r>
            <a:r>
              <a:rPr lang="zh-TW" sz="2400" b="1" dirty="0">
                <a:solidFill>
                  <a:srgbClr val="000000"/>
                </a:solidFill>
                <a:latin typeface="新細明體" pitchFamily="18" charset="-120"/>
              </a:rPr>
              <a:t>考量教學實施與課程目標</a:t>
            </a:r>
            <a:endParaRPr lang="en-US" altLang="zh-TW" sz="2400" b="1" dirty="0">
              <a:solidFill>
                <a:srgbClr val="000000"/>
              </a:solidFill>
              <a:latin typeface="新細明體" pitchFamily="18" charset="-120"/>
            </a:endParaRPr>
          </a:p>
          <a:p>
            <a:pPr eaLnBrk="0" hangingPunct="0"/>
            <a:r>
              <a:rPr lang="zh-TW" altLang="en-US" sz="2400" b="1" dirty="0">
                <a:solidFill>
                  <a:srgbClr val="000000"/>
                </a:solidFill>
                <a:latin typeface="新細明體" pitchFamily="18" charset="-120"/>
              </a:rPr>
              <a:t>   </a:t>
            </a:r>
            <a:r>
              <a:rPr lang="zh-TW" sz="2400" b="1" dirty="0">
                <a:solidFill>
                  <a:srgbClr val="000000"/>
                </a:solidFill>
                <a:latin typeface="新細明體" pitchFamily="18" charset="-120"/>
              </a:rPr>
              <a:t>，符應教學內涵的有效</a:t>
            </a:r>
            <a:r>
              <a:rPr lang="zh-TW" sz="2400" b="1" dirty="0" smtClean="0">
                <a:solidFill>
                  <a:srgbClr val="000000"/>
                </a:solidFill>
                <a:latin typeface="新細明體" pitchFamily="18" charset="-120"/>
              </a:rPr>
              <a:t>實踐</a:t>
            </a:r>
            <a:r>
              <a:rPr lang="zh-TW" altLang="en-US" sz="2400" b="1" dirty="0" smtClean="0">
                <a:solidFill>
                  <a:srgbClr val="000000"/>
                </a:solidFill>
                <a:latin typeface="新細明體" pitchFamily="18" charset="-120"/>
              </a:rPr>
              <a:t>。</a:t>
            </a:r>
            <a:endParaRPr lang="en-US" altLang="zh-TW" sz="2400" b="1" dirty="0">
              <a:solidFill>
                <a:srgbClr val="000000"/>
              </a:solidFill>
              <a:latin typeface="新細明體" pitchFamily="18" charset="-120"/>
            </a:endParaRPr>
          </a:p>
          <a:p>
            <a:pPr eaLnBrk="0" hangingPunct="0"/>
            <a:endParaRPr lang="zh-TW" sz="2400" b="1" dirty="0"/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3.</a:t>
            </a:r>
            <a:r>
              <a:rPr lang="zh-TW" sz="2400" b="1" dirty="0">
                <a:solidFill>
                  <a:srgbClr val="000000"/>
                </a:solidFill>
              </a:rPr>
              <a:t>中年級社會領域</a:t>
            </a:r>
            <a:r>
              <a:rPr lang="zh-TW" sz="2400" b="1" dirty="0">
                <a:solidFill>
                  <a:srgbClr val="FF0000"/>
                </a:solidFill>
              </a:rPr>
              <a:t>本土化課程</a:t>
            </a:r>
            <a:r>
              <a:rPr lang="zh-TW" sz="2400" b="1" dirty="0">
                <a:solidFill>
                  <a:srgbClr val="000000"/>
                </a:solidFill>
              </a:rPr>
              <a:t>教學與命題的轉化與設計。</a:t>
            </a:r>
            <a:endParaRPr lang="en-US" altLang="zh-TW" sz="2400" b="1" dirty="0">
              <a:solidFill>
                <a:srgbClr val="000000"/>
              </a:solidFill>
            </a:endParaRPr>
          </a:p>
          <a:p>
            <a:pPr eaLnBrk="0" hangingPunct="0"/>
            <a:endParaRPr lang="zh-TW" sz="2400" b="1" dirty="0"/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4.</a:t>
            </a:r>
            <a:r>
              <a:rPr lang="zh-TW" altLang="zh-TW" sz="2400" b="1" dirty="0">
                <a:solidFill>
                  <a:srgbClr val="000000"/>
                </a:solidFill>
              </a:rPr>
              <a:t> </a:t>
            </a:r>
            <a:r>
              <a:rPr lang="zh-TW" sz="2400" b="1" dirty="0">
                <a:solidFill>
                  <a:srgbClr val="000000"/>
                </a:solidFill>
              </a:rPr>
              <a:t>減少記憶層次題型設計，</a:t>
            </a:r>
            <a:r>
              <a:rPr lang="zh-TW" sz="2400" b="1" dirty="0">
                <a:solidFill>
                  <a:srgbClr val="FF0000"/>
                </a:solidFill>
              </a:rPr>
              <a:t>增加高層次</a:t>
            </a:r>
            <a:r>
              <a:rPr lang="zh-TW" sz="2400" b="1" dirty="0">
                <a:solidFill>
                  <a:srgbClr val="000000"/>
                </a:solidFill>
              </a:rPr>
              <a:t>開放性問答題，鼓勵學</a:t>
            </a:r>
            <a:endParaRPr lang="en-US" altLang="zh-TW" sz="2400" b="1" dirty="0">
              <a:solidFill>
                <a:srgbClr val="000000"/>
              </a:solidFill>
            </a:endParaRPr>
          </a:p>
          <a:p>
            <a:pPr eaLnBrk="0" hangingPunct="0"/>
            <a:r>
              <a:rPr lang="zh-TW" altLang="en-US" sz="2400" b="1" dirty="0">
                <a:solidFill>
                  <a:srgbClr val="000000"/>
                </a:solidFill>
              </a:rPr>
              <a:t>    </a:t>
            </a:r>
            <a:r>
              <a:rPr lang="zh-TW" sz="2400" b="1" dirty="0">
                <a:solidFill>
                  <a:srgbClr val="000000"/>
                </a:solidFill>
              </a:rPr>
              <a:t>生多元的思考與創造性。</a:t>
            </a:r>
            <a:endParaRPr lang="en-US" altLang="zh-TW" sz="2400" b="1" dirty="0">
              <a:solidFill>
                <a:srgbClr val="000000"/>
              </a:solidFill>
            </a:endParaRPr>
          </a:p>
          <a:p>
            <a:pPr eaLnBrk="0" hangingPunct="0"/>
            <a:endParaRPr lang="zh-TW" sz="2400" b="1" dirty="0"/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5.</a:t>
            </a:r>
            <a:r>
              <a:rPr lang="zh-TW" sz="2400" b="1" dirty="0">
                <a:solidFill>
                  <a:srgbClr val="000000"/>
                </a:solidFill>
              </a:rPr>
              <a:t>試題分析的</a:t>
            </a:r>
            <a:r>
              <a:rPr lang="zh-TW" sz="2400" b="1" dirty="0">
                <a:solidFill>
                  <a:srgbClr val="FF0000"/>
                </a:solidFill>
              </a:rPr>
              <a:t>反思</a:t>
            </a:r>
            <a:r>
              <a:rPr lang="zh-TW" sz="2400" b="1" dirty="0">
                <a:solidFill>
                  <a:srgbClr val="000000"/>
                </a:solidFill>
              </a:rPr>
              <a:t>，應更具體呈現「</a:t>
            </a:r>
            <a:r>
              <a:rPr lang="zh-TW" sz="2400" b="1" dirty="0" smtClean="0">
                <a:solidFill>
                  <a:srgbClr val="000000"/>
                </a:solidFill>
              </a:rPr>
              <a:t>如何補救</a:t>
            </a:r>
            <a:r>
              <a:rPr lang="zh-TW" sz="2400" b="1" dirty="0">
                <a:solidFill>
                  <a:srgbClr val="000000"/>
                </a:solidFill>
              </a:rPr>
              <a:t>教學或未來</a:t>
            </a:r>
            <a:r>
              <a:rPr lang="zh-TW" sz="2400" b="1" dirty="0" smtClean="0">
                <a:solidFill>
                  <a:srgbClr val="000000"/>
                </a:solidFill>
              </a:rPr>
              <a:t>教學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  </a:t>
            </a:r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  </a:t>
            </a:r>
            <a:r>
              <a:rPr lang="zh-TW" sz="2400" b="1" dirty="0" smtClean="0">
                <a:solidFill>
                  <a:srgbClr val="000000"/>
                </a:solidFill>
              </a:rPr>
              <a:t>改進</a:t>
            </a:r>
            <a:r>
              <a:rPr lang="zh-TW" sz="2400" b="1" dirty="0">
                <a:solidFill>
                  <a:srgbClr val="000000"/>
                </a:solidFill>
              </a:rPr>
              <a:t>方向</a:t>
            </a:r>
            <a:r>
              <a:rPr lang="en-US" altLang="zh-TW" sz="2400" b="1" dirty="0">
                <a:solidFill>
                  <a:srgbClr val="000000"/>
                </a:solidFill>
              </a:rPr>
              <a:t>?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」 </a:t>
            </a:r>
            <a:endParaRPr lang="zh-TW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000" dirty="0" smtClean="0">
                <a:solidFill>
                  <a:srgbClr val="FF0000"/>
                </a:solidFill>
                <a:latin typeface="cwTeX 楷書" pitchFamily="49" charset="2"/>
                <a:ea typeface="cwTeX 楷書" pitchFamily="49" charset="2"/>
              </a:rPr>
              <a:t>高層次開放性問答題</a:t>
            </a:r>
            <a:r>
              <a:rPr lang="zh-TW" altLang="en-US" sz="4000" dirty="0" smtClean="0">
                <a:solidFill>
                  <a:srgbClr val="FF0000"/>
                </a:solidFill>
                <a:latin typeface="cwTeX 楷書" pitchFamily="49" charset="2"/>
                <a:ea typeface="cwTeX 楷書" pitchFamily="49" charset="2"/>
              </a:rPr>
              <a:t>試題</a:t>
            </a:r>
            <a:endParaRPr lang="zh-TW" altLang="en-US" sz="4000" dirty="0">
              <a:solidFill>
                <a:srgbClr val="FF0000"/>
              </a:solidFill>
              <a:latin typeface="cwTeX 楷書" pitchFamily="49" charset="2"/>
              <a:ea typeface="cwTeX 楷書" pitchFamily="49" charset="2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100" y="1196752"/>
            <a:ext cx="7499350" cy="5472608"/>
          </a:xfrm>
        </p:spPr>
        <p:txBody>
          <a:bodyPr/>
          <a:lstStyle/>
          <a:p>
            <a:pPr>
              <a:buNone/>
            </a:pPr>
            <a:r>
              <a:rPr lang="zh-TW" altLang="zh-TW" sz="2400" b="1" dirty="0" smtClean="0"/>
              <a:t> </a:t>
            </a:r>
            <a:r>
              <a:rPr lang="en-US" altLang="zh-TW" sz="2400" dirty="0" smtClean="0"/>
              <a:t>2010-08-17 </a:t>
            </a:r>
            <a:endParaRPr lang="zh-TW" altLang="zh-TW" sz="2400" dirty="0" smtClean="0"/>
          </a:p>
          <a:p>
            <a:r>
              <a:rPr lang="zh-TW" altLang="zh-TW" sz="2400" dirty="0" smtClean="0"/>
              <a:t>〔記者陳梅英／台北報導〕台灣為全球生育率最低的國家，今年總生育率更將跌破一人，台灣總人口數將於十二年後、也就是二</a:t>
            </a:r>
            <a:r>
              <a:rPr lang="en-US" altLang="zh-TW" sz="2400" dirty="0" smtClean="0"/>
              <a:t>○</a:t>
            </a:r>
            <a:r>
              <a:rPr lang="zh-TW" altLang="zh-TW" sz="2400" dirty="0" smtClean="0"/>
              <a:t>二二年達二千三百四十四萬人高峰，之後開始負成長。</a:t>
            </a:r>
          </a:p>
          <a:p>
            <a:r>
              <a:rPr lang="en-US" altLang="zh-TW" sz="2400" b="1" dirty="0" smtClean="0"/>
              <a:t>  </a:t>
            </a:r>
            <a:r>
              <a:rPr lang="zh-TW" altLang="zh-TW" sz="2400" dirty="0" smtClean="0"/>
              <a:t>上述新聞表達台灣少子化問題嚴重，請你寫出</a:t>
            </a:r>
            <a:r>
              <a:rPr lang="zh-TW" altLang="zh-TW" sz="2400" b="1" dirty="0" smtClean="0"/>
              <a:t>一個</a:t>
            </a:r>
            <a:r>
              <a:rPr lang="zh-TW" altLang="zh-TW" sz="2400" dirty="0" smtClean="0"/>
              <a:t>可能造成台灣出生率降低的原因。</a:t>
            </a:r>
          </a:p>
          <a:p>
            <a:pPr>
              <a:buNone/>
            </a:pPr>
            <a:r>
              <a:rPr lang="en-US" altLang="zh-TW" sz="2400" dirty="0" smtClean="0"/>
              <a:t> </a:t>
            </a:r>
            <a:endParaRPr lang="zh-TW" altLang="zh-TW" sz="2400" dirty="0" smtClean="0"/>
          </a:p>
          <a:p>
            <a:r>
              <a:rPr lang="zh-TW" altLang="zh-TW" sz="2400" dirty="0" smtClean="0"/>
              <a:t>原因：</a:t>
            </a:r>
            <a:r>
              <a:rPr lang="en-US" altLang="zh-TW" sz="2400" dirty="0" smtClean="0"/>
              <a:t>   __________________________________________________________________________________</a:t>
            </a:r>
            <a:endParaRPr lang="zh-TW" altLang="zh-TW" sz="2400" dirty="0" smtClean="0"/>
          </a:p>
          <a:p>
            <a:endParaRPr lang="zh-TW" altLang="zh-TW" sz="2400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14414" y="1428736"/>
            <a:ext cx="7499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3600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宜蘭縣</a:t>
            </a:r>
            <a:r>
              <a:rPr lang="en-US" altLang="zh-TW" sz="3600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104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年度</a:t>
            </a:r>
            <a:r>
              <a:rPr lang="zh-TW" altLang="en-US" sz="3600" b="1" dirty="0" smtClean="0">
                <a:solidFill>
                  <a:srgbClr val="FF0000"/>
                </a:solidFill>
                <a:latin typeface="+mn-ea"/>
                <a:ea typeface="+mn-ea"/>
              </a:rPr>
              <a:t>社會</a:t>
            </a:r>
            <a:r>
              <a:rPr lang="zh-TW" altLang="en-US" sz="3600" b="1" dirty="0">
                <a:solidFill>
                  <a:srgbClr val="FF0000"/>
                </a:solidFill>
                <a:latin typeface="+mn-ea"/>
                <a:ea typeface="+mn-ea"/>
              </a:rPr>
              <a:t>領域</a:t>
            </a:r>
            <a:r>
              <a:rPr lang="zh-TW" altLang="en-US" sz="3600" dirty="0">
                <a:solidFill>
                  <a:srgbClr val="FF0000"/>
                </a:solidFill>
                <a:latin typeface="+mn-ea"/>
                <a:ea typeface="+mn-ea"/>
              </a:rPr>
              <a:t>試題評量評選整體分析報告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4294967295"/>
          </p:nvPr>
        </p:nvGraphicFramePr>
        <p:xfrm>
          <a:off x="642910" y="785794"/>
          <a:ext cx="8352928" cy="568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7" name="投影片編號版面配置區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C6B1F3EC-8669-4CB9-9C26-9C5A4804B60D}" type="slidenum">
              <a:rPr kumimoji="0" lang="zh-TW" altLang="en-US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 algn="r" eaLnBrk="1" hangingPunct="1"/>
              <a:t>20</a:t>
            </a:fld>
            <a:endParaRPr kumimoji="0" lang="zh-TW" altLang="en-US" sz="120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388" name="AutoShape 9"/>
          <p:cNvSpPr>
            <a:spLocks noChangeArrowheads="1"/>
          </p:cNvSpPr>
          <p:nvPr/>
        </p:nvSpPr>
        <p:spPr bwMode="auto">
          <a:xfrm>
            <a:off x="179388" y="5229225"/>
            <a:ext cx="2160587" cy="1152525"/>
          </a:xfrm>
          <a:prstGeom prst="roundRect">
            <a:avLst>
              <a:gd name="adj" fmla="val 16667"/>
            </a:avLst>
          </a:prstGeom>
          <a:solidFill>
            <a:srgbClr val="D78F8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6000"/>
              </a:lnSpc>
            </a:pPr>
            <a:endParaRPr lang="en-US" altLang="zh-TW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96000"/>
              </a:lnSpc>
            </a:pPr>
            <a:r>
              <a:rPr lang="zh-TW" altLang="en-US" sz="23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啟發生命潛能</a:t>
            </a:r>
          </a:p>
        </p:txBody>
      </p:sp>
      <p:sp>
        <p:nvSpPr>
          <p:cNvPr id="16389" name="AutoShape 10"/>
          <p:cNvSpPr>
            <a:spLocks noChangeArrowheads="1"/>
          </p:cNvSpPr>
          <p:nvPr/>
        </p:nvSpPr>
        <p:spPr bwMode="auto">
          <a:xfrm>
            <a:off x="2411413" y="5229225"/>
            <a:ext cx="2089150" cy="1152525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6000"/>
              </a:lnSpc>
            </a:pPr>
            <a:endParaRPr lang="en-US" altLang="zh-TW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96000"/>
              </a:lnSpc>
            </a:pPr>
            <a:r>
              <a:rPr lang="zh-TW" altLang="en-US" sz="23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陶養生活知能</a:t>
            </a:r>
          </a:p>
        </p:txBody>
      </p:sp>
      <p:sp>
        <p:nvSpPr>
          <p:cNvPr id="16390" name="AutoShape 11"/>
          <p:cNvSpPr>
            <a:spLocks noChangeArrowheads="1"/>
          </p:cNvSpPr>
          <p:nvPr/>
        </p:nvSpPr>
        <p:spPr bwMode="auto">
          <a:xfrm>
            <a:off x="4572000" y="5229225"/>
            <a:ext cx="2087563" cy="1152525"/>
          </a:xfrm>
          <a:prstGeom prst="roundRect">
            <a:avLst>
              <a:gd name="adj" fmla="val 16667"/>
            </a:avLst>
          </a:prstGeom>
          <a:solidFill>
            <a:srgbClr val="67B9CF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6000"/>
              </a:lnSpc>
            </a:pPr>
            <a:endParaRPr lang="en-US" altLang="zh-TW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96000"/>
              </a:lnSpc>
            </a:pPr>
            <a:r>
              <a:rPr lang="zh-TW" altLang="en-US" sz="23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促進生涯發展</a:t>
            </a:r>
          </a:p>
        </p:txBody>
      </p:sp>
      <p:sp>
        <p:nvSpPr>
          <p:cNvPr id="16391" name="AutoShape 12"/>
          <p:cNvSpPr>
            <a:spLocks noChangeArrowheads="1"/>
          </p:cNvSpPr>
          <p:nvPr/>
        </p:nvSpPr>
        <p:spPr bwMode="auto">
          <a:xfrm>
            <a:off x="6732588" y="5229225"/>
            <a:ext cx="2087562" cy="1152525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6000"/>
              </a:lnSpc>
            </a:pPr>
            <a:endParaRPr lang="en-US" altLang="zh-TW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96000"/>
              </a:lnSpc>
            </a:pPr>
            <a:r>
              <a:rPr lang="zh-TW" altLang="en-US" sz="23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涵育公民責任</a:t>
            </a:r>
          </a:p>
        </p:txBody>
      </p:sp>
      <p:sp>
        <p:nvSpPr>
          <p:cNvPr id="16392" name="文字方塊 9"/>
          <p:cNvSpPr txBox="1">
            <a:spLocks noChangeArrowheads="1"/>
          </p:cNvSpPr>
          <p:nvPr/>
        </p:nvSpPr>
        <p:spPr bwMode="auto">
          <a:xfrm>
            <a:off x="0" y="785813"/>
            <a:ext cx="6842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願景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理念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目標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393" name="標題 1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229600" cy="598487"/>
          </a:xfrm>
        </p:spPr>
        <p:txBody>
          <a:bodyPr>
            <a:normAutofit fontScale="90000"/>
          </a:bodyPr>
          <a:lstStyle/>
          <a:p>
            <a:r>
              <a:rPr lang="en-US" altLang="zh-TW" sz="4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</a:t>
            </a:r>
            <a:r>
              <a:rPr lang="zh-TW" altLang="en-US" sz="4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年國教課綱的理念與目標</a:t>
            </a:r>
            <a:endParaRPr lang="zh-TW" altLang="en-US" sz="32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mtClean="0">
                <a:solidFill>
                  <a:srgbClr val="005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核心素養：</a:t>
            </a:r>
            <a:r>
              <a:rPr lang="zh-TW" altLang="zh-TW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以｢核心素養｣做為課程發展之主軸，支援各教育階段之間的</a:t>
            </a:r>
            <a:r>
              <a:rPr lang="zh-TW" altLang="zh-TW" sz="240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連貫</a:t>
            </a:r>
            <a:r>
              <a:rPr lang="zh-TW" altLang="zh-TW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以及各領域</a:t>
            </a:r>
            <a:r>
              <a:rPr lang="en-US" altLang="zh-TW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zh-TW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科目之間的</a:t>
            </a:r>
            <a:r>
              <a:rPr lang="zh-TW" altLang="zh-TW" sz="240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統整</a:t>
            </a:r>
            <a:r>
              <a:rPr lang="zh-TW" altLang="zh-TW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400" smtClean="0">
              <a:solidFill>
                <a:srgbClr val="005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AF7CFE-3578-41EA-9266-D2A5C9560270}" type="slidenum">
              <a:rPr lang="zh-TW" altLang="en-US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/>
              <a:t>21</a:t>
            </a:fld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329612" cy="796925"/>
          </a:xfrm>
        </p:spPr>
        <p:txBody>
          <a:bodyPr/>
          <a:lstStyle/>
          <a:p>
            <a:r>
              <a:rPr lang="zh-TW" altLang="zh-TW" sz="3600" smtClean="0">
                <a:latin typeface="標楷體" pitchFamily="65" charset="-120"/>
                <a:ea typeface="標楷體" pitchFamily="65" charset="-120"/>
              </a:rPr>
              <a:t>九年一貫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課綱</a:t>
            </a:r>
            <a:r>
              <a:rPr lang="zh-TW" altLang="zh-TW" sz="3600" smtClean="0">
                <a:latin typeface="標楷體" pitchFamily="65" charset="-120"/>
                <a:ea typeface="標楷體" pitchFamily="65" charset="-120"/>
              </a:rPr>
              <a:t>及十二年國教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總</a:t>
            </a:r>
            <a:r>
              <a:rPr lang="zh-TW" altLang="zh-TW" sz="3600" smtClean="0">
                <a:latin typeface="標楷體" pitchFamily="65" charset="-120"/>
                <a:ea typeface="標楷體" pitchFamily="65" charset="-120"/>
              </a:rPr>
              <a:t>綱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之比較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68313" y="1714500"/>
          <a:ext cx="8389936" cy="5046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817"/>
                <a:gridCol w="3357266"/>
                <a:gridCol w="3785853"/>
              </a:tblGrid>
              <a:tr h="547306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九年一貫</a:t>
                      </a:r>
                      <a:endParaRPr lang="zh-TW" altLang="en-US" sz="1800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十二年國教</a:t>
                      </a:r>
                      <a:endParaRPr lang="zh-TW" altLang="en-US" sz="1800" dirty="0"/>
                    </a:p>
                  </a:txBody>
                  <a:tcPr marL="91431" marR="91431" marT="45719" marB="45719"/>
                </a:tc>
              </a:tr>
              <a:tr h="415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課程理念</a:t>
                      </a: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能力導向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素養導向</a:t>
                      </a:r>
                      <a:endParaRPr lang="zh-TW" altLang="en-US" sz="2000" kern="120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1" marR="91431" marT="45719" marB="45719"/>
                </a:tc>
              </a:tr>
              <a:tr h="3139351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課程架構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七大學習領域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「自然與生活科技」合一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節數採彈性比例制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彈性學習「節數」，其使用無明確規範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重大議題設置課綱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低年級「生活課程」與「綜合活動」分設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各領域學習階段劃分不一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zh-TW" altLang="en-US" sz="20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八大學習領域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分為「自然」及「科技」領域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節數採固定制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彈性學習「課程」，其使用有明確規範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重大議題融入各領域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低年級「綜合活動」融入「生活課程」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各領域學習階段統一劃分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增設「新住民語文」</a:t>
                      </a:r>
                      <a:endParaRPr lang="zh-TW" altLang="en-US" sz="2000" kern="120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1" marR="91431" marT="45719" marB="45719"/>
                </a:tc>
              </a:tr>
              <a:tr h="944666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實施要點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沒有「教師專業發展」與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「家長及民間參與」</a:t>
                      </a:r>
                      <a:endParaRPr lang="zh-TW" altLang="en-US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加入「教師專業發展」與</a:t>
                      </a:r>
                      <a:r>
                        <a:rPr lang="zh-TW" altLang="zh-TW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「家長及民間參與」</a:t>
                      </a:r>
                      <a:endParaRPr lang="zh-TW" altLang="en-US" sz="2000" kern="120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1" marR="91431" marT="45719" marB="45719"/>
                </a:tc>
              </a:tr>
            </a:tbl>
          </a:graphicData>
        </a:graphic>
      </p:graphicFrame>
      <p:sp>
        <p:nvSpPr>
          <p:cNvPr id="21529" name="文字方塊 4"/>
          <p:cNvSpPr txBox="1">
            <a:spLocks noChangeArrowheads="1"/>
          </p:cNvSpPr>
          <p:nvPr/>
        </p:nvSpPr>
        <p:spPr bwMode="auto">
          <a:xfrm>
            <a:off x="571500" y="1000125"/>
            <a:ext cx="4679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3200" b="1">
                <a:latin typeface="標楷體" pitchFamily="65" charset="-120"/>
                <a:ea typeface="標楷體" pitchFamily="65" charset="-120"/>
                <a:hlinkClick r:id="rId3" action="ppaction://hlinkfile"/>
              </a:rPr>
              <a:t>※</a:t>
            </a: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學習總節數不變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2" descr="http://www.ichong123.com/uploads/2014/11/12_130911164T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4824413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696744" cy="792088"/>
          </a:xfrm>
        </p:spPr>
        <p:txBody>
          <a:bodyPr/>
          <a:lstStyle/>
          <a:p>
            <a:r>
              <a:rPr lang="zh-TW" altLang="en-US" dirty="0" smtClean="0"/>
              <a:t>教學改變</a:t>
            </a:r>
            <a:r>
              <a:rPr lang="en-US" altLang="zh-TW" dirty="0" smtClean="0"/>
              <a:t>~</a:t>
            </a:r>
            <a:r>
              <a:rPr lang="zh-TW" altLang="en-US" dirty="0" smtClean="0"/>
              <a:t>是為了</a:t>
            </a:r>
            <a:r>
              <a:rPr lang="en-US" altLang="zh-TW" dirty="0" smtClean="0"/>
              <a:t>….</a:t>
            </a:r>
            <a:endParaRPr lang="zh-TW" altLang="en-US" dirty="0"/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1331640" y="4869160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3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2339752" y="4869160"/>
            <a:ext cx="45005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讓孩子找回學習樂趣</a:t>
            </a:r>
            <a:endParaRPr lang="en-US" altLang="zh-TW" sz="3200" dirty="0">
              <a:solidFill>
                <a:srgbClr val="FF0000"/>
              </a:solidFill>
            </a:endParaRPr>
          </a:p>
          <a:p>
            <a:endParaRPr lang="en-US" altLang="zh-TW" sz="3200" dirty="0">
              <a:solidFill>
                <a:srgbClr val="FF0000"/>
              </a:solidFill>
            </a:endParaRPr>
          </a:p>
          <a:p>
            <a:r>
              <a:rPr lang="zh-TW" altLang="en-US" sz="3200" dirty="0">
                <a:solidFill>
                  <a:srgbClr val="FF0000"/>
                </a:solidFill>
              </a:rPr>
              <a:t>     </a:t>
            </a:r>
            <a:r>
              <a:rPr lang="zh-TW" altLang="en-US" sz="3200" dirty="0" smtClean="0">
                <a:solidFill>
                  <a:srgbClr val="FF0000"/>
                </a:solidFill>
              </a:rPr>
              <a:t>讓自己找到</a:t>
            </a:r>
            <a:r>
              <a:rPr lang="zh-TW" altLang="en-US" sz="3200" dirty="0">
                <a:solidFill>
                  <a:srgbClr val="FF0000"/>
                </a:solidFill>
              </a:rPr>
              <a:t>成長動力</a:t>
            </a:r>
            <a:endParaRPr lang="en-US" altLang="zh-TW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1142976" y="2786058"/>
            <a:ext cx="7632700" cy="2663825"/>
          </a:xfrm>
        </p:spPr>
        <p:txBody>
          <a:bodyPr/>
          <a:lstStyle/>
          <a:p>
            <a:pPr eaLnBrk="1" hangingPunct="1"/>
            <a:r>
              <a:rPr lang="zh-TW" altLang="en-US" sz="4000" dirty="0" smtClean="0"/>
              <a:t>       </a:t>
            </a:r>
            <a:r>
              <a:rPr lang="zh-TW" altLang="zh-TW" sz="4000" dirty="0" smtClean="0">
                <a:latin typeface="文鼎標準楷體" pitchFamily="65" charset="-120"/>
                <a:ea typeface="文鼎標準楷體" pitchFamily="65" charset="-120"/>
              </a:rPr>
              <a:t>本分析報告以宜蘭縣</a:t>
            </a:r>
            <a:r>
              <a:rPr lang="en-US" altLang="zh-TW" sz="4000" dirty="0" smtClean="0">
                <a:latin typeface="文鼎標準楷體" pitchFamily="65" charset="-120"/>
                <a:ea typeface="文鼎標準楷體" pitchFamily="65" charset="-120"/>
              </a:rPr>
              <a:t>104</a:t>
            </a:r>
            <a:r>
              <a:rPr lang="zh-TW" altLang="zh-TW" sz="4000" dirty="0" smtClean="0">
                <a:latin typeface="文鼎標準楷體" pitchFamily="65" charset="-120"/>
                <a:ea typeface="文鼎標準楷體" pitchFamily="65" charset="-120"/>
              </a:rPr>
              <a:t>年度國民中小學優良紙筆評量計畫社會領域共收件數</a:t>
            </a:r>
            <a:r>
              <a:rPr lang="en-US" altLang="zh-TW" sz="4000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44</a:t>
            </a:r>
            <a:r>
              <a:rPr lang="zh-TW" altLang="zh-TW" sz="4000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件</a:t>
            </a:r>
            <a:r>
              <a:rPr lang="zh-TW" altLang="zh-TW" sz="4000" dirty="0" smtClean="0">
                <a:latin typeface="文鼎標準楷體" pitchFamily="65" charset="-120"/>
                <a:ea typeface="文鼎標準楷體" pitchFamily="65" charset="-120"/>
              </a:rPr>
              <a:t>為主要分析分析之資料來源對象</a:t>
            </a:r>
            <a:endParaRPr lang="zh-TW" altLang="en-US" sz="4000" dirty="0" smtClean="0">
              <a:latin typeface="文鼎標準楷體" pitchFamily="65" charset="-120"/>
              <a:ea typeface="文鼎標準楷體" pitchFamily="65" charset="-120"/>
            </a:endParaRPr>
          </a:p>
        </p:txBody>
      </p:sp>
      <p:sp>
        <p:nvSpPr>
          <p:cNvPr id="6147" name="矩形 2"/>
          <p:cNvSpPr>
            <a:spLocks noChangeArrowheads="1"/>
          </p:cNvSpPr>
          <p:nvPr/>
        </p:nvSpPr>
        <p:spPr bwMode="auto">
          <a:xfrm>
            <a:off x="971600" y="1700808"/>
            <a:ext cx="32624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4000" b="1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一、</a:t>
            </a:r>
            <a:r>
              <a:rPr kumimoji="0" lang="zh-TW" altLang="zh-TW" sz="4000" b="1" dirty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分析</a:t>
            </a:r>
            <a:r>
              <a:rPr kumimoji="0" lang="zh-TW" altLang="en-US" sz="4000" b="1" dirty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對象</a:t>
            </a:r>
            <a:endParaRPr kumimoji="0" lang="zh-TW" altLang="en-US" sz="4000" dirty="0">
              <a:latin typeface="文鼎標準楷體" pitchFamily="65" charset="-120"/>
              <a:ea typeface="文鼎標準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0100" y="214290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200" dirty="0" smtClean="0">
                <a:latin typeface="+mn-ea"/>
                <a:cs typeface="Times New Roman" pitchFamily="18" charset="0"/>
              </a:rPr>
              <a:t>宜蘭縣</a:t>
            </a:r>
            <a:r>
              <a:rPr lang="en-US" altLang="zh-TW" sz="3200" dirty="0" smtClean="0">
                <a:latin typeface="+mn-ea"/>
                <a:cs typeface="Times New Roman" pitchFamily="18" charset="0"/>
              </a:rPr>
              <a:t>104</a:t>
            </a:r>
            <a:r>
              <a:rPr lang="zh-TW" altLang="en-US" sz="3200" dirty="0" smtClean="0">
                <a:latin typeface="+mn-ea"/>
                <a:cs typeface="Times New Roman" pitchFamily="18" charset="0"/>
              </a:rPr>
              <a:t>年度</a:t>
            </a:r>
            <a:endParaRPr lang="en-US" altLang="zh-TW" sz="3200" dirty="0" smtClean="0">
              <a:latin typeface="+mn-ea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sz="3200" b="1" dirty="0" smtClean="0">
                <a:solidFill>
                  <a:srgbClr val="000000"/>
                </a:solidFill>
                <a:latin typeface="+mn-ea"/>
              </a:rPr>
              <a:t>社會領域</a:t>
            </a:r>
            <a:r>
              <a:rPr lang="zh-TW" altLang="en-US" sz="3200" dirty="0" smtClean="0">
                <a:solidFill>
                  <a:srgbClr val="000000"/>
                </a:solidFill>
                <a:latin typeface="+mn-ea"/>
              </a:rPr>
              <a:t>試題評量評選整體分析報告</a:t>
            </a:r>
            <a:endParaRPr lang="zh-TW" altLang="en-US" sz="32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6597352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000" b="1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二、</a:t>
            </a:r>
            <a:r>
              <a:rPr lang="zh-TW" altLang="zh-TW" sz="4000" b="1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主要分析內容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>（一）各領域收件數量統計</a:t>
            </a:r>
            <a:b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>（二）各年級收件數量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（三）各校評量的設計類型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（四）雙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向</a:t>
            </a: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細目表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樣態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（五）第二學習階段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(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中年級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)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本土化教材評量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</a:b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            命題設計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（六）各校</a:t>
            </a: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>試題結果分析內容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（七）試題結果分析與教學建議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> 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文鼎楷體外字M" pitchFamily="65" charset="-120"/>
                <a:ea typeface="文鼎楷體外字M" pitchFamily="65" charset="-120"/>
              </a:rPr>
              <a:t/>
            </a:r>
            <a:b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文鼎楷體外字M" pitchFamily="65" charset="-120"/>
                <a:ea typeface="文鼎楷體外字M" pitchFamily="65" charset="-120"/>
              </a:rPr>
            </a:br>
            <a:r>
              <a:rPr lang="zh-TW" altLang="zh-TW" sz="3200" dirty="0" smtClean="0"/>
              <a:t/>
            </a:r>
            <a:br>
              <a:rPr lang="zh-TW" altLang="zh-TW" sz="3200" dirty="0" smtClean="0"/>
            </a:br>
            <a:endParaRPr lang="zh-TW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43606" y="1052513"/>
          <a:ext cx="7488833" cy="1737678"/>
        </p:xfrm>
        <a:graphic>
          <a:graphicData uri="http://schemas.openxmlformats.org/drawingml/2006/table">
            <a:tbl>
              <a:tblPr/>
              <a:tblGrid>
                <a:gridCol w="1073802"/>
                <a:gridCol w="1073803"/>
                <a:gridCol w="1072168"/>
                <a:gridCol w="1077071"/>
                <a:gridCol w="1042749"/>
                <a:gridCol w="1072168"/>
                <a:gridCol w="1077072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國語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英語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數學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社會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自然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 </a:t>
                      </a: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合計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件數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42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17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45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44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33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  181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0" name="Rectangle 2"/>
          <p:cNvSpPr>
            <a:spLocks noChangeArrowheads="1"/>
          </p:cNvSpPr>
          <p:nvPr/>
        </p:nvSpPr>
        <p:spPr bwMode="auto">
          <a:xfrm>
            <a:off x="755650" y="333375"/>
            <a:ext cx="6553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3200" dirty="0">
                <a:latin typeface="文鼎標準楷體" pitchFamily="65" charset="-120"/>
                <a:ea typeface="文鼎標準楷體" pitchFamily="65" charset="-120"/>
                <a:cs typeface="Arial" pitchFamily="34" charset="0"/>
              </a:rPr>
              <a:t>（一）各領域收件數量統計</a:t>
            </a:r>
          </a:p>
          <a:p>
            <a:pPr eaLnBrk="0" hangingPunct="0"/>
            <a:endParaRPr lang="zh-TW" altLang="zh-TW" dirty="0">
              <a:ea typeface="細明體" pitchFamily="49" charset="-120"/>
              <a:cs typeface="Arial" pitchFamily="34" charset="0"/>
            </a:endParaRPr>
          </a:p>
        </p:txBody>
      </p:sp>
      <p:sp>
        <p:nvSpPr>
          <p:cNvPr id="8222" name="Rectangle 3"/>
          <p:cNvSpPr>
            <a:spLocks noChangeArrowheads="1"/>
          </p:cNvSpPr>
          <p:nvPr/>
        </p:nvSpPr>
        <p:spPr bwMode="auto">
          <a:xfrm>
            <a:off x="2124075" y="6165850"/>
            <a:ext cx="47513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>
                <a:latin typeface="細明體" pitchFamily="49" charset="-120"/>
                <a:ea typeface="細明體" pitchFamily="49" charset="-120"/>
                <a:cs typeface="Arial" pitchFamily="34" charset="0"/>
              </a:rPr>
              <a:t>     </a:t>
            </a:r>
            <a:r>
              <a:rPr lang="zh-TW" altLang="en-US" sz="2400">
                <a:latin typeface="細明體" pitchFamily="49" charset="-120"/>
                <a:ea typeface="細明體" pitchFamily="49" charset="-120"/>
                <a:cs typeface="Arial" pitchFamily="34" charset="0"/>
              </a:rPr>
              <a:t>圖一</a:t>
            </a:r>
            <a:r>
              <a:rPr lang="en-US" altLang="zh-TW" sz="2400">
                <a:latin typeface="細明體" pitchFamily="49" charset="-120"/>
                <a:ea typeface="細明體" pitchFamily="49" charset="-120"/>
                <a:cs typeface="Arial" pitchFamily="34" charset="0"/>
              </a:rPr>
              <a:t>:</a:t>
            </a:r>
            <a:r>
              <a:rPr lang="zh-TW" altLang="en-US" sz="2400">
                <a:solidFill>
                  <a:srgbClr val="000000"/>
                </a:solidFill>
                <a:latin typeface="新細明體" pitchFamily="18" charset="-120"/>
                <a:ea typeface="細明體" pitchFamily="49" charset="-120"/>
                <a:cs typeface="Arial" pitchFamily="34" charset="0"/>
              </a:rPr>
              <a:t>各領域收件數統計圖</a:t>
            </a:r>
            <a:endParaRPr lang="zh-TW" altLang="en-US" sz="2400">
              <a:ea typeface="細明體" pitchFamily="49" charset="-120"/>
              <a:cs typeface="Arial" pitchFamily="34" charset="0"/>
            </a:endParaRPr>
          </a:p>
        </p:txBody>
      </p:sp>
      <p:graphicFrame>
        <p:nvGraphicFramePr>
          <p:cNvPr id="7" name="圖表 6"/>
          <p:cNvGraphicFramePr/>
          <p:nvPr/>
        </p:nvGraphicFramePr>
        <p:xfrm>
          <a:off x="827584" y="2996952"/>
          <a:ext cx="7128792" cy="2464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87624" y="1340768"/>
          <a:ext cx="7200900" cy="975360"/>
        </p:xfrm>
        <a:graphic>
          <a:graphicData uri="http://schemas.openxmlformats.org/drawingml/2006/table">
            <a:tbl>
              <a:tblPr/>
              <a:tblGrid>
                <a:gridCol w="1200150"/>
                <a:gridCol w="1198562"/>
                <a:gridCol w="1201738"/>
                <a:gridCol w="1200150"/>
                <a:gridCol w="1200150"/>
                <a:gridCol w="1200150"/>
              </a:tblGrid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6</a:t>
                      </a: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 </a:t>
                      </a: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合計</a:t>
                      </a:r>
                      <a:endParaRPr kumimoji="0" 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件數</a:t>
                      </a:r>
                      <a:endParaRPr kumimoji="0" 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13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  44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1" name="Rectangle 2"/>
          <p:cNvSpPr>
            <a:spLocks noChangeArrowheads="1"/>
          </p:cNvSpPr>
          <p:nvPr/>
        </p:nvSpPr>
        <p:spPr bwMode="auto">
          <a:xfrm>
            <a:off x="971550" y="476250"/>
            <a:ext cx="5040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3600" dirty="0">
                <a:latin typeface="文鼎標準楷體" pitchFamily="65" charset="-120"/>
                <a:ea typeface="文鼎標準楷體" pitchFamily="65" charset="-120"/>
                <a:cs typeface="Arial" pitchFamily="34" charset="0"/>
              </a:rPr>
              <a:t>（二）各年級收件數量</a:t>
            </a:r>
          </a:p>
          <a:p>
            <a:pPr eaLnBrk="0" hangingPunct="0"/>
            <a:endParaRPr lang="zh-TW" altLang="zh-TW" dirty="0">
              <a:ea typeface="細明體" pitchFamily="49" charset="-120"/>
              <a:cs typeface="Arial" pitchFamily="34" charset="0"/>
            </a:endParaRPr>
          </a:p>
        </p:txBody>
      </p:sp>
      <p:sp>
        <p:nvSpPr>
          <p:cNvPr id="9243" name="Rectangle 3"/>
          <p:cNvSpPr>
            <a:spLocks noChangeArrowheads="1"/>
          </p:cNvSpPr>
          <p:nvPr/>
        </p:nvSpPr>
        <p:spPr bwMode="auto">
          <a:xfrm>
            <a:off x="971550" y="6021388"/>
            <a:ext cx="7056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36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lang="zh-TW" altLang="en-US" sz="2800">
                <a:latin typeface="細明體" pitchFamily="49" charset="-120"/>
                <a:ea typeface="細明體" pitchFamily="49" charset="-120"/>
                <a:cs typeface="Arial" pitchFamily="34" charset="0"/>
              </a:rPr>
              <a:t>圖二</a:t>
            </a:r>
            <a:r>
              <a:rPr lang="en-US" altLang="zh-TW" sz="2800">
                <a:latin typeface="細明體" pitchFamily="49" charset="-120"/>
                <a:ea typeface="細明體" pitchFamily="49" charset="-120"/>
                <a:cs typeface="Arial" pitchFamily="34" charset="0"/>
              </a:rPr>
              <a:t>:</a:t>
            </a:r>
            <a:r>
              <a:rPr lang="zh-TW" altLang="en-US" sz="2800">
                <a:solidFill>
                  <a:srgbClr val="000000"/>
                </a:solidFill>
                <a:latin typeface="新細明體" pitchFamily="18" charset="-120"/>
              </a:rPr>
              <a:t>各年級收件數統計圖</a:t>
            </a:r>
            <a:endParaRPr lang="zh-TW" altLang="en-US" sz="2800"/>
          </a:p>
        </p:txBody>
      </p:sp>
      <p:graphicFrame>
        <p:nvGraphicFramePr>
          <p:cNvPr id="7" name="圖表 6"/>
          <p:cNvGraphicFramePr/>
          <p:nvPr/>
        </p:nvGraphicFramePr>
        <p:xfrm>
          <a:off x="827584" y="2492896"/>
          <a:ext cx="691276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74330906"/>
              </p:ext>
            </p:extLst>
          </p:nvPr>
        </p:nvGraphicFramePr>
        <p:xfrm>
          <a:off x="1043608" y="1124744"/>
          <a:ext cx="7416824" cy="1119787"/>
        </p:xfrm>
        <a:graphic>
          <a:graphicData uri="http://schemas.openxmlformats.org/drawingml/2006/table">
            <a:tbl>
              <a:tblPr/>
              <a:tblGrid>
                <a:gridCol w="1917312"/>
                <a:gridCol w="1539072"/>
                <a:gridCol w="1152128"/>
                <a:gridCol w="1440160"/>
                <a:gridCol w="1368152"/>
              </a:tblGrid>
              <a:tr h="280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命題類型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是非題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選擇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 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配合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(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勾選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問答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數量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36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42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33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28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命題題型比例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82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95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75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 64 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％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   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68" name="Rectangle 2"/>
          <p:cNvSpPr>
            <a:spLocks noChangeArrowheads="1"/>
          </p:cNvSpPr>
          <p:nvPr/>
        </p:nvSpPr>
        <p:spPr bwMode="auto">
          <a:xfrm>
            <a:off x="684213" y="333375"/>
            <a:ext cx="56880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32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（三）各校評量的設計類型</a:t>
            </a:r>
            <a:endParaRPr lang="zh-TW" sz="3200" dirty="0">
              <a:latin typeface="文鼎標準楷體" pitchFamily="65" charset="-120"/>
              <a:ea typeface="文鼎標準楷體" pitchFamily="65" charset="-120"/>
            </a:endParaRPr>
          </a:p>
          <a:p>
            <a:pPr eaLnBrk="0" hangingPunct="0"/>
            <a:endParaRPr lang="zh-TW" altLang="zh-TW" dirty="0"/>
          </a:p>
        </p:txBody>
      </p:sp>
      <p:sp>
        <p:nvSpPr>
          <p:cNvPr id="10270" name="Rectangle 3"/>
          <p:cNvSpPr>
            <a:spLocks noChangeArrowheads="1"/>
          </p:cNvSpPr>
          <p:nvPr/>
        </p:nvSpPr>
        <p:spPr bwMode="auto">
          <a:xfrm>
            <a:off x="1835150" y="6165850"/>
            <a:ext cx="5400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 dirty="0">
                <a:latin typeface="細明體" pitchFamily="49" charset="-120"/>
                <a:ea typeface="細明體" pitchFamily="49" charset="-120"/>
                <a:cs typeface="Arial" pitchFamily="34" charset="0"/>
              </a:rPr>
              <a:t>    </a:t>
            </a:r>
            <a:r>
              <a:rPr lang="zh-TW" altLang="en-US" sz="2400" dirty="0">
                <a:latin typeface="細明體" pitchFamily="49" charset="-120"/>
                <a:ea typeface="細明體" pitchFamily="49" charset="-120"/>
                <a:cs typeface="Arial" pitchFamily="34" charset="0"/>
              </a:rPr>
              <a:t>圖三</a:t>
            </a:r>
            <a:r>
              <a:rPr lang="en-US" altLang="zh-TW" sz="2400" dirty="0">
                <a:latin typeface="細明體" pitchFamily="49" charset="-120"/>
                <a:ea typeface="細明體" pitchFamily="49" charset="-120"/>
                <a:cs typeface="Arial" pitchFamily="34" charset="0"/>
              </a:rPr>
              <a:t>: </a:t>
            </a:r>
            <a:r>
              <a:rPr lang="zh-TW" altLang="en-US" sz="2400" dirty="0">
                <a:solidFill>
                  <a:srgbClr val="000000"/>
                </a:solidFill>
                <a:latin typeface="新細明體" pitchFamily="18" charset="-120"/>
                <a:ea typeface="細明體" pitchFamily="49" charset="-120"/>
                <a:cs typeface="Arial" pitchFamily="34" charset="0"/>
              </a:rPr>
              <a:t>各校命題題型統計圖</a:t>
            </a:r>
            <a:endParaRPr lang="zh-TW" altLang="en-US" sz="2400" dirty="0">
              <a:ea typeface="細明體" pitchFamily="49" charset="-120"/>
              <a:cs typeface="Arial" pitchFamily="34" charset="0"/>
            </a:endParaRPr>
          </a:p>
        </p:txBody>
      </p:sp>
      <p:graphicFrame>
        <p:nvGraphicFramePr>
          <p:cNvPr id="7" name="圖表 6"/>
          <p:cNvGraphicFramePr/>
          <p:nvPr>
            <p:extLst>
              <p:ext uri="{D42A27DB-BD31-4B8C-83A1-F6EECF244321}">
                <p14:modId xmlns="" xmlns:p14="http://schemas.microsoft.com/office/powerpoint/2010/main" val="4088456079"/>
              </p:ext>
            </p:extLst>
          </p:nvPr>
        </p:nvGraphicFramePr>
        <p:xfrm>
          <a:off x="1259632" y="227687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7412269"/>
              </p:ext>
            </p:extLst>
          </p:nvPr>
        </p:nvGraphicFramePr>
        <p:xfrm>
          <a:off x="1223121" y="908720"/>
          <a:ext cx="7813375" cy="977255"/>
        </p:xfrm>
        <a:graphic>
          <a:graphicData uri="http://schemas.openxmlformats.org/drawingml/2006/table">
            <a:tbl>
              <a:tblPr/>
              <a:tblGrid>
                <a:gridCol w="1584176"/>
                <a:gridCol w="1800200"/>
                <a:gridCol w="1656184"/>
                <a:gridCol w="2022225"/>
                <a:gridCol w="750590"/>
              </a:tblGrid>
              <a:tr h="672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雙</a:t>
                      </a:r>
                      <a:r>
                        <a:rPr lang="zh-TW" altLang="en-US" sz="2000" kern="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向</a:t>
                      </a: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細目表</a:t>
                      </a:r>
                      <a:r>
                        <a:rPr lang="zh-TW" altLang="en-US" sz="2000" kern="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樣態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認知層次</a:t>
                      </a:r>
                      <a:r>
                        <a:rPr lang="zh-TW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分類</a:t>
                      </a:r>
                      <a:endParaRPr lang="en-US" altLang="zh-TW" sz="2000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4-6</a:t>
                      </a:r>
                      <a:r>
                        <a:rPr lang="zh-TW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Calibri"/>
                          <a:ea typeface="+mn-ea"/>
                          <a:cs typeface="Times New Roman"/>
                        </a:rPr>
                        <a:t>認知層次</a:t>
                      </a:r>
                      <a:r>
                        <a:rPr lang="zh-TW" altLang="zh-TW" sz="2000" kern="100" dirty="0" smtClean="0">
                          <a:latin typeface="Calibri"/>
                          <a:ea typeface="+mn-ea"/>
                          <a:cs typeface="Times New Roman"/>
                        </a:rPr>
                        <a:t>分類</a:t>
                      </a:r>
                      <a:r>
                        <a:rPr lang="en-US" altLang="zh-TW" sz="2000" kern="100" dirty="0" smtClean="0">
                          <a:latin typeface="Calibri"/>
                          <a:ea typeface="+mn-ea"/>
                          <a:cs typeface="Times New Roman"/>
                        </a:rPr>
                        <a:t>3</a:t>
                      </a:r>
                      <a:r>
                        <a:rPr lang="zh-TW" altLang="zh-TW" sz="2000" kern="100" dirty="0" smtClean="0">
                          <a:latin typeface="Calibri"/>
                          <a:ea typeface="+mn-ea"/>
                          <a:cs typeface="Times New Roman"/>
                        </a:rPr>
                        <a:t>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未呈現雙向細目表架構功能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合計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數量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0" dirty="0" smtClea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Times New Roman"/>
                        </a:rPr>
                        <a:t>26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0" dirty="0" smtClea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Times New Roman"/>
                        </a:rPr>
                        <a:t>15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0" dirty="0" smtClea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0" dirty="0" smtClea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Times New Roman"/>
                        </a:rPr>
                        <a:t>44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86" name="Rectangle 2"/>
          <p:cNvSpPr>
            <a:spLocks noChangeArrowheads="1"/>
          </p:cNvSpPr>
          <p:nvPr/>
        </p:nvSpPr>
        <p:spPr bwMode="auto">
          <a:xfrm>
            <a:off x="971550" y="188913"/>
            <a:ext cx="5184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（四）雙</a:t>
            </a:r>
            <a:r>
              <a:rPr lang="zh-TW" altLang="en-US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向</a:t>
            </a:r>
            <a:r>
              <a:rPr 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細目表</a:t>
            </a:r>
            <a:r>
              <a:rPr lang="zh-TW" altLang="en-US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樣態</a:t>
            </a:r>
            <a:endParaRPr lang="zh-TW" sz="2800" dirty="0">
              <a:latin typeface="文鼎標準楷體" pitchFamily="65" charset="-120"/>
              <a:ea typeface="文鼎標準楷體" pitchFamily="65" charset="-120"/>
            </a:endParaRPr>
          </a:p>
          <a:p>
            <a:pPr eaLnBrk="0" hangingPunct="0"/>
            <a:endParaRPr lang="zh-TW" altLang="zh-TW" dirty="0"/>
          </a:p>
        </p:txBody>
      </p:sp>
      <p:sp>
        <p:nvSpPr>
          <p:cNvPr id="11288" name="Rectangle 3"/>
          <p:cNvSpPr>
            <a:spLocks noChangeArrowheads="1"/>
          </p:cNvSpPr>
          <p:nvPr/>
        </p:nvSpPr>
        <p:spPr bwMode="auto">
          <a:xfrm>
            <a:off x="1547813" y="6092825"/>
            <a:ext cx="6192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  <a:latin typeface="Calibri" pitchFamily="34" charset="0"/>
              </a:rPr>
              <a:t>      </a:t>
            </a:r>
            <a:r>
              <a:rPr lang="zh-TW" altLang="en-US" sz="2400">
                <a:solidFill>
                  <a:srgbClr val="000000"/>
                </a:solidFill>
                <a:latin typeface="Calibri" pitchFamily="34" charset="0"/>
              </a:rPr>
              <a:t>圖四</a:t>
            </a:r>
            <a:r>
              <a:rPr lang="en-US" altLang="zh-TW" sz="240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zh-TW" altLang="en-US" sz="2400">
                <a:solidFill>
                  <a:srgbClr val="000000"/>
                </a:solidFill>
                <a:latin typeface="新細明體" pitchFamily="18" charset="-120"/>
              </a:rPr>
              <a:t>各校命題雙向細目表命題層次統計圖</a:t>
            </a:r>
            <a:endParaRPr lang="zh-TW" altLang="en-US" sz="2400"/>
          </a:p>
        </p:txBody>
      </p:sp>
      <p:graphicFrame>
        <p:nvGraphicFramePr>
          <p:cNvPr id="2" name="圖表 1"/>
          <p:cNvGraphicFramePr/>
          <p:nvPr>
            <p:extLst>
              <p:ext uri="{D42A27DB-BD31-4B8C-83A1-F6EECF244321}">
                <p14:modId xmlns="" xmlns:p14="http://schemas.microsoft.com/office/powerpoint/2010/main" val="38655616"/>
              </p:ext>
            </p:extLst>
          </p:nvPr>
        </p:nvGraphicFramePr>
        <p:xfrm>
          <a:off x="1079105" y="1988840"/>
          <a:ext cx="7813375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1043608" y="260350"/>
            <a:ext cx="7920880" cy="647700"/>
          </a:xfrm>
        </p:spPr>
        <p:txBody>
          <a:bodyPr/>
          <a:lstStyle/>
          <a:p>
            <a:pPr eaLnBrk="1" hangingPunct="1"/>
            <a:r>
              <a:rPr lang="zh-TW" altLang="en-US" sz="3200" dirty="0" smtClean="0"/>
              <a:t>社會領域雙向細目表樣態介紹 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建議類型</a:t>
            </a:r>
            <a:r>
              <a:rPr lang="en-US" altLang="zh-TW" sz="3200" dirty="0" smtClean="0"/>
              <a:t>)</a:t>
            </a:r>
            <a:endParaRPr lang="zh-TW" altLang="en-US" sz="3200" dirty="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 l="27672" t="14764" r="26393" b="10475"/>
          <a:stretch>
            <a:fillRect/>
          </a:stretch>
        </p:blipFill>
        <p:spPr bwMode="auto">
          <a:xfrm>
            <a:off x="1115616" y="836712"/>
            <a:ext cx="7776864" cy="578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C7EDCC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1900</TotalTime>
  <Words>1309</Words>
  <Application>Microsoft Office PowerPoint</Application>
  <PresentationFormat>如螢幕大小 (4:3)</PresentationFormat>
  <Paragraphs>264</Paragraphs>
  <Slides>23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夏至</vt:lpstr>
      <vt:lpstr>投影片 1</vt:lpstr>
      <vt:lpstr>投影片 2</vt:lpstr>
      <vt:lpstr>       本分析報告以宜蘭縣104年度國民中小學優良紙筆評量計畫社會領域共收件數44件為主要分析分析之資料來源對象</vt:lpstr>
      <vt:lpstr>二、主要分析內容 （一）各領域收件數量統計 （二）各年級收件數量 （三）各校評量的設計類型 （四）雙向細目表樣態 （五）第二學習階段(中年級)本土化教材評量             命題設計 （六）各校試題結果分析內容 （七）試題結果分析與教學建議   </vt:lpstr>
      <vt:lpstr>投影片 5</vt:lpstr>
      <vt:lpstr>投影片 6</vt:lpstr>
      <vt:lpstr>投影片 7</vt:lpstr>
      <vt:lpstr>投影片 8</vt:lpstr>
      <vt:lpstr>社會領域雙向細目表樣態介紹 (建議類型)</vt:lpstr>
      <vt:lpstr>社會領域雙向細目表樣態介紹 (建議修改)</vt:lpstr>
      <vt:lpstr>投影片 11</vt:lpstr>
      <vt:lpstr>試題賞析</vt:lpstr>
      <vt:lpstr>試題賞析</vt:lpstr>
      <vt:lpstr>投影片 14</vt:lpstr>
      <vt:lpstr>試題分析</vt:lpstr>
      <vt:lpstr>試題分析</vt:lpstr>
      <vt:lpstr>投影片 17</vt:lpstr>
      <vt:lpstr>三、具體建議</vt:lpstr>
      <vt:lpstr>高層次開放性問答題試題</vt:lpstr>
      <vt:lpstr>12年國教課綱的理念與目標</vt:lpstr>
      <vt:lpstr>核心素養：以｢核心素養｣做為課程發展之主軸，支援各教育階段之間的連貫以及各領域/科目之間的統整。</vt:lpstr>
      <vt:lpstr>九年一貫課綱及十二年國教總綱之比較</vt:lpstr>
      <vt:lpstr>教學改變~是為了….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Diag社會學習領域【有效教學與多元評量】教學示例 「拼圖法變化式」與「三面分析法」在分組合作學習之應用 以【認識現代科技】為例   設計者：宜蘭縣北成小  洪逸馨 ram</dc:title>
  <dc:creator>Police</dc:creator>
  <cp:lastModifiedBy>free</cp:lastModifiedBy>
  <cp:revision>255</cp:revision>
  <dcterms:created xsi:type="dcterms:W3CDTF">2014-03-12T15:14:57Z</dcterms:created>
  <dcterms:modified xsi:type="dcterms:W3CDTF">2015-10-14T01:00:02Z</dcterms:modified>
</cp:coreProperties>
</file>