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8" r:id="rId3"/>
    <p:sldId id="259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96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19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137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28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02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1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63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68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2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42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58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825CB93-7B0A-4657-93F1-218A4E3D2CAC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9149B28-5F4D-42B0-9017-6173E9EFCE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35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02477"/>
              </p:ext>
            </p:extLst>
          </p:nvPr>
        </p:nvGraphicFramePr>
        <p:xfrm>
          <a:off x="1814863" y="2346738"/>
          <a:ext cx="8155160" cy="2870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0350">
                  <a:extLst>
                    <a:ext uri="{9D8B030D-6E8A-4147-A177-3AD203B41FA5}">
                      <a16:colId xmlns:a16="http://schemas.microsoft.com/office/drawing/2014/main" val="322343455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548716677"/>
                    </a:ext>
                  </a:extLst>
                </a:gridCol>
                <a:gridCol w="3107210">
                  <a:extLst>
                    <a:ext uri="{9D8B030D-6E8A-4147-A177-3AD203B41FA5}">
                      <a16:colId xmlns:a16="http://schemas.microsoft.com/office/drawing/2014/main" val="2821172167"/>
                    </a:ext>
                  </a:extLst>
                </a:gridCol>
              </a:tblGrid>
              <a:tr h="33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對達成目標有幫助的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對達成目標有害的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 anchor="ctr"/>
                </a:tc>
                <a:extLst>
                  <a:ext uri="{0D108BD9-81ED-4DB2-BD59-A6C34878D82A}">
                    <a16:rowId xmlns:a16="http://schemas.microsoft.com/office/drawing/2014/main" val="35624992"/>
                  </a:ext>
                </a:extLst>
              </a:tr>
              <a:tr h="334314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內部組織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優勢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劣勢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extLst>
                  <a:ext uri="{0D108BD9-81ED-4DB2-BD59-A6C34878D82A}">
                    <a16:rowId xmlns:a16="http://schemas.microsoft.com/office/drawing/2014/main" val="176609115"/>
                  </a:ext>
                </a:extLst>
              </a:tr>
              <a:tr h="933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extLst>
                  <a:ext uri="{0D108BD9-81ED-4DB2-BD59-A6C34878D82A}">
                    <a16:rowId xmlns:a16="http://schemas.microsoft.com/office/drawing/2014/main" val="4092217082"/>
                  </a:ext>
                </a:extLst>
              </a:tr>
              <a:tr h="334314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外部環境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機會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威脅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extLst>
                  <a:ext uri="{0D108BD9-81ED-4DB2-BD59-A6C34878D82A}">
                    <a16:rowId xmlns:a16="http://schemas.microsoft.com/office/drawing/2014/main" val="669266914"/>
                  </a:ext>
                </a:extLst>
              </a:tr>
              <a:tr h="933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528" marR="35528" marT="0" marB="0"/>
                </a:tc>
                <a:extLst>
                  <a:ext uri="{0D108BD9-81ED-4DB2-BD59-A6C34878D82A}">
                    <a16:rowId xmlns:a16="http://schemas.microsoft.com/office/drawing/2014/main" val="63623465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14863" y="778865"/>
            <a:ext cx="597197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205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班際直笛比賽之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具有明確目標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針對現象的客觀陳述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61236"/>
              </p:ext>
            </p:extLst>
          </p:nvPr>
        </p:nvGraphicFramePr>
        <p:xfrm>
          <a:off x="1617044" y="452389"/>
          <a:ext cx="9134375" cy="4186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158">
                  <a:extLst>
                    <a:ext uri="{9D8B030D-6E8A-4147-A177-3AD203B41FA5}">
                      <a16:colId xmlns:a16="http://schemas.microsoft.com/office/drawing/2014/main" val="415074004"/>
                    </a:ext>
                  </a:extLst>
                </a:gridCol>
                <a:gridCol w="3955983">
                  <a:extLst>
                    <a:ext uri="{9D8B030D-6E8A-4147-A177-3AD203B41FA5}">
                      <a16:colId xmlns:a16="http://schemas.microsoft.com/office/drawing/2014/main" val="2579861070"/>
                    </a:ext>
                  </a:extLst>
                </a:gridCol>
                <a:gridCol w="3975234">
                  <a:extLst>
                    <a:ext uri="{9D8B030D-6E8A-4147-A177-3AD203B41FA5}">
                      <a16:colId xmlns:a16="http://schemas.microsoft.com/office/drawing/2014/main" val="2754851098"/>
                    </a:ext>
                  </a:extLst>
                </a:gridCol>
              </a:tblGrid>
              <a:tr h="31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對達成目標有幫助的</a:t>
                      </a:r>
                      <a:endParaRPr lang="zh-TW" sz="9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對達成目標有害的</a:t>
                      </a:r>
                      <a:endParaRPr lang="zh-TW" sz="9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 anchor="ctr"/>
                </a:tc>
                <a:extLst>
                  <a:ext uri="{0D108BD9-81ED-4DB2-BD59-A6C34878D82A}">
                    <a16:rowId xmlns:a16="http://schemas.microsoft.com/office/drawing/2014/main" val="1219676272"/>
                  </a:ext>
                </a:extLst>
              </a:tr>
              <a:tr h="39410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內部組織</a:t>
                      </a:r>
                      <a:endParaRPr lang="zh-TW" sz="9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優勢</a:t>
                      </a:r>
                      <a:endParaRPr lang="zh-TW" sz="9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劣勢</a:t>
                      </a:r>
                      <a:endParaRPr lang="zh-TW" sz="9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extLst>
                  <a:ext uri="{0D108BD9-81ED-4DB2-BD59-A6C34878D82A}">
                    <a16:rowId xmlns:a16="http://schemas.microsoft.com/office/drawing/2014/main" val="3459783942"/>
                  </a:ext>
                </a:extLst>
              </a:tr>
              <a:tr h="17697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提早開始練習。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組長陪練。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</a:rPr>
                        <a:t>.</a:t>
                      </a:r>
                      <a:r>
                        <a:rPr lang="zh-TW" altLang="en-US" sz="2000" kern="100" dirty="0" smtClean="0">
                          <a:effectLst/>
                        </a:rPr>
                        <a:t>  </a:t>
                      </a:r>
                      <a:r>
                        <a:rPr lang="zh-TW" sz="2000" kern="100" dirty="0" smtClean="0">
                          <a:effectLst/>
                        </a:rPr>
                        <a:t>同</a:t>
                      </a:r>
                      <a:r>
                        <a:rPr lang="zh-TW" sz="2000" kern="100" dirty="0">
                          <a:effectLst/>
                        </a:rPr>
                        <a:t>學陪練。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</a:rPr>
                        <a:t>.</a:t>
                      </a:r>
                      <a:r>
                        <a:rPr lang="zh-TW" altLang="en-US" sz="2000" kern="100" dirty="0" smtClean="0">
                          <a:effectLst/>
                        </a:rPr>
                        <a:t>  </a:t>
                      </a:r>
                      <a:r>
                        <a:rPr lang="zh-TW" sz="2000" kern="100" dirty="0" smtClean="0">
                          <a:effectLst/>
                        </a:rPr>
                        <a:t>音</a:t>
                      </a:r>
                      <a:r>
                        <a:rPr lang="zh-TW" sz="2000" kern="100" dirty="0">
                          <a:effectLst/>
                        </a:rPr>
                        <a:t>樂老師多次考試。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少數人未熟悉直笛指法。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回家練習不足。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畏苦怕難的態度。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無法有效確認個別狀況。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extLst>
                  <a:ext uri="{0D108BD9-81ED-4DB2-BD59-A6C34878D82A}">
                    <a16:rowId xmlns:a16="http://schemas.microsoft.com/office/drawing/2014/main" val="225366194"/>
                  </a:ext>
                </a:extLst>
              </a:tr>
              <a:tr h="39410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外部環境</a:t>
                      </a:r>
                      <a:endParaRPr lang="zh-TW" sz="9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機會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威脅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extLst>
                  <a:ext uri="{0D108BD9-81ED-4DB2-BD59-A6C34878D82A}">
                    <a16:rowId xmlns:a16="http://schemas.microsoft.com/office/drawing/2014/main" val="718935987"/>
                  </a:ext>
                </a:extLst>
              </a:tr>
              <a:tr h="13123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每班級極可能具有相同困境。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我們出場序為第</a:t>
                      </a:r>
                      <a:r>
                        <a:rPr lang="en-US" sz="2000" kern="100" dirty="0">
                          <a:effectLst/>
                        </a:rPr>
                        <a:t>14</a:t>
                      </a:r>
                      <a:r>
                        <a:rPr lang="zh-TW" sz="2000" kern="100" dirty="0">
                          <a:effectLst/>
                        </a:rPr>
                        <a:t>號！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下課團練時間有限。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放學團練時間不足。</a:t>
                      </a: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000" kern="100" dirty="0">
                          <a:effectLst/>
                        </a:rPr>
                        <a:t>每次練習個別狀況不一。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0292" marR="50292" marT="0" marB="0"/>
                </a:tc>
                <a:extLst>
                  <a:ext uri="{0D108BD9-81ED-4DB2-BD59-A6C34878D82A}">
                    <a16:rowId xmlns:a16="http://schemas.microsoft.com/office/drawing/2014/main" val="4079594982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617044" y="4735630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0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結論【策略】</a:t>
            </a:r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en-US" altLang="zh-TW" sz="2000" b="1" kern="100" dirty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1.</a:t>
            </a:r>
            <a:r>
              <a:rPr lang="zh-TW" altLang="zh-TW" sz="2000" b="1" kern="100" dirty="0">
                <a:solidFill>
                  <a:srgbClr val="FFFF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加強個人鍛鍊的強度。</a:t>
            </a:r>
            <a:endParaRPr lang="zh-TW" altLang="zh-TW" sz="2000" b="1" kern="1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en-US" altLang="zh-TW" sz="2000" b="1" kern="100" dirty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2.</a:t>
            </a:r>
            <a:r>
              <a:rPr lang="zh-TW" altLang="zh-TW" sz="2000" b="1" kern="100" dirty="0">
                <a:solidFill>
                  <a:srgbClr val="FFFF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放學至自強館已擺好的階梯場地實地演練。</a:t>
            </a:r>
            <a:endParaRPr lang="zh-TW" altLang="zh-TW" sz="2000" b="1" kern="1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r>
              <a:rPr lang="en-US" altLang="zh-TW" sz="2000" b="1" kern="100" dirty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3.</a:t>
            </a:r>
            <a:r>
              <a:rPr lang="zh-TW" altLang="zh-TW" sz="2000" b="1" kern="100" dirty="0">
                <a:solidFill>
                  <a:srgbClr val="FFFF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利用週末在家配合比賽用音檔自行練習。</a:t>
            </a:r>
            <a:endParaRPr lang="zh-TW" altLang="zh-TW" sz="20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47898"/>
              </p:ext>
            </p:extLst>
          </p:nvPr>
        </p:nvGraphicFramePr>
        <p:xfrm>
          <a:off x="1366787" y="1148601"/>
          <a:ext cx="9830302" cy="3615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167">
                  <a:extLst>
                    <a:ext uri="{9D8B030D-6E8A-4147-A177-3AD203B41FA5}">
                      <a16:colId xmlns:a16="http://schemas.microsoft.com/office/drawing/2014/main" val="565314204"/>
                    </a:ext>
                  </a:extLst>
                </a:gridCol>
                <a:gridCol w="4158113">
                  <a:extLst>
                    <a:ext uri="{9D8B030D-6E8A-4147-A177-3AD203B41FA5}">
                      <a16:colId xmlns:a16="http://schemas.microsoft.com/office/drawing/2014/main" val="3463501404"/>
                    </a:ext>
                  </a:extLst>
                </a:gridCol>
                <a:gridCol w="4161022">
                  <a:extLst>
                    <a:ext uri="{9D8B030D-6E8A-4147-A177-3AD203B41FA5}">
                      <a16:colId xmlns:a16="http://schemas.microsoft.com/office/drawing/2014/main" val="1913835659"/>
                    </a:ext>
                  </a:extLst>
                </a:gridCol>
              </a:tblGrid>
              <a:tr h="431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對達成目標有幫助的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對達成目標有害的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extLst>
                  <a:ext uri="{0D108BD9-81ED-4DB2-BD59-A6C34878D82A}">
                    <a16:rowId xmlns:a16="http://schemas.microsoft.com/office/drawing/2014/main" val="320293573"/>
                  </a:ext>
                </a:extLst>
              </a:tr>
              <a:tr h="43153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內部組織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優勢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劣勢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700106955"/>
                  </a:ext>
                </a:extLst>
              </a:tr>
              <a:tr h="131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</a:t>
                      </a:r>
                      <a:r>
                        <a:rPr lang="zh-TW" sz="2400" kern="100" dirty="0">
                          <a:effectLst/>
                        </a:rPr>
                        <a:t>有個人目標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</a:t>
                      </a:r>
                      <a:r>
                        <a:rPr lang="zh-TW" sz="2400" kern="100" dirty="0">
                          <a:effectLst/>
                        </a:rPr>
                        <a:t>有特別喜歡的科目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</a:t>
                      </a:r>
                      <a:r>
                        <a:rPr lang="zh-TW" sz="2400" kern="100">
                          <a:effectLst/>
                        </a:rPr>
                        <a:t>複習時間掌控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</a:t>
                      </a:r>
                      <a:r>
                        <a:rPr lang="zh-TW" sz="2400" kern="100">
                          <a:effectLst/>
                        </a:rPr>
                        <a:t>前幾次段考退步了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323691850"/>
                  </a:ext>
                </a:extLst>
              </a:tr>
              <a:tr h="43153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外部環境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機會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威脅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935121006"/>
                  </a:ext>
                </a:extLst>
              </a:tr>
              <a:tr h="10109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</a:t>
                      </a:r>
                      <a:r>
                        <a:rPr lang="zh-TW" sz="2400" kern="100" dirty="0">
                          <a:effectLst/>
                        </a:rPr>
                        <a:t>自然可有計算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</a:t>
                      </a:r>
                      <a:r>
                        <a:rPr lang="zh-TW" sz="2400" kern="100" dirty="0">
                          <a:effectLst/>
                        </a:rPr>
                        <a:t>成績比我好的人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408984775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4773" y="5428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我個人本次段考之</a:t>
            </a:r>
            <a:r>
              <a:rPr kumimoji="0" lang="en-US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kumimoji="0" lang="zh-TW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6728" y="4913015"/>
            <a:ext cx="9570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請仔細閱讀同學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的自我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lang="zh-TW" altLang="zh-TW" sz="36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55978"/>
              </p:ext>
            </p:extLst>
          </p:nvPr>
        </p:nvGraphicFramePr>
        <p:xfrm>
          <a:off x="1366787" y="1148600"/>
          <a:ext cx="9830302" cy="3682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167">
                  <a:extLst>
                    <a:ext uri="{9D8B030D-6E8A-4147-A177-3AD203B41FA5}">
                      <a16:colId xmlns:a16="http://schemas.microsoft.com/office/drawing/2014/main" val="565314204"/>
                    </a:ext>
                  </a:extLst>
                </a:gridCol>
                <a:gridCol w="4158113">
                  <a:extLst>
                    <a:ext uri="{9D8B030D-6E8A-4147-A177-3AD203B41FA5}">
                      <a16:colId xmlns:a16="http://schemas.microsoft.com/office/drawing/2014/main" val="3463501404"/>
                    </a:ext>
                  </a:extLst>
                </a:gridCol>
                <a:gridCol w="4161022">
                  <a:extLst>
                    <a:ext uri="{9D8B030D-6E8A-4147-A177-3AD203B41FA5}">
                      <a16:colId xmlns:a16="http://schemas.microsoft.com/office/drawing/2014/main" val="1913835659"/>
                    </a:ext>
                  </a:extLst>
                </a:gridCol>
              </a:tblGrid>
              <a:tr h="471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對達成目標有幫助的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對達成目標有害的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extLst>
                  <a:ext uri="{0D108BD9-81ED-4DB2-BD59-A6C34878D82A}">
                    <a16:rowId xmlns:a16="http://schemas.microsoft.com/office/drawing/2014/main" val="320293573"/>
                  </a:ext>
                </a:extLst>
              </a:tr>
              <a:tr h="47154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內部組織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優勢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劣勢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700106955"/>
                  </a:ext>
                </a:extLst>
              </a:tr>
              <a:tr h="11627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很聰明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容易想睡覺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323691850"/>
                  </a:ext>
                </a:extLst>
              </a:tr>
              <a:tr h="47154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外部環境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機會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威脅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935121006"/>
                  </a:ext>
                </a:extLst>
              </a:tr>
              <a:tr h="11046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考試很專心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會不太想寫，因為有時題目很多。</a:t>
                      </a:r>
                      <a:r>
                        <a:rPr lang="en-US" altLang="zh-TW" sz="2400" kern="100" dirty="0" smtClean="0">
                          <a:effectLst/>
                        </a:rPr>
                        <a:t>(</a:t>
                      </a:r>
                      <a:r>
                        <a:rPr lang="zh-TW" altLang="en-US" sz="2400" kern="100" dirty="0" smtClean="0">
                          <a:effectLst/>
                        </a:rPr>
                        <a:t>遇到題目多的時候會沒耐心好好寫完</a:t>
                      </a:r>
                      <a:r>
                        <a:rPr lang="en-US" altLang="zh-TW" sz="2400" kern="100" dirty="0" smtClean="0">
                          <a:effectLst/>
                        </a:rPr>
                        <a:t>)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408984775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4773" y="5428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我個人本次段考之</a:t>
            </a:r>
            <a:r>
              <a:rPr kumimoji="0" lang="en-US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kumimoji="0" lang="zh-TW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6728" y="4913015"/>
            <a:ext cx="9570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請仔細閱讀同學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的自我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lang="zh-TW" altLang="zh-TW" sz="36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11549"/>
              </p:ext>
            </p:extLst>
          </p:nvPr>
        </p:nvGraphicFramePr>
        <p:xfrm>
          <a:off x="1366787" y="1148601"/>
          <a:ext cx="9830302" cy="3615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167">
                  <a:extLst>
                    <a:ext uri="{9D8B030D-6E8A-4147-A177-3AD203B41FA5}">
                      <a16:colId xmlns:a16="http://schemas.microsoft.com/office/drawing/2014/main" val="565314204"/>
                    </a:ext>
                  </a:extLst>
                </a:gridCol>
                <a:gridCol w="4158113">
                  <a:extLst>
                    <a:ext uri="{9D8B030D-6E8A-4147-A177-3AD203B41FA5}">
                      <a16:colId xmlns:a16="http://schemas.microsoft.com/office/drawing/2014/main" val="3463501404"/>
                    </a:ext>
                  </a:extLst>
                </a:gridCol>
                <a:gridCol w="4161022">
                  <a:extLst>
                    <a:ext uri="{9D8B030D-6E8A-4147-A177-3AD203B41FA5}">
                      <a16:colId xmlns:a16="http://schemas.microsoft.com/office/drawing/2014/main" val="1913835659"/>
                    </a:ext>
                  </a:extLst>
                </a:gridCol>
              </a:tblGrid>
              <a:tr h="431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對達成目標有幫助的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對達成目標有害的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extLst>
                  <a:ext uri="{0D108BD9-81ED-4DB2-BD59-A6C34878D82A}">
                    <a16:rowId xmlns:a16="http://schemas.microsoft.com/office/drawing/2014/main" val="320293573"/>
                  </a:ext>
                </a:extLst>
              </a:tr>
              <a:tr h="43153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內部組織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優勢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劣勢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700106955"/>
                  </a:ext>
                </a:extLst>
              </a:tr>
              <a:tr h="131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認真、努力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不認真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323691850"/>
                  </a:ext>
                </a:extLst>
              </a:tr>
              <a:tr h="43153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外部環境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機會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威脅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935121006"/>
                  </a:ext>
                </a:extLst>
              </a:tr>
              <a:tr h="10109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有可能會進排行榜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有比我強的同學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408984775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4773" y="5428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我個人本次段考之</a:t>
            </a:r>
            <a:r>
              <a:rPr kumimoji="0" lang="en-US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kumimoji="0" lang="zh-TW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6728" y="4913015"/>
            <a:ext cx="9570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請仔細閱讀同學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的自我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lang="zh-TW" altLang="zh-TW" sz="36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82250"/>
              </p:ext>
            </p:extLst>
          </p:nvPr>
        </p:nvGraphicFramePr>
        <p:xfrm>
          <a:off x="1366787" y="1148601"/>
          <a:ext cx="9830302" cy="3615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167">
                  <a:extLst>
                    <a:ext uri="{9D8B030D-6E8A-4147-A177-3AD203B41FA5}">
                      <a16:colId xmlns:a16="http://schemas.microsoft.com/office/drawing/2014/main" val="565314204"/>
                    </a:ext>
                  </a:extLst>
                </a:gridCol>
                <a:gridCol w="4360244">
                  <a:extLst>
                    <a:ext uri="{9D8B030D-6E8A-4147-A177-3AD203B41FA5}">
                      <a16:colId xmlns:a16="http://schemas.microsoft.com/office/drawing/2014/main" val="3463501404"/>
                    </a:ext>
                  </a:extLst>
                </a:gridCol>
                <a:gridCol w="3958891">
                  <a:extLst>
                    <a:ext uri="{9D8B030D-6E8A-4147-A177-3AD203B41FA5}">
                      <a16:colId xmlns:a16="http://schemas.microsoft.com/office/drawing/2014/main" val="1913835659"/>
                    </a:ext>
                  </a:extLst>
                </a:gridCol>
              </a:tblGrid>
              <a:tr h="431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對達成目標有幫助的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對達成目標有害的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anchor="ctr"/>
                </a:tc>
                <a:extLst>
                  <a:ext uri="{0D108BD9-81ED-4DB2-BD59-A6C34878D82A}">
                    <a16:rowId xmlns:a16="http://schemas.microsoft.com/office/drawing/2014/main" val="320293573"/>
                  </a:ext>
                </a:extLst>
              </a:tr>
              <a:tr h="43153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內部組織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優勢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劣勢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700106955"/>
                  </a:ext>
                </a:extLst>
              </a:tr>
              <a:tr h="131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對科目內容會一點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沒讀書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323691850"/>
                  </a:ext>
                </a:extLst>
              </a:tr>
              <a:tr h="43153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外部環境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 vert="eaVert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機會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威脅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1935121006"/>
                  </a:ext>
                </a:extLst>
              </a:tr>
              <a:tr h="10109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有老師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</a:rPr>
                        <a:t>同學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5150" marR="55150" marT="0" marB="0"/>
                </a:tc>
                <a:extLst>
                  <a:ext uri="{0D108BD9-81ED-4DB2-BD59-A6C34878D82A}">
                    <a16:rowId xmlns:a16="http://schemas.microsoft.com/office/drawing/2014/main" val="408984775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4773" y="5428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我個人本次段考之</a:t>
            </a:r>
            <a:r>
              <a:rPr kumimoji="0" lang="en-US" altLang="zh-TW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kumimoji="0" lang="zh-TW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6728" y="4913015"/>
            <a:ext cx="9570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請仔細閱讀同學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的自我</a:t>
            </a:r>
            <a:r>
              <a:rPr lang="en-US" altLang="zh-TW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SWOT</a:t>
            </a:r>
            <a:r>
              <a:rPr lang="zh-TW" altLang="en-US" sz="3600" b="1" kern="1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分析</a:t>
            </a:r>
            <a:endParaRPr lang="zh-TW" altLang="zh-TW" sz="3600" b="1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紅利">
  <a:themeElements>
    <a:clrScheme name="紅利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紅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TM03457464[[fn=紅利]]</Template>
  <TotalTime>24</TotalTime>
  <Words>639</Words>
  <Application>Microsoft Office PowerPoint</Application>
  <PresentationFormat>寬螢幕</PresentationFormat>
  <Paragraphs>104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Gill Sans MT</vt:lpstr>
      <vt:lpstr>微軟正黑體</vt:lpstr>
      <vt:lpstr>新細明體</vt:lpstr>
      <vt:lpstr>Arial</vt:lpstr>
      <vt:lpstr>Calibri</vt:lpstr>
      <vt:lpstr>Times New Roman</vt:lpstr>
      <vt:lpstr>Wingdings 2</vt:lpstr>
      <vt:lpstr>紅利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3</cp:revision>
  <dcterms:created xsi:type="dcterms:W3CDTF">2018-04-23T01:59:28Z</dcterms:created>
  <dcterms:modified xsi:type="dcterms:W3CDTF">2018-04-23T02:24:19Z</dcterms:modified>
</cp:coreProperties>
</file>