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5"/>
  </p:notesMasterIdLst>
  <p:sldIdLst>
    <p:sldId id="256" r:id="rId2"/>
    <p:sldId id="263" r:id="rId3"/>
    <p:sldId id="269" r:id="rId4"/>
    <p:sldId id="277" r:id="rId5"/>
    <p:sldId id="278" r:id="rId6"/>
    <p:sldId id="264" r:id="rId7"/>
    <p:sldId id="285" r:id="rId8"/>
    <p:sldId id="268" r:id="rId9"/>
    <p:sldId id="286" r:id="rId10"/>
    <p:sldId id="288" r:id="rId11"/>
    <p:sldId id="265" r:id="rId12"/>
    <p:sldId id="258" r:id="rId13"/>
    <p:sldId id="266" r:id="rId14"/>
    <p:sldId id="267" r:id="rId15"/>
    <p:sldId id="270" r:id="rId16"/>
    <p:sldId id="271" r:id="rId17"/>
    <p:sldId id="279" r:id="rId18"/>
    <p:sldId id="280" r:id="rId19"/>
    <p:sldId id="257" r:id="rId20"/>
    <p:sldId id="273" r:id="rId21"/>
    <p:sldId id="274" r:id="rId22"/>
    <p:sldId id="275" r:id="rId23"/>
    <p:sldId id="283" r:id="rId24"/>
    <p:sldId id="276" r:id="rId25"/>
    <p:sldId id="282" r:id="rId26"/>
    <p:sldId id="289" r:id="rId27"/>
    <p:sldId id="262" r:id="rId28"/>
    <p:sldId id="281" r:id="rId29"/>
    <p:sldId id="290" r:id="rId30"/>
    <p:sldId id="291" r:id="rId31"/>
    <p:sldId id="292" r:id="rId32"/>
    <p:sldId id="261" r:id="rId33"/>
    <p:sldId id="287" r:id="rId3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E3B192-7DEF-4182-9CC9-51DBD8A6C178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1966644-9C56-4521-8974-6BA72800EC4C}">
      <dgm:prSet phldrT="[文字]"/>
      <dgm:spPr/>
      <dgm:t>
        <a:bodyPr/>
        <a:lstStyle/>
        <a:p>
          <a:r>
            <a:rPr lang="zh-TW" altLang="en-US" dirty="0" smtClean="0"/>
            <a:t>整合知識情意技能</a:t>
          </a:r>
          <a:endParaRPr lang="zh-TW" altLang="en-US" dirty="0"/>
        </a:p>
      </dgm:t>
    </dgm:pt>
    <dgm:pt modelId="{061F149B-4908-4363-AF4E-30F11F721216}" type="parTrans" cxnId="{77D89BFC-9717-4152-9200-58169C2DD405}">
      <dgm:prSet/>
      <dgm:spPr/>
      <dgm:t>
        <a:bodyPr/>
        <a:lstStyle/>
        <a:p>
          <a:endParaRPr lang="zh-TW" altLang="en-US"/>
        </a:p>
      </dgm:t>
    </dgm:pt>
    <dgm:pt modelId="{8A9CC008-58FF-4ABF-A04F-AE6CEE7A044E}" type="sibTrans" cxnId="{77D89BFC-9717-4152-9200-58169C2DD405}">
      <dgm:prSet/>
      <dgm:spPr/>
      <dgm:t>
        <a:bodyPr/>
        <a:lstStyle/>
        <a:p>
          <a:endParaRPr lang="zh-TW" altLang="en-US"/>
        </a:p>
      </dgm:t>
    </dgm:pt>
    <dgm:pt modelId="{BECB0385-B433-4412-8868-2C4929121D19}">
      <dgm:prSet phldrT="[文字]"/>
      <dgm:spPr/>
      <dgm:t>
        <a:bodyPr/>
        <a:lstStyle/>
        <a:p>
          <a:r>
            <a:rPr lang="zh-TW" altLang="en-US" dirty="0" smtClean="0"/>
            <a:t>抒情文要素</a:t>
          </a:r>
          <a:endParaRPr lang="zh-TW" altLang="en-US" dirty="0"/>
        </a:p>
      </dgm:t>
    </dgm:pt>
    <dgm:pt modelId="{2A52956C-9F16-4717-AE12-C1BD369DF690}" type="parTrans" cxnId="{29F20834-A570-448F-B7CA-DE581DC2662E}">
      <dgm:prSet/>
      <dgm:spPr/>
      <dgm:t>
        <a:bodyPr/>
        <a:lstStyle/>
        <a:p>
          <a:endParaRPr lang="zh-TW" altLang="en-US"/>
        </a:p>
      </dgm:t>
    </dgm:pt>
    <dgm:pt modelId="{24261369-F618-4296-9B26-23018895309D}" type="sibTrans" cxnId="{29F20834-A570-448F-B7CA-DE581DC2662E}">
      <dgm:prSet/>
      <dgm:spPr/>
      <dgm:t>
        <a:bodyPr/>
        <a:lstStyle/>
        <a:p>
          <a:endParaRPr lang="zh-TW" altLang="en-US"/>
        </a:p>
      </dgm:t>
    </dgm:pt>
    <dgm:pt modelId="{A9FB8CC0-71CD-4FB9-9020-E79223A4848D}">
      <dgm:prSet phldrT="[文字]"/>
      <dgm:spPr/>
      <dgm:t>
        <a:bodyPr/>
        <a:lstStyle/>
        <a:p>
          <a:r>
            <a:rPr lang="zh-TW" altLang="en-US" dirty="0" smtClean="0"/>
            <a:t>情境化脈絡化</a:t>
          </a:r>
          <a:endParaRPr lang="zh-TW" altLang="en-US" dirty="0"/>
        </a:p>
      </dgm:t>
    </dgm:pt>
    <dgm:pt modelId="{7C900801-FCB0-4866-9937-09CDC7E2F524}" type="parTrans" cxnId="{D7CA5016-659A-402F-8840-51754728F78B}">
      <dgm:prSet/>
      <dgm:spPr/>
      <dgm:t>
        <a:bodyPr/>
        <a:lstStyle/>
        <a:p>
          <a:endParaRPr lang="zh-TW" altLang="en-US"/>
        </a:p>
      </dgm:t>
    </dgm:pt>
    <dgm:pt modelId="{EFB1E353-5ACC-4D35-A5C9-D87EB842D148}" type="sibTrans" cxnId="{D7CA5016-659A-402F-8840-51754728F78B}">
      <dgm:prSet/>
      <dgm:spPr/>
      <dgm:t>
        <a:bodyPr/>
        <a:lstStyle/>
        <a:p>
          <a:endParaRPr lang="zh-TW" altLang="en-US"/>
        </a:p>
      </dgm:t>
    </dgm:pt>
    <dgm:pt modelId="{D7063233-C3B4-4C5E-A70F-293A6E862038}">
      <dgm:prSet phldrT="[文字]"/>
      <dgm:spPr/>
      <dgm:t>
        <a:bodyPr/>
        <a:lstStyle/>
        <a:p>
          <a:r>
            <a:rPr lang="zh-TW" altLang="en-US" dirty="0" smtClean="0"/>
            <a:t>以情境出發構思</a:t>
          </a:r>
          <a:endParaRPr lang="zh-TW" altLang="en-US" dirty="0"/>
        </a:p>
      </dgm:t>
    </dgm:pt>
    <dgm:pt modelId="{41F41AF2-4E71-4A03-9FBF-9E2609C65D1A}" type="parTrans" cxnId="{BADB8C34-2DA5-4720-8F5F-78F31D04E46C}">
      <dgm:prSet/>
      <dgm:spPr/>
      <dgm:t>
        <a:bodyPr/>
        <a:lstStyle/>
        <a:p>
          <a:endParaRPr lang="zh-TW" altLang="en-US"/>
        </a:p>
      </dgm:t>
    </dgm:pt>
    <dgm:pt modelId="{B7EC84AD-B9AD-4E3A-BF61-94071662CD82}" type="sibTrans" cxnId="{BADB8C34-2DA5-4720-8F5F-78F31D04E46C}">
      <dgm:prSet/>
      <dgm:spPr/>
      <dgm:t>
        <a:bodyPr/>
        <a:lstStyle/>
        <a:p>
          <a:endParaRPr lang="zh-TW" altLang="en-US"/>
        </a:p>
      </dgm:t>
    </dgm:pt>
    <dgm:pt modelId="{64BCBA73-EB82-4E98-B68A-ABA68BD57CF2}">
      <dgm:prSet phldrT="[文字]"/>
      <dgm:spPr/>
      <dgm:t>
        <a:bodyPr/>
        <a:lstStyle/>
        <a:p>
          <a:r>
            <a:rPr lang="zh-TW" altLang="en-US" dirty="0" smtClean="0"/>
            <a:t>實踐力</a:t>
          </a:r>
          <a:endParaRPr lang="zh-TW" altLang="en-US" dirty="0"/>
        </a:p>
      </dgm:t>
    </dgm:pt>
    <dgm:pt modelId="{5C0D8FCF-9673-4F8A-AF2B-521FD11FCF1E}" type="parTrans" cxnId="{F5969D2F-4716-4DFB-84F5-D776F0918B18}">
      <dgm:prSet/>
      <dgm:spPr/>
      <dgm:t>
        <a:bodyPr/>
        <a:lstStyle/>
        <a:p>
          <a:endParaRPr lang="zh-TW" altLang="en-US"/>
        </a:p>
      </dgm:t>
    </dgm:pt>
    <dgm:pt modelId="{FDE2E76B-39B1-42DC-B3C4-91D4CF8B89E5}" type="sibTrans" cxnId="{F5969D2F-4716-4DFB-84F5-D776F0918B18}">
      <dgm:prSet/>
      <dgm:spPr/>
      <dgm:t>
        <a:bodyPr/>
        <a:lstStyle/>
        <a:p>
          <a:endParaRPr lang="zh-TW" altLang="en-US"/>
        </a:p>
      </dgm:t>
    </dgm:pt>
    <dgm:pt modelId="{B11B7420-EE4E-4716-BB3E-69C22300E412}">
      <dgm:prSet phldrT="[文字]"/>
      <dgm:spPr/>
      <dgm:t>
        <a:bodyPr/>
        <a:lstStyle/>
        <a:p>
          <a:r>
            <a:rPr lang="zh-TW" altLang="en-US" dirty="0" smtClean="0"/>
            <a:t>短文創作</a:t>
          </a:r>
          <a:endParaRPr lang="zh-TW" altLang="en-US" dirty="0"/>
        </a:p>
      </dgm:t>
    </dgm:pt>
    <dgm:pt modelId="{1A7C4D92-8AAD-448D-A31B-354A78AD95B1}" type="parTrans" cxnId="{19E3AAC5-6523-43B4-8133-6BF1F45785A3}">
      <dgm:prSet/>
      <dgm:spPr/>
      <dgm:t>
        <a:bodyPr/>
        <a:lstStyle/>
        <a:p>
          <a:endParaRPr lang="zh-TW" altLang="en-US"/>
        </a:p>
      </dgm:t>
    </dgm:pt>
    <dgm:pt modelId="{BF03918B-1E1C-48DE-AEA3-3854BF89B1CE}" type="sibTrans" cxnId="{19E3AAC5-6523-43B4-8133-6BF1F45785A3}">
      <dgm:prSet/>
      <dgm:spPr/>
      <dgm:t>
        <a:bodyPr/>
        <a:lstStyle/>
        <a:p>
          <a:endParaRPr lang="zh-TW" altLang="en-US"/>
        </a:p>
      </dgm:t>
    </dgm:pt>
    <dgm:pt modelId="{9C704FB2-75B9-413F-B0B9-ED1B5200B957}">
      <dgm:prSet phldrT="[文字]"/>
      <dgm:spPr/>
      <dgm:t>
        <a:bodyPr/>
        <a:lstStyle/>
        <a:p>
          <a:r>
            <a:rPr lang="zh-TW" altLang="en-US" dirty="0" smtClean="0"/>
            <a:t>學習歷程方法策略</a:t>
          </a:r>
          <a:endParaRPr lang="zh-TW" altLang="en-US" dirty="0"/>
        </a:p>
      </dgm:t>
    </dgm:pt>
    <dgm:pt modelId="{B1121D84-2C95-4BFF-A0CF-F053E4815820}" type="parTrans" cxnId="{6678E237-79CF-460F-8C39-A9327E8E3A5E}">
      <dgm:prSet/>
      <dgm:spPr/>
      <dgm:t>
        <a:bodyPr/>
        <a:lstStyle/>
        <a:p>
          <a:endParaRPr lang="zh-TW" altLang="en-US"/>
        </a:p>
      </dgm:t>
    </dgm:pt>
    <dgm:pt modelId="{B066A416-4F6D-41AB-BF54-1045B8D73CF4}" type="sibTrans" cxnId="{6678E237-79CF-460F-8C39-A9327E8E3A5E}">
      <dgm:prSet/>
      <dgm:spPr/>
      <dgm:t>
        <a:bodyPr/>
        <a:lstStyle/>
        <a:p>
          <a:endParaRPr lang="zh-TW" altLang="en-US"/>
        </a:p>
      </dgm:t>
    </dgm:pt>
    <dgm:pt modelId="{709B7E1E-383F-44F5-B238-77FCF6ECFA9F}">
      <dgm:prSet phldrT="[文字]"/>
      <dgm:spPr/>
      <dgm:t>
        <a:bodyPr/>
        <a:lstStyle/>
        <a:p>
          <a:r>
            <a:rPr lang="zh-TW" altLang="en-US" dirty="0" smtClean="0"/>
            <a:t>共同討論、發表</a:t>
          </a:r>
          <a:endParaRPr lang="zh-TW" altLang="en-US" dirty="0"/>
        </a:p>
      </dgm:t>
    </dgm:pt>
    <dgm:pt modelId="{11E8F5D4-AF51-477A-944D-8E90173A5DDF}" type="parTrans" cxnId="{CAC98744-DAB0-4A71-9A33-4B31B75D376A}">
      <dgm:prSet/>
      <dgm:spPr/>
      <dgm:t>
        <a:bodyPr/>
        <a:lstStyle/>
        <a:p>
          <a:endParaRPr lang="zh-TW" altLang="en-US"/>
        </a:p>
      </dgm:t>
    </dgm:pt>
    <dgm:pt modelId="{1839C743-BDB0-4A64-A334-3B4CE0DB88C2}" type="sibTrans" cxnId="{CAC98744-DAB0-4A71-9A33-4B31B75D376A}">
      <dgm:prSet/>
      <dgm:spPr/>
      <dgm:t>
        <a:bodyPr/>
        <a:lstStyle/>
        <a:p>
          <a:endParaRPr lang="zh-TW" altLang="en-US"/>
        </a:p>
      </dgm:t>
    </dgm:pt>
    <dgm:pt modelId="{0DB112EE-3989-4C68-9501-4D8825D9B0B3}">
      <dgm:prSet phldrT="[文字]"/>
      <dgm:spPr/>
      <dgm:t>
        <a:bodyPr/>
        <a:lstStyle/>
        <a:p>
          <a:r>
            <a:rPr lang="zh-TW" altLang="en-US" dirty="0" smtClean="0"/>
            <a:t>學習單</a:t>
          </a:r>
          <a:endParaRPr lang="zh-TW" altLang="en-US" dirty="0"/>
        </a:p>
      </dgm:t>
    </dgm:pt>
    <dgm:pt modelId="{72D85490-92E0-4C3C-9128-CA84CCA4E3CE}" type="parTrans" cxnId="{ED5E8B74-6526-416D-A51D-A5F198170C2F}">
      <dgm:prSet/>
      <dgm:spPr/>
      <dgm:t>
        <a:bodyPr/>
        <a:lstStyle/>
        <a:p>
          <a:endParaRPr lang="zh-TW" altLang="en-US"/>
        </a:p>
      </dgm:t>
    </dgm:pt>
    <dgm:pt modelId="{6AE16F49-D600-4247-B895-3F14E57E6F46}" type="sibTrans" cxnId="{ED5E8B74-6526-416D-A51D-A5F198170C2F}">
      <dgm:prSet/>
      <dgm:spPr/>
      <dgm:t>
        <a:bodyPr/>
        <a:lstStyle/>
        <a:p>
          <a:endParaRPr lang="zh-TW" altLang="en-US"/>
        </a:p>
      </dgm:t>
    </dgm:pt>
    <dgm:pt modelId="{12A767C4-63F7-4C30-8F3A-5256030598EB}">
      <dgm:prSet phldrT="[文字]"/>
      <dgm:spPr/>
      <dgm:t>
        <a:bodyPr/>
        <a:lstStyle/>
        <a:p>
          <a:r>
            <a:rPr lang="zh-TW" altLang="en-US" dirty="0" smtClean="0"/>
            <a:t>圈選出要素</a:t>
          </a:r>
          <a:endParaRPr lang="zh-TW" altLang="en-US" dirty="0"/>
        </a:p>
      </dgm:t>
    </dgm:pt>
    <dgm:pt modelId="{8C6F1EBA-AE37-49BD-9DF9-0FF2221FB73E}" type="parTrans" cxnId="{AB107F47-D7C4-4185-8E60-6E78E211DB99}">
      <dgm:prSet/>
      <dgm:spPr/>
      <dgm:t>
        <a:bodyPr/>
        <a:lstStyle/>
        <a:p>
          <a:endParaRPr lang="zh-TW" altLang="en-US"/>
        </a:p>
      </dgm:t>
    </dgm:pt>
    <dgm:pt modelId="{142461A7-E6A0-4DA5-B0A7-C4E125DEA02E}" type="sibTrans" cxnId="{AB107F47-D7C4-4185-8E60-6E78E211DB99}">
      <dgm:prSet/>
      <dgm:spPr/>
      <dgm:t>
        <a:bodyPr/>
        <a:lstStyle/>
        <a:p>
          <a:endParaRPr lang="zh-TW" altLang="en-US"/>
        </a:p>
      </dgm:t>
    </dgm:pt>
    <dgm:pt modelId="{2B840D5C-5409-4288-AB55-902CB638BF9F}">
      <dgm:prSet phldrT="[文字]"/>
      <dgm:spPr/>
      <dgm:t>
        <a:bodyPr/>
        <a:lstStyle/>
        <a:p>
          <a:r>
            <a:rPr lang="zh-TW" altLang="en-US" dirty="0" smtClean="0"/>
            <a:t>圈出自己短文中的要素</a:t>
          </a:r>
          <a:endParaRPr lang="zh-TW" altLang="en-US" dirty="0"/>
        </a:p>
      </dgm:t>
    </dgm:pt>
    <dgm:pt modelId="{CB12B94D-2195-4958-BFFC-F86B5AFAF82E}" type="parTrans" cxnId="{FC114DAB-2837-4041-9E89-47BA21D5D589}">
      <dgm:prSet/>
      <dgm:spPr/>
      <dgm:t>
        <a:bodyPr/>
        <a:lstStyle/>
        <a:p>
          <a:endParaRPr lang="zh-TW" altLang="en-US"/>
        </a:p>
      </dgm:t>
    </dgm:pt>
    <dgm:pt modelId="{096F010C-4CE7-4CBB-860C-41B9794161C5}" type="sibTrans" cxnId="{FC114DAB-2837-4041-9E89-47BA21D5D589}">
      <dgm:prSet/>
      <dgm:spPr/>
      <dgm:t>
        <a:bodyPr/>
        <a:lstStyle/>
        <a:p>
          <a:endParaRPr lang="zh-TW" altLang="en-US"/>
        </a:p>
      </dgm:t>
    </dgm:pt>
    <dgm:pt modelId="{02F1A423-2B5F-4B47-B0A2-CAEC2A88AD5B}" type="pres">
      <dgm:prSet presAssocID="{AFE3B192-7DEF-4182-9CC9-51DBD8A6C17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A839C44-91AF-4091-9BC5-9BFED153863F}" type="pres">
      <dgm:prSet presAssocID="{AFE3B192-7DEF-4182-9CC9-51DBD8A6C178}" presName="children" presStyleCnt="0"/>
      <dgm:spPr/>
    </dgm:pt>
    <dgm:pt modelId="{1B6D7A2F-2F6B-4FE6-B21B-690C8EEC8EED}" type="pres">
      <dgm:prSet presAssocID="{AFE3B192-7DEF-4182-9CC9-51DBD8A6C178}" presName="child1group" presStyleCnt="0"/>
      <dgm:spPr/>
    </dgm:pt>
    <dgm:pt modelId="{0FCB0811-955E-437E-ABE7-B5405E32A4CB}" type="pres">
      <dgm:prSet presAssocID="{AFE3B192-7DEF-4182-9CC9-51DBD8A6C178}" presName="child1" presStyleLbl="bgAcc1" presStyleIdx="0" presStyleCnt="4"/>
      <dgm:spPr/>
      <dgm:t>
        <a:bodyPr/>
        <a:lstStyle/>
        <a:p>
          <a:endParaRPr lang="zh-TW" altLang="en-US"/>
        </a:p>
      </dgm:t>
    </dgm:pt>
    <dgm:pt modelId="{7959B34F-1E75-4D50-803B-96FBB38B18FB}" type="pres">
      <dgm:prSet presAssocID="{AFE3B192-7DEF-4182-9CC9-51DBD8A6C17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30E337-248D-4B43-9473-513FEBE431C6}" type="pres">
      <dgm:prSet presAssocID="{AFE3B192-7DEF-4182-9CC9-51DBD8A6C178}" presName="child2group" presStyleCnt="0"/>
      <dgm:spPr/>
    </dgm:pt>
    <dgm:pt modelId="{8C8F17C5-D3E0-47A2-AC1C-AB6616A42256}" type="pres">
      <dgm:prSet presAssocID="{AFE3B192-7DEF-4182-9CC9-51DBD8A6C178}" presName="child2" presStyleLbl="bgAcc1" presStyleIdx="1" presStyleCnt="4"/>
      <dgm:spPr/>
      <dgm:t>
        <a:bodyPr/>
        <a:lstStyle/>
        <a:p>
          <a:endParaRPr lang="zh-TW" altLang="en-US"/>
        </a:p>
      </dgm:t>
    </dgm:pt>
    <dgm:pt modelId="{F70A61D2-D694-433D-96BC-0826C2C51E6E}" type="pres">
      <dgm:prSet presAssocID="{AFE3B192-7DEF-4182-9CC9-51DBD8A6C17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A6BDA5-3501-4AA1-8684-83D28F56EECC}" type="pres">
      <dgm:prSet presAssocID="{AFE3B192-7DEF-4182-9CC9-51DBD8A6C178}" presName="child3group" presStyleCnt="0"/>
      <dgm:spPr/>
    </dgm:pt>
    <dgm:pt modelId="{B6B27F9D-6F1E-4287-A477-91F1390C7945}" type="pres">
      <dgm:prSet presAssocID="{AFE3B192-7DEF-4182-9CC9-51DBD8A6C178}" presName="child3" presStyleLbl="bgAcc1" presStyleIdx="2" presStyleCnt="4"/>
      <dgm:spPr/>
      <dgm:t>
        <a:bodyPr/>
        <a:lstStyle/>
        <a:p>
          <a:endParaRPr lang="zh-TW" altLang="en-US"/>
        </a:p>
      </dgm:t>
    </dgm:pt>
    <dgm:pt modelId="{48912E5C-A5BD-4292-9D17-B7EFF13DDECF}" type="pres">
      <dgm:prSet presAssocID="{AFE3B192-7DEF-4182-9CC9-51DBD8A6C17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208E42-F22B-497E-808C-63BB8BDAF319}" type="pres">
      <dgm:prSet presAssocID="{AFE3B192-7DEF-4182-9CC9-51DBD8A6C178}" presName="child4group" presStyleCnt="0"/>
      <dgm:spPr/>
    </dgm:pt>
    <dgm:pt modelId="{19239C98-374C-41CE-BD7C-FAFCD2263A79}" type="pres">
      <dgm:prSet presAssocID="{AFE3B192-7DEF-4182-9CC9-51DBD8A6C178}" presName="child4" presStyleLbl="bgAcc1" presStyleIdx="3" presStyleCnt="4"/>
      <dgm:spPr/>
      <dgm:t>
        <a:bodyPr/>
        <a:lstStyle/>
        <a:p>
          <a:endParaRPr lang="zh-TW" altLang="en-US"/>
        </a:p>
      </dgm:t>
    </dgm:pt>
    <dgm:pt modelId="{4D87F166-64EC-4370-95CE-9C9F96A272A1}" type="pres">
      <dgm:prSet presAssocID="{AFE3B192-7DEF-4182-9CC9-51DBD8A6C17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684D11-29F2-49D7-811B-172DBA7922D1}" type="pres">
      <dgm:prSet presAssocID="{AFE3B192-7DEF-4182-9CC9-51DBD8A6C178}" presName="childPlaceholder" presStyleCnt="0"/>
      <dgm:spPr/>
    </dgm:pt>
    <dgm:pt modelId="{50BB81E0-0845-4BA7-97AE-9FF71392EF95}" type="pres">
      <dgm:prSet presAssocID="{AFE3B192-7DEF-4182-9CC9-51DBD8A6C178}" presName="circle" presStyleCnt="0"/>
      <dgm:spPr/>
    </dgm:pt>
    <dgm:pt modelId="{7453B879-F446-4EAE-8CAE-793A2D6CCC4C}" type="pres">
      <dgm:prSet presAssocID="{AFE3B192-7DEF-4182-9CC9-51DBD8A6C17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9E1903-928F-4705-9A64-8396FDFA0DD3}" type="pres">
      <dgm:prSet presAssocID="{AFE3B192-7DEF-4182-9CC9-51DBD8A6C17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14B86F-7DF4-471B-9073-A1512C0FEB04}" type="pres">
      <dgm:prSet presAssocID="{AFE3B192-7DEF-4182-9CC9-51DBD8A6C17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63A5A9-68BF-4C56-AEB3-366AB75AAE68}" type="pres">
      <dgm:prSet presAssocID="{AFE3B192-7DEF-4182-9CC9-51DBD8A6C17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FAB3A3-4F5F-41C3-A601-1F5F863465DA}" type="pres">
      <dgm:prSet presAssocID="{AFE3B192-7DEF-4182-9CC9-51DBD8A6C178}" presName="quadrantPlaceholder" presStyleCnt="0"/>
      <dgm:spPr/>
    </dgm:pt>
    <dgm:pt modelId="{52D4F21E-8F91-47DD-8A28-2CDA2B80670E}" type="pres">
      <dgm:prSet presAssocID="{AFE3B192-7DEF-4182-9CC9-51DBD8A6C178}" presName="center1" presStyleLbl="fgShp" presStyleIdx="0" presStyleCnt="2"/>
      <dgm:spPr/>
    </dgm:pt>
    <dgm:pt modelId="{4F9BCB7E-4696-4E23-A153-078730D0021A}" type="pres">
      <dgm:prSet presAssocID="{AFE3B192-7DEF-4182-9CC9-51DBD8A6C178}" presName="center2" presStyleLbl="fgShp" presStyleIdx="1" presStyleCnt="2"/>
      <dgm:spPr/>
    </dgm:pt>
  </dgm:ptLst>
  <dgm:cxnLst>
    <dgm:cxn modelId="{6678E237-79CF-460F-8C39-A9327E8E3A5E}" srcId="{AFE3B192-7DEF-4182-9CC9-51DBD8A6C178}" destId="{9C704FB2-75B9-413F-B0B9-ED1B5200B957}" srcOrd="3" destOrd="0" parTransId="{B1121D84-2C95-4BFF-A0CF-F053E4815820}" sibTransId="{B066A416-4F6D-41AB-BF54-1045B8D73CF4}"/>
    <dgm:cxn modelId="{BA280829-45D0-4904-AE62-2A9ACA923794}" type="presOf" srcId="{2B840D5C-5409-4288-AB55-902CB638BF9F}" destId="{48912E5C-A5BD-4292-9D17-B7EFF13DDECF}" srcOrd="1" destOrd="1" presId="urn:microsoft.com/office/officeart/2005/8/layout/cycle4"/>
    <dgm:cxn modelId="{D5487628-EDF8-485F-9A2B-7088BC10713C}" type="presOf" srcId="{9C704FB2-75B9-413F-B0B9-ED1B5200B957}" destId="{3963A5A9-68BF-4C56-AEB3-366AB75AAE68}" srcOrd="0" destOrd="0" presId="urn:microsoft.com/office/officeart/2005/8/layout/cycle4"/>
    <dgm:cxn modelId="{66ABC203-6C98-420A-9FE0-6295C68A8FFC}" type="presOf" srcId="{0DB112EE-3989-4C68-9501-4D8825D9B0B3}" destId="{7959B34F-1E75-4D50-803B-96FBB38B18FB}" srcOrd="1" destOrd="1" presId="urn:microsoft.com/office/officeart/2005/8/layout/cycle4"/>
    <dgm:cxn modelId="{D6B25B34-7979-4EFD-A507-373B0BE0BBFF}" type="presOf" srcId="{BECB0385-B433-4412-8868-2C4929121D19}" destId="{0FCB0811-955E-437E-ABE7-B5405E32A4CB}" srcOrd="0" destOrd="0" presId="urn:microsoft.com/office/officeart/2005/8/layout/cycle4"/>
    <dgm:cxn modelId="{3E2BC32D-0D84-4F6D-A30F-F578F5BA73DE}" type="presOf" srcId="{D7063233-C3B4-4C5E-A70F-293A6E862038}" destId="{8C8F17C5-D3E0-47A2-AC1C-AB6616A42256}" srcOrd="0" destOrd="0" presId="urn:microsoft.com/office/officeart/2005/8/layout/cycle4"/>
    <dgm:cxn modelId="{F5969D2F-4716-4DFB-84F5-D776F0918B18}" srcId="{AFE3B192-7DEF-4182-9CC9-51DBD8A6C178}" destId="{64BCBA73-EB82-4E98-B68A-ABA68BD57CF2}" srcOrd="2" destOrd="0" parTransId="{5C0D8FCF-9673-4F8A-AF2B-521FD11FCF1E}" sibTransId="{FDE2E76B-39B1-42DC-B3C4-91D4CF8B89E5}"/>
    <dgm:cxn modelId="{B381ACA9-E373-4389-8533-C643D7BDFAD1}" type="presOf" srcId="{BECB0385-B433-4412-8868-2C4929121D19}" destId="{7959B34F-1E75-4D50-803B-96FBB38B18FB}" srcOrd="1" destOrd="0" presId="urn:microsoft.com/office/officeart/2005/8/layout/cycle4"/>
    <dgm:cxn modelId="{CAC98744-DAB0-4A71-9A33-4B31B75D376A}" srcId="{9C704FB2-75B9-413F-B0B9-ED1B5200B957}" destId="{709B7E1E-383F-44F5-B238-77FCF6ECFA9F}" srcOrd="0" destOrd="0" parTransId="{11E8F5D4-AF51-477A-944D-8E90173A5DDF}" sibTransId="{1839C743-BDB0-4A64-A334-3B4CE0DB88C2}"/>
    <dgm:cxn modelId="{AB107F47-D7C4-4185-8E60-6E78E211DB99}" srcId="{A9FB8CC0-71CD-4FB9-9020-E79223A4848D}" destId="{12A767C4-63F7-4C30-8F3A-5256030598EB}" srcOrd="1" destOrd="0" parTransId="{8C6F1EBA-AE37-49BD-9DF9-0FF2221FB73E}" sibTransId="{142461A7-E6A0-4DA5-B0A7-C4E125DEA02E}"/>
    <dgm:cxn modelId="{29F20834-A570-448F-B7CA-DE581DC2662E}" srcId="{91966644-9C56-4521-8974-6BA72800EC4C}" destId="{BECB0385-B433-4412-8868-2C4929121D19}" srcOrd="0" destOrd="0" parTransId="{2A52956C-9F16-4717-AE12-C1BD369DF690}" sibTransId="{24261369-F618-4296-9B26-23018895309D}"/>
    <dgm:cxn modelId="{E2859277-712B-4A3E-85FE-B34C2ACEE4FD}" type="presOf" srcId="{709B7E1E-383F-44F5-B238-77FCF6ECFA9F}" destId="{4D87F166-64EC-4370-95CE-9C9F96A272A1}" srcOrd="1" destOrd="0" presId="urn:microsoft.com/office/officeart/2005/8/layout/cycle4"/>
    <dgm:cxn modelId="{71C549B3-4BBB-4A57-8511-F5A48D73AD2E}" type="presOf" srcId="{B11B7420-EE4E-4716-BB3E-69C22300E412}" destId="{B6B27F9D-6F1E-4287-A477-91F1390C7945}" srcOrd="0" destOrd="0" presId="urn:microsoft.com/office/officeart/2005/8/layout/cycle4"/>
    <dgm:cxn modelId="{26325B07-51F1-4B80-BCA1-73D90FC45DA0}" type="presOf" srcId="{709B7E1E-383F-44F5-B238-77FCF6ECFA9F}" destId="{19239C98-374C-41CE-BD7C-FAFCD2263A79}" srcOrd="0" destOrd="0" presId="urn:microsoft.com/office/officeart/2005/8/layout/cycle4"/>
    <dgm:cxn modelId="{ED5E8B74-6526-416D-A51D-A5F198170C2F}" srcId="{91966644-9C56-4521-8974-6BA72800EC4C}" destId="{0DB112EE-3989-4C68-9501-4D8825D9B0B3}" srcOrd="1" destOrd="0" parTransId="{72D85490-92E0-4C3C-9128-CA84CCA4E3CE}" sibTransId="{6AE16F49-D600-4247-B895-3F14E57E6F46}"/>
    <dgm:cxn modelId="{5B9746A3-695D-4043-89E6-9EA927ABC914}" type="presOf" srcId="{12A767C4-63F7-4C30-8F3A-5256030598EB}" destId="{F70A61D2-D694-433D-96BC-0826C2C51E6E}" srcOrd="1" destOrd="1" presId="urn:microsoft.com/office/officeart/2005/8/layout/cycle4"/>
    <dgm:cxn modelId="{0A3FDF27-ECA6-4761-B374-03D4EB390606}" type="presOf" srcId="{91966644-9C56-4521-8974-6BA72800EC4C}" destId="{7453B879-F446-4EAE-8CAE-793A2D6CCC4C}" srcOrd="0" destOrd="0" presId="urn:microsoft.com/office/officeart/2005/8/layout/cycle4"/>
    <dgm:cxn modelId="{862F4B2E-1439-4ABA-8044-DE90391A5645}" type="presOf" srcId="{64BCBA73-EB82-4E98-B68A-ABA68BD57CF2}" destId="{2814B86F-7DF4-471B-9073-A1512C0FEB04}" srcOrd="0" destOrd="0" presId="urn:microsoft.com/office/officeart/2005/8/layout/cycle4"/>
    <dgm:cxn modelId="{BDFB5EBA-497F-4588-898A-A6843BF78BF7}" type="presOf" srcId="{D7063233-C3B4-4C5E-A70F-293A6E862038}" destId="{F70A61D2-D694-433D-96BC-0826C2C51E6E}" srcOrd="1" destOrd="0" presId="urn:microsoft.com/office/officeart/2005/8/layout/cycle4"/>
    <dgm:cxn modelId="{AA2D0D88-CB6C-4290-8C6A-941EFD985797}" type="presOf" srcId="{B11B7420-EE4E-4716-BB3E-69C22300E412}" destId="{48912E5C-A5BD-4292-9D17-B7EFF13DDECF}" srcOrd="1" destOrd="0" presId="urn:microsoft.com/office/officeart/2005/8/layout/cycle4"/>
    <dgm:cxn modelId="{0C6390F2-A60B-4EE9-854B-404DEAE361AC}" type="presOf" srcId="{2B840D5C-5409-4288-AB55-902CB638BF9F}" destId="{B6B27F9D-6F1E-4287-A477-91F1390C7945}" srcOrd="0" destOrd="1" presId="urn:microsoft.com/office/officeart/2005/8/layout/cycle4"/>
    <dgm:cxn modelId="{FC114DAB-2837-4041-9E89-47BA21D5D589}" srcId="{64BCBA73-EB82-4E98-B68A-ABA68BD57CF2}" destId="{2B840D5C-5409-4288-AB55-902CB638BF9F}" srcOrd="1" destOrd="0" parTransId="{CB12B94D-2195-4958-BFFC-F86B5AFAF82E}" sibTransId="{096F010C-4CE7-4CBB-860C-41B9794161C5}"/>
    <dgm:cxn modelId="{5531D628-D10F-4BA3-9411-EED4228A870F}" type="presOf" srcId="{0DB112EE-3989-4C68-9501-4D8825D9B0B3}" destId="{0FCB0811-955E-437E-ABE7-B5405E32A4CB}" srcOrd="0" destOrd="1" presId="urn:microsoft.com/office/officeart/2005/8/layout/cycle4"/>
    <dgm:cxn modelId="{BADB8C34-2DA5-4720-8F5F-78F31D04E46C}" srcId="{A9FB8CC0-71CD-4FB9-9020-E79223A4848D}" destId="{D7063233-C3B4-4C5E-A70F-293A6E862038}" srcOrd="0" destOrd="0" parTransId="{41F41AF2-4E71-4A03-9FBF-9E2609C65D1A}" sibTransId="{B7EC84AD-B9AD-4E3A-BF61-94071662CD82}"/>
    <dgm:cxn modelId="{19E3AAC5-6523-43B4-8133-6BF1F45785A3}" srcId="{64BCBA73-EB82-4E98-B68A-ABA68BD57CF2}" destId="{B11B7420-EE4E-4716-BB3E-69C22300E412}" srcOrd="0" destOrd="0" parTransId="{1A7C4D92-8AAD-448D-A31B-354A78AD95B1}" sibTransId="{BF03918B-1E1C-48DE-AEA3-3854BF89B1CE}"/>
    <dgm:cxn modelId="{77D89BFC-9717-4152-9200-58169C2DD405}" srcId="{AFE3B192-7DEF-4182-9CC9-51DBD8A6C178}" destId="{91966644-9C56-4521-8974-6BA72800EC4C}" srcOrd="0" destOrd="0" parTransId="{061F149B-4908-4363-AF4E-30F11F721216}" sibTransId="{8A9CC008-58FF-4ABF-A04F-AE6CEE7A044E}"/>
    <dgm:cxn modelId="{DE07821C-B4B9-4309-B4E3-7937393E7FFE}" type="presOf" srcId="{AFE3B192-7DEF-4182-9CC9-51DBD8A6C178}" destId="{02F1A423-2B5F-4B47-B0A2-CAEC2A88AD5B}" srcOrd="0" destOrd="0" presId="urn:microsoft.com/office/officeart/2005/8/layout/cycle4"/>
    <dgm:cxn modelId="{1A4D6AE1-0988-4383-AE00-271A86971869}" type="presOf" srcId="{A9FB8CC0-71CD-4FB9-9020-E79223A4848D}" destId="{129E1903-928F-4705-9A64-8396FDFA0DD3}" srcOrd="0" destOrd="0" presId="urn:microsoft.com/office/officeart/2005/8/layout/cycle4"/>
    <dgm:cxn modelId="{D47097B4-BDFA-47D6-A606-57DECA765D0F}" type="presOf" srcId="{12A767C4-63F7-4C30-8F3A-5256030598EB}" destId="{8C8F17C5-D3E0-47A2-AC1C-AB6616A42256}" srcOrd="0" destOrd="1" presId="urn:microsoft.com/office/officeart/2005/8/layout/cycle4"/>
    <dgm:cxn modelId="{D7CA5016-659A-402F-8840-51754728F78B}" srcId="{AFE3B192-7DEF-4182-9CC9-51DBD8A6C178}" destId="{A9FB8CC0-71CD-4FB9-9020-E79223A4848D}" srcOrd="1" destOrd="0" parTransId="{7C900801-FCB0-4866-9937-09CDC7E2F524}" sibTransId="{EFB1E353-5ACC-4D35-A5C9-D87EB842D148}"/>
    <dgm:cxn modelId="{7FE157EF-E4E5-4B97-81ED-D21F32F006BA}" type="presParOf" srcId="{02F1A423-2B5F-4B47-B0A2-CAEC2A88AD5B}" destId="{8A839C44-91AF-4091-9BC5-9BFED153863F}" srcOrd="0" destOrd="0" presId="urn:microsoft.com/office/officeart/2005/8/layout/cycle4"/>
    <dgm:cxn modelId="{5318B262-672C-42DF-9518-0F6EB6A285F9}" type="presParOf" srcId="{8A839C44-91AF-4091-9BC5-9BFED153863F}" destId="{1B6D7A2F-2F6B-4FE6-B21B-690C8EEC8EED}" srcOrd="0" destOrd="0" presId="urn:microsoft.com/office/officeart/2005/8/layout/cycle4"/>
    <dgm:cxn modelId="{2038EFFB-222C-4F2D-9F50-165A7F9B2B0A}" type="presParOf" srcId="{1B6D7A2F-2F6B-4FE6-B21B-690C8EEC8EED}" destId="{0FCB0811-955E-437E-ABE7-B5405E32A4CB}" srcOrd="0" destOrd="0" presId="urn:microsoft.com/office/officeart/2005/8/layout/cycle4"/>
    <dgm:cxn modelId="{D5B4F2E2-FA39-4DF3-82E3-B8681B307AD1}" type="presParOf" srcId="{1B6D7A2F-2F6B-4FE6-B21B-690C8EEC8EED}" destId="{7959B34F-1E75-4D50-803B-96FBB38B18FB}" srcOrd="1" destOrd="0" presId="urn:microsoft.com/office/officeart/2005/8/layout/cycle4"/>
    <dgm:cxn modelId="{DDCB9A54-C762-4112-9581-77C9E2CA6AD5}" type="presParOf" srcId="{8A839C44-91AF-4091-9BC5-9BFED153863F}" destId="{E930E337-248D-4B43-9473-513FEBE431C6}" srcOrd="1" destOrd="0" presId="urn:microsoft.com/office/officeart/2005/8/layout/cycle4"/>
    <dgm:cxn modelId="{1C6AE843-4FCF-4BDD-B426-26DFDE237BEE}" type="presParOf" srcId="{E930E337-248D-4B43-9473-513FEBE431C6}" destId="{8C8F17C5-D3E0-47A2-AC1C-AB6616A42256}" srcOrd="0" destOrd="0" presId="urn:microsoft.com/office/officeart/2005/8/layout/cycle4"/>
    <dgm:cxn modelId="{EE5A4C83-AC5B-4765-B579-7AEF38476E62}" type="presParOf" srcId="{E930E337-248D-4B43-9473-513FEBE431C6}" destId="{F70A61D2-D694-433D-96BC-0826C2C51E6E}" srcOrd="1" destOrd="0" presId="urn:microsoft.com/office/officeart/2005/8/layout/cycle4"/>
    <dgm:cxn modelId="{24BE7A3D-51A7-461F-B213-F601BD787D70}" type="presParOf" srcId="{8A839C44-91AF-4091-9BC5-9BFED153863F}" destId="{78A6BDA5-3501-4AA1-8684-83D28F56EECC}" srcOrd="2" destOrd="0" presId="urn:microsoft.com/office/officeart/2005/8/layout/cycle4"/>
    <dgm:cxn modelId="{868B484B-5E42-46F1-898B-175306845FDF}" type="presParOf" srcId="{78A6BDA5-3501-4AA1-8684-83D28F56EECC}" destId="{B6B27F9D-6F1E-4287-A477-91F1390C7945}" srcOrd="0" destOrd="0" presId="urn:microsoft.com/office/officeart/2005/8/layout/cycle4"/>
    <dgm:cxn modelId="{61A31092-27A8-4DD4-9C76-54357B3F130B}" type="presParOf" srcId="{78A6BDA5-3501-4AA1-8684-83D28F56EECC}" destId="{48912E5C-A5BD-4292-9D17-B7EFF13DDECF}" srcOrd="1" destOrd="0" presId="urn:microsoft.com/office/officeart/2005/8/layout/cycle4"/>
    <dgm:cxn modelId="{34C67746-1374-45BD-A51C-599025DCB67C}" type="presParOf" srcId="{8A839C44-91AF-4091-9BC5-9BFED153863F}" destId="{AD208E42-F22B-497E-808C-63BB8BDAF319}" srcOrd="3" destOrd="0" presId="urn:microsoft.com/office/officeart/2005/8/layout/cycle4"/>
    <dgm:cxn modelId="{E9F7A35C-91D4-4BDB-A79F-5B76287CBFC5}" type="presParOf" srcId="{AD208E42-F22B-497E-808C-63BB8BDAF319}" destId="{19239C98-374C-41CE-BD7C-FAFCD2263A79}" srcOrd="0" destOrd="0" presId="urn:microsoft.com/office/officeart/2005/8/layout/cycle4"/>
    <dgm:cxn modelId="{D3DEB6FB-E675-4574-A6D0-C7440C25E9DA}" type="presParOf" srcId="{AD208E42-F22B-497E-808C-63BB8BDAF319}" destId="{4D87F166-64EC-4370-95CE-9C9F96A272A1}" srcOrd="1" destOrd="0" presId="urn:microsoft.com/office/officeart/2005/8/layout/cycle4"/>
    <dgm:cxn modelId="{2DDF53DA-7E88-4DD2-A8CC-6E3A1A739590}" type="presParOf" srcId="{8A839C44-91AF-4091-9BC5-9BFED153863F}" destId="{A0684D11-29F2-49D7-811B-172DBA7922D1}" srcOrd="4" destOrd="0" presId="urn:microsoft.com/office/officeart/2005/8/layout/cycle4"/>
    <dgm:cxn modelId="{89D88D84-E31D-4A0D-AE6F-5FD1C6B099B6}" type="presParOf" srcId="{02F1A423-2B5F-4B47-B0A2-CAEC2A88AD5B}" destId="{50BB81E0-0845-4BA7-97AE-9FF71392EF95}" srcOrd="1" destOrd="0" presId="urn:microsoft.com/office/officeart/2005/8/layout/cycle4"/>
    <dgm:cxn modelId="{B8FCCC79-FE9D-4685-92EC-F2DF42B67C38}" type="presParOf" srcId="{50BB81E0-0845-4BA7-97AE-9FF71392EF95}" destId="{7453B879-F446-4EAE-8CAE-793A2D6CCC4C}" srcOrd="0" destOrd="0" presId="urn:microsoft.com/office/officeart/2005/8/layout/cycle4"/>
    <dgm:cxn modelId="{C52C9FDF-829B-4F00-B8BE-B1563674B659}" type="presParOf" srcId="{50BB81E0-0845-4BA7-97AE-9FF71392EF95}" destId="{129E1903-928F-4705-9A64-8396FDFA0DD3}" srcOrd="1" destOrd="0" presId="urn:microsoft.com/office/officeart/2005/8/layout/cycle4"/>
    <dgm:cxn modelId="{82413D7F-18B9-4310-879A-BD8C7992D3F7}" type="presParOf" srcId="{50BB81E0-0845-4BA7-97AE-9FF71392EF95}" destId="{2814B86F-7DF4-471B-9073-A1512C0FEB04}" srcOrd="2" destOrd="0" presId="urn:microsoft.com/office/officeart/2005/8/layout/cycle4"/>
    <dgm:cxn modelId="{B1F00AA2-96C3-4EA8-BC02-14563A74DB90}" type="presParOf" srcId="{50BB81E0-0845-4BA7-97AE-9FF71392EF95}" destId="{3963A5A9-68BF-4C56-AEB3-366AB75AAE68}" srcOrd="3" destOrd="0" presId="urn:microsoft.com/office/officeart/2005/8/layout/cycle4"/>
    <dgm:cxn modelId="{30FF0789-E2BC-4B0F-AE62-991946EA99FC}" type="presParOf" srcId="{50BB81E0-0845-4BA7-97AE-9FF71392EF95}" destId="{F2FAB3A3-4F5F-41C3-A601-1F5F863465DA}" srcOrd="4" destOrd="0" presId="urn:microsoft.com/office/officeart/2005/8/layout/cycle4"/>
    <dgm:cxn modelId="{5D597297-77D0-46E5-8F0B-C62BBBF10E3B}" type="presParOf" srcId="{02F1A423-2B5F-4B47-B0A2-CAEC2A88AD5B}" destId="{52D4F21E-8F91-47DD-8A28-2CDA2B80670E}" srcOrd="2" destOrd="0" presId="urn:microsoft.com/office/officeart/2005/8/layout/cycle4"/>
    <dgm:cxn modelId="{5E96C6E3-0C04-43A8-B79F-8A5B521345B3}" type="presParOf" srcId="{02F1A423-2B5F-4B47-B0A2-CAEC2A88AD5B}" destId="{4F9BCB7E-4696-4E23-A153-078730D0021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5EE92F-A52B-40ED-9A59-4FD3BA07B8C7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</dgm:pt>
    <dgm:pt modelId="{A719DA39-BBF1-40E0-B9D4-57948865C552}">
      <dgm:prSet phldrT="[文字]"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認識他</a:t>
          </a:r>
          <a:endParaRPr lang="zh-TW" altLang="en-US" dirty="0">
            <a:latin typeface="+mj-ea"/>
            <a:ea typeface="+mj-ea"/>
          </a:endParaRPr>
        </a:p>
      </dgm:t>
    </dgm:pt>
    <dgm:pt modelId="{3143814F-1BE6-42B3-8ACF-C0E88F894600}" type="parTrans" cxnId="{FE8C6DE6-6E49-446B-953E-DBF6B0F75FC2}">
      <dgm:prSet/>
      <dgm:spPr/>
      <dgm:t>
        <a:bodyPr/>
        <a:lstStyle/>
        <a:p>
          <a:endParaRPr lang="zh-TW" altLang="en-US"/>
        </a:p>
      </dgm:t>
    </dgm:pt>
    <dgm:pt modelId="{94D81AEF-1A26-4E2E-BDD0-94C0207A5218}" type="sibTrans" cxnId="{FE8C6DE6-6E49-446B-953E-DBF6B0F75FC2}">
      <dgm:prSet/>
      <dgm:spPr/>
      <dgm:t>
        <a:bodyPr/>
        <a:lstStyle/>
        <a:p>
          <a:endParaRPr lang="zh-TW" altLang="en-US"/>
        </a:p>
      </dgm:t>
    </dgm:pt>
    <dgm:pt modelId="{4DF5DDCF-0A21-4917-83C3-D87632E4FB7D}">
      <dgm:prSet phldrT="[文字]"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理解他</a:t>
          </a:r>
          <a:endParaRPr lang="zh-TW" altLang="en-US" dirty="0">
            <a:latin typeface="+mj-ea"/>
            <a:ea typeface="+mj-ea"/>
          </a:endParaRPr>
        </a:p>
      </dgm:t>
    </dgm:pt>
    <dgm:pt modelId="{32AC4E45-0E65-43BC-A1A6-5FA9C63A80D3}" type="parTrans" cxnId="{7E277627-EF0A-4AAF-8CE8-6EBB46552C76}">
      <dgm:prSet/>
      <dgm:spPr/>
      <dgm:t>
        <a:bodyPr/>
        <a:lstStyle/>
        <a:p>
          <a:endParaRPr lang="zh-TW" altLang="en-US"/>
        </a:p>
      </dgm:t>
    </dgm:pt>
    <dgm:pt modelId="{F18C51AA-EA2D-4D34-AAC4-11104E910033}" type="sibTrans" cxnId="{7E277627-EF0A-4AAF-8CE8-6EBB46552C76}">
      <dgm:prSet/>
      <dgm:spPr/>
      <dgm:t>
        <a:bodyPr/>
        <a:lstStyle/>
        <a:p>
          <a:endParaRPr lang="zh-TW" altLang="en-US"/>
        </a:p>
      </dgm:t>
    </dgm:pt>
    <dgm:pt modelId="{5B1F5CF3-4280-4AAD-B99E-EDB6BBBF80F6}">
      <dgm:prSet phldrT="[文字]"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應用他</a:t>
          </a:r>
          <a:endParaRPr lang="zh-TW" altLang="en-US" dirty="0">
            <a:latin typeface="+mj-ea"/>
            <a:ea typeface="+mj-ea"/>
          </a:endParaRPr>
        </a:p>
      </dgm:t>
    </dgm:pt>
    <dgm:pt modelId="{0F1D8864-FCD2-48C1-9486-9EA4C2DF1EE8}" type="parTrans" cxnId="{3BBAA85E-E76F-4BB4-A417-60824148A227}">
      <dgm:prSet/>
      <dgm:spPr/>
      <dgm:t>
        <a:bodyPr/>
        <a:lstStyle/>
        <a:p>
          <a:endParaRPr lang="zh-TW" altLang="en-US"/>
        </a:p>
      </dgm:t>
    </dgm:pt>
    <dgm:pt modelId="{C51DD0C6-269B-430F-A1B9-A8FEF2CEEE4A}" type="sibTrans" cxnId="{3BBAA85E-E76F-4BB4-A417-60824148A227}">
      <dgm:prSet/>
      <dgm:spPr/>
      <dgm:t>
        <a:bodyPr/>
        <a:lstStyle/>
        <a:p>
          <a:endParaRPr lang="zh-TW" altLang="en-US"/>
        </a:p>
      </dgm:t>
    </dgm:pt>
    <dgm:pt modelId="{39B1D55C-B853-4187-8872-7FAFFF4DA663}" type="pres">
      <dgm:prSet presAssocID="{EF5EE92F-A52B-40ED-9A59-4FD3BA07B8C7}" presName="arrowDiagram" presStyleCnt="0">
        <dgm:presLayoutVars>
          <dgm:chMax val="5"/>
          <dgm:dir/>
          <dgm:resizeHandles val="exact"/>
        </dgm:presLayoutVars>
      </dgm:prSet>
      <dgm:spPr/>
    </dgm:pt>
    <dgm:pt modelId="{BD391B98-AC38-49B5-B685-C83AABB7B3BA}" type="pres">
      <dgm:prSet presAssocID="{EF5EE92F-A52B-40ED-9A59-4FD3BA07B8C7}" presName="arrow" presStyleLbl="bgShp" presStyleIdx="0" presStyleCnt="1"/>
      <dgm:spPr/>
    </dgm:pt>
    <dgm:pt modelId="{398EC7A6-E7CE-40D9-8710-0D588D107E31}" type="pres">
      <dgm:prSet presAssocID="{EF5EE92F-A52B-40ED-9A59-4FD3BA07B8C7}" presName="arrowDiagram3" presStyleCnt="0"/>
      <dgm:spPr/>
    </dgm:pt>
    <dgm:pt modelId="{4DC38A25-83F1-44FD-819F-29F46B73C05A}" type="pres">
      <dgm:prSet presAssocID="{A719DA39-BBF1-40E0-B9D4-57948865C552}" presName="bullet3a" presStyleLbl="node1" presStyleIdx="0" presStyleCnt="3"/>
      <dgm:spPr/>
    </dgm:pt>
    <dgm:pt modelId="{9E95FF97-7E9D-41D8-85C1-EAD8F800B84F}" type="pres">
      <dgm:prSet presAssocID="{A719DA39-BBF1-40E0-B9D4-57948865C552}" presName="textBox3a" presStyleLbl="revTx" presStyleIdx="0" presStyleCnt="3" custScaleX="1278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BEE2BB-1773-49B6-A4E1-557CF20D11F0}" type="pres">
      <dgm:prSet presAssocID="{4DF5DDCF-0A21-4917-83C3-D87632E4FB7D}" presName="bullet3b" presStyleLbl="node1" presStyleIdx="1" presStyleCnt="3"/>
      <dgm:spPr/>
    </dgm:pt>
    <dgm:pt modelId="{2F77CC4F-8445-488A-8759-74E8210F2A8B}" type="pres">
      <dgm:prSet presAssocID="{4DF5DDCF-0A21-4917-83C3-D87632E4FB7D}" presName="textBox3b" presStyleLbl="revTx" presStyleIdx="1" presStyleCnt="3" custScaleX="12796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B8864E-4D19-4BEC-9AD2-1F34FBD3FA57}" type="pres">
      <dgm:prSet presAssocID="{5B1F5CF3-4280-4AAD-B99E-EDB6BBBF80F6}" presName="bullet3c" presStyleLbl="node1" presStyleIdx="2" presStyleCnt="3"/>
      <dgm:spPr/>
    </dgm:pt>
    <dgm:pt modelId="{982FEAB9-127F-4466-B4AC-37ACBA69D253}" type="pres">
      <dgm:prSet presAssocID="{5B1F5CF3-4280-4AAD-B99E-EDB6BBBF80F6}" presName="textBox3c" presStyleLbl="revTx" presStyleIdx="2" presStyleCnt="3" custScaleX="1464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E8C6DE6-6E49-446B-953E-DBF6B0F75FC2}" srcId="{EF5EE92F-A52B-40ED-9A59-4FD3BA07B8C7}" destId="{A719DA39-BBF1-40E0-B9D4-57948865C552}" srcOrd="0" destOrd="0" parTransId="{3143814F-1BE6-42B3-8ACF-C0E88F894600}" sibTransId="{94D81AEF-1A26-4E2E-BDD0-94C0207A5218}"/>
    <dgm:cxn modelId="{3BBAA85E-E76F-4BB4-A417-60824148A227}" srcId="{EF5EE92F-A52B-40ED-9A59-4FD3BA07B8C7}" destId="{5B1F5CF3-4280-4AAD-B99E-EDB6BBBF80F6}" srcOrd="2" destOrd="0" parTransId="{0F1D8864-FCD2-48C1-9486-9EA4C2DF1EE8}" sibTransId="{C51DD0C6-269B-430F-A1B9-A8FEF2CEEE4A}"/>
    <dgm:cxn modelId="{E14B07A9-C43D-4307-8A25-D50C9B8E0F4B}" type="presOf" srcId="{5B1F5CF3-4280-4AAD-B99E-EDB6BBBF80F6}" destId="{982FEAB9-127F-4466-B4AC-37ACBA69D253}" srcOrd="0" destOrd="0" presId="urn:microsoft.com/office/officeart/2005/8/layout/arrow2"/>
    <dgm:cxn modelId="{7E277627-EF0A-4AAF-8CE8-6EBB46552C76}" srcId="{EF5EE92F-A52B-40ED-9A59-4FD3BA07B8C7}" destId="{4DF5DDCF-0A21-4917-83C3-D87632E4FB7D}" srcOrd="1" destOrd="0" parTransId="{32AC4E45-0E65-43BC-A1A6-5FA9C63A80D3}" sibTransId="{F18C51AA-EA2D-4D34-AAC4-11104E910033}"/>
    <dgm:cxn modelId="{8AC30B7A-BD6C-48B4-964A-199CE564E60D}" type="presOf" srcId="{A719DA39-BBF1-40E0-B9D4-57948865C552}" destId="{9E95FF97-7E9D-41D8-85C1-EAD8F800B84F}" srcOrd="0" destOrd="0" presId="urn:microsoft.com/office/officeart/2005/8/layout/arrow2"/>
    <dgm:cxn modelId="{9EEF6E6C-F85B-414C-A1D6-9DCE8FE2C482}" type="presOf" srcId="{EF5EE92F-A52B-40ED-9A59-4FD3BA07B8C7}" destId="{39B1D55C-B853-4187-8872-7FAFFF4DA663}" srcOrd="0" destOrd="0" presId="urn:microsoft.com/office/officeart/2005/8/layout/arrow2"/>
    <dgm:cxn modelId="{1EC32582-8E63-4DC9-9990-DEC9DE99E707}" type="presOf" srcId="{4DF5DDCF-0A21-4917-83C3-D87632E4FB7D}" destId="{2F77CC4F-8445-488A-8759-74E8210F2A8B}" srcOrd="0" destOrd="0" presId="urn:microsoft.com/office/officeart/2005/8/layout/arrow2"/>
    <dgm:cxn modelId="{46E89089-F91A-4A13-9A17-F277E7B17584}" type="presParOf" srcId="{39B1D55C-B853-4187-8872-7FAFFF4DA663}" destId="{BD391B98-AC38-49B5-B685-C83AABB7B3BA}" srcOrd="0" destOrd="0" presId="urn:microsoft.com/office/officeart/2005/8/layout/arrow2"/>
    <dgm:cxn modelId="{F3FFD2EB-1182-4EB8-A14C-EF7C947A8DFE}" type="presParOf" srcId="{39B1D55C-B853-4187-8872-7FAFFF4DA663}" destId="{398EC7A6-E7CE-40D9-8710-0D588D107E31}" srcOrd="1" destOrd="0" presId="urn:microsoft.com/office/officeart/2005/8/layout/arrow2"/>
    <dgm:cxn modelId="{DF4D0195-B34C-4EA0-B23E-6A51B3D487A8}" type="presParOf" srcId="{398EC7A6-E7CE-40D9-8710-0D588D107E31}" destId="{4DC38A25-83F1-44FD-819F-29F46B73C05A}" srcOrd="0" destOrd="0" presId="urn:microsoft.com/office/officeart/2005/8/layout/arrow2"/>
    <dgm:cxn modelId="{9A5FFF09-575F-408C-81DF-38C04A55DFEE}" type="presParOf" srcId="{398EC7A6-E7CE-40D9-8710-0D588D107E31}" destId="{9E95FF97-7E9D-41D8-85C1-EAD8F800B84F}" srcOrd="1" destOrd="0" presId="urn:microsoft.com/office/officeart/2005/8/layout/arrow2"/>
    <dgm:cxn modelId="{B0DF60F9-912C-44D8-9E28-E1F66BD0EB2A}" type="presParOf" srcId="{398EC7A6-E7CE-40D9-8710-0D588D107E31}" destId="{73BEE2BB-1773-49B6-A4E1-557CF20D11F0}" srcOrd="2" destOrd="0" presId="urn:microsoft.com/office/officeart/2005/8/layout/arrow2"/>
    <dgm:cxn modelId="{6082F047-ED3F-41B3-B920-40C49AD017C3}" type="presParOf" srcId="{398EC7A6-E7CE-40D9-8710-0D588D107E31}" destId="{2F77CC4F-8445-488A-8759-74E8210F2A8B}" srcOrd="3" destOrd="0" presId="urn:microsoft.com/office/officeart/2005/8/layout/arrow2"/>
    <dgm:cxn modelId="{52C8481F-7D1B-4D00-AEA7-970D112B7A0E}" type="presParOf" srcId="{398EC7A6-E7CE-40D9-8710-0D588D107E31}" destId="{F6B8864E-4D19-4BEC-9AD2-1F34FBD3FA57}" srcOrd="4" destOrd="0" presId="urn:microsoft.com/office/officeart/2005/8/layout/arrow2"/>
    <dgm:cxn modelId="{47623BCE-FDA1-457A-BE41-841D81AD6F6D}" type="presParOf" srcId="{398EC7A6-E7CE-40D9-8710-0D588D107E31}" destId="{982FEAB9-127F-4466-B4AC-37ACBA69D25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11FEA-04F0-45D0-8696-871485F910ED}" type="datetimeFigureOut">
              <a:rPr lang="zh-TW" altLang="en-US" smtClean="0"/>
              <a:t>2018/3/11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2A998-139C-4626-8E1F-BD331D470B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826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Shape 546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1413" y="685800"/>
            <a:ext cx="4575175" cy="3430588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254978" name="Shape 547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91525" rIns="91525" bIns="91525"/>
          <a:lstStyle/>
          <a:p>
            <a:pPr>
              <a:spcBef>
                <a:spcPct val="0"/>
              </a:spcBef>
              <a:buSzPct val="25000"/>
            </a:pPr>
            <a:r>
              <a:rPr lang="en-US" dirty="0" err="1" smtClean="0">
                <a:ea typeface="新細明體" charset="-120"/>
              </a:rPr>
              <a:t>圖片的意涵是不同植物需要不同的土壤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en-US" dirty="0" err="1" smtClean="0">
                <a:ea typeface="新細明體" charset="-120"/>
              </a:rPr>
              <a:t>日照、水分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en-US" dirty="0" smtClean="0">
                <a:ea typeface="新細明體" charset="-120"/>
              </a:rPr>
              <a:t>養分等條件才能長成各自的特色</a:t>
            </a:r>
            <a:r>
              <a:rPr lang="en-US" altLang="zh-TW" dirty="0" smtClean="0"/>
              <a:t>12</a:t>
            </a:r>
            <a:r>
              <a:rPr lang="en-US" dirty="0" smtClean="0">
                <a:ea typeface="新細明體" charset="-120"/>
              </a:rPr>
              <a:t>年國教的願景是：提供合適的條件</a:t>
            </a:r>
          </a:p>
          <a:p>
            <a:pPr>
              <a:spcBef>
                <a:spcPct val="0"/>
              </a:spcBef>
              <a:buSzPct val="25000"/>
            </a:pPr>
            <a:r>
              <a:rPr lang="en-US" dirty="0" smtClean="0">
                <a:ea typeface="新細明體" charset="-120"/>
              </a:rPr>
              <a:t>（</a:t>
            </a:r>
            <a:r>
              <a:rPr lang="en-US" dirty="0" err="1" smtClean="0">
                <a:ea typeface="新細明體" charset="-120"/>
              </a:rPr>
              <a:t>多元的課程）讓學生適性學習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en-US" dirty="0" err="1" smtClean="0">
                <a:ea typeface="新細明體" charset="-120"/>
              </a:rPr>
              <a:t>適性發展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en-US" dirty="0" err="1" smtClean="0">
                <a:ea typeface="新細明體" charset="-120"/>
              </a:rPr>
              <a:t>終身保有不斷更新成長的動力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en-US" dirty="0" err="1" smtClean="0">
                <a:ea typeface="新細明體" charset="-120"/>
              </a:rPr>
              <a:t>成為終身學習者</a:t>
            </a:r>
            <a:r>
              <a:rPr lang="en-US" dirty="0" smtClean="0">
                <a:ea typeface="新細明體" charset="-12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861538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Shape 521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250882" name="Shape 52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45750" rIns="91525" bIns="45750"/>
          <a:lstStyle/>
          <a:p>
            <a:r>
              <a:rPr lang="en-US" altLang="zh-TW" dirty="0" smtClean="0"/>
              <a:t>1.</a:t>
            </a:r>
            <a:r>
              <a:rPr kumimoji="1"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核心素養的課程轉化，係由理念到實際、由抽象到具體、由共同到分殊，環環相扣，層層轉化。各領域</a:t>
            </a:r>
            <a:r>
              <a:rPr kumimoji="1"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kumimoji="1"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科目應考量本身的理念與目標，結合各教育階段核心素養，以發展及訂定「各領域</a:t>
            </a:r>
            <a:r>
              <a:rPr kumimoji="1"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kumimoji="1"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科目核心素養」及「各領域</a:t>
            </a:r>
            <a:r>
              <a:rPr kumimoji="1"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kumimoji="1"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科目學習重點」。「各領域</a:t>
            </a:r>
            <a:r>
              <a:rPr kumimoji="1"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kumimoji="1"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科目核心素養」與「各領域</a:t>
            </a:r>
            <a:r>
              <a:rPr kumimoji="1"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kumimoji="1"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科目學習重點」之間，需彼此呼應，雙向互動。</a:t>
            </a:r>
            <a:endParaRPr lang="en-US" altLang="zh-TW" dirty="0" smtClean="0"/>
          </a:p>
          <a:p>
            <a:pPr>
              <a:spcBef>
                <a:spcPct val="0"/>
              </a:spcBef>
              <a:buSzPct val="25000"/>
            </a:pPr>
            <a:r>
              <a:rPr lang="en-US" altLang="zh-TW" dirty="0" smtClean="0"/>
              <a:t>2.</a:t>
            </a:r>
            <a:r>
              <a:rPr lang="zh-TW" altLang="en-US" dirty="0" smtClean="0"/>
              <a:t>在未來課程綱要中，可透過總綱的「核心素養」、「各教育階段核心素養」，及各領域</a:t>
            </a:r>
            <a:r>
              <a:rPr lang="en-US" altLang="zh-TW" dirty="0" smtClean="0"/>
              <a:t>/</a:t>
            </a:r>
            <a:r>
              <a:rPr lang="zh-TW" altLang="en-US" dirty="0" smtClean="0"/>
              <a:t>科目綱要的「各領域</a:t>
            </a:r>
            <a:r>
              <a:rPr lang="en-US" altLang="zh-TW" dirty="0" smtClean="0"/>
              <a:t>/</a:t>
            </a:r>
            <a:r>
              <a:rPr lang="zh-TW" altLang="en-US" dirty="0" smtClean="0"/>
              <a:t>科目核心素養」、「各領域</a:t>
            </a:r>
            <a:r>
              <a:rPr lang="en-US" altLang="zh-TW" dirty="0" smtClean="0"/>
              <a:t>/</a:t>
            </a:r>
            <a:r>
              <a:rPr lang="zh-TW" altLang="en-US" dirty="0" smtClean="0"/>
              <a:t>科目學習重點」來進行轉化與表述。</a:t>
            </a:r>
            <a:endParaRPr lang="en-US" altLang="zh-TW" dirty="0" smtClean="0"/>
          </a:p>
          <a:p>
            <a:r>
              <a:rPr kumimoji="1"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</a:t>
            </a:r>
            <a:r>
              <a:rPr kumimoji="1"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各領域</a:t>
            </a:r>
            <a:r>
              <a:rPr kumimoji="1"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kumimoji="1"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科目學習重點由「學習表現」與「學習內容」兩個向度所組成</a:t>
            </a:r>
            <a:r>
              <a:rPr kumimoji="1" lang="zh-TW" altLang="en-US" sz="1200" b="0" i="0" u="none" strike="noStrike" kern="1200" baseline="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。</a:t>
            </a:r>
            <a:endParaRPr kumimoji="1" lang="en-US" altLang="zh-TW" sz="1200" b="0" i="0" u="none" strike="noStrike" kern="1200" baseline="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  <a:p>
            <a:endParaRPr lang="en-US" b="1" i="1" u="sng" dirty="0" smtClean="0">
              <a:ea typeface="新細明體" charset="-120"/>
            </a:endParaRPr>
          </a:p>
        </p:txBody>
      </p:sp>
      <p:sp>
        <p:nvSpPr>
          <p:cNvPr id="250883" name="Shape 52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 defTabSz="914400">
              <a:buSzPct val="25000"/>
            </a:pPr>
            <a:fld id="{D8710F27-0928-43D5-BC34-FD1412A6F144}" type="slidenum">
              <a:rPr lang="en-US" altLang="zh-TW" smtClean="0">
                <a:solidFill>
                  <a:srgbClr val="000000"/>
                </a:solidFill>
                <a:ea typeface="新細明體" charset="-120"/>
                <a:sym typeface="Calibri" pitchFamily="34" charset="0"/>
              </a:rPr>
              <a:pPr defTabSz="914400">
                <a:buSzPct val="25000"/>
              </a:pPr>
              <a:t>19</a:t>
            </a:fld>
            <a:endParaRPr lang="en-US" altLang="zh-TW" smtClean="0">
              <a:solidFill>
                <a:srgbClr val="000000"/>
              </a:solidFill>
              <a:ea typeface="新細明體" charset="-12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01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Shape 783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305154" name="Shape 784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45750" rIns="91525" bIns="45750"/>
          <a:lstStyle/>
          <a:p>
            <a:pPr>
              <a:spcBef>
                <a:spcPct val="0"/>
              </a:spcBef>
              <a:buSzPct val="25000"/>
            </a:pPr>
            <a:endParaRPr lang="zh-TW" altLang="en-US" dirty="0" smtClean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305155" name="Shape 78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 defTabSz="914400">
              <a:buSzPct val="25000"/>
            </a:pPr>
            <a:fld id="{AC75B1CE-5783-48E3-B28F-4B8CC1A7D5BA}" type="slidenum">
              <a:rPr lang="en-US" altLang="zh-TW" smtClean="0">
                <a:solidFill>
                  <a:srgbClr val="000000"/>
                </a:solidFill>
                <a:ea typeface="新細明體" charset="-120"/>
                <a:sym typeface="Calibri" pitchFamily="34" charset="0"/>
              </a:rPr>
              <a:pPr defTabSz="914400">
                <a:buSzPct val="25000"/>
              </a:pPr>
              <a:t>32</a:t>
            </a:fld>
            <a:endParaRPr lang="en-US" altLang="zh-TW" smtClean="0">
              <a:solidFill>
                <a:srgbClr val="000000"/>
              </a:solidFill>
              <a:ea typeface="新細明體" charset="-12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860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026E-3349-4CF5-BC08-6556F12E8349}" type="datetimeFigureOut">
              <a:rPr lang="zh-TW" altLang="en-US" smtClean="0"/>
              <a:t>2018/3/11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56EB-98A6-43F3-A4D4-8CEE1A4B3D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026E-3349-4CF5-BC08-6556F12E8349}" type="datetimeFigureOut">
              <a:rPr lang="zh-TW" altLang="en-US" smtClean="0"/>
              <a:t>2018/3/11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56EB-98A6-43F3-A4D4-8CEE1A4B3D9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026E-3349-4CF5-BC08-6556F12E8349}" type="datetimeFigureOut">
              <a:rPr lang="zh-TW" altLang="en-US" smtClean="0"/>
              <a:t>2018/3/11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56EB-98A6-43F3-A4D4-8CEE1A4B3D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1" y="593366"/>
            <a:ext cx="8520599" cy="763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51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wrap="square" lIns="91425" tIns="91425" rIns="91425" bIns="91425" numCol="1" anchorCtr="0" compatLnSpc="1">
            <a:prstTxWarp prst="textNoShape">
              <a:avLst/>
            </a:prstTxWarp>
            <a:noAutofit/>
          </a:bodyPr>
          <a:lstStyle>
            <a:lvl1pPr algn="r">
              <a:buClr>
                <a:srgbClr val="888888"/>
              </a:buClr>
              <a:buSzPct val="25000"/>
              <a:buFont typeface="Calibri" pitchFamily="34" charset="0"/>
              <a:buNone/>
              <a:defRPr sz="1200">
                <a:solidFill>
                  <a:srgbClr val="888888"/>
                </a:solidFill>
                <a:latin typeface="Calibri" pitchFamily="34" charset="0"/>
                <a:ea typeface="新細明體" charset="-120"/>
                <a:sym typeface="Calibri" pitchFamily="34" charset="0"/>
              </a:defRPr>
            </a:lvl1pPr>
          </a:lstStyle>
          <a:p>
            <a:pPr>
              <a:defRPr/>
            </a:pPr>
            <a:fld id="{22923ABD-0FF2-4CF6-BE60-02DA157BD2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096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C360026E-3349-4CF5-BC08-6556F12E8349}" type="datetimeFigureOut">
              <a:rPr lang="zh-TW" altLang="en-US" smtClean="0"/>
              <a:t>2018/3/11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56EB-98A6-43F3-A4D4-8CEE1A4B3D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026E-3349-4CF5-BC08-6556F12E8349}" type="datetimeFigureOut">
              <a:rPr lang="zh-TW" altLang="en-US" smtClean="0"/>
              <a:t>2018/3/11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56EB-98A6-43F3-A4D4-8CEE1A4B3D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026E-3349-4CF5-BC08-6556F12E8349}" type="datetimeFigureOut">
              <a:rPr lang="zh-TW" altLang="en-US" smtClean="0"/>
              <a:t>2018/3/11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56EB-98A6-43F3-A4D4-8CEE1A4B3D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026E-3349-4CF5-BC08-6556F12E8349}" type="datetimeFigureOut">
              <a:rPr lang="zh-TW" altLang="en-US" smtClean="0"/>
              <a:t>2018/3/11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56EB-98A6-43F3-A4D4-8CEE1A4B3D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026E-3349-4CF5-BC08-6556F12E8349}" type="datetimeFigureOut">
              <a:rPr lang="zh-TW" altLang="en-US" smtClean="0"/>
              <a:t>2018/3/11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56EB-98A6-43F3-A4D4-8CEE1A4B3D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026E-3349-4CF5-BC08-6556F12E8349}" type="datetimeFigureOut">
              <a:rPr lang="zh-TW" altLang="en-US" smtClean="0"/>
              <a:t>2018/3/11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56EB-98A6-43F3-A4D4-8CEE1A4B3D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026E-3349-4CF5-BC08-6556F12E8349}" type="datetimeFigureOut">
              <a:rPr lang="zh-TW" altLang="en-US" smtClean="0"/>
              <a:t>2018/3/11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56EB-98A6-43F3-A4D4-8CEE1A4B3D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026E-3349-4CF5-BC08-6556F12E8349}" type="datetimeFigureOut">
              <a:rPr lang="zh-TW" altLang="en-US" smtClean="0"/>
              <a:t>2018/3/11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56EB-98A6-43F3-A4D4-8CEE1A4B3D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C360026E-3349-4CF5-BC08-6556F12E8349}" type="datetimeFigureOut">
              <a:rPr lang="zh-TW" altLang="en-US" smtClean="0"/>
              <a:t>2018/3/11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35A56EB-98A6-43F3-A4D4-8CEE1A4B3D9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&#32032;&#39178;&#23566;&#21521;&#25945;&#26696;_&#32972;&#24433;.docx" TargetMode="External"/><Relationship Id="rId2" Type="http://schemas.openxmlformats.org/officeDocument/2006/relationships/hyperlink" Target="&#21335;&#19968;&#32972;&#24433;.doc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../../../&#28436;&#35611;/&#20449;&#36066;&#30340;&#36817;&#26399;&#28436;&#35611;/&#24555;&#27138;&#26032;&#39854;&#20154;.pp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素養教學與課綱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WHAT</a:t>
            </a:r>
            <a:r>
              <a:rPr lang="zh-TW" altLang="en-US" dirty="0" smtClean="0"/>
              <a:t>？</a:t>
            </a:r>
            <a:r>
              <a:rPr lang="en-US" altLang="zh-TW" dirty="0" smtClean="0"/>
              <a:t>WHY</a:t>
            </a:r>
            <a:r>
              <a:rPr lang="zh-TW" altLang="en-US" dirty="0" smtClean="0"/>
              <a:t>？</a:t>
            </a:r>
            <a:r>
              <a:rPr lang="en-US" altLang="zh-TW" dirty="0" smtClean="0"/>
              <a:t>HOW</a:t>
            </a:r>
            <a:r>
              <a:rPr lang="zh-TW" altLang="en-US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5798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閱讀力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8" y="332656"/>
            <a:ext cx="7778970" cy="642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1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0F5DCFE-9E6A-47CB-B76F-2A1F813E5BC4}" type="slidenum">
              <a:rPr lang="zh-TW" altLang="en-US">
                <a:latin typeface="標楷體" pitchFamily="65" charset="-120"/>
                <a:ea typeface="標楷體" pitchFamily="65" charset="-120"/>
              </a:rPr>
              <a:pPr/>
              <a:t>11</a:t>
            </a:fld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7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kumimoji="0" lang="en-US" altLang="zh-TW" sz="12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Shape 471"/>
          <p:cNvSpPr txBox="1">
            <a:spLocks/>
          </p:cNvSpPr>
          <p:nvPr/>
        </p:nvSpPr>
        <p:spPr>
          <a:xfrm>
            <a:off x="140051" y="117892"/>
            <a:ext cx="8748713" cy="936625"/>
          </a:xfrm>
          <a:prstGeom prst="rect">
            <a:avLst/>
          </a:prstGeom>
        </p:spPr>
        <p:txBody>
          <a:bodyPr vert="horz" lIns="91425" tIns="45700" rIns="91425" bIns="45700" rtlCol="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>
              <a:buSzPct val="25000"/>
            </a:pPr>
            <a:r>
              <a:rPr lang="zh-TW" altLang="en-US" sz="36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pitchFamily="34" charset="0"/>
              </a:rPr>
              <a:t>核心素養的三大面向九大項目</a:t>
            </a:r>
            <a:endParaRPr lang="en-US" altLang="zh-TW" sz="3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Times New Roman" pitchFamily="18" charset="0"/>
              <a:sym typeface="Arial" pitchFamily="34" charset="0"/>
            </a:endParaRPr>
          </a:p>
        </p:txBody>
      </p:sp>
      <p:grpSp>
        <p:nvGrpSpPr>
          <p:cNvPr id="6" name="群組 19"/>
          <p:cNvGrpSpPr/>
          <p:nvPr/>
        </p:nvGrpSpPr>
        <p:grpSpPr>
          <a:xfrm>
            <a:off x="1664052" y="1015465"/>
            <a:ext cx="5445125" cy="5937250"/>
            <a:chOff x="1787525" y="1119188"/>
            <a:chExt cx="5445125" cy="5937250"/>
          </a:xfrm>
        </p:grpSpPr>
        <p:grpSp>
          <p:nvGrpSpPr>
            <p:cNvPr id="7" name="群組 16"/>
            <p:cNvGrpSpPr/>
            <p:nvPr/>
          </p:nvGrpSpPr>
          <p:grpSpPr>
            <a:xfrm>
              <a:off x="2411413" y="1119188"/>
              <a:ext cx="4321175" cy="1157287"/>
              <a:chOff x="2411413" y="1119188"/>
              <a:chExt cx="4321175" cy="1157287"/>
            </a:xfrm>
          </p:grpSpPr>
          <p:sp>
            <p:nvSpPr>
              <p:cNvPr id="22" name="文字方塊 69"/>
              <p:cNvSpPr txBox="1">
                <a:spLocks noChangeArrowheads="1"/>
              </p:cNvSpPr>
              <p:nvPr/>
            </p:nvSpPr>
            <p:spPr bwMode="auto">
              <a:xfrm>
                <a:off x="3557587" y="1135063"/>
                <a:ext cx="2160588" cy="431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zh-TW" altLang="en-US" sz="2200" b="1" dirty="0">
                    <a:solidFill>
                      <a:srgbClr val="CC3300"/>
                    </a:solidFill>
                    <a:latin typeface="標楷體" pitchFamily="65" charset="-120"/>
                    <a:ea typeface="標楷體" pitchFamily="65" charset="-120"/>
                  </a:rPr>
                  <a:t>生　活　情　境</a:t>
                </a:r>
              </a:p>
            </p:txBody>
          </p:sp>
          <p:sp>
            <p:nvSpPr>
              <p:cNvPr id="23" name="弧形箭號 (下彎) 22"/>
              <p:cNvSpPr/>
              <p:nvPr/>
            </p:nvSpPr>
            <p:spPr bwMode="auto">
              <a:xfrm>
                <a:off x="2411413" y="1119188"/>
                <a:ext cx="4321175" cy="1157287"/>
              </a:xfrm>
              <a:prstGeom prst="curvedDownArrow">
                <a:avLst>
                  <a:gd name="adj1" fmla="val 0"/>
                  <a:gd name="adj2" fmla="val 33077"/>
                  <a:gd name="adj3" fmla="val 17369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" name="群組 17"/>
            <p:cNvGrpSpPr/>
            <p:nvPr/>
          </p:nvGrpSpPr>
          <p:grpSpPr>
            <a:xfrm>
              <a:off x="5781675" y="3213100"/>
              <a:ext cx="1450975" cy="3843338"/>
              <a:chOff x="5781675" y="3213100"/>
              <a:chExt cx="1450975" cy="3843338"/>
            </a:xfrm>
          </p:grpSpPr>
          <p:grpSp>
            <p:nvGrpSpPr>
              <p:cNvPr id="16" name="群組 11"/>
              <p:cNvGrpSpPr>
                <a:grpSpLocks/>
              </p:cNvGrpSpPr>
              <p:nvPr/>
            </p:nvGrpSpPr>
            <p:grpSpPr bwMode="auto">
              <a:xfrm>
                <a:off x="6263400" y="4323442"/>
                <a:ext cx="969250" cy="1310172"/>
                <a:chOff x="6193438" y="3781785"/>
                <a:chExt cx="1068640" cy="1446255"/>
              </a:xfrm>
            </p:grpSpPr>
            <p:sp>
              <p:nvSpPr>
                <p:cNvPr id="18" name="文字方塊 17"/>
                <p:cNvSpPr txBox="1">
                  <a:spLocks noChangeArrowheads="1"/>
                </p:cNvSpPr>
                <p:nvPr/>
              </p:nvSpPr>
              <p:spPr bwMode="auto">
                <a:xfrm>
                  <a:off x="6795284" y="3781785"/>
                  <a:ext cx="466794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zh-TW" altLang="en-US" sz="2200" b="1">
                      <a:solidFill>
                        <a:srgbClr val="336600"/>
                      </a:solidFill>
                      <a:latin typeface="標楷體" pitchFamily="65" charset="-120"/>
                      <a:ea typeface="標楷體" pitchFamily="65" charset="-120"/>
                    </a:rPr>
                    <a:t>生</a:t>
                  </a:r>
                </a:p>
              </p:txBody>
            </p:sp>
            <p:sp>
              <p:nvSpPr>
                <p:cNvPr id="19" name="文字方塊 18"/>
                <p:cNvSpPr txBox="1">
                  <a:spLocks noChangeArrowheads="1"/>
                </p:cNvSpPr>
                <p:nvPr/>
              </p:nvSpPr>
              <p:spPr bwMode="auto">
                <a:xfrm>
                  <a:off x="6670343" y="4159246"/>
                  <a:ext cx="466794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zh-TW" altLang="en-US" sz="2200" b="1">
                      <a:solidFill>
                        <a:srgbClr val="336600"/>
                      </a:solidFill>
                      <a:latin typeface="標楷體" pitchFamily="65" charset="-120"/>
                      <a:ea typeface="標楷體" pitchFamily="65" charset="-120"/>
                    </a:rPr>
                    <a:t>活</a:t>
                  </a:r>
                </a:p>
              </p:txBody>
            </p:sp>
            <p:sp>
              <p:nvSpPr>
                <p:cNvPr id="20" name="文字方塊 19"/>
                <p:cNvSpPr txBox="1">
                  <a:spLocks noChangeArrowheads="1"/>
                </p:cNvSpPr>
                <p:nvPr/>
              </p:nvSpPr>
              <p:spPr bwMode="auto">
                <a:xfrm>
                  <a:off x="6481470" y="4510281"/>
                  <a:ext cx="466794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zh-TW" altLang="en-US" sz="2200" b="1" dirty="0">
                      <a:solidFill>
                        <a:srgbClr val="336600"/>
                      </a:solidFill>
                      <a:latin typeface="標楷體" pitchFamily="65" charset="-120"/>
                      <a:ea typeface="標楷體" pitchFamily="65" charset="-120"/>
                    </a:rPr>
                    <a:t>情</a:t>
                  </a:r>
                </a:p>
              </p:txBody>
            </p:sp>
            <p:sp>
              <p:nvSpPr>
                <p:cNvPr id="21" name="文字方塊 20"/>
                <p:cNvSpPr txBox="1">
                  <a:spLocks noChangeArrowheads="1"/>
                </p:cNvSpPr>
                <p:nvPr/>
              </p:nvSpPr>
              <p:spPr bwMode="auto">
                <a:xfrm>
                  <a:off x="6193438" y="4797153"/>
                  <a:ext cx="466794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zh-TW" altLang="en-US" sz="2200" b="1" dirty="0">
                      <a:solidFill>
                        <a:srgbClr val="336600"/>
                      </a:solidFill>
                      <a:latin typeface="標楷體" pitchFamily="65" charset="-120"/>
                      <a:ea typeface="標楷體" pitchFamily="65" charset="-120"/>
                    </a:rPr>
                    <a:t>境</a:t>
                  </a:r>
                </a:p>
              </p:txBody>
            </p:sp>
          </p:grpSp>
          <p:sp>
            <p:nvSpPr>
              <p:cNvPr id="17" name="弧形箭號 (下彎) 16"/>
              <p:cNvSpPr/>
              <p:nvPr/>
            </p:nvSpPr>
            <p:spPr bwMode="auto">
              <a:xfrm rot="7476407">
                <a:off x="4410075" y="4584700"/>
                <a:ext cx="3843338" cy="1100138"/>
              </a:xfrm>
              <a:prstGeom prst="curvedDownArrow">
                <a:avLst>
                  <a:gd name="adj1" fmla="val 0"/>
                  <a:gd name="adj2" fmla="val 31048"/>
                  <a:gd name="adj3" fmla="val 17369"/>
                </a:avLst>
              </a:prstGeom>
              <a:solidFill>
                <a:srgbClr val="009900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>
                  <a:solidFill>
                    <a:srgbClr val="009900"/>
                  </a:solidFill>
                </a:endParaRPr>
              </a:p>
            </p:txBody>
          </p:sp>
        </p:grpSp>
        <p:grpSp>
          <p:nvGrpSpPr>
            <p:cNvPr id="9" name="群組 18"/>
            <p:cNvGrpSpPr/>
            <p:nvPr/>
          </p:nvGrpSpPr>
          <p:grpSpPr>
            <a:xfrm>
              <a:off x="1787525" y="3275013"/>
              <a:ext cx="1123950" cy="3716337"/>
              <a:chOff x="1787525" y="3275013"/>
              <a:chExt cx="1123950" cy="3716337"/>
            </a:xfrm>
          </p:grpSpPr>
          <p:grpSp>
            <p:nvGrpSpPr>
              <p:cNvPr id="10" name="群組 12"/>
              <p:cNvGrpSpPr>
                <a:grpSpLocks/>
              </p:cNvGrpSpPr>
              <p:nvPr/>
            </p:nvGrpSpPr>
            <p:grpSpPr bwMode="auto">
              <a:xfrm>
                <a:off x="1787525" y="4298951"/>
                <a:ext cx="958850" cy="1376362"/>
                <a:chOff x="1258593" y="3754751"/>
                <a:chExt cx="1057173" cy="1519320"/>
              </a:xfrm>
            </p:grpSpPr>
            <p:sp>
              <p:nvSpPr>
                <p:cNvPr id="12" name="文字方塊 13"/>
                <p:cNvSpPr txBox="1">
                  <a:spLocks noChangeArrowheads="1"/>
                </p:cNvSpPr>
                <p:nvPr/>
              </p:nvSpPr>
              <p:spPr bwMode="auto">
                <a:xfrm>
                  <a:off x="1384614" y="4113990"/>
                  <a:ext cx="514584" cy="4748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zh-TW" altLang="en-US" sz="2200" b="1" dirty="0">
                      <a:solidFill>
                        <a:schemeClr val="accent1">
                          <a:lumMod val="50000"/>
                        </a:schemeClr>
                      </a:solidFill>
                      <a:latin typeface="標楷體" pitchFamily="65" charset="-120"/>
                      <a:ea typeface="標楷體" pitchFamily="65" charset="-120"/>
                    </a:rPr>
                    <a:t>活</a:t>
                  </a:r>
                </a:p>
              </p:txBody>
            </p:sp>
            <p:sp>
              <p:nvSpPr>
                <p:cNvPr id="13" name="文字方塊 14"/>
                <p:cNvSpPr txBox="1">
                  <a:spLocks noChangeArrowheads="1"/>
                </p:cNvSpPr>
                <p:nvPr/>
              </p:nvSpPr>
              <p:spPr bwMode="auto">
                <a:xfrm>
                  <a:off x="1258593" y="3754751"/>
                  <a:ext cx="542589" cy="4756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zh-TW" altLang="en-US" sz="2200" b="1" dirty="0">
                      <a:solidFill>
                        <a:schemeClr val="accent1">
                          <a:lumMod val="50000"/>
                        </a:schemeClr>
                      </a:solidFill>
                      <a:latin typeface="標楷體" pitchFamily="65" charset="-120"/>
                      <a:ea typeface="標楷體" pitchFamily="65" charset="-120"/>
                    </a:rPr>
                    <a:t>生</a:t>
                  </a:r>
                </a:p>
              </p:txBody>
            </p:sp>
            <p:sp>
              <p:nvSpPr>
                <p:cNvPr id="14" name="文字方塊 15"/>
                <p:cNvSpPr txBox="1">
                  <a:spLocks noChangeArrowheads="1"/>
                </p:cNvSpPr>
                <p:nvPr/>
              </p:nvSpPr>
              <p:spPr bwMode="auto">
                <a:xfrm>
                  <a:off x="1584146" y="4438181"/>
                  <a:ext cx="516335" cy="4748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zh-TW" altLang="en-US" sz="2200" b="1" dirty="0">
                      <a:solidFill>
                        <a:schemeClr val="accent1">
                          <a:lumMod val="50000"/>
                        </a:schemeClr>
                      </a:solidFill>
                      <a:latin typeface="標楷體" pitchFamily="65" charset="-120"/>
                      <a:ea typeface="標楷體" pitchFamily="65" charset="-120"/>
                    </a:rPr>
                    <a:t>情</a:t>
                  </a:r>
                </a:p>
              </p:txBody>
            </p:sp>
            <p:sp>
              <p:nvSpPr>
                <p:cNvPr id="15" name="文字方塊 16"/>
                <p:cNvSpPr txBox="1">
                  <a:spLocks noChangeArrowheads="1"/>
                </p:cNvSpPr>
                <p:nvPr/>
              </p:nvSpPr>
              <p:spPr bwMode="auto">
                <a:xfrm>
                  <a:off x="1801182" y="4799173"/>
                  <a:ext cx="514584" cy="4748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zh-TW" altLang="en-US" sz="2200" b="1" dirty="0">
                      <a:solidFill>
                        <a:schemeClr val="accent1">
                          <a:lumMod val="50000"/>
                        </a:schemeClr>
                      </a:solidFill>
                      <a:latin typeface="標楷體" pitchFamily="65" charset="-120"/>
                      <a:ea typeface="標楷體" pitchFamily="65" charset="-120"/>
                    </a:rPr>
                    <a:t>境</a:t>
                  </a:r>
                </a:p>
              </p:txBody>
            </p:sp>
          </p:grpSp>
          <p:sp>
            <p:nvSpPr>
              <p:cNvPr id="11" name="弧形箭號 (下彎) 10"/>
              <p:cNvSpPr/>
              <p:nvPr/>
            </p:nvSpPr>
            <p:spPr bwMode="auto">
              <a:xfrm rot="14037780">
                <a:off x="628650" y="4708526"/>
                <a:ext cx="3716337" cy="849312"/>
              </a:xfrm>
              <a:prstGeom prst="curvedDownArrow">
                <a:avLst>
                  <a:gd name="adj1" fmla="val 0"/>
                  <a:gd name="adj2" fmla="val 37111"/>
                  <a:gd name="adj3" fmla="val 2716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4" name="群組 21"/>
          <p:cNvGrpSpPr>
            <a:grpSpLocks/>
          </p:cNvGrpSpPr>
          <p:nvPr/>
        </p:nvGrpSpPr>
        <p:grpSpPr bwMode="auto">
          <a:xfrm>
            <a:off x="2010444" y="1463150"/>
            <a:ext cx="4773722" cy="4565771"/>
            <a:chOff x="1580333" y="261188"/>
            <a:chExt cx="5263235" cy="5040000"/>
          </a:xfrm>
        </p:grpSpPr>
        <p:grpSp>
          <p:nvGrpSpPr>
            <p:cNvPr id="25" name="群組 25"/>
            <p:cNvGrpSpPr>
              <a:grpSpLocks/>
            </p:cNvGrpSpPr>
            <p:nvPr/>
          </p:nvGrpSpPr>
          <p:grpSpPr bwMode="auto">
            <a:xfrm>
              <a:off x="1688125" y="261188"/>
              <a:ext cx="5155443" cy="5040000"/>
              <a:chOff x="1688125" y="261188"/>
              <a:chExt cx="5155443" cy="5040000"/>
            </a:xfrm>
          </p:grpSpPr>
          <p:grpSp>
            <p:nvGrpSpPr>
              <p:cNvPr id="30" name="群組 30"/>
              <p:cNvGrpSpPr>
                <a:grpSpLocks/>
              </p:cNvGrpSpPr>
              <p:nvPr/>
            </p:nvGrpSpPr>
            <p:grpSpPr bwMode="auto">
              <a:xfrm>
                <a:off x="1688125" y="261188"/>
                <a:ext cx="5040000" cy="5040000"/>
                <a:chOff x="1688125" y="261188"/>
                <a:chExt cx="5040000" cy="5040000"/>
              </a:xfrm>
            </p:grpSpPr>
            <p:grpSp>
              <p:nvGrpSpPr>
                <p:cNvPr id="35" name="群組 94"/>
                <p:cNvGrpSpPr/>
                <p:nvPr/>
              </p:nvGrpSpPr>
              <p:grpSpPr>
                <a:xfrm>
                  <a:off x="1688125" y="261188"/>
                  <a:ext cx="5040000" cy="5040000"/>
                  <a:chOff x="1692000" y="549000"/>
                  <a:chExt cx="5040000" cy="5040000"/>
                </a:xfrm>
                <a:solidFill>
                  <a:schemeClr val="accent4">
                    <a:lumMod val="20000"/>
                    <a:lumOff val="80000"/>
                  </a:schemeClr>
                </a:solidFill>
              </p:grpSpPr>
              <p:grpSp>
                <p:nvGrpSpPr>
                  <p:cNvPr id="40" name="群組 99"/>
                  <p:cNvGrpSpPr/>
                  <p:nvPr/>
                </p:nvGrpSpPr>
                <p:grpSpPr>
                  <a:xfrm>
                    <a:off x="1692000" y="549000"/>
                    <a:ext cx="5040000" cy="5040000"/>
                    <a:chOff x="1692000" y="549000"/>
                    <a:chExt cx="5040000" cy="5040000"/>
                  </a:xfrm>
                  <a:grpFill/>
                </p:grpSpPr>
                <p:grpSp>
                  <p:nvGrpSpPr>
                    <p:cNvPr id="50" name="群組 109"/>
                    <p:cNvGrpSpPr/>
                    <p:nvPr/>
                  </p:nvGrpSpPr>
                  <p:grpSpPr>
                    <a:xfrm>
                      <a:off x="1692000" y="549000"/>
                      <a:ext cx="5040000" cy="5040000"/>
                      <a:chOff x="1692000" y="549000"/>
                      <a:chExt cx="5040000" cy="5040000"/>
                    </a:xfrm>
                    <a:grpFill/>
                  </p:grpSpPr>
                  <p:grpSp>
                    <p:nvGrpSpPr>
                      <p:cNvPr id="57" name="群組 116"/>
                      <p:cNvGrpSpPr/>
                      <p:nvPr/>
                    </p:nvGrpSpPr>
                    <p:grpSpPr>
                      <a:xfrm>
                        <a:off x="1692000" y="549000"/>
                        <a:ext cx="5040000" cy="5040000"/>
                        <a:chOff x="1692000" y="549000"/>
                        <a:chExt cx="5760000" cy="5760000"/>
                      </a:xfrm>
                      <a:grpFill/>
                    </p:grpSpPr>
                    <p:sp>
                      <p:nvSpPr>
                        <p:cNvPr id="61" name="橢圓 60"/>
                        <p:cNvSpPr/>
                        <p:nvPr/>
                      </p:nvSpPr>
                      <p:spPr>
                        <a:xfrm>
                          <a:off x="1692000" y="549000"/>
                          <a:ext cx="5760000" cy="5760000"/>
                        </a:xfrm>
                        <a:prstGeom prst="ellipse">
                          <a:avLst/>
                        </a:prstGeom>
                        <a:solidFill>
                          <a:srgbClr val="FFFFCC"/>
                        </a:solidFill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anchor="ctr"/>
                        <a:lstStyle/>
                        <a:p>
                          <a:pPr algn="ctr" eaLnBrk="1" hangingPunct="1">
                            <a:defRPr/>
                          </a:pPr>
                          <a:endParaRPr lang="zh-TW" altLang="en-US" dirty="0"/>
                        </a:p>
                      </p:txBody>
                    </p:sp>
                    <p:sp>
                      <p:nvSpPr>
                        <p:cNvPr id="62" name="橢圓 61"/>
                        <p:cNvSpPr/>
                        <p:nvPr/>
                      </p:nvSpPr>
                      <p:spPr>
                        <a:xfrm>
                          <a:off x="3132000" y="1989000"/>
                          <a:ext cx="2880000" cy="2880000"/>
                        </a:xfrm>
                        <a:prstGeom prst="ellipse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anchor="ctr"/>
                        <a:lstStyle/>
                        <a:p>
                          <a:pPr algn="ctr" eaLnBrk="1" hangingPunct="1">
                            <a:defRPr/>
                          </a:pPr>
                          <a:endParaRPr lang="zh-TW" altLang="en-US" dirty="0"/>
                        </a:p>
                      </p:txBody>
                    </p:sp>
                    <p:sp>
                      <p:nvSpPr>
                        <p:cNvPr id="63" name="橢圓 62"/>
                        <p:cNvSpPr/>
                        <p:nvPr/>
                      </p:nvSpPr>
                      <p:spPr>
                        <a:xfrm>
                          <a:off x="3852000" y="2709000"/>
                          <a:ext cx="1440000" cy="1440000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anchor="ctr"/>
                        <a:lstStyle/>
                        <a:p>
                          <a:pPr algn="ctr" eaLnBrk="1" hangingPunct="1">
                            <a:defRPr/>
                          </a:pPr>
                          <a:r>
                            <a:rPr lang="zh-TW" altLang="en-US" sz="2200" b="1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終身</a:t>
                          </a:r>
                          <a:endParaRPr lang="en-US" altLang="zh-TW" sz="2200" b="1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 eaLnBrk="1" hangingPunct="1">
                            <a:defRPr/>
                          </a:pPr>
                          <a:r>
                            <a:rPr lang="zh-TW" altLang="en-US" sz="2200" b="1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學習者</a:t>
                          </a:r>
                        </a:p>
                      </p:txBody>
                    </p:sp>
                  </p:grpSp>
                  <p:cxnSp>
                    <p:nvCxnSpPr>
                      <p:cNvPr id="58" name="直線接點 57"/>
                      <p:cNvCxnSpPr/>
                      <p:nvPr/>
                    </p:nvCxnSpPr>
                    <p:spPr>
                      <a:xfrm>
                        <a:off x="1907704" y="1955307"/>
                        <a:ext cx="1674296" cy="1113693"/>
                      </a:xfrm>
                      <a:prstGeom prst="line">
                        <a:avLst/>
                      </a:prstGeom>
                      <a:grpFill/>
                      <a:ln w="28575">
                        <a:prstDash val="sysDash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" name="直線接點 58"/>
                      <p:cNvCxnSpPr>
                        <a:stCxn id="61" idx="4"/>
                      </p:cNvCxnSpPr>
                      <p:nvPr/>
                    </p:nvCxnSpPr>
                    <p:spPr>
                      <a:xfrm flipV="1">
                        <a:off x="4212000" y="3699000"/>
                        <a:ext cx="0" cy="1890000"/>
                      </a:xfrm>
                      <a:prstGeom prst="line">
                        <a:avLst/>
                      </a:prstGeom>
                      <a:grpFill/>
                      <a:ln w="28575">
                        <a:prstDash val="sysDash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" name="直線接點 59"/>
                      <p:cNvCxnSpPr/>
                      <p:nvPr/>
                    </p:nvCxnSpPr>
                    <p:spPr>
                      <a:xfrm flipV="1">
                        <a:off x="4842000" y="2132854"/>
                        <a:ext cx="1674218" cy="936147"/>
                      </a:xfrm>
                      <a:prstGeom prst="line">
                        <a:avLst/>
                      </a:prstGeom>
                      <a:grpFill/>
                      <a:ln w="28575">
                        <a:prstDash val="sysDash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51" name="直線接點 50"/>
                    <p:cNvCxnSpPr/>
                    <p:nvPr/>
                  </p:nvCxnSpPr>
                  <p:spPr>
                    <a:xfrm>
                      <a:off x="3203848" y="764704"/>
                      <a:ext cx="648072" cy="1116000"/>
                    </a:xfrm>
                    <a:prstGeom prst="line">
                      <a:avLst/>
                    </a:prstGeom>
                    <a:grpFill/>
                    <a:ln w="28575">
                      <a:prstDash val="sys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直線接點 51"/>
                    <p:cNvCxnSpPr/>
                    <p:nvPr/>
                  </p:nvCxnSpPr>
                  <p:spPr>
                    <a:xfrm flipH="1">
                      <a:off x="4644008" y="836712"/>
                      <a:ext cx="794625" cy="1044000"/>
                    </a:xfrm>
                    <a:prstGeom prst="line">
                      <a:avLst/>
                    </a:prstGeom>
                    <a:grpFill/>
                    <a:ln w="28575">
                      <a:prstDash val="sys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直線接點 52"/>
                    <p:cNvCxnSpPr/>
                    <p:nvPr/>
                  </p:nvCxnSpPr>
                  <p:spPr>
                    <a:xfrm>
                      <a:off x="1763688" y="3573016"/>
                      <a:ext cx="1330879" cy="0"/>
                    </a:xfrm>
                    <a:prstGeom prst="line">
                      <a:avLst/>
                    </a:prstGeom>
                    <a:grpFill/>
                    <a:ln w="28575">
                      <a:prstDash val="sys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線接點 53"/>
                    <p:cNvCxnSpPr/>
                    <p:nvPr/>
                  </p:nvCxnSpPr>
                  <p:spPr>
                    <a:xfrm flipH="1">
                      <a:off x="2697255" y="4077184"/>
                      <a:ext cx="794625" cy="1008000"/>
                    </a:xfrm>
                    <a:prstGeom prst="line">
                      <a:avLst/>
                    </a:prstGeom>
                    <a:grpFill/>
                    <a:ln w="28575">
                      <a:prstDash val="sys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線接點 54"/>
                    <p:cNvCxnSpPr/>
                    <p:nvPr/>
                  </p:nvCxnSpPr>
                  <p:spPr>
                    <a:xfrm flipV="1">
                      <a:off x="5360215" y="3486836"/>
                      <a:ext cx="1306111" cy="86181"/>
                    </a:xfrm>
                    <a:prstGeom prst="line">
                      <a:avLst/>
                    </a:prstGeom>
                    <a:grpFill/>
                    <a:ln w="28575">
                      <a:prstDash val="sys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直線接點 55"/>
                    <p:cNvCxnSpPr/>
                    <p:nvPr/>
                  </p:nvCxnSpPr>
                  <p:spPr>
                    <a:xfrm>
                      <a:off x="5041320" y="4005064"/>
                      <a:ext cx="637789" cy="1080000"/>
                    </a:xfrm>
                    <a:prstGeom prst="line">
                      <a:avLst/>
                    </a:prstGeom>
                    <a:grpFill/>
                    <a:ln w="28575">
                      <a:prstDash val="sys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1" name="文字方塊 40"/>
                  <p:cNvSpPr txBox="1"/>
                  <p:nvPr/>
                </p:nvSpPr>
                <p:spPr>
                  <a:xfrm>
                    <a:off x="3495644" y="1987004"/>
                    <a:ext cx="1313180" cy="430887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eaLnBrk="1" hangingPunct="1">
                      <a:defRPr/>
                    </a:pPr>
                    <a:r>
                      <a:rPr lang="zh-TW" altLang="en-US" sz="22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自主行動</a:t>
                    </a:r>
                  </a:p>
                </p:txBody>
              </p:sp>
              <p:sp>
                <p:nvSpPr>
                  <p:cNvPr id="42" name="文字方塊 41"/>
                  <p:cNvSpPr txBox="1"/>
                  <p:nvPr/>
                </p:nvSpPr>
                <p:spPr>
                  <a:xfrm>
                    <a:off x="3097094" y="3212976"/>
                    <a:ext cx="514790" cy="475729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eaLnBrk="1" hangingPunct="1">
                      <a:defRPr/>
                    </a:pPr>
                    <a:r>
                      <a:rPr lang="zh-TW" altLang="en-US" sz="2200" b="1" dirty="0">
                        <a:solidFill>
                          <a:srgbClr val="0000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會</a:t>
                    </a:r>
                  </a:p>
                </p:txBody>
              </p:sp>
              <p:sp>
                <p:nvSpPr>
                  <p:cNvPr id="43" name="文字方塊 42"/>
                  <p:cNvSpPr txBox="1"/>
                  <p:nvPr/>
                </p:nvSpPr>
                <p:spPr>
                  <a:xfrm>
                    <a:off x="2970450" y="2853557"/>
                    <a:ext cx="514790" cy="475729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eaLnBrk="1" hangingPunct="1">
                      <a:defRPr/>
                    </a:pPr>
                    <a:r>
                      <a:rPr lang="zh-TW" altLang="en-US" sz="2200" b="1" dirty="0">
                        <a:solidFill>
                          <a:srgbClr val="0000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社</a:t>
                    </a:r>
                  </a:p>
                </p:txBody>
              </p:sp>
              <p:sp>
                <p:nvSpPr>
                  <p:cNvPr id="44" name="文字方塊 43"/>
                  <p:cNvSpPr txBox="1"/>
                  <p:nvPr/>
                </p:nvSpPr>
                <p:spPr>
                  <a:xfrm>
                    <a:off x="3347864" y="3501008"/>
                    <a:ext cx="514790" cy="475729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eaLnBrk="1" hangingPunct="1">
                      <a:defRPr/>
                    </a:pPr>
                    <a:r>
                      <a:rPr lang="zh-TW" altLang="en-US" sz="2200" b="1" dirty="0">
                        <a:solidFill>
                          <a:srgbClr val="0000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參</a:t>
                    </a:r>
                  </a:p>
                </p:txBody>
              </p:sp>
              <p:sp>
                <p:nvSpPr>
                  <p:cNvPr id="45" name="文字方塊 44"/>
                  <p:cNvSpPr txBox="1"/>
                  <p:nvPr/>
                </p:nvSpPr>
                <p:spPr>
                  <a:xfrm>
                    <a:off x="3662139" y="3789620"/>
                    <a:ext cx="514790" cy="475729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eaLnBrk="1" hangingPunct="1">
                      <a:defRPr/>
                    </a:pPr>
                    <a:r>
                      <a:rPr lang="zh-TW" altLang="en-US" sz="2200" b="1" dirty="0">
                        <a:solidFill>
                          <a:srgbClr val="0000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與</a:t>
                    </a:r>
                  </a:p>
                </p:txBody>
              </p:sp>
              <p:sp>
                <p:nvSpPr>
                  <p:cNvPr id="46" name="文字方塊 45"/>
                  <p:cNvSpPr txBox="1"/>
                  <p:nvPr/>
                </p:nvSpPr>
                <p:spPr>
                  <a:xfrm>
                    <a:off x="4932040" y="2926105"/>
                    <a:ext cx="466794" cy="430887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eaLnBrk="1" hangingPunct="1">
                      <a:defRPr/>
                    </a:pPr>
                    <a:r>
                      <a:rPr lang="zh-TW" altLang="en-US" sz="2200" b="1" dirty="0">
                        <a:solidFill>
                          <a:srgbClr val="3366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溝</a:t>
                    </a:r>
                  </a:p>
                </p:txBody>
              </p:sp>
              <p:sp>
                <p:nvSpPr>
                  <p:cNvPr id="47" name="文字方塊 46"/>
                  <p:cNvSpPr txBox="1"/>
                  <p:nvPr/>
                </p:nvSpPr>
                <p:spPr>
                  <a:xfrm>
                    <a:off x="4807099" y="3303566"/>
                    <a:ext cx="466794" cy="430887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eaLnBrk="1" hangingPunct="1">
                      <a:defRPr/>
                    </a:pPr>
                    <a:r>
                      <a:rPr lang="zh-TW" altLang="en-US" sz="2200" b="1" dirty="0">
                        <a:solidFill>
                          <a:srgbClr val="3366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通</a:t>
                    </a:r>
                  </a:p>
                </p:txBody>
              </p:sp>
              <p:sp>
                <p:nvSpPr>
                  <p:cNvPr id="48" name="文字方塊 47"/>
                  <p:cNvSpPr txBox="1"/>
                  <p:nvPr/>
                </p:nvSpPr>
                <p:spPr>
                  <a:xfrm>
                    <a:off x="4538801" y="3574177"/>
                    <a:ext cx="466794" cy="430887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eaLnBrk="1" hangingPunct="1">
                      <a:defRPr/>
                    </a:pPr>
                    <a:r>
                      <a:rPr lang="zh-TW" altLang="en-US" sz="2200" b="1" dirty="0">
                        <a:solidFill>
                          <a:srgbClr val="3366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互</a:t>
                    </a:r>
                  </a:p>
                </p:txBody>
              </p:sp>
              <p:sp>
                <p:nvSpPr>
                  <p:cNvPr id="49" name="文字方塊 48"/>
                  <p:cNvSpPr txBox="1"/>
                  <p:nvPr/>
                </p:nvSpPr>
                <p:spPr>
                  <a:xfrm>
                    <a:off x="4234820" y="3789040"/>
                    <a:ext cx="466794" cy="430887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eaLnBrk="1" hangingPunct="1">
                      <a:defRPr/>
                    </a:pPr>
                    <a:r>
                      <a:rPr lang="zh-TW" altLang="en-US" sz="2200" b="1" dirty="0">
                        <a:solidFill>
                          <a:srgbClr val="3366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動</a:t>
                    </a:r>
                  </a:p>
                </p:txBody>
              </p:sp>
            </p:grpSp>
            <p:grpSp>
              <p:nvGrpSpPr>
                <p:cNvPr id="36" name="群組 36"/>
                <p:cNvGrpSpPr>
                  <a:grpSpLocks/>
                </p:cNvGrpSpPr>
                <p:nvPr/>
              </p:nvGrpSpPr>
              <p:grpSpPr bwMode="auto">
                <a:xfrm>
                  <a:off x="2084407" y="472149"/>
                  <a:ext cx="4284615" cy="1359925"/>
                  <a:chOff x="2084407" y="472149"/>
                  <a:chExt cx="4284615" cy="1359925"/>
                </a:xfrm>
              </p:grpSpPr>
              <p:sp>
                <p:nvSpPr>
                  <p:cNvPr id="37" name="文字方塊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33033" y="472149"/>
                    <a:ext cx="1476488" cy="7135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zh-TW" altLang="en-US" b="1">
                        <a:solidFill>
                          <a:srgbClr val="920000"/>
                        </a:solidFill>
                        <a:latin typeface="標楷體" pitchFamily="65" charset="-120"/>
                        <a:ea typeface="標楷體" pitchFamily="65" charset="-120"/>
                      </a:rPr>
                      <a:t>系統思考</a:t>
                    </a:r>
                    <a:endParaRPr lang="en-US" altLang="zh-TW" b="1">
                      <a:solidFill>
                        <a:srgbClr val="920000"/>
                      </a:solidFill>
                      <a:latin typeface="標楷體" pitchFamily="65" charset="-120"/>
                      <a:ea typeface="標楷體" pitchFamily="65" charset="-120"/>
                    </a:endParaRPr>
                  </a:p>
                  <a:p>
                    <a:pPr algn="ctr" eaLnBrk="1" hangingPunct="1"/>
                    <a:r>
                      <a:rPr lang="zh-TW" altLang="en-US" b="1">
                        <a:solidFill>
                          <a:srgbClr val="920000"/>
                        </a:solidFill>
                        <a:latin typeface="標楷體" pitchFamily="65" charset="-120"/>
                        <a:ea typeface="標楷體" pitchFamily="65" charset="-120"/>
                      </a:rPr>
                      <a:t>與解決問題</a:t>
                    </a:r>
                  </a:p>
                </p:txBody>
              </p:sp>
              <p:sp>
                <p:nvSpPr>
                  <p:cNvPr id="38" name="文字方塊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92534" y="1118480"/>
                    <a:ext cx="1476488" cy="7135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zh-TW" altLang="en-US" b="1" dirty="0">
                        <a:solidFill>
                          <a:srgbClr val="920000"/>
                        </a:solidFill>
                        <a:latin typeface="標楷體" pitchFamily="65" charset="-120"/>
                        <a:ea typeface="標楷體" pitchFamily="65" charset="-120"/>
                      </a:rPr>
                      <a:t>規劃執行</a:t>
                    </a:r>
                    <a:endParaRPr lang="en-US" altLang="zh-TW" b="1" dirty="0">
                      <a:solidFill>
                        <a:srgbClr val="920000"/>
                      </a:solidFill>
                      <a:latin typeface="標楷體" pitchFamily="65" charset="-120"/>
                      <a:ea typeface="標楷體" pitchFamily="65" charset="-120"/>
                    </a:endParaRPr>
                  </a:p>
                  <a:p>
                    <a:pPr algn="ctr" eaLnBrk="1" hangingPunct="1"/>
                    <a:r>
                      <a:rPr lang="zh-TW" altLang="en-US" b="1" dirty="0">
                        <a:solidFill>
                          <a:srgbClr val="920000"/>
                        </a:solidFill>
                        <a:latin typeface="標楷體" pitchFamily="65" charset="-120"/>
                        <a:ea typeface="標楷體" pitchFamily="65" charset="-120"/>
                      </a:rPr>
                      <a:t>與創新應變</a:t>
                    </a:r>
                  </a:p>
                </p:txBody>
              </p:sp>
              <p:sp>
                <p:nvSpPr>
                  <p:cNvPr id="39" name="文字方塊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4407" y="1031414"/>
                    <a:ext cx="1476117" cy="7134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zh-TW" altLang="en-US" b="1">
                        <a:solidFill>
                          <a:srgbClr val="920000"/>
                        </a:solidFill>
                        <a:latin typeface="標楷體" pitchFamily="65" charset="-120"/>
                        <a:ea typeface="標楷體" pitchFamily="65" charset="-120"/>
                      </a:rPr>
                      <a:t>身心素質</a:t>
                    </a:r>
                    <a:endParaRPr lang="en-US" altLang="zh-TW" b="1">
                      <a:solidFill>
                        <a:srgbClr val="920000"/>
                      </a:solidFill>
                      <a:latin typeface="標楷體" pitchFamily="65" charset="-120"/>
                      <a:ea typeface="標楷體" pitchFamily="65" charset="-120"/>
                    </a:endParaRPr>
                  </a:p>
                  <a:p>
                    <a:pPr algn="ctr" eaLnBrk="1" hangingPunct="1"/>
                    <a:r>
                      <a:rPr lang="zh-TW" altLang="en-US" b="1">
                        <a:solidFill>
                          <a:srgbClr val="920000"/>
                        </a:solidFill>
                        <a:latin typeface="標楷體" pitchFamily="65" charset="-120"/>
                        <a:ea typeface="標楷體" pitchFamily="65" charset="-120"/>
                      </a:rPr>
                      <a:t>與自我精進</a:t>
                    </a:r>
                  </a:p>
                </p:txBody>
              </p:sp>
            </p:grpSp>
          </p:grpSp>
          <p:grpSp>
            <p:nvGrpSpPr>
              <p:cNvPr id="31" name="群組 31"/>
              <p:cNvGrpSpPr>
                <a:grpSpLocks/>
              </p:cNvGrpSpPr>
              <p:nvPr/>
            </p:nvGrpSpPr>
            <p:grpSpPr bwMode="auto">
              <a:xfrm>
                <a:off x="4143318" y="2348880"/>
                <a:ext cx="2700250" cy="2591970"/>
                <a:chOff x="4143318" y="2348880"/>
                <a:chExt cx="2700250" cy="2591970"/>
              </a:xfrm>
            </p:grpSpPr>
            <p:sp>
              <p:nvSpPr>
                <p:cNvPr id="32" name="文字方塊 32"/>
                <p:cNvSpPr txBox="1">
                  <a:spLocks noChangeArrowheads="1"/>
                </p:cNvSpPr>
                <p:nvPr/>
              </p:nvSpPr>
              <p:spPr bwMode="auto">
                <a:xfrm>
                  <a:off x="5367451" y="2348880"/>
                  <a:ext cx="1476117" cy="713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zh-TW" altLang="en-US" b="1">
                      <a:solidFill>
                        <a:srgbClr val="003300"/>
                      </a:solidFill>
                      <a:latin typeface="標楷體" pitchFamily="65" charset="-120"/>
                      <a:ea typeface="標楷體" pitchFamily="65" charset="-120"/>
                    </a:rPr>
                    <a:t>符號運用</a:t>
                  </a:r>
                  <a:endParaRPr lang="en-US" altLang="zh-TW" b="1">
                    <a:solidFill>
                      <a:srgbClr val="003300"/>
                    </a:solidFill>
                    <a:latin typeface="標楷體" pitchFamily="65" charset="-120"/>
                    <a:ea typeface="標楷體" pitchFamily="65" charset="-120"/>
                  </a:endParaRPr>
                </a:p>
                <a:p>
                  <a:pPr algn="ctr" eaLnBrk="1" hangingPunct="1"/>
                  <a:r>
                    <a:rPr lang="zh-TW" altLang="en-US" b="1">
                      <a:solidFill>
                        <a:srgbClr val="003300"/>
                      </a:solidFill>
                      <a:latin typeface="標楷體" pitchFamily="65" charset="-120"/>
                      <a:ea typeface="標楷體" pitchFamily="65" charset="-120"/>
                    </a:rPr>
                    <a:t>與溝通表達</a:t>
                  </a:r>
                </a:p>
              </p:txBody>
            </p:sp>
            <p:sp>
              <p:nvSpPr>
                <p:cNvPr id="33" name="文字方塊 33"/>
                <p:cNvSpPr txBox="1">
                  <a:spLocks noChangeArrowheads="1"/>
                </p:cNvSpPr>
                <p:nvPr/>
              </p:nvSpPr>
              <p:spPr bwMode="auto">
                <a:xfrm>
                  <a:off x="5079423" y="3428639"/>
                  <a:ext cx="1476117" cy="713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zh-TW" altLang="en-US" b="1" dirty="0">
                      <a:solidFill>
                        <a:srgbClr val="003300"/>
                      </a:solidFill>
                      <a:latin typeface="標楷體" pitchFamily="65" charset="-120"/>
                      <a:ea typeface="標楷體" pitchFamily="65" charset="-120"/>
                    </a:rPr>
                    <a:t>科技資訊</a:t>
                  </a:r>
                  <a:endParaRPr lang="en-US" altLang="zh-TW" b="1" dirty="0">
                    <a:solidFill>
                      <a:srgbClr val="003300"/>
                    </a:solidFill>
                    <a:latin typeface="標楷體" pitchFamily="65" charset="-120"/>
                    <a:ea typeface="標楷體" pitchFamily="65" charset="-120"/>
                  </a:endParaRPr>
                </a:p>
                <a:p>
                  <a:pPr algn="ctr" eaLnBrk="1" hangingPunct="1"/>
                  <a:r>
                    <a:rPr lang="zh-TW" altLang="en-US" b="1" dirty="0">
                      <a:solidFill>
                        <a:srgbClr val="003300"/>
                      </a:solidFill>
                      <a:latin typeface="標楷體" pitchFamily="65" charset="-120"/>
                      <a:ea typeface="標楷體" pitchFamily="65" charset="-120"/>
                    </a:rPr>
                    <a:t>與媒體素養</a:t>
                  </a:r>
                </a:p>
              </p:txBody>
            </p:sp>
            <p:sp>
              <p:nvSpPr>
                <p:cNvPr id="34" name="文字方塊 34"/>
                <p:cNvSpPr txBox="1">
                  <a:spLocks noChangeArrowheads="1"/>
                </p:cNvSpPr>
                <p:nvPr/>
              </p:nvSpPr>
              <p:spPr bwMode="auto">
                <a:xfrm>
                  <a:off x="4143318" y="4227370"/>
                  <a:ext cx="1476117" cy="713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zh-TW" altLang="en-US" b="1">
                      <a:solidFill>
                        <a:srgbClr val="003300"/>
                      </a:solidFill>
                      <a:latin typeface="標楷體" pitchFamily="65" charset="-120"/>
                      <a:ea typeface="標楷體" pitchFamily="65" charset="-120"/>
                    </a:rPr>
                    <a:t>藝術涵養</a:t>
                  </a:r>
                  <a:endParaRPr lang="en-US" altLang="zh-TW" b="1">
                    <a:solidFill>
                      <a:srgbClr val="003300"/>
                    </a:solidFill>
                    <a:latin typeface="標楷體" pitchFamily="65" charset="-120"/>
                    <a:ea typeface="標楷體" pitchFamily="65" charset="-120"/>
                  </a:endParaRPr>
                </a:p>
                <a:p>
                  <a:pPr algn="ctr" eaLnBrk="1" hangingPunct="1"/>
                  <a:r>
                    <a:rPr lang="zh-TW" altLang="en-US" b="1">
                      <a:solidFill>
                        <a:srgbClr val="003300"/>
                      </a:solidFill>
                      <a:latin typeface="標楷體" pitchFamily="65" charset="-120"/>
                      <a:ea typeface="標楷體" pitchFamily="65" charset="-120"/>
                    </a:rPr>
                    <a:t>與美感素養</a:t>
                  </a:r>
                </a:p>
              </p:txBody>
            </p:sp>
          </p:grpSp>
        </p:grpSp>
        <p:grpSp>
          <p:nvGrpSpPr>
            <p:cNvPr id="26" name="群組 26"/>
            <p:cNvGrpSpPr>
              <a:grpSpLocks/>
            </p:cNvGrpSpPr>
            <p:nvPr/>
          </p:nvGrpSpPr>
          <p:grpSpPr bwMode="auto">
            <a:xfrm>
              <a:off x="1580333" y="2399234"/>
              <a:ext cx="2717071" cy="2534193"/>
              <a:chOff x="1580333" y="2399234"/>
              <a:chExt cx="2717071" cy="2534193"/>
            </a:xfrm>
          </p:grpSpPr>
          <p:sp>
            <p:nvSpPr>
              <p:cNvPr id="27" name="文字方塊 26"/>
              <p:cNvSpPr txBox="1"/>
              <p:nvPr/>
            </p:nvSpPr>
            <p:spPr>
              <a:xfrm>
                <a:off x="1580333" y="2399234"/>
                <a:ext cx="1476117" cy="7134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zh-TW" altLang="en-US" b="1" dirty="0">
                    <a:solidFill>
                      <a:srgbClr val="0000C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多元文化</a:t>
                </a:r>
                <a:endParaRPr lang="en-US" altLang="zh-TW" b="1" dirty="0"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algn="ctr" eaLnBrk="1" hangingPunct="1">
                  <a:defRPr/>
                </a:pPr>
                <a:r>
                  <a:rPr lang="zh-TW" altLang="en-US" b="1" dirty="0">
                    <a:solidFill>
                      <a:srgbClr val="0000C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與國際理解</a:t>
                </a:r>
              </a:p>
            </p:txBody>
          </p:sp>
          <p:sp>
            <p:nvSpPr>
              <p:cNvPr id="28" name="文字方塊 27"/>
              <p:cNvSpPr txBox="1"/>
              <p:nvPr/>
            </p:nvSpPr>
            <p:spPr>
              <a:xfrm>
                <a:off x="1939455" y="3429638"/>
                <a:ext cx="1477242" cy="71322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zh-TW" altLang="en-US" b="1" dirty="0">
                    <a:solidFill>
                      <a:srgbClr val="0000C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人際關係</a:t>
                </a:r>
                <a:endParaRPr lang="en-US" altLang="zh-TW" b="1" dirty="0"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algn="ctr" eaLnBrk="1" hangingPunct="1">
                  <a:defRPr/>
                </a:pPr>
                <a:r>
                  <a:rPr lang="zh-TW" altLang="en-US" b="1" dirty="0">
                    <a:solidFill>
                      <a:srgbClr val="0000C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與團隊合作</a:t>
                </a:r>
              </a:p>
            </p:txBody>
          </p:sp>
          <p:sp>
            <p:nvSpPr>
              <p:cNvPr id="29" name="文字方塊 28"/>
              <p:cNvSpPr txBox="1"/>
              <p:nvPr/>
            </p:nvSpPr>
            <p:spPr>
              <a:xfrm>
                <a:off x="2821287" y="4219964"/>
                <a:ext cx="1476117" cy="7134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zh-TW" altLang="en-US" b="1" dirty="0">
                    <a:solidFill>
                      <a:srgbClr val="0000C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道德實踐</a:t>
                </a:r>
                <a:endParaRPr lang="en-US" altLang="zh-TW" b="1" dirty="0"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algn="ctr" eaLnBrk="1" hangingPunct="1">
                  <a:defRPr/>
                </a:pPr>
                <a:r>
                  <a:rPr lang="zh-TW" altLang="en-US" b="1" dirty="0">
                    <a:solidFill>
                      <a:srgbClr val="0000CC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與公民意識</a:t>
                </a:r>
              </a:p>
            </p:txBody>
          </p:sp>
        </p:grpSp>
      </p:grpSp>
      <p:sp>
        <p:nvSpPr>
          <p:cNvPr id="64" name="Shape 497"/>
          <p:cNvSpPr txBox="1">
            <a:spLocks noChangeArrowheads="1"/>
          </p:cNvSpPr>
          <p:nvPr/>
        </p:nvSpPr>
        <p:spPr bwMode="auto">
          <a:xfrm>
            <a:off x="634839" y="5837683"/>
            <a:ext cx="7653368" cy="9080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91425" rIns="91425" bIns="91425" anchor="ctr"/>
          <a:lstStyle/>
          <a:p>
            <a:pPr algn="ctr" eaLnBrk="1" hangingPunct="1">
              <a:defRPr/>
            </a:pPr>
            <a:r>
              <a:rPr lang="en-US" sz="2300" b="1" dirty="0" err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Times New Roman" pitchFamily="18" charset="0"/>
              </a:rPr>
              <a:t>以核心素養為主軸</a:t>
            </a:r>
            <a:endParaRPr lang="en-US" sz="23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  <a:sym typeface="Times New Roman" pitchFamily="18" charset="0"/>
            </a:endParaRPr>
          </a:p>
          <a:p>
            <a:pPr eaLnBrk="1" hangingPunct="1">
              <a:defRPr/>
            </a:pPr>
            <a:r>
              <a:rPr lang="zh-TW" altLang="en-US" sz="23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Times New Roman" pitchFamily="18" charset="0"/>
              </a:rPr>
              <a:t>裨益</a:t>
            </a:r>
            <a:r>
              <a:rPr lang="en-US" sz="2300" b="1" dirty="0" err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Times New Roman" pitchFamily="18" charset="0"/>
              </a:rPr>
              <a:t>各教育階段之間的</a:t>
            </a:r>
            <a:r>
              <a:rPr lang="en-US" sz="2300" b="1" dirty="0" err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Times New Roman" pitchFamily="18" charset="0"/>
              </a:rPr>
              <a:t>連貫</a:t>
            </a:r>
            <a:r>
              <a:rPr lang="en-US" sz="2300" b="1" dirty="0" err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Times New Roman" pitchFamily="18" charset="0"/>
              </a:rPr>
              <a:t>以及各領域</a:t>
            </a:r>
            <a:r>
              <a:rPr lang="en-US" altLang="zh-TW" sz="23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Times New Roman" pitchFamily="18" charset="0"/>
              </a:rPr>
              <a:t>/</a:t>
            </a:r>
            <a:r>
              <a:rPr lang="en-US" sz="2300" b="1" dirty="0" err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Times New Roman" pitchFamily="18" charset="0"/>
              </a:rPr>
              <a:t>科目之間的</a:t>
            </a:r>
            <a:r>
              <a:rPr lang="en-US" sz="2300" b="1" dirty="0" err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Times New Roman" pitchFamily="18" charset="0"/>
              </a:rPr>
              <a:t>統整</a:t>
            </a:r>
            <a:endParaRPr lang="en-US" sz="23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73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>
            <a:spLocks noGrp="1"/>
          </p:cNvSpPr>
          <p:nvPr>
            <p:ph type="title"/>
          </p:nvPr>
        </p:nvSpPr>
        <p:spPr>
          <a:xfrm>
            <a:off x="323850" y="334963"/>
            <a:ext cx="8520113" cy="105410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buSzPct val="25000"/>
              <a:defRPr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課程願景：適性揚才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終身學習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53954" name="投影片編號版面配置區 10"/>
          <p:cNvSpPr>
            <a:spLocks noGrp="1"/>
          </p:cNvSpPr>
          <p:nvPr>
            <p:ph type="sldNum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458E67-BF6D-41B4-8E61-598BDC1EDDE4}" type="slidenum">
              <a:rPr lang="en-US" altLang="zh-TW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pPr/>
              <a:t>12</a:t>
            </a:fld>
            <a:endParaRPr lang="en-US" altLang="zh-TW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53955" name="Shape 552"/>
          <p:cNvSpPr>
            <a:spLocks noChangeArrowheads="1"/>
          </p:cNvSpPr>
          <p:nvPr/>
        </p:nvSpPr>
        <p:spPr bwMode="auto">
          <a:xfrm>
            <a:off x="635000" y="4786313"/>
            <a:ext cx="82089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lnSpc>
                <a:spcPct val="15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秉持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自發、互動、共好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的理念，透過與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生活情境的結合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，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學生能夠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理解所學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，進而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整合和運用所學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，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解決問題、推陳出新，成為與時俱進的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終身學習者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。</a:t>
            </a:r>
          </a:p>
        </p:txBody>
      </p:sp>
      <p:pic>
        <p:nvPicPr>
          <p:cNvPr id="253956" name="圖片 7" descr="15-1410140R219555.jpg"/>
          <p:cNvPicPr>
            <a:picLocks noChangeAspect="1"/>
          </p:cNvPicPr>
          <p:nvPr/>
        </p:nvPicPr>
        <p:blipFill>
          <a:blip r:embed="rId3" cstate="print"/>
          <a:srcRect l="-166" b="4749"/>
          <a:stretch>
            <a:fillRect/>
          </a:stretch>
        </p:blipFill>
        <p:spPr bwMode="auto">
          <a:xfrm>
            <a:off x="428625" y="1214438"/>
            <a:ext cx="27384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57" name="圖片 8" descr="depositphotos_7235975-Green-vector-tree.jpg"/>
          <p:cNvPicPr>
            <a:picLocks noChangeAspect="1"/>
          </p:cNvPicPr>
          <p:nvPr/>
        </p:nvPicPr>
        <p:blipFill>
          <a:blip r:embed="rId4" cstate="print"/>
          <a:srcRect l="4961" r="4088" b="6734"/>
          <a:stretch>
            <a:fillRect/>
          </a:stretch>
        </p:blipFill>
        <p:spPr bwMode="auto">
          <a:xfrm>
            <a:off x="3500438" y="1214438"/>
            <a:ext cx="226218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58" name="圖片 9" descr="depositphotos_10491259-Abstract-spring-time-tree.jpg"/>
          <p:cNvPicPr>
            <a:picLocks noChangeAspect="1"/>
          </p:cNvPicPr>
          <p:nvPr/>
        </p:nvPicPr>
        <p:blipFill>
          <a:blip r:embed="rId5" cstate="print"/>
          <a:srcRect t="4689" b="23637"/>
          <a:stretch>
            <a:fillRect/>
          </a:stretch>
        </p:blipFill>
        <p:spPr bwMode="auto">
          <a:xfrm>
            <a:off x="5857875" y="1295400"/>
            <a:ext cx="28797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弧形箭號 (下彎) 1"/>
          <p:cNvSpPr/>
          <p:nvPr/>
        </p:nvSpPr>
        <p:spPr>
          <a:xfrm>
            <a:off x="635000" y="4572000"/>
            <a:ext cx="8102600" cy="214313"/>
          </a:xfrm>
          <a:prstGeom prst="curvedDownArrow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478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71"/>
          <p:cNvSpPr txBox="1">
            <a:spLocks/>
          </p:cNvSpPr>
          <p:nvPr/>
        </p:nvSpPr>
        <p:spPr>
          <a:xfrm>
            <a:off x="395288" y="260350"/>
            <a:ext cx="8229600" cy="936625"/>
          </a:xfrm>
          <a:prstGeom prst="rect">
            <a:avLst/>
          </a:prstGeom>
        </p:spPr>
        <p:txBody>
          <a:bodyPr vert="horz" lIns="91425" tIns="45700" rIns="91425" bIns="45700" rtlCol="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l">
              <a:buSzPct val="25000"/>
            </a:pPr>
            <a:r>
              <a:rPr lang="en-US" altLang="zh-TW" b="1" dirty="0" err="1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Arial" pitchFamily="34" charset="0"/>
              </a:rPr>
              <a:t>總綱的基本理念</a:t>
            </a:r>
            <a:endParaRPr lang="en-US" altLang="zh-TW" b="1" dirty="0">
              <a:latin typeface="標楷體" pitchFamily="65" charset="-120"/>
              <a:ea typeface="標楷體" pitchFamily="65" charset="-120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4" name="投影片編號版面配置區 10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B48FE6-1051-426A-9515-C09F32B0545D}" type="slidenum">
              <a:rPr lang="zh-TW" altLang="en-US" sz="120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zh-TW" sz="1200">
              <a:solidFill>
                <a:srgbClr val="898989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Shape 552"/>
          <p:cNvSpPr>
            <a:spLocks noChangeArrowheads="1"/>
          </p:cNvSpPr>
          <p:nvPr/>
        </p:nvSpPr>
        <p:spPr bwMode="auto">
          <a:xfrm>
            <a:off x="556030" y="1484784"/>
            <a:ext cx="8208962" cy="37804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00" rIns="91425" bIns="45700"/>
          <a:lstStyle/>
          <a:p>
            <a:pPr algn="ctr" eaLnBrk="1" hangingPunct="1">
              <a:buClr>
                <a:srgbClr val="000000"/>
              </a:buClr>
              <a:buSzPct val="25000"/>
              <a:buFont typeface="Arial" charset="0"/>
              <a:buNone/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秉持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自發、互動、共好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的理念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，</a:t>
            </a:r>
          </a:p>
          <a:p>
            <a:pPr algn="ctr" eaLnBrk="1" hangingPunct="1">
              <a:buClr>
                <a:srgbClr val="000000"/>
              </a:buClr>
              <a:buSzPct val="25000"/>
              <a:buFont typeface="Arial" charset="0"/>
              <a:buNone/>
              <a:defRPr/>
            </a:pP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透過與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生活情境的結合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，</a:t>
            </a:r>
          </a:p>
          <a:p>
            <a:pPr algn="ctr" eaLnBrk="1" hangingPunct="1">
              <a:buClr>
                <a:srgbClr val="000000"/>
              </a:buClr>
              <a:buSzPct val="25000"/>
              <a:buFont typeface="Arial" charset="0"/>
              <a:buNone/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學生能夠</a:t>
            </a:r>
            <a:r>
              <a:rPr lang="en-US" sz="36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理解所學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，</a:t>
            </a:r>
          </a:p>
          <a:p>
            <a:pPr algn="ctr" eaLnBrk="1" hangingPunct="1">
              <a:buClr>
                <a:srgbClr val="000000"/>
              </a:buClr>
              <a:buSzPct val="25000"/>
              <a:buFont typeface="Arial" charset="0"/>
              <a:buNone/>
              <a:defRPr/>
            </a:pP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進而</a:t>
            </a:r>
            <a:r>
              <a:rPr lang="en-US" sz="3600" b="1" dirty="0" err="1" smtClean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整合和運用所學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，</a:t>
            </a:r>
          </a:p>
          <a:p>
            <a:pPr algn="ctr" eaLnBrk="1" hangingPunct="1">
              <a:buClr>
                <a:srgbClr val="000000"/>
              </a:buClr>
              <a:buSzPct val="25000"/>
              <a:buFont typeface="Arial" charset="0"/>
              <a:buNone/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解決問題、推陳出新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，</a:t>
            </a:r>
          </a:p>
          <a:p>
            <a:pPr algn="ctr" eaLnBrk="1" hangingPunct="1">
              <a:buClr>
                <a:srgbClr val="000000"/>
              </a:buClr>
              <a:buSzPct val="25000"/>
              <a:buFont typeface="Arial" charset="0"/>
              <a:buNone/>
              <a:defRPr/>
            </a:pP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成為與時俱進的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終身學習者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853719" y="5445224"/>
            <a:ext cx="576064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/>
              <a:t>您的詮釋是甚麼？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15788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05"/>
          <p:cNvSpPr>
            <a:spLocks noChangeArrowheads="1"/>
          </p:cNvSpPr>
          <p:nvPr/>
        </p:nvSpPr>
        <p:spPr bwMode="auto">
          <a:xfrm>
            <a:off x="2268538" y="1638300"/>
            <a:ext cx="5268912" cy="1625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/>
            <a:endParaRPr lang="zh-TW" altLang="en-US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Shape 506"/>
          <p:cNvSpPr>
            <a:spLocks noChangeArrowheads="1"/>
          </p:cNvSpPr>
          <p:nvPr/>
        </p:nvSpPr>
        <p:spPr bwMode="auto">
          <a:xfrm>
            <a:off x="4211638" y="5513388"/>
            <a:ext cx="785812" cy="5794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/>
            <a:endParaRPr lang="zh-TW" altLang="en-US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Shape 508"/>
          <p:cNvSpPr txBox="1">
            <a:spLocks noChangeArrowheads="1"/>
          </p:cNvSpPr>
          <p:nvPr/>
        </p:nvSpPr>
        <p:spPr bwMode="auto">
          <a:xfrm>
            <a:off x="2051720" y="5805488"/>
            <a:ext cx="5256584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6025" tIns="256025" rIns="256025" bIns="256025" anchor="ctr"/>
          <a:lstStyle/>
          <a:p>
            <a:pPr algn="ctr" eaLnBrk="1" hangingPunct="1">
              <a:lnSpc>
                <a:spcPct val="90000"/>
              </a:lnSpc>
              <a:buSzPct val="25000"/>
            </a:pPr>
            <a:r>
              <a:rPr lang="zh-TW" altLang="en-US" sz="3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 pitchFamily="34" charset="0"/>
                <a:sym typeface="Arial" pitchFamily="34" charset="0"/>
              </a:rPr>
              <a:t>以人為本的</a:t>
            </a:r>
            <a:r>
              <a:rPr lang="en-US" altLang="zh-TW" sz="3600" b="1" dirty="0" err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 pitchFamily="34" charset="0"/>
                <a:sym typeface="Arial" pitchFamily="34" charset="0"/>
              </a:rPr>
              <a:t>終身學習者</a:t>
            </a:r>
            <a:endParaRPr lang="en-US" altLang="zh-TW" sz="36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Arial" pitchFamily="34" charset="0"/>
              <a:sym typeface="Arial" pitchFamily="34" charset="0"/>
            </a:endParaRPr>
          </a:p>
        </p:txBody>
      </p:sp>
      <p:sp>
        <p:nvSpPr>
          <p:cNvPr id="6" name="Shape 510"/>
          <p:cNvSpPr txBox="1">
            <a:spLocks noChangeArrowheads="1"/>
          </p:cNvSpPr>
          <p:nvPr/>
        </p:nvSpPr>
        <p:spPr bwMode="auto">
          <a:xfrm>
            <a:off x="4221163" y="3497263"/>
            <a:ext cx="1281112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00" tIns="45700" rIns="45700" bIns="45700" anchor="ctr"/>
          <a:lstStyle/>
          <a:p>
            <a:pPr algn="ctr" eaLnBrk="1" hangingPunct="1">
              <a:lnSpc>
                <a:spcPct val="90000"/>
              </a:lnSpc>
              <a:buSzPct val="25000"/>
            </a:pPr>
            <a:r>
              <a:rPr lang="en-US" altLang="zh-TW" sz="36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Arial" pitchFamily="34" charset="0"/>
                <a:sym typeface="Arial" pitchFamily="34" charset="0"/>
              </a:rPr>
              <a:t>社會參與</a:t>
            </a:r>
          </a:p>
        </p:txBody>
      </p:sp>
      <p:sp>
        <p:nvSpPr>
          <p:cNvPr id="7" name="Shape 515"/>
          <p:cNvSpPr>
            <a:spLocks noChangeArrowheads="1"/>
          </p:cNvSpPr>
          <p:nvPr/>
        </p:nvSpPr>
        <p:spPr bwMode="auto">
          <a:xfrm>
            <a:off x="1403350" y="2205038"/>
            <a:ext cx="6437313" cy="3240087"/>
          </a:xfrm>
          <a:custGeom>
            <a:avLst/>
            <a:gdLst>
              <a:gd name="T0" fmla="*/ 2147483647 w 120000"/>
              <a:gd name="T1" fmla="*/ 2147483647 h 120000"/>
              <a:gd name="T2" fmla="*/ 2147483647 w 120000"/>
              <a:gd name="T3" fmla="*/ 2147483647 h 120000"/>
              <a:gd name="T4" fmla="*/ 2147483647 w 120000"/>
              <a:gd name="T5" fmla="*/ 2147483647 h 120000"/>
              <a:gd name="T6" fmla="*/ 2147483647 w 120000"/>
              <a:gd name="T7" fmla="*/ 2147483647 h 120000"/>
              <a:gd name="T8" fmla="*/ 2147483647 w 120000"/>
              <a:gd name="T9" fmla="*/ 2147483647 h 120000"/>
              <a:gd name="T10" fmla="*/ 2147483647 w 120000"/>
              <a:gd name="T11" fmla="*/ 2147483647 h 120000"/>
              <a:gd name="T12" fmla="*/ 2147483647 w 120000"/>
              <a:gd name="T13" fmla="*/ 2147483647 h 120000"/>
              <a:gd name="T14" fmla="*/ 2147483647 w 120000"/>
              <a:gd name="T15" fmla="*/ 2147483647 h 120000"/>
              <a:gd name="T16" fmla="*/ 2147483647 w 120000"/>
              <a:gd name="T17" fmla="*/ 2147483647 h 120000"/>
              <a:gd name="T18" fmla="*/ 2147483647 w 120000"/>
              <a:gd name="T19" fmla="*/ 2147483647 h 120000"/>
              <a:gd name="T20" fmla="*/ 2147483647 w 120000"/>
              <a:gd name="T21" fmla="*/ 2147483647 h 120000"/>
              <a:gd name="T22" fmla="*/ 2147483647 w 120000"/>
              <a:gd name="T23" fmla="*/ 2147483647 h 120000"/>
              <a:gd name="T24" fmla="*/ 2147483647 w 120000"/>
              <a:gd name="T25" fmla="*/ 2147483647 h 120000"/>
              <a:gd name="T26" fmla="*/ 2147483647 w 120000"/>
              <a:gd name="T27" fmla="*/ 2147483647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000"/>
              <a:gd name="T43" fmla="*/ 0 h 120000"/>
              <a:gd name="T44" fmla="*/ 120000 w 120000"/>
              <a:gd name="T45" fmla="*/ 120000 h 1200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000" h="120000" extrusionOk="0">
                <a:moveTo>
                  <a:pt x="583" y="34175"/>
                </a:moveTo>
                <a:cubicBezTo>
                  <a:pt x="-2678" y="22567"/>
                  <a:pt x="7879" y="11072"/>
                  <a:pt x="27614" y="4745"/>
                </a:cubicBezTo>
                <a:cubicBezTo>
                  <a:pt x="47350" y="-1581"/>
                  <a:pt x="72649" y="-1581"/>
                  <a:pt x="92385" y="4745"/>
                </a:cubicBezTo>
                <a:cubicBezTo>
                  <a:pt x="112120" y="11072"/>
                  <a:pt x="122678" y="22567"/>
                  <a:pt x="119416" y="34175"/>
                </a:cubicBezTo>
                <a:lnTo>
                  <a:pt x="74854" y="113543"/>
                </a:lnTo>
                <a:cubicBezTo>
                  <a:pt x="73813" y="117246"/>
                  <a:pt x="67477" y="120000"/>
                  <a:pt x="60000" y="120000"/>
                </a:cubicBezTo>
                <a:cubicBezTo>
                  <a:pt x="52522" y="120000"/>
                  <a:pt x="46186" y="117246"/>
                  <a:pt x="45145" y="113543"/>
                </a:cubicBezTo>
                <a:lnTo>
                  <a:pt x="583" y="34175"/>
                </a:lnTo>
                <a:close/>
                <a:moveTo>
                  <a:pt x="3279" y="30000"/>
                </a:moveTo>
                <a:cubicBezTo>
                  <a:pt x="3279" y="43254"/>
                  <a:pt x="28674" y="53999"/>
                  <a:pt x="60000" y="53999"/>
                </a:cubicBezTo>
                <a:cubicBezTo>
                  <a:pt x="91325" y="53999"/>
                  <a:pt x="116720" y="43254"/>
                  <a:pt x="116720" y="29999"/>
                </a:cubicBezTo>
                <a:cubicBezTo>
                  <a:pt x="116720" y="16745"/>
                  <a:pt x="91325" y="5999"/>
                  <a:pt x="60000" y="5999"/>
                </a:cubicBezTo>
                <a:cubicBezTo>
                  <a:pt x="28674" y="5999"/>
                  <a:pt x="3279" y="16745"/>
                  <a:pt x="3279" y="29999"/>
                </a:cubicBezTo>
                <a:lnTo>
                  <a:pt x="3279" y="30000"/>
                </a:lnTo>
                <a:close/>
              </a:path>
            </a:pathLst>
          </a:custGeom>
          <a:gradFill rotWithShape="0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zh-TW" altLang="en-US"/>
          </a:p>
        </p:txBody>
      </p:sp>
      <p:sp>
        <p:nvSpPr>
          <p:cNvPr id="8" name="Shape 517"/>
          <p:cNvSpPr txBox="1">
            <a:spLocks noChangeArrowheads="1"/>
          </p:cNvSpPr>
          <p:nvPr/>
        </p:nvSpPr>
        <p:spPr bwMode="auto">
          <a:xfrm>
            <a:off x="1907704" y="2996952"/>
            <a:ext cx="164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SzPct val="25000"/>
            </a:pPr>
            <a:r>
              <a:rPr lang="en-US" altLang="zh-TW" sz="2400" b="1" dirty="0" err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pitchFamily="34" charset="0"/>
                <a:sym typeface="Arial" pitchFamily="34" charset="0"/>
              </a:rPr>
              <a:t>學習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pitchFamily="34" charset="0"/>
                <a:sym typeface="Arial" pitchFamily="34" charset="0"/>
              </a:rPr>
              <a:t>意願</a:t>
            </a:r>
            <a:endParaRPr lang="en-US" altLang="zh-TW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Arial" pitchFamily="34" charset="0"/>
              <a:sym typeface="Arial" pitchFamily="34" charset="0"/>
            </a:endParaRPr>
          </a:p>
        </p:txBody>
      </p:sp>
      <p:sp>
        <p:nvSpPr>
          <p:cNvPr id="9" name="Shape 518"/>
          <p:cNvSpPr txBox="1">
            <a:spLocks noChangeArrowheads="1"/>
          </p:cNvSpPr>
          <p:nvPr/>
        </p:nvSpPr>
        <p:spPr bwMode="auto">
          <a:xfrm>
            <a:off x="5652120" y="2996952"/>
            <a:ext cx="164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 eaLnBrk="1" hangingPunct="1">
              <a:buSzPct val="25000"/>
            </a:pPr>
            <a:r>
              <a:rPr lang="en-US" altLang="zh-TW" sz="2400" b="1" dirty="0" err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pitchFamily="34" charset="0"/>
                <a:sym typeface="Arial" pitchFamily="34" charset="0"/>
              </a:rPr>
              <a:t>學習方法</a:t>
            </a:r>
            <a:endParaRPr lang="en-US" altLang="zh-TW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Arial" pitchFamily="34" charset="0"/>
              <a:sym typeface="Arial" pitchFamily="34" charset="0"/>
            </a:endParaRPr>
          </a:p>
        </p:txBody>
      </p:sp>
      <p:sp>
        <p:nvSpPr>
          <p:cNvPr id="10" name="Shape 519"/>
          <p:cNvSpPr txBox="1">
            <a:spLocks noChangeArrowheads="1"/>
          </p:cNvSpPr>
          <p:nvPr/>
        </p:nvSpPr>
        <p:spPr bwMode="auto">
          <a:xfrm>
            <a:off x="3851920" y="3789040"/>
            <a:ext cx="1643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eaLnBrk="1" hangingPunct="1">
              <a:buSzPct val="25000"/>
            </a:pPr>
            <a:r>
              <a:rPr lang="en-US" altLang="zh-TW" sz="2400" b="1" dirty="0" err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pitchFamily="34" charset="0"/>
                <a:sym typeface="Arial" pitchFamily="34" charset="0"/>
              </a:rPr>
              <a:t>活用學習</a:t>
            </a:r>
            <a:endParaRPr lang="en-US" altLang="zh-TW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Arial" pitchFamily="34" charset="0"/>
              <a:sym typeface="Arial" pitchFamily="34" charset="0"/>
            </a:endParaRPr>
          </a:p>
        </p:txBody>
      </p:sp>
      <p:sp>
        <p:nvSpPr>
          <p:cNvPr id="11" name="投影片編號版面配置區 20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735AFC5-ABCD-41F4-BCBD-44350E20D7DA}" type="slidenum">
              <a:rPr lang="zh-TW" altLang="en-US">
                <a:latin typeface="標楷體" pitchFamily="65" charset="-120"/>
                <a:ea typeface="標楷體" pitchFamily="65" charset="-120"/>
              </a:rPr>
              <a:pPr/>
              <a:t>14</a:t>
            </a:fld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2" name="群組 25"/>
          <p:cNvGrpSpPr>
            <a:grpSpLocks/>
          </p:cNvGrpSpPr>
          <p:nvPr/>
        </p:nvGrpSpPr>
        <p:grpSpPr bwMode="auto">
          <a:xfrm>
            <a:off x="1547664" y="404664"/>
            <a:ext cx="3251200" cy="3251200"/>
            <a:chOff x="2328912" y="832333"/>
            <a:chExt cx="3251200" cy="3251200"/>
          </a:xfrm>
        </p:grpSpPr>
        <p:pic>
          <p:nvPicPr>
            <p:cNvPr id="13" name="圖片 20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28912" y="832333"/>
              <a:ext cx="3251200" cy="325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Shape 512"/>
            <p:cNvSpPr txBox="1">
              <a:spLocks noChangeArrowheads="1"/>
            </p:cNvSpPr>
            <p:nvPr/>
          </p:nvSpPr>
          <p:spPr bwMode="auto">
            <a:xfrm>
              <a:off x="3203848" y="1412776"/>
              <a:ext cx="1373198" cy="1464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3175" tIns="43175" rIns="43175" bIns="43175" anchor="ctr"/>
            <a:lstStyle/>
            <a:p>
              <a:pPr algn="ctr" eaLnBrk="1" hangingPunct="1">
                <a:lnSpc>
                  <a:spcPct val="90000"/>
                </a:lnSpc>
                <a:buSzPct val="25000"/>
              </a:pPr>
              <a:r>
                <a:rPr lang="zh-TW" altLang="en-US" sz="3400" b="1">
                  <a:latin typeface="標楷體" pitchFamily="65" charset="-120"/>
                  <a:ea typeface="標楷體" pitchFamily="65" charset="-120"/>
                  <a:cs typeface="Arial" pitchFamily="34" charset="0"/>
                  <a:sym typeface="Arial" pitchFamily="34" charset="0"/>
                </a:rPr>
                <a:t>自主行動</a:t>
              </a:r>
              <a:endParaRPr lang="en-US" altLang="zh-TW" sz="3400" b="1">
                <a:latin typeface="標楷體" pitchFamily="65" charset="-120"/>
                <a:ea typeface="標楷體" pitchFamily="65" charset="-120"/>
                <a:cs typeface="Arial" pitchFamily="34" charset="0"/>
                <a:sym typeface="Arial" pitchFamily="34" charset="0"/>
              </a:endParaRPr>
            </a:p>
          </p:txBody>
        </p:sp>
      </p:grpSp>
      <p:grpSp>
        <p:nvGrpSpPr>
          <p:cNvPr id="15" name="群組 26"/>
          <p:cNvGrpSpPr>
            <a:grpSpLocks/>
          </p:cNvGrpSpPr>
          <p:nvPr/>
        </p:nvGrpSpPr>
        <p:grpSpPr bwMode="auto">
          <a:xfrm>
            <a:off x="4427984" y="393824"/>
            <a:ext cx="3251200" cy="3251200"/>
            <a:chOff x="4211960" y="823453"/>
            <a:chExt cx="3251200" cy="3251200"/>
          </a:xfrm>
        </p:grpSpPr>
        <p:pic>
          <p:nvPicPr>
            <p:cNvPr id="16" name="圖片 19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823453"/>
              <a:ext cx="3251200" cy="325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Shape 512"/>
            <p:cNvSpPr txBox="1">
              <a:spLocks noChangeArrowheads="1"/>
            </p:cNvSpPr>
            <p:nvPr/>
          </p:nvSpPr>
          <p:spPr bwMode="auto">
            <a:xfrm>
              <a:off x="5148064" y="1340768"/>
              <a:ext cx="1373198" cy="1464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3175" tIns="43175" rIns="43175" bIns="43175" anchor="ctr"/>
            <a:lstStyle/>
            <a:p>
              <a:pPr algn="ctr" eaLnBrk="1" hangingPunct="1">
                <a:lnSpc>
                  <a:spcPct val="90000"/>
                </a:lnSpc>
                <a:buSzPct val="25000"/>
              </a:pPr>
              <a:r>
                <a:rPr lang="zh-TW" altLang="en-US" sz="3400" b="1">
                  <a:latin typeface="標楷體" pitchFamily="65" charset="-120"/>
                  <a:ea typeface="標楷體" pitchFamily="65" charset="-120"/>
                  <a:cs typeface="Arial" pitchFamily="34" charset="0"/>
                  <a:sym typeface="Arial" pitchFamily="34" charset="0"/>
                </a:rPr>
                <a:t>溝通互動</a:t>
              </a:r>
              <a:endParaRPr lang="en-US" altLang="zh-TW" sz="3400" b="1">
                <a:latin typeface="標楷體" pitchFamily="65" charset="-120"/>
                <a:ea typeface="標楷體" pitchFamily="65" charset="-120"/>
                <a:cs typeface="Arial" pitchFamily="34" charset="0"/>
                <a:sym typeface="Arial" pitchFamily="34" charset="0"/>
              </a:endParaRPr>
            </a:p>
          </p:txBody>
        </p:sp>
      </p:grpSp>
      <p:grpSp>
        <p:nvGrpSpPr>
          <p:cNvPr id="18" name="群組 27"/>
          <p:cNvGrpSpPr>
            <a:grpSpLocks/>
          </p:cNvGrpSpPr>
          <p:nvPr/>
        </p:nvGrpSpPr>
        <p:grpSpPr bwMode="auto">
          <a:xfrm>
            <a:off x="2987824" y="1052736"/>
            <a:ext cx="3251200" cy="3251200"/>
            <a:chOff x="3203848" y="2338040"/>
            <a:chExt cx="3251200" cy="3251200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3848" y="2338040"/>
              <a:ext cx="3251200" cy="325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Shape 512"/>
            <p:cNvSpPr txBox="1">
              <a:spLocks noChangeArrowheads="1"/>
            </p:cNvSpPr>
            <p:nvPr/>
          </p:nvSpPr>
          <p:spPr bwMode="auto">
            <a:xfrm>
              <a:off x="4067944" y="2900802"/>
              <a:ext cx="1373198" cy="1464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3175" tIns="43175" rIns="43175" bIns="43175" anchor="ctr"/>
            <a:lstStyle/>
            <a:p>
              <a:pPr algn="ctr" eaLnBrk="1" hangingPunct="1">
                <a:lnSpc>
                  <a:spcPct val="90000"/>
                </a:lnSpc>
                <a:buSzPct val="25000"/>
              </a:pPr>
              <a:r>
                <a:rPr lang="zh-TW" altLang="en-US" sz="3400" b="1">
                  <a:latin typeface="標楷體" pitchFamily="65" charset="-120"/>
                  <a:ea typeface="標楷體" pitchFamily="65" charset="-120"/>
                  <a:cs typeface="Arial" pitchFamily="34" charset="0"/>
                  <a:sym typeface="Arial" pitchFamily="34" charset="0"/>
                </a:rPr>
                <a:t>社會參與</a:t>
              </a:r>
              <a:endParaRPr lang="en-US" altLang="zh-TW" sz="3400" b="1">
                <a:latin typeface="標楷體" pitchFamily="65" charset="-120"/>
                <a:ea typeface="標楷體" pitchFamily="65" charset="-120"/>
                <a:cs typeface="Arial" pitchFamily="34" charset="0"/>
                <a:sym typeface="Arial" pitchFamily="34" charset="0"/>
              </a:endParaRPr>
            </a:p>
          </p:txBody>
        </p:sp>
      </p:grpSp>
      <p:sp>
        <p:nvSpPr>
          <p:cNvPr id="21" name="Shape 471"/>
          <p:cNvSpPr txBox="1">
            <a:spLocks/>
          </p:cNvSpPr>
          <p:nvPr/>
        </p:nvSpPr>
        <p:spPr>
          <a:xfrm>
            <a:off x="179512" y="188640"/>
            <a:ext cx="8229600" cy="936625"/>
          </a:xfrm>
          <a:prstGeom prst="rect">
            <a:avLst/>
          </a:prstGeom>
        </p:spPr>
        <p:txBody>
          <a:bodyPr vert="horz" lIns="91425" tIns="45700" rIns="91425" bIns="45700" rtlCol="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l">
              <a:buSzPct val="25000"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Arial" pitchFamily="34" charset="0"/>
              </a:rPr>
              <a:t>核心素養</a:t>
            </a:r>
            <a:endParaRPr lang="en-US" altLang="en-US" b="1" dirty="0">
              <a:latin typeface="標楷體" pitchFamily="65" charset="-120"/>
              <a:ea typeface="標楷體" pitchFamily="65" charset="-120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67544" y="4429561"/>
            <a:ext cx="8208912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「核心素養」是指一個人為適應現在生活及面對未來挑戰，所應具備的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知識、能力與態度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。「核心素養」強調學習不宜以學科知識及技能為限，而應</a:t>
            </a:r>
            <a:r>
              <a:rPr lang="zh-TW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關注學習與生活的結合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透過實踐力行而彰顯學習者的全人發展</a:t>
            </a:r>
            <a:endParaRPr lang="zh-TW" altLang="en-US" sz="2000" b="1" dirty="0">
              <a:solidFill>
                <a:srgbClr val="0000FF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835696" y="5805488"/>
            <a:ext cx="576064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/>
              <a:t>您的詮釋是甚麼？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51048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10" grpId="0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2420888"/>
            <a:ext cx="7772400" cy="2084435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有沒有可能達成目標？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怎麼</a:t>
            </a:r>
            <a:r>
              <a:rPr lang="zh-TW" altLang="en-US" dirty="0" smtClean="0"/>
              <a:t>做？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以</a:t>
            </a:r>
            <a:r>
              <a:rPr lang="zh-TW" altLang="en-US" b="1" dirty="0" smtClean="0"/>
              <a:t>老師角色</a:t>
            </a:r>
            <a:r>
              <a:rPr lang="zh-TW" altLang="en-US" dirty="0" smtClean="0"/>
              <a:t>我</a:t>
            </a:r>
            <a:r>
              <a:rPr lang="zh-TW" altLang="en-US" dirty="0"/>
              <a:t>能做到</a:t>
            </a:r>
            <a:r>
              <a:rPr lang="zh-TW" altLang="en-US" dirty="0" smtClean="0"/>
              <a:t>什麼？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446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63233184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759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1816"/>
            <a:ext cx="9144000" cy="323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再請閱讀國文科領綱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請對照差異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+mj-ea"/>
                <a:ea typeface="+mj-ea"/>
              </a:rPr>
              <a:t>請看看核心素養領綱</a:t>
            </a:r>
            <a:endParaRPr lang="zh-TW" altLang="en-US" sz="4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7683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7" name="Shape 527"/>
          <p:cNvPicPr preferRelativeResize="0"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450" y="917575"/>
            <a:ext cx="9099550" cy="5248275"/>
          </a:xfrm>
        </p:spPr>
      </p:pic>
      <p:sp>
        <p:nvSpPr>
          <p:cNvPr id="249858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AA39894-C09A-44FB-97BA-71241142B74D}" type="slidenum">
              <a:rPr lang="zh-TW" altLang="en-US" smtClean="0">
                <a:latin typeface="標楷體" pitchFamily="65" charset="-120"/>
                <a:ea typeface="標楷體" pitchFamily="65" charset="-120"/>
              </a:rPr>
              <a:pPr/>
              <a:t>19</a:t>
            </a:fld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9859" name="Shape 526"/>
          <p:cNvSpPr txBox="1">
            <a:spLocks noChangeArrowheads="1"/>
          </p:cNvSpPr>
          <p:nvPr/>
        </p:nvSpPr>
        <p:spPr bwMode="auto">
          <a:xfrm>
            <a:off x="1476375" y="142875"/>
            <a:ext cx="5929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en-US" sz="4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核心素養的轉化</a:t>
            </a:r>
            <a:r>
              <a:rPr lang="en-US" sz="4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與發展</a:t>
            </a:r>
          </a:p>
        </p:txBody>
      </p:sp>
    </p:spTree>
    <p:extLst>
      <p:ext uri="{BB962C8B-B14F-4D97-AF65-F5344CB8AC3E}">
        <p14:creationId xmlns:p14="http://schemas.microsoft.com/office/powerpoint/2010/main" val="19399655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任務</a:t>
            </a:r>
            <a:r>
              <a:rPr lang="en-US" altLang="zh-TW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1</a:t>
            </a:r>
            <a:r>
              <a:rPr lang="zh-TW" altLang="en-US" dirty="0">
                <a:latin typeface="文鼎甜妞體B" panose="040B0800000000000000" pitchFamily="82" charset="-120"/>
                <a:ea typeface="文鼎甜妞體B" panose="040B0800000000000000" pitchFamily="82" charset="-120"/>
              </a:rPr>
              <a:t>：看看下圖，你看到了什麼？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72" y="3068960"/>
            <a:ext cx="5095027" cy="350729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4680520" cy="350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3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2F2F2F"/>
                </a:solidFill>
              </a:rPr>
              <a:t>問題</a:t>
            </a:r>
            <a:r>
              <a:rPr lang="zh-TW" altLang="en-US" dirty="0" smtClean="0">
                <a:solidFill>
                  <a:srgbClr val="2F2F2F"/>
                </a:solidFill>
              </a:rPr>
              <a:t>一：國文科內容</a:t>
            </a:r>
            <a:r>
              <a:rPr lang="zh-TW" altLang="en-US" dirty="0">
                <a:solidFill>
                  <a:srgbClr val="2F2F2F"/>
                </a:solidFill>
              </a:rPr>
              <a:t>太多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+mj-ea"/>
                <a:ea typeface="+mj-ea"/>
              </a:rPr>
              <a:t>HOW</a:t>
            </a:r>
            <a:r>
              <a:rPr lang="zh-TW" altLang="en-US" dirty="0" smtClean="0">
                <a:latin typeface="+mj-ea"/>
                <a:ea typeface="+mj-ea"/>
              </a:rPr>
              <a:t>  </a:t>
            </a:r>
            <a:r>
              <a:rPr lang="en-US" altLang="zh-TW" dirty="0" smtClean="0">
                <a:latin typeface="+mj-ea"/>
                <a:ea typeface="+mj-ea"/>
              </a:rPr>
              <a:t>TO</a:t>
            </a:r>
            <a:r>
              <a:rPr lang="zh-TW" altLang="en-US" dirty="0" smtClean="0">
                <a:latin typeface="+mj-ea"/>
                <a:ea typeface="+mj-ea"/>
              </a:rPr>
              <a:t>  </a:t>
            </a:r>
            <a:r>
              <a:rPr lang="en-US" altLang="zh-TW" dirty="0" smtClean="0">
                <a:latin typeface="+mj-ea"/>
                <a:ea typeface="+mj-ea"/>
              </a:rPr>
              <a:t>CHANGE</a:t>
            </a:r>
            <a:r>
              <a:rPr lang="zh-TW" altLang="en-US" dirty="0" smtClean="0">
                <a:latin typeface="+mj-ea"/>
                <a:ea typeface="+mj-ea"/>
              </a:rPr>
              <a:t>？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我全部都要教嗎？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我要教學生什麼去應對？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我怎麼教？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80928"/>
            <a:ext cx="336761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0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問題二：學生學習動機低落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+mj-ea"/>
                <a:ea typeface="+mj-ea"/>
              </a:rPr>
              <a:t>HOW  TO  CHANGE</a:t>
            </a:r>
            <a:r>
              <a:rPr lang="zh-TW" altLang="en-US" dirty="0">
                <a:latin typeface="+mj-ea"/>
                <a:ea typeface="+mj-ea"/>
              </a:rPr>
              <a:t>？</a:t>
            </a:r>
          </a:p>
          <a:p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如何提升</a:t>
            </a:r>
            <a:r>
              <a:rPr lang="zh-TW" altLang="en-US" dirty="0" smtClean="0">
                <a:latin typeface="+mj-ea"/>
                <a:ea typeface="+mj-ea"/>
              </a:rPr>
              <a:t>收視率？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單靠聆聽有辦法學習好嗎？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我要怎麼做？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2"/>
            <a:ext cx="3438525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84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問題三：分組合作怎麼做？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+mj-ea"/>
                <a:ea typeface="+mj-ea"/>
              </a:rPr>
              <a:t>HOW</a:t>
            </a:r>
            <a:r>
              <a:rPr lang="zh-TW" altLang="en-US" dirty="0" smtClean="0">
                <a:latin typeface="+mj-ea"/>
                <a:ea typeface="+mj-ea"/>
              </a:rPr>
              <a:t>  </a:t>
            </a:r>
            <a:r>
              <a:rPr lang="en-US" altLang="zh-TW" dirty="0" smtClean="0">
                <a:latin typeface="+mj-ea"/>
                <a:ea typeface="+mj-ea"/>
              </a:rPr>
              <a:t>TO</a:t>
            </a:r>
            <a:r>
              <a:rPr lang="zh-TW" altLang="en-US" dirty="0" smtClean="0">
                <a:latin typeface="+mj-ea"/>
                <a:ea typeface="+mj-ea"/>
              </a:rPr>
              <a:t>  </a:t>
            </a:r>
            <a:r>
              <a:rPr lang="en-US" altLang="zh-TW" dirty="0" smtClean="0">
                <a:latin typeface="+mj-ea"/>
                <a:ea typeface="+mj-ea"/>
              </a:rPr>
              <a:t>DO</a:t>
            </a:r>
            <a:r>
              <a:rPr lang="zh-TW" altLang="en-US" dirty="0" smtClean="0">
                <a:latin typeface="+mj-ea"/>
                <a:ea typeface="+mj-ea"/>
              </a:rPr>
              <a:t>？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合作</a:t>
            </a:r>
            <a:r>
              <a:rPr lang="zh-TW" altLang="en-US" dirty="0" smtClean="0">
                <a:latin typeface="+mj-ea"/>
                <a:ea typeface="+mj-ea"/>
              </a:rPr>
              <a:t>學習？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學習共同體？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討論、實作？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學思達？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93" y="2132856"/>
            <a:ext cx="5532107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問題四：一個人怎麼做？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孤軍奮戰不如團體奮戰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從單打獨鬥到共同備課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共同備課如何進行？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任務、合作、方法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56" y="1412776"/>
            <a:ext cx="396464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03" y="3948926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9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問題五：上述內涵我都有了，可是究竟什麼是素養導向？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87885"/>
            <a:ext cx="8229600" cy="2910930"/>
          </a:xfrm>
        </p:spPr>
      </p:pic>
    </p:spTree>
    <p:extLst>
      <p:ext uri="{BB962C8B-B14F-4D97-AF65-F5344CB8AC3E}">
        <p14:creationId xmlns:p14="http://schemas.microsoft.com/office/powerpoint/2010/main" val="315397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從</a:t>
            </a:r>
            <a:r>
              <a:rPr lang="zh-TW" altLang="en-US" dirty="0" smtClean="0">
                <a:solidFill>
                  <a:srgbClr val="FF0000"/>
                </a:solidFill>
              </a:rPr>
              <a:t>內容</a:t>
            </a:r>
            <a:r>
              <a:rPr lang="zh-TW" altLang="en-US" dirty="0" smtClean="0"/>
              <a:t>導向到</a:t>
            </a:r>
            <a:r>
              <a:rPr lang="zh-TW" altLang="en-US" dirty="0" smtClean="0">
                <a:solidFill>
                  <a:srgbClr val="FF0000"/>
                </a:solidFill>
              </a:rPr>
              <a:t>素養</a:t>
            </a:r>
            <a:r>
              <a:rPr lang="zh-TW" altLang="en-US" dirty="0" smtClean="0"/>
              <a:t>導向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+mj-ea"/>
                <a:ea typeface="+mj-ea"/>
              </a:rPr>
              <a:t>教國文</a:t>
            </a:r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>
              <a:latin typeface="+mj-ea"/>
              <a:ea typeface="+mj-ea"/>
            </a:endParaRPr>
          </a:p>
          <a:p>
            <a:r>
              <a:rPr lang="zh-TW" altLang="en-US" b="1" dirty="0" smtClean="0">
                <a:latin typeface="+mj-ea"/>
                <a:ea typeface="+mj-ea"/>
              </a:rPr>
              <a:t>教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生活中</a:t>
            </a:r>
            <a:r>
              <a:rPr lang="zh-TW" altLang="en-US" b="1" dirty="0" smtClean="0">
                <a:latin typeface="+mj-ea"/>
                <a:ea typeface="+mj-ea"/>
              </a:rPr>
              <a:t>的國文</a:t>
            </a:r>
            <a:endParaRPr lang="en-US" altLang="zh-TW" b="1" dirty="0" smtClean="0">
              <a:latin typeface="+mj-ea"/>
              <a:ea typeface="+mj-ea"/>
            </a:endParaRPr>
          </a:p>
          <a:p>
            <a:r>
              <a:rPr lang="zh-TW" altLang="en-US" b="1" dirty="0" smtClean="0">
                <a:latin typeface="+mj-ea"/>
                <a:ea typeface="+mj-ea"/>
              </a:rPr>
              <a:t>教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不同生活脈絡</a:t>
            </a:r>
            <a:r>
              <a:rPr lang="zh-TW" altLang="en-US" b="1" dirty="0" smtClean="0">
                <a:latin typeface="+mj-ea"/>
                <a:ea typeface="+mj-ea"/>
              </a:rPr>
              <a:t>中的國文</a:t>
            </a:r>
            <a:endParaRPr lang="en-US" altLang="zh-TW" b="1" dirty="0" smtClean="0">
              <a:latin typeface="+mj-ea"/>
              <a:ea typeface="+mj-ea"/>
            </a:endParaRPr>
          </a:p>
          <a:p>
            <a:r>
              <a:rPr lang="zh-TW" altLang="en-US" b="1" dirty="0">
                <a:latin typeface="+mj-ea"/>
                <a:ea typeface="+mj-ea"/>
              </a:rPr>
              <a:t>教不同生活脈絡</a:t>
            </a:r>
            <a:r>
              <a:rPr lang="zh-TW" altLang="en-US" b="1" dirty="0" smtClean="0">
                <a:latin typeface="+mj-ea"/>
                <a:ea typeface="+mj-ea"/>
              </a:rPr>
              <a:t>中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用得到</a:t>
            </a:r>
            <a:r>
              <a:rPr lang="zh-TW" altLang="en-US" b="1" dirty="0" smtClean="0">
                <a:latin typeface="+mj-ea"/>
                <a:ea typeface="+mj-ea"/>
              </a:rPr>
              <a:t>國文</a:t>
            </a:r>
            <a:endParaRPr lang="zh-TW" altLang="en-US" b="1" dirty="0">
              <a:latin typeface="+mj-ea"/>
              <a:ea typeface="+mj-ea"/>
            </a:endParaRPr>
          </a:p>
          <a:p>
            <a:endParaRPr lang="zh-TW" altLang="en-US" dirty="0"/>
          </a:p>
        </p:txBody>
      </p:sp>
      <p:sp>
        <p:nvSpPr>
          <p:cNvPr id="4" name="向下箭號 3"/>
          <p:cNvSpPr/>
          <p:nvPr/>
        </p:nvSpPr>
        <p:spPr>
          <a:xfrm>
            <a:off x="1403648" y="2132856"/>
            <a:ext cx="360040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33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國文領域的素養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" y="1340768"/>
            <a:ext cx="8001580" cy="515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391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教師教學</a:t>
            </a:r>
            <a:r>
              <a:rPr lang="en-US" altLang="zh-TW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V.S.</a:t>
            </a:r>
            <a:r>
              <a:rPr lang="zh-TW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學生學習</a:t>
            </a:r>
            <a:endParaRPr lang="zh-TW" alt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457200" y="762497"/>
            <a:ext cx="3657600" cy="658368"/>
          </a:xfrm>
        </p:spPr>
        <p:txBody>
          <a:bodyPr/>
          <a:lstStyle/>
          <a:p>
            <a:r>
              <a:rPr lang="zh-TW" altLang="en-US" sz="2400" dirty="0" smtClean="0"/>
              <a:t>         教師教學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>
          <a:xfrm>
            <a:off x="457200" y="1420865"/>
            <a:ext cx="3657600" cy="5437135"/>
          </a:xfrm>
          <a:solidFill>
            <a:srgbClr val="CCFF33"/>
          </a:solidFill>
        </p:spPr>
        <p:txBody>
          <a:bodyPr/>
          <a:lstStyle/>
          <a:p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著重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扮演「助學者」的角色，以</a:t>
            </a: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培養學生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適應未來社會生活和解決問題的統整能力</a:t>
            </a: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5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透過提問、討論、欣賞、展演、操作、情境體驗等有效的教學活動與策略，引導學生創造與省思，提供學生更多參與互動及力行實踐的機會，以強化學生主動學習的角色。</a:t>
            </a:r>
          </a:p>
          <a:p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>
          <a:xfrm>
            <a:off x="4376176" y="808150"/>
            <a:ext cx="3657600" cy="658368"/>
          </a:xfrm>
        </p:spPr>
        <p:txBody>
          <a:bodyPr/>
          <a:lstStyle/>
          <a:p>
            <a:r>
              <a:rPr lang="zh-TW" altLang="en-US" sz="2400" dirty="0" smtClean="0"/>
              <a:t>          學生</a:t>
            </a:r>
            <a:r>
              <a:rPr lang="zh-TW" altLang="en-US" sz="2400" dirty="0"/>
              <a:t>學習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4"/>
          </p:nvPr>
        </p:nvSpPr>
        <p:spPr>
          <a:xfrm>
            <a:off x="4395754" y="1466518"/>
            <a:ext cx="3657600" cy="539148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對周遭環境保持好奇心，並能進行主動地探索、體驗、試驗、尋求答案與合作學習。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積極正向的參與家庭、學校、社會生活，並能主動地與周遭人、事、物及環境的互動中觀察現象，尋求關係，解決問題。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關注將所學內容轉化為實踐性的知識，落實於生活中，以開放心胸來適應及參與社會生活。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1832B-DA87-4814-9A4A-F7EC84D112C0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1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以終為始的教學設計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學習內容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 smtClean="0"/>
              <a:t>學習表現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449738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124744"/>
            <a:ext cx="9126537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3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任務二：素養課程試作</a:t>
            </a:r>
            <a:r>
              <a:rPr lang="en-US" altLang="zh-TW" dirty="0" smtClean="0"/>
              <a:t>~</a:t>
            </a:r>
            <a:r>
              <a:rPr lang="zh-TW" altLang="en-US" dirty="0" smtClean="0"/>
              <a:t>以背影為例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請以背影一課試作教學活動</a:t>
            </a:r>
            <a:endParaRPr lang="en-US" altLang="zh-TW" dirty="0" smtClean="0"/>
          </a:p>
          <a:p>
            <a:r>
              <a:rPr lang="zh-TW" altLang="en-US" dirty="0" smtClean="0"/>
              <a:t>請寫出：</a:t>
            </a:r>
            <a:endParaRPr lang="en-US" altLang="zh-TW" dirty="0" smtClean="0"/>
          </a:p>
          <a:p>
            <a:r>
              <a:rPr lang="en-US" altLang="zh-TW" dirty="0" smtClean="0"/>
              <a:t>1</a:t>
            </a:r>
            <a:r>
              <a:rPr lang="zh-TW" altLang="en-US" dirty="0" smtClean="0"/>
              <a:t>、情境</a:t>
            </a:r>
            <a:r>
              <a:rPr lang="en-US" altLang="zh-TW" dirty="0" smtClean="0"/>
              <a:t>~</a:t>
            </a:r>
            <a:r>
              <a:rPr lang="zh-TW" altLang="en-US" dirty="0" smtClean="0"/>
              <a:t>教學活動</a:t>
            </a:r>
            <a:endParaRPr lang="en-US" altLang="zh-TW" dirty="0" smtClean="0"/>
          </a:p>
          <a:p>
            <a:r>
              <a:rPr lang="en-US" altLang="zh-TW" dirty="0" smtClean="0"/>
              <a:t>2</a:t>
            </a:r>
            <a:r>
              <a:rPr lang="zh-TW" altLang="en-US" dirty="0" smtClean="0"/>
              <a:t>、學習內容：請依據本課設計將學習內容改寫成合乎本課的學習內容</a:t>
            </a:r>
            <a:endParaRPr lang="en-US" altLang="zh-TW" dirty="0" smtClean="0"/>
          </a:p>
          <a:p>
            <a:r>
              <a:rPr lang="en-US" altLang="zh-TW" dirty="0" smtClean="0"/>
              <a:t>3</a:t>
            </a:r>
            <a:r>
              <a:rPr lang="zh-TW" altLang="en-US" dirty="0" smtClean="0"/>
              <a:t>、學習表現：請依據本課及學生的學習行為，將學習表現改寫成合乎本課教授時學生的表現行為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7393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請問你認為：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+mj-ea"/>
                <a:ea typeface="+mj-ea"/>
              </a:rPr>
              <a:t>1.</a:t>
            </a:r>
            <a:r>
              <a:rPr lang="zh-TW" altLang="en-US" dirty="0" smtClean="0">
                <a:latin typeface="+mj-ea"/>
                <a:ea typeface="+mj-ea"/>
              </a:rPr>
              <a:t>看一看</a:t>
            </a:r>
            <a:r>
              <a:rPr lang="en-US" altLang="zh-TW" dirty="0" smtClean="0">
                <a:latin typeface="+mj-ea"/>
                <a:ea typeface="+mj-ea"/>
              </a:rPr>
              <a:t>Objective</a:t>
            </a:r>
          </a:p>
          <a:p>
            <a:r>
              <a:rPr lang="zh-TW" altLang="en-US" sz="2800" dirty="0" smtClean="0">
                <a:latin typeface="+mj-ea"/>
                <a:ea typeface="+mj-ea"/>
              </a:rPr>
              <a:t>你覺得這樣的課堂給你什麼感覺？</a:t>
            </a:r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en-US" sz="2800" dirty="0">
                <a:latin typeface="+mj-ea"/>
                <a:ea typeface="+mj-ea"/>
              </a:rPr>
              <a:t>哪一個部分跟你比較</a:t>
            </a:r>
            <a:r>
              <a:rPr lang="zh-TW" altLang="en-US" sz="2800" dirty="0" smtClean="0">
                <a:latin typeface="+mj-ea"/>
                <a:ea typeface="+mj-ea"/>
              </a:rPr>
              <a:t>相近？</a:t>
            </a:r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en-US" sz="2800" dirty="0" smtClean="0">
                <a:latin typeface="+mj-ea"/>
                <a:ea typeface="+mj-ea"/>
              </a:rPr>
              <a:t>在你現在的課堂上，曾經</a:t>
            </a:r>
            <a:r>
              <a:rPr lang="zh-TW" altLang="en-US" sz="2800" dirty="0">
                <a:latin typeface="+mj-ea"/>
                <a:ea typeface="+mj-ea"/>
              </a:rPr>
              <a:t>遇到什麼</a:t>
            </a:r>
            <a:r>
              <a:rPr lang="zh-TW" altLang="en-US" sz="2800" dirty="0" smtClean="0">
                <a:latin typeface="+mj-ea"/>
                <a:ea typeface="+mj-ea"/>
              </a:rPr>
              <a:t>困難？</a:t>
            </a:r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en-US" sz="2800" dirty="0" smtClean="0">
                <a:latin typeface="+mj-ea"/>
                <a:ea typeface="+mj-ea"/>
              </a:rPr>
              <a:t>請問你是如何解決他？</a:t>
            </a:r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en-US" sz="2800" dirty="0">
                <a:latin typeface="+mj-ea"/>
                <a:ea typeface="+mj-ea"/>
              </a:rPr>
              <a:t>有沒有可能有更好的</a:t>
            </a:r>
            <a:r>
              <a:rPr lang="zh-TW" altLang="en-US" sz="2800" dirty="0" smtClean="0">
                <a:latin typeface="+mj-ea"/>
                <a:ea typeface="+mj-ea"/>
              </a:rPr>
              <a:t>作法？</a:t>
            </a:r>
            <a:endParaRPr lang="zh-TW" altLang="en-US" sz="2800" dirty="0"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3568" y="4797152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文鼎甜妞體B" panose="040B0800000000000000" pitchFamily="82" charset="-120"/>
                <a:ea typeface="文鼎甜妞體B" panose="040B0800000000000000" pitchFamily="82" charset="-120"/>
              </a:rPr>
              <a:t>2.</a:t>
            </a:r>
            <a:r>
              <a:rPr lang="zh-TW" altLang="en-US" sz="3200" b="1" dirty="0">
                <a:solidFill>
                  <a:prstClr val="black"/>
                </a:solidFill>
                <a:latin typeface="文鼎甜妞體B" panose="040B0800000000000000" pitchFamily="82" charset="-120"/>
                <a:ea typeface="文鼎甜妞體B" panose="040B0800000000000000" pitchFamily="82" charset="-120"/>
              </a:rPr>
              <a:t>談感覺</a:t>
            </a:r>
            <a:r>
              <a:rPr lang="en-US" altLang="zh-TW" sz="3200" b="1" dirty="0">
                <a:solidFill>
                  <a:prstClr val="black"/>
                </a:solidFill>
                <a:latin typeface="文鼎甜妞體B" panose="040B0800000000000000" pitchFamily="82" charset="-120"/>
                <a:ea typeface="文鼎甜妞體B" panose="040B0800000000000000" pitchFamily="82" charset="-120"/>
              </a:rPr>
              <a:t>Reflective</a:t>
            </a:r>
          </a:p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文鼎甜妞體B" panose="040B0800000000000000" pitchFamily="82" charset="-120"/>
                <a:ea typeface="文鼎甜妞體B" panose="040B0800000000000000" pitchFamily="82" charset="-120"/>
              </a:rPr>
              <a:t>Q</a:t>
            </a:r>
            <a:r>
              <a:rPr lang="zh-TW" altLang="en-US" sz="3200" b="1" dirty="0">
                <a:solidFill>
                  <a:prstClr val="black"/>
                </a:solidFill>
                <a:latin typeface="文鼎甜妞體B" panose="040B0800000000000000" pitchFamily="82" charset="-120"/>
                <a:ea typeface="文鼎甜妞體B" panose="040B0800000000000000" pitchFamily="82" charset="-120"/>
              </a:rPr>
              <a:t>：請說說你對上述那兩張照片的想法及感受</a:t>
            </a:r>
            <a:r>
              <a:rPr lang="en-US" altLang="zh-TW" sz="3200" b="1" dirty="0">
                <a:solidFill>
                  <a:prstClr val="black"/>
                </a:solidFill>
                <a:latin typeface="文鼎甜妞體B" panose="040B0800000000000000" pitchFamily="82" charset="-120"/>
                <a:ea typeface="文鼎甜妞體B" panose="040B0800000000000000" pitchFamily="82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428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 smtClean="0"/>
              <a:t>例如：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88640"/>
            <a:ext cx="5597741" cy="644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909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背影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r>
              <a:rPr lang="zh-TW" altLang="en-US" dirty="0" smtClean="0"/>
              <a:t>、</a:t>
            </a:r>
            <a:r>
              <a:rPr lang="zh-TW" altLang="en-US" dirty="0" smtClean="0">
                <a:hlinkClick r:id="rId2" action="ppaction://hlinkfile"/>
              </a:rPr>
              <a:t>一開始的教案</a:t>
            </a:r>
            <a:r>
              <a:rPr lang="en-US" altLang="zh-TW" dirty="0" smtClean="0">
                <a:hlinkClick r:id="rId2" action="ppaction://hlinkfile"/>
              </a:rPr>
              <a:t>0930</a:t>
            </a:r>
            <a:endParaRPr lang="en-US" altLang="zh-TW" dirty="0" smtClean="0"/>
          </a:p>
          <a:p>
            <a:r>
              <a:rPr lang="en-US" altLang="zh-TW" dirty="0" smtClean="0"/>
              <a:t>2</a:t>
            </a:r>
            <a:r>
              <a:rPr lang="zh-TW" altLang="en-US" dirty="0" smtClean="0"/>
              <a:t>、</a:t>
            </a:r>
            <a:r>
              <a:rPr lang="zh-TW" altLang="en-US" dirty="0" smtClean="0">
                <a:hlinkClick r:id="rId3" action="ppaction://hlinkfile"/>
              </a:rPr>
              <a:t>後來改寫的</a:t>
            </a:r>
            <a:r>
              <a:rPr lang="en-US" altLang="zh-TW" dirty="0" smtClean="0">
                <a:hlinkClick r:id="rId3" action="ppaction://hlinkfile"/>
              </a:rPr>
              <a:t>1107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1223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Shape 787"/>
          <p:cNvSpPr>
            <a:spLocks noGrp="1"/>
          </p:cNvSpPr>
          <p:nvPr>
            <p:ph idx="1"/>
          </p:nvPr>
        </p:nvSpPr>
        <p:spPr>
          <a:xfrm>
            <a:off x="826560" y="1052736"/>
            <a:ext cx="7500937" cy="1214437"/>
          </a:xfrm>
        </p:spPr>
        <p:txBody>
          <a:bodyPr lIns="91425" tIns="45700" rIns="91425" bIns="45700"/>
          <a:lstStyle/>
          <a:p>
            <a:pPr marL="342900" indent="-34290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--</a:t>
            </a:r>
            <a:r>
              <a:rPr lang="en-US" sz="3200" b="1" dirty="0" err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朝向素養</a:t>
            </a:r>
            <a:r>
              <a:rPr lang="en-US" sz="3200" b="1" u="sng" dirty="0" err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  <a:hlinkClick r:id="rId3"/>
              </a:rPr>
              <a:t>導向</a:t>
            </a:r>
            <a:r>
              <a:rPr lang="en-US" sz="3200" b="1" dirty="0" err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的教學</a:t>
            </a:r>
            <a:endParaRPr lang="en-US" sz="32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Arial" charset="0"/>
              <a:sym typeface="Arial" charset="0"/>
            </a:endParaRPr>
          </a:p>
        </p:txBody>
      </p:sp>
      <p:sp>
        <p:nvSpPr>
          <p:cNvPr id="304130" name="投影片編號版面配置區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E49DB21-C576-47A9-8095-993238CD4FDF}" type="slidenum">
              <a:rPr lang="zh-TW" altLang="en-US" smtClean="0">
                <a:latin typeface="標楷體" pitchFamily="65" charset="-120"/>
                <a:ea typeface="標楷體" pitchFamily="65" charset="-120"/>
              </a:rPr>
              <a:pPr/>
              <a:t>32</a:t>
            </a:fld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04131" name="Shape 789"/>
          <p:cNvGrpSpPr>
            <a:grpSpLocks/>
          </p:cNvGrpSpPr>
          <p:nvPr/>
        </p:nvGrpSpPr>
        <p:grpSpPr bwMode="auto">
          <a:xfrm>
            <a:off x="366371" y="2132856"/>
            <a:ext cx="8212138" cy="2683321"/>
            <a:chOff x="2405" y="757110"/>
            <a:chExt cx="8210555" cy="2414868"/>
          </a:xfrm>
        </p:grpSpPr>
        <p:sp>
          <p:nvSpPr>
            <p:cNvPr id="304132" name="Shape 790"/>
            <p:cNvSpPr>
              <a:spLocks noChangeArrowheads="1"/>
            </p:cNvSpPr>
            <p:nvPr/>
          </p:nvSpPr>
          <p:spPr bwMode="auto">
            <a:xfrm>
              <a:off x="2405" y="757110"/>
              <a:ext cx="2414868" cy="2414868"/>
            </a:xfrm>
            <a:prstGeom prst="ellipse">
              <a:avLst/>
            </a:prstGeom>
            <a:solidFill>
              <a:srgbClr val="BF504D">
                <a:alpha val="49803"/>
              </a:srgb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zh-TW" altLang="en-US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04133" name="Shape 791"/>
            <p:cNvSpPr txBox="1">
              <a:spLocks noChangeArrowheads="1"/>
            </p:cNvSpPr>
            <p:nvPr/>
          </p:nvSpPr>
          <p:spPr bwMode="auto">
            <a:xfrm>
              <a:off x="356055" y="1110758"/>
              <a:ext cx="1707570" cy="1707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2875" tIns="35550" rIns="132875" bIns="35550" anchor="ctr"/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2800" b="1" dirty="0" err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整合知識、技能與態度</a:t>
              </a:r>
              <a:endParaRPr 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endParaRPr>
            </a:p>
          </p:txBody>
        </p:sp>
        <p:sp>
          <p:nvSpPr>
            <p:cNvPr id="792" name="Shape 792"/>
            <p:cNvSpPr/>
            <p:nvPr/>
          </p:nvSpPr>
          <p:spPr>
            <a:xfrm>
              <a:off x="1934021" y="757110"/>
              <a:ext cx="2415709" cy="2414868"/>
            </a:xfrm>
            <a:prstGeom prst="ellipse">
              <a:avLst/>
            </a:prstGeom>
            <a:solidFill>
              <a:schemeClr val="accent3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04135" name="Shape 793"/>
            <p:cNvSpPr txBox="1">
              <a:spLocks noChangeArrowheads="1"/>
            </p:cNvSpPr>
            <p:nvPr/>
          </p:nvSpPr>
          <p:spPr bwMode="auto">
            <a:xfrm>
              <a:off x="2287950" y="1110758"/>
              <a:ext cx="1707570" cy="1707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2875" tIns="35550" rIns="132875" bIns="35550" anchor="ctr"/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2800" b="1" dirty="0" err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情境化、脈絡化的學習</a:t>
              </a:r>
              <a:endParaRPr 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endParaRPr>
            </a:p>
          </p:txBody>
        </p:sp>
        <p:sp>
          <p:nvSpPr>
            <p:cNvPr id="794" name="Shape 794"/>
            <p:cNvSpPr/>
            <p:nvPr/>
          </p:nvSpPr>
          <p:spPr>
            <a:xfrm>
              <a:off x="3865635" y="757110"/>
              <a:ext cx="2415709" cy="2414868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04137" name="Shape 795"/>
            <p:cNvSpPr txBox="1">
              <a:spLocks noChangeArrowheads="1"/>
            </p:cNvSpPr>
            <p:nvPr/>
          </p:nvSpPr>
          <p:spPr bwMode="auto">
            <a:xfrm>
              <a:off x="4219846" y="1110758"/>
              <a:ext cx="1707570" cy="1707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2875" tIns="35550" rIns="132875" bIns="35550" anchor="ctr"/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2800" b="1" dirty="0" err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學習歷程、方法及策略</a:t>
              </a:r>
              <a:endParaRPr 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endParaRPr>
            </a:p>
          </p:txBody>
        </p:sp>
        <p:sp>
          <p:nvSpPr>
            <p:cNvPr id="304138" name="Shape 796"/>
            <p:cNvSpPr>
              <a:spLocks noChangeArrowheads="1"/>
            </p:cNvSpPr>
            <p:nvPr/>
          </p:nvSpPr>
          <p:spPr bwMode="auto">
            <a:xfrm>
              <a:off x="5798092" y="757110"/>
              <a:ext cx="2414868" cy="2414868"/>
            </a:xfrm>
            <a:prstGeom prst="ellipse">
              <a:avLst/>
            </a:prstGeom>
            <a:solidFill>
              <a:srgbClr val="49ACC5">
                <a:alpha val="49803"/>
              </a:srgb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zh-TW" altLang="en-US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04139" name="Shape 797"/>
            <p:cNvSpPr txBox="1">
              <a:spLocks noChangeArrowheads="1"/>
            </p:cNvSpPr>
            <p:nvPr/>
          </p:nvSpPr>
          <p:spPr bwMode="auto">
            <a:xfrm>
              <a:off x="6151742" y="1110758"/>
              <a:ext cx="1707570" cy="1707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2875" tIns="35550" rIns="132875" bIns="35550" anchor="ctr"/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2800" b="1" dirty="0" err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實踐力行的表現</a:t>
              </a:r>
              <a:endParaRPr 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691681" y="18864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課程的改變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教師教學端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44602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9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我們選擇將這些情形視而不見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164357235371691464641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2736304" cy="2490549"/>
          </a:xfrm>
        </p:spPr>
      </p:pic>
      <p:pic>
        <p:nvPicPr>
          <p:cNvPr id="1026" name="Picture 2" descr="https://encrypted-tbn0.gstatic.com/images?q=tbn:ANd9GcTofNbNR1Yxv42MDo3VIg1W_Eg0IgXu1NYGMevknZQ0KWoiN5j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77072"/>
            <a:ext cx="2544699" cy="244827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30488" t="26690" r="26829" b="30403"/>
          <a:stretch>
            <a:fillRect/>
          </a:stretch>
        </p:blipFill>
        <p:spPr bwMode="auto">
          <a:xfrm>
            <a:off x="4644008" y="1484784"/>
            <a:ext cx="26642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14861" t="23422" r="59408" b="45078"/>
          <a:stretch>
            <a:fillRect/>
          </a:stretch>
        </p:blipFill>
        <p:spPr bwMode="auto">
          <a:xfrm>
            <a:off x="1259632" y="4221088"/>
            <a:ext cx="28803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84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害怕處理學生的人際互動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127" t="32645" r="42239" b="19100"/>
          <a:stretch>
            <a:fillRect/>
          </a:stretch>
        </p:blipFill>
        <p:spPr bwMode="auto">
          <a:xfrm>
            <a:off x="611560" y="1412776"/>
            <a:ext cx="367240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l="12920" t="15547" r="42805" b="11610"/>
          <a:stretch>
            <a:fillRect/>
          </a:stretch>
        </p:blipFill>
        <p:spPr bwMode="auto">
          <a:xfrm>
            <a:off x="4355976" y="1484784"/>
            <a:ext cx="420371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899592" y="5517232"/>
            <a:ext cx="3262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好友的聚會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148064" y="5445224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每天的放學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918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利用</a:t>
            </a:r>
            <a:r>
              <a:rPr lang="en-US" altLang="zh-TW" dirty="0" err="1" smtClean="0"/>
              <a:t>ORID</a:t>
            </a:r>
            <a:r>
              <a:rPr lang="zh-TW" altLang="en-US" dirty="0" smtClean="0"/>
              <a:t>方式自我提問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5536" y="1772640"/>
            <a:ext cx="7274748" cy="2160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文鼎甜妞體B" panose="040B0800000000000000" pitchFamily="82" charset="-120"/>
                <a:ea typeface="文鼎甜妞體B" panose="040B0800000000000000" pitchFamily="82" charset="-120"/>
              </a:rPr>
              <a:t>3.</a:t>
            </a:r>
            <a:r>
              <a:rPr lang="en-US" altLang="zh-TW" sz="3200" b="1" dirty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zh-TW" altLang="en-US" sz="3200" b="1" dirty="0">
                <a:solidFill>
                  <a:prstClr val="black"/>
                </a:solidFill>
                <a:latin typeface="文鼎甜妞體B" panose="040B0800000000000000" pitchFamily="82" charset="-120"/>
                <a:ea typeface="文鼎甜妞體B" panose="040B0800000000000000" pitchFamily="82" charset="-120"/>
              </a:rPr>
              <a:t>談意義</a:t>
            </a:r>
            <a:r>
              <a:rPr lang="en-US" altLang="zh-TW" sz="3200" b="1" dirty="0" smtClean="0">
                <a:solidFill>
                  <a:prstClr val="black"/>
                </a:solidFill>
                <a:latin typeface="文鼎甜妞體B" panose="040B0800000000000000" pitchFamily="82" charset="-120"/>
                <a:ea typeface="文鼎甜妞體B" panose="040B0800000000000000" pitchFamily="82" charset="-120"/>
              </a:rPr>
              <a:t>Interpretive</a:t>
            </a:r>
          </a:p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文鼎甜妞體B" panose="040B0800000000000000" pitchFamily="82" charset="-120"/>
                <a:ea typeface="文鼎甜妞體B" panose="040B0800000000000000" pitchFamily="82" charset="-120"/>
              </a:rPr>
              <a:t>Q</a:t>
            </a:r>
            <a:r>
              <a:rPr lang="zh-TW" altLang="en-US" sz="3200" b="1" dirty="0" smtClean="0">
                <a:solidFill>
                  <a:prstClr val="black"/>
                </a:solidFill>
                <a:latin typeface="文鼎甜妞體B" panose="040B0800000000000000" pitchFamily="82" charset="-120"/>
                <a:ea typeface="文鼎甜妞體B" panose="040B0800000000000000" pitchFamily="82" charset="-120"/>
              </a:rPr>
              <a:t>：你覺得是什麼改變了他們？</a:t>
            </a:r>
            <a:endParaRPr lang="en-US" altLang="zh-TW" sz="3200" b="1" dirty="0" smtClean="0">
              <a:solidFill>
                <a:prstClr val="black"/>
              </a:solidFill>
              <a:latin typeface="文鼎甜妞體B" panose="040B0800000000000000" pitchFamily="82" charset="-120"/>
              <a:ea typeface="文鼎甜妞體B" panose="040B0800000000000000" pitchFamily="82" charset="-120"/>
            </a:endParaRPr>
          </a:p>
          <a:p>
            <a:pPr lvl="0"/>
            <a:r>
              <a:rPr lang="zh-TW" altLang="en-US" sz="3200" b="1" dirty="0">
                <a:solidFill>
                  <a:prstClr val="black"/>
                </a:solidFill>
                <a:latin typeface="文鼎甜妞體B" panose="040B0800000000000000" pitchFamily="82" charset="-120"/>
                <a:ea typeface="文鼎甜妞體B" panose="040B0800000000000000" pitchFamily="82" charset="-120"/>
              </a:rPr>
              <a:t> </a:t>
            </a:r>
            <a:r>
              <a:rPr lang="zh-TW" altLang="en-US" sz="3200" b="1" dirty="0" smtClean="0">
                <a:solidFill>
                  <a:prstClr val="black"/>
                </a:solidFill>
                <a:latin typeface="文鼎甜妞體B" panose="040B0800000000000000" pitchFamily="82" charset="-120"/>
                <a:ea typeface="文鼎甜妞體B" panose="040B0800000000000000" pitchFamily="82" charset="-120"/>
              </a:rPr>
              <a:t>   春香老師可能做了什麼改變？</a:t>
            </a:r>
            <a:endParaRPr lang="en-US" altLang="zh-TW" sz="3200" b="1" dirty="0" smtClean="0">
              <a:solidFill>
                <a:prstClr val="black"/>
              </a:solidFill>
              <a:latin typeface="文鼎甜妞體B" panose="040B0800000000000000" pitchFamily="82" charset="-120"/>
              <a:ea typeface="文鼎甜妞體B" panose="040B0800000000000000" pitchFamily="82" charset="-12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zh-TW" altLang="en-US" sz="3200" b="1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</a:rPr>
              <a:t>為什麼你覺得這個問題</a:t>
            </a:r>
            <a:r>
              <a:rPr lang="en-US" altLang="zh-TW" sz="3200" b="1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</a:rPr>
              <a:t>/</a:t>
            </a:r>
            <a:r>
              <a:rPr lang="zh-TW" altLang="en-US" sz="3200" b="1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</a:rPr>
              <a:t>現象如此重要？</a:t>
            </a:r>
            <a:endParaRPr lang="en-US" altLang="zh-TW" sz="3200" b="1" dirty="0">
              <a:solidFill>
                <a:prstClr val="black"/>
              </a:solidFill>
              <a:latin typeface="文鼎甜妞體B" panose="040B0800000000000000" pitchFamily="82" charset="-120"/>
              <a:ea typeface="文鼎甜妞體B" panose="040B0800000000000000" pitchFamily="82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4365104"/>
            <a:ext cx="419057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3200" dirty="0">
                <a:solidFill>
                  <a:prstClr val="black"/>
                </a:solidFill>
                <a:latin typeface="文鼎甜妞體B" panose="040B0800000000000000" pitchFamily="82" charset="-120"/>
                <a:ea typeface="文鼎甜妞體B" panose="040B0800000000000000" pitchFamily="82" charset="-120"/>
              </a:rPr>
              <a:t>4.</a:t>
            </a:r>
            <a:r>
              <a:rPr lang="en-US" altLang="zh-TW" sz="3200" b="1" dirty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zh-TW" altLang="en-US" sz="3200" b="1" dirty="0">
                <a:solidFill>
                  <a:prstClr val="black"/>
                </a:solidFill>
                <a:latin typeface="文鼎甜妞體B" panose="040B0800000000000000" pitchFamily="82" charset="-120"/>
                <a:ea typeface="文鼎甜妞體B" panose="040B0800000000000000" pitchFamily="82" charset="-120"/>
              </a:rPr>
              <a:t>做行動</a:t>
            </a:r>
            <a:r>
              <a:rPr lang="en-US" altLang="zh-TW" sz="3200" b="1" dirty="0" smtClean="0">
                <a:solidFill>
                  <a:prstClr val="black"/>
                </a:solidFill>
                <a:latin typeface="文鼎甜妞體B" panose="040B0800000000000000" pitchFamily="82" charset="-120"/>
                <a:ea typeface="文鼎甜妞體B" panose="040B0800000000000000" pitchFamily="82" charset="-120"/>
              </a:rPr>
              <a:t>Decisional</a:t>
            </a:r>
          </a:p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文鼎甜妞體B" panose="040B0800000000000000" pitchFamily="82" charset="-120"/>
                <a:ea typeface="文鼎甜妞體B" panose="040B0800000000000000" pitchFamily="82" charset="-120"/>
              </a:rPr>
              <a:t>Q</a:t>
            </a:r>
            <a:r>
              <a:rPr lang="zh-TW" altLang="en-US" sz="3200" b="1" dirty="0" smtClean="0">
                <a:solidFill>
                  <a:prstClr val="black"/>
                </a:solidFill>
                <a:latin typeface="文鼎甜妞體B" panose="040B0800000000000000" pitchFamily="82" charset="-120"/>
                <a:ea typeface="文鼎甜妞體B" panose="040B0800000000000000" pitchFamily="82" charset="-120"/>
              </a:rPr>
              <a:t>：你決定要做什麼？</a:t>
            </a:r>
            <a:endParaRPr lang="en-US" altLang="zh-TW" sz="3200" dirty="0">
              <a:solidFill>
                <a:prstClr val="black"/>
              </a:solidFill>
              <a:latin typeface="文鼎甜妞體B" panose="040B0800000000000000" pitchFamily="82" charset="-120"/>
              <a:ea typeface="文鼎甜妞體B" panose="040B08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83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以春香的課程設計為例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688572"/>
              </p:ext>
            </p:extLst>
          </p:nvPr>
        </p:nvGraphicFramePr>
        <p:xfrm>
          <a:off x="457200" y="1600200"/>
          <a:ext cx="8229600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40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這麼做的好處？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57001" y="1196752"/>
            <a:ext cx="9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67025" indent="-2058988">
              <a:buFontTx/>
              <a:buNone/>
              <a:defRPr/>
            </a:pPr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寫作力：以今年學測國寫題目：</a:t>
            </a:r>
            <a:endParaRPr lang="en-US" altLang="zh-TW" sz="4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2867025" indent="-2058988">
              <a:buFontTx/>
              <a:buNone/>
              <a:defRPr/>
            </a:pPr>
            <a:endParaRPr lang="en-US" altLang="zh-TW" sz="4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7461691" cy="629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0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marL="2867025" indent="-2058988">
              <a:defRPr/>
            </a:pP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閱讀力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練習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架構評析、摘要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56" y="260649"/>
            <a:ext cx="8117468" cy="6366210"/>
          </a:xfrm>
        </p:spPr>
      </p:pic>
    </p:spTree>
    <p:extLst>
      <p:ext uri="{BB962C8B-B14F-4D97-AF65-F5344CB8AC3E}">
        <p14:creationId xmlns:p14="http://schemas.microsoft.com/office/powerpoint/2010/main" val="216101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175</TotalTime>
  <Words>1156</Words>
  <Application>Microsoft Office PowerPoint</Application>
  <PresentationFormat>如螢幕大小 (4:3)</PresentationFormat>
  <Paragraphs>193</Paragraphs>
  <Slides>33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暗香撲面</vt:lpstr>
      <vt:lpstr>素養教學與課綱</vt:lpstr>
      <vt:lpstr>任務1：看看下圖，你看到了什麼？</vt:lpstr>
      <vt:lpstr>請問你認為：</vt:lpstr>
      <vt:lpstr>我們選擇將這些情形視而不見</vt:lpstr>
      <vt:lpstr>害怕處理學生的人際互動?</vt:lpstr>
      <vt:lpstr>利用ORID方式自我提問</vt:lpstr>
      <vt:lpstr>以春香的課程設計為例</vt:lpstr>
      <vt:lpstr>這麼做的好處？</vt:lpstr>
      <vt:lpstr>閱讀力：練習架構評析、摘要 </vt:lpstr>
      <vt:lpstr>閱讀力</vt:lpstr>
      <vt:lpstr>PowerPoint 簡報</vt:lpstr>
      <vt:lpstr>課程願景：適性揚才  終身學習</vt:lpstr>
      <vt:lpstr>PowerPoint 簡報</vt:lpstr>
      <vt:lpstr>PowerPoint 簡報</vt:lpstr>
      <vt:lpstr>有沒有可能達成目標？ 怎麼做？ 以老師角色我能做到什麼？</vt:lpstr>
      <vt:lpstr>PowerPoint 簡報</vt:lpstr>
      <vt:lpstr>PowerPoint 簡報</vt:lpstr>
      <vt:lpstr>再請閱讀國文科領綱  請對照差異</vt:lpstr>
      <vt:lpstr>PowerPoint 簡報</vt:lpstr>
      <vt:lpstr>問題一：國文科內容太多</vt:lpstr>
      <vt:lpstr>問題二：學生學習動機低落</vt:lpstr>
      <vt:lpstr>問題三：分組合作怎麼做？</vt:lpstr>
      <vt:lpstr>問題四：一個人怎麼做？</vt:lpstr>
      <vt:lpstr>問題五：上述內涵我都有了，可是究竟什麼是素養導向？</vt:lpstr>
      <vt:lpstr>從內容導向到素養導向</vt:lpstr>
      <vt:lpstr>國文領域的素養</vt:lpstr>
      <vt:lpstr>教師教學V.S.學生學習</vt:lpstr>
      <vt:lpstr>以終為始的教學設計</vt:lpstr>
      <vt:lpstr>任務二：素養課程試作~以背影為例</vt:lpstr>
      <vt:lpstr>例如：</vt:lpstr>
      <vt:lpstr>背影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林宜嫻</cp:lastModifiedBy>
  <cp:revision>31</cp:revision>
  <dcterms:created xsi:type="dcterms:W3CDTF">2018-03-08T07:01:58Z</dcterms:created>
  <dcterms:modified xsi:type="dcterms:W3CDTF">2018-03-11T09:46:06Z</dcterms:modified>
</cp:coreProperties>
</file>