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33E145-0F9B-4F2A-8F0E-28FCE6170FED}" type="datetimeFigureOut">
              <a:rPr lang="zh-TW" altLang="en-US" smtClean="0"/>
              <a:t>2016/12/8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DE500E-ECDB-4D6F-BD22-48CE7F07D3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7112" y="1730402"/>
            <a:ext cx="6635208" cy="3354781"/>
          </a:xfrm>
        </p:spPr>
        <p:txBody>
          <a:bodyPr/>
          <a:lstStyle/>
          <a:p>
            <a:r>
              <a:rPr lang="zh-TW" altLang="en-US" sz="4800" b="1" dirty="0" smtClean="0"/>
              <a:t>說課觀課議課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en-US" altLang="zh-TW" sz="4800" b="1" dirty="0" smtClean="0"/>
              <a:t>--</a:t>
            </a:r>
            <a:r>
              <a:rPr lang="zh-TW" altLang="en-US" sz="4800" b="1" dirty="0" smtClean="0"/>
              <a:t>孩子</a:t>
            </a:r>
            <a:r>
              <a:rPr lang="zh-TW" altLang="en-US" sz="4800" b="1" dirty="0"/>
              <a:t>的鐘</a:t>
            </a:r>
            <a:r>
              <a:rPr lang="zh-TW" altLang="en-US" sz="4800" b="1" dirty="0" smtClean="0"/>
              <a:t>塔</a:t>
            </a:r>
            <a:r>
              <a:rPr lang="en-US" altLang="zh-TW" sz="4800" b="1" dirty="0" smtClean="0"/>
              <a:t>—</a:t>
            </a:r>
            <a:br>
              <a:rPr lang="en-US" altLang="zh-TW" sz="4800" b="1" dirty="0" smtClean="0"/>
            </a:br>
            <a:r>
              <a:rPr lang="en-US" altLang="zh-TW" sz="4800" b="1" dirty="0"/>
              <a:t/>
            </a:r>
            <a:br>
              <a:rPr lang="en-US" altLang="zh-TW" sz="4800" b="1" dirty="0"/>
            </a:b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4800" b="1" dirty="0" smtClean="0"/>
              <a:t>                                   </a:t>
            </a:r>
            <a:r>
              <a:rPr lang="zh-TW" altLang="en-US" sz="2800" b="1" dirty="0" smtClean="0"/>
              <a:t>黃</a:t>
            </a:r>
            <a:r>
              <a:rPr lang="zh-TW" altLang="en-US" sz="2800" b="1" dirty="0"/>
              <a:t>業茹</a:t>
            </a:r>
          </a:p>
        </p:txBody>
      </p:sp>
    </p:spTree>
    <p:extLst>
      <p:ext uri="{BB962C8B-B14F-4D97-AF65-F5344CB8AC3E}">
        <p14:creationId xmlns:p14="http://schemas.microsoft.com/office/powerpoint/2010/main" val="2140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r>
              <a:rPr lang="zh-TW" altLang="en-US" sz="4400" b="1" dirty="0" smtClean="0"/>
              <a:t>文本分析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8"/>
            <a:ext cx="8141528" cy="5328592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此文章為同樣有喪子之痛的作者為書籍</a:t>
            </a:r>
            <a:r>
              <a:rPr lang="en-US" altLang="zh-TW" sz="2400" dirty="0"/>
              <a:t>&lt;</a:t>
            </a:r>
            <a:r>
              <a:rPr lang="zh-TW" altLang="zh-TW" sz="2400" dirty="0" smtClean="0"/>
              <a:t>尼</a:t>
            </a:r>
            <a:r>
              <a:rPr lang="zh-TW" altLang="zh-TW" sz="2400" dirty="0"/>
              <a:t>可拉斯效應：一個男孩送給世間的</a:t>
            </a:r>
            <a:r>
              <a:rPr lang="zh-TW" altLang="zh-TW" sz="2400" dirty="0" smtClean="0"/>
              <a:t>禮物</a:t>
            </a:r>
            <a:r>
              <a:rPr lang="en-US" altLang="zh-TW" sz="2400" dirty="0" smtClean="0"/>
              <a:t>&gt;</a:t>
            </a:r>
            <a:r>
              <a:rPr lang="zh-TW" altLang="en-US" sz="2400" dirty="0" smtClean="0"/>
              <a:t>寫的序言，雖已將故事敘述詳盡，但原著更加真切動人。</a:t>
            </a:r>
            <a:endParaRPr lang="en-US" altLang="zh-TW" sz="2400" dirty="0" smtClean="0"/>
          </a:p>
          <a:p>
            <a:r>
              <a:rPr lang="zh-TW" altLang="en-US" sz="2400" dirty="0" smtClean="0"/>
              <a:t>＊因需顧及時間及篇幅考量，所以在教學活動中增加一老師口述</a:t>
            </a:r>
            <a:r>
              <a:rPr lang="zh-TW" altLang="zh-TW" sz="2400" dirty="0" smtClean="0"/>
              <a:t>「</a:t>
            </a:r>
            <a:r>
              <a:rPr lang="zh-TW" altLang="en-US" sz="2400" dirty="0"/>
              <a:t>讀原著聽故事</a:t>
            </a:r>
            <a:r>
              <a:rPr lang="zh-TW" altLang="zh-TW" sz="2400" dirty="0" smtClean="0"/>
              <a:t>」</a:t>
            </a:r>
            <a:r>
              <a:rPr lang="zh-TW" altLang="en-US" sz="2400" dirty="0" smtClean="0"/>
              <a:t>的教學活動。</a:t>
            </a:r>
            <a:endParaRPr lang="zh-TW" altLang="zh-TW" sz="2400" dirty="0"/>
          </a:p>
          <a:p>
            <a:r>
              <a:rPr lang="zh-TW" altLang="en-US" sz="2400" dirty="0" smtClean="0"/>
              <a:t> </a:t>
            </a:r>
            <a:r>
              <a:rPr lang="en-US" altLang="zh-TW" sz="2400" dirty="0" smtClean="0"/>
              <a:t>2.</a:t>
            </a:r>
            <a:r>
              <a:rPr lang="zh-TW" altLang="en-US" sz="2400" dirty="0" smtClean="0"/>
              <a:t>此篇文章篇幅略長，文字樸實單純，文章分為十二段，主要包含孩子的鐘塔、尼可拉斯事件，以及尼可拉斯效應。可能的學習困難為同理父母對子女的親情與不捨，理解生命之無常及延續生命的價值。</a:t>
            </a:r>
            <a:endParaRPr lang="en-US" altLang="zh-TW" sz="2400" dirty="0" smtClean="0"/>
          </a:p>
          <a:p>
            <a:r>
              <a:rPr lang="zh-TW" altLang="en-US" sz="2400" dirty="0" smtClean="0">
                <a:latin typeface="新細明體"/>
                <a:ea typeface="新細明體"/>
              </a:rPr>
              <a:t>＊</a:t>
            </a:r>
            <a:r>
              <a:rPr lang="zh-TW" altLang="en-US" sz="2400" dirty="0" smtClean="0"/>
              <a:t>故以</a:t>
            </a:r>
            <a:r>
              <a:rPr lang="zh-TW" altLang="en-US" sz="2400" dirty="0"/>
              <a:t>小學課程及公民課內提到的周大觀為</a:t>
            </a:r>
            <a:r>
              <a:rPr lang="zh-TW" altLang="en-US" sz="2400" dirty="0" smtClean="0"/>
              <a:t>引導，帶入生死議題。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10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zh-TW" altLang="en-US" sz="4400" b="1" dirty="0" smtClean="0"/>
              <a:t>教學設計</a:t>
            </a:r>
            <a:r>
              <a:rPr lang="zh-TW" altLang="en-US" sz="4400" b="1" dirty="0"/>
              <a:t>理念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340768"/>
            <a:ext cx="7704856" cy="3744416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1.	</a:t>
            </a:r>
            <a:r>
              <a:rPr lang="zh-TW" altLang="en-US" sz="2800" dirty="0"/>
              <a:t>運用閱讀</a:t>
            </a:r>
            <a:r>
              <a:rPr lang="en-US" altLang="zh-TW" sz="2800" dirty="0"/>
              <a:t>(</a:t>
            </a:r>
            <a:r>
              <a:rPr lang="zh-TW" altLang="en-US" sz="2800" dirty="0"/>
              <a:t>出題</a:t>
            </a:r>
            <a:r>
              <a:rPr lang="en-US" altLang="zh-TW" sz="2800" dirty="0"/>
              <a:t>)</a:t>
            </a:r>
            <a:r>
              <a:rPr lang="zh-TW" altLang="en-US" sz="2800" dirty="0"/>
              <a:t>工作坊的研習經驗，將文本的閱讀理解教學區分檢索訊息、統整解釋、省思評鑑三個層次。再將文本的主題區分為孩子的鐘塔、尼古拉斯事件、尼古拉斯效應，搭配閱讀理解的三個層次予以引導教學。</a:t>
            </a:r>
          </a:p>
          <a:p>
            <a:r>
              <a:rPr lang="en-US" altLang="zh-TW" sz="2800" dirty="0"/>
              <a:t>2.	</a:t>
            </a:r>
            <a:r>
              <a:rPr lang="zh-TW" altLang="en-US" sz="2800" dirty="0"/>
              <a:t>前一節課先將孩子的鐘塔和尼古拉斯事件之實際資料予以提出</a:t>
            </a:r>
            <a:r>
              <a:rPr lang="zh-TW" altLang="en-US" sz="2800" dirty="0" smtClean="0"/>
              <a:t>，後節</a:t>
            </a:r>
            <a:r>
              <a:rPr lang="zh-TW" altLang="en-US" sz="2800" dirty="0"/>
              <a:t>課進一步說明文章結構，及針對文意及事件中人物的內心想法進行討論。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82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zh-TW" altLang="en-US" sz="4400" b="1" dirty="0"/>
              <a:t>教學對象分析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772817"/>
            <a:ext cx="7520940" cy="2736304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/>
              <a:t>1.	</a:t>
            </a:r>
            <a:r>
              <a:rPr lang="zh-TW" altLang="en-US" sz="2800" dirty="0"/>
              <a:t>學期初，開始嘗試分組討論的教學方式，班級學生成員個性略為內向，在表達上需要鼓勵，不習以長句表達個人意見。</a:t>
            </a:r>
          </a:p>
          <a:p>
            <a:r>
              <a:rPr lang="en-US" altLang="zh-TW" sz="2800" dirty="0"/>
              <a:t>2.	</a:t>
            </a:r>
            <a:r>
              <a:rPr lang="zh-TW" altLang="en-US" sz="2800" dirty="0"/>
              <a:t>在第一課練習「補主詞及圈動詞」</a:t>
            </a:r>
          </a:p>
          <a:p>
            <a:r>
              <a:rPr lang="en-US" altLang="zh-TW" sz="2800" dirty="0"/>
              <a:t>3.	</a:t>
            </a:r>
            <a:r>
              <a:rPr lang="zh-TW" altLang="en-US" sz="2800" dirty="0"/>
              <a:t>在第七課練習找出紙船的線索整理</a:t>
            </a:r>
          </a:p>
          <a:p>
            <a:r>
              <a:rPr lang="en-US" altLang="zh-TW" sz="2800" dirty="0"/>
              <a:t>4.	</a:t>
            </a:r>
            <a:r>
              <a:rPr lang="zh-TW" altLang="en-US" sz="2800" dirty="0"/>
              <a:t>在第八課練習自然段及意義段的段旨分析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6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r>
              <a:rPr lang="zh-TW" altLang="en-US" sz="4400" b="1" dirty="0" smtClean="0"/>
              <a:t>課程規劃</a:t>
            </a:r>
            <a:r>
              <a:rPr lang="en-US" altLang="zh-TW" sz="4400" b="1" dirty="0" smtClean="0"/>
              <a:t>(</a:t>
            </a:r>
            <a:r>
              <a:rPr lang="zh-TW" altLang="en-US" sz="4400" b="1" dirty="0" smtClean="0"/>
              <a:t>共四節</a:t>
            </a:r>
            <a:r>
              <a:rPr lang="en-US" altLang="zh-TW" sz="4400" b="1" dirty="0" smtClean="0"/>
              <a:t>)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412776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/>
              <a:t>第一節</a:t>
            </a:r>
            <a:r>
              <a:rPr lang="zh-TW" altLang="en-US" sz="2800" dirty="0" smtClean="0"/>
              <a:t>課</a:t>
            </a:r>
            <a:r>
              <a:rPr lang="en-US" altLang="zh-TW" sz="2800" dirty="0" smtClean="0"/>
              <a:t>--</a:t>
            </a:r>
            <a:r>
              <a:rPr lang="zh-TW" altLang="en-US" sz="2800" dirty="0" smtClean="0"/>
              <a:t>  生命</a:t>
            </a:r>
            <a:r>
              <a:rPr lang="zh-TW" altLang="en-US" sz="2800" dirty="0"/>
              <a:t>一定有限</a:t>
            </a:r>
            <a:r>
              <a:rPr lang="zh-TW" altLang="en-US" sz="2800" dirty="0" smtClean="0"/>
              <a:t>，別</a:t>
            </a:r>
            <a:r>
              <a:rPr lang="zh-TW" altLang="en-US" sz="2800" dirty="0"/>
              <a:t>忌諱談論</a:t>
            </a:r>
            <a:r>
              <a:rPr lang="zh-TW" altLang="en-US" sz="2800" dirty="0" smtClean="0"/>
              <a:t>它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 smtClean="0"/>
              <a:t>第二節課</a:t>
            </a:r>
            <a:r>
              <a:rPr lang="en-US" altLang="zh-TW" sz="2800" dirty="0" smtClean="0"/>
              <a:t>--</a:t>
            </a:r>
            <a:r>
              <a:rPr lang="zh-TW" altLang="en-US" sz="2800" dirty="0" smtClean="0"/>
              <a:t>  </a:t>
            </a:r>
            <a:r>
              <a:rPr lang="zh-TW" altLang="zh-TW" sz="2800" dirty="0" smtClean="0"/>
              <a:t>一個</a:t>
            </a:r>
            <a:r>
              <a:rPr lang="zh-TW" altLang="zh-TW" sz="2800" dirty="0"/>
              <a:t>既</a:t>
            </a:r>
            <a:r>
              <a:rPr lang="zh-TW" altLang="zh-TW" sz="2800" dirty="0" smtClean="0"/>
              <a:t>傷心又</a:t>
            </a:r>
            <a:r>
              <a:rPr lang="zh-TW" altLang="zh-TW" sz="2800" dirty="0"/>
              <a:t>鼓舞人的</a:t>
            </a:r>
            <a:r>
              <a:rPr lang="zh-TW" altLang="zh-TW" sz="2800" dirty="0" smtClean="0"/>
              <a:t>故事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 smtClean="0"/>
              <a:t>第三節課</a:t>
            </a:r>
            <a:r>
              <a:rPr lang="en-US" altLang="zh-TW" sz="2800" dirty="0" smtClean="0"/>
              <a:t>--</a:t>
            </a:r>
            <a:r>
              <a:rPr lang="zh-TW" altLang="en-US" sz="2800" dirty="0" smtClean="0"/>
              <a:t>  </a:t>
            </a:r>
            <a:r>
              <a:rPr lang="zh-TW" altLang="zh-TW" sz="2800" dirty="0" smtClean="0"/>
              <a:t>尼</a:t>
            </a:r>
            <a:r>
              <a:rPr lang="zh-TW" altLang="zh-TW" sz="2800" dirty="0"/>
              <a:t>古拉斯效應</a:t>
            </a:r>
          </a:p>
          <a:p>
            <a:endParaRPr lang="en-US" altLang="zh-TW" sz="2800" dirty="0" smtClean="0"/>
          </a:p>
          <a:p>
            <a:r>
              <a:rPr lang="zh-TW" altLang="en-US" sz="2800" dirty="0"/>
              <a:t>第四節</a:t>
            </a:r>
            <a:r>
              <a:rPr lang="zh-TW" altLang="en-US" sz="2800" dirty="0" smtClean="0"/>
              <a:t>課</a:t>
            </a:r>
            <a:r>
              <a:rPr lang="en-US" altLang="zh-TW" sz="2800" dirty="0" smtClean="0"/>
              <a:t>--</a:t>
            </a:r>
            <a:r>
              <a:rPr lang="zh-TW" altLang="en-US" sz="2800" dirty="0" smtClean="0"/>
              <a:t>  如果</a:t>
            </a:r>
            <a:r>
              <a:rPr lang="zh-TW" altLang="en-US" sz="2800" dirty="0"/>
              <a:t>是我</a:t>
            </a:r>
            <a:r>
              <a:rPr lang="zh-TW" altLang="en-US" sz="2800" dirty="0" smtClean="0"/>
              <a:t>，我</a:t>
            </a:r>
            <a:r>
              <a:rPr lang="zh-TW" altLang="en-US" sz="2800" dirty="0"/>
              <a:t>該怎麼辦</a:t>
            </a:r>
          </a:p>
          <a:p>
            <a:endParaRPr lang="zh-TW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64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r>
              <a:rPr lang="zh-TW" altLang="en-US" sz="4400" b="1" dirty="0" smtClean="0"/>
              <a:t>第三節課的學習重點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772816"/>
            <a:ext cx="7520940" cy="3096343"/>
          </a:xfrm>
        </p:spPr>
        <p:txBody>
          <a:bodyPr/>
          <a:lstStyle/>
          <a:p>
            <a:r>
              <a:rPr lang="en-US" altLang="zh-TW" sz="2800" dirty="0"/>
              <a:t>1.	</a:t>
            </a:r>
            <a:r>
              <a:rPr lang="zh-TW" altLang="en-US" sz="2800" dirty="0"/>
              <a:t>「尼可拉斯效應」的涵義</a:t>
            </a:r>
          </a:p>
          <a:p>
            <a:r>
              <a:rPr lang="en-US" altLang="zh-TW" sz="2800" dirty="0"/>
              <a:t>2.	</a:t>
            </a:r>
            <a:r>
              <a:rPr lang="zh-TW" altLang="en-US" sz="2800" dirty="0"/>
              <a:t>學習藉由故事表達自己的感悟</a:t>
            </a:r>
          </a:p>
          <a:p>
            <a:r>
              <a:rPr lang="en-US" altLang="zh-TW" sz="2800" dirty="0"/>
              <a:t>3.	</a:t>
            </a:r>
            <a:r>
              <a:rPr lang="zh-TW" altLang="en-US" sz="2800" dirty="0"/>
              <a:t>父母對子女之情意及捨與得的意涵，並藉由事件讓學生思考生命之變動性及延續性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09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r>
              <a:rPr lang="zh-TW" altLang="en-US" sz="4400" b="1" dirty="0" smtClean="0"/>
              <a:t>第三節課的教學活動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988840"/>
            <a:ext cx="6984776" cy="1944216"/>
          </a:xfrm>
        </p:spPr>
        <p:txBody>
          <a:bodyPr>
            <a:normAutofit/>
          </a:bodyPr>
          <a:lstStyle/>
          <a:p>
            <a:pPr lvl="0"/>
            <a:r>
              <a:rPr lang="en-US" altLang="zh-TW" sz="2800" dirty="0" smtClean="0"/>
              <a:t>1.</a:t>
            </a:r>
            <a:r>
              <a:rPr lang="zh-TW" altLang="zh-TW" sz="2800" dirty="0" smtClean="0"/>
              <a:t> 各</a:t>
            </a:r>
            <a:r>
              <a:rPr lang="zh-TW" altLang="zh-TW" sz="2800" dirty="0"/>
              <a:t>段</a:t>
            </a:r>
            <a:r>
              <a:rPr lang="zh-TW" altLang="zh-TW" sz="2800" dirty="0" smtClean="0"/>
              <a:t>主題</a:t>
            </a:r>
            <a:endParaRPr lang="en-US" altLang="zh-TW" sz="2800" dirty="0" smtClean="0"/>
          </a:p>
          <a:p>
            <a:pPr lvl="0"/>
            <a:r>
              <a:rPr lang="en-US" altLang="zh-TW" sz="2800" dirty="0" smtClean="0"/>
              <a:t>2.</a:t>
            </a:r>
            <a:r>
              <a:rPr lang="zh-TW" altLang="zh-TW" sz="2800" dirty="0" smtClean="0"/>
              <a:t> 「</a:t>
            </a:r>
            <a:r>
              <a:rPr lang="zh-TW" altLang="zh-TW" sz="2800" dirty="0"/>
              <a:t>尼可拉斯事件」</a:t>
            </a:r>
          </a:p>
          <a:p>
            <a:r>
              <a:rPr lang="en-US" altLang="zh-TW" sz="2800" dirty="0" smtClean="0"/>
              <a:t>3.</a:t>
            </a:r>
            <a:r>
              <a:rPr lang="zh-TW" altLang="en-US" sz="2800" dirty="0" smtClean="0"/>
              <a:t>文章之</a:t>
            </a:r>
            <a:r>
              <a:rPr lang="zh-TW" altLang="zh-TW" sz="2800" dirty="0" smtClean="0"/>
              <a:t>統</a:t>
            </a:r>
            <a:r>
              <a:rPr lang="zh-TW" altLang="zh-TW" sz="2800" dirty="0"/>
              <a:t>整解釋與評鑑省思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903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612</TotalTime>
  <Words>268</Words>
  <Application>Microsoft Office PowerPoint</Application>
  <PresentationFormat>如螢幕大小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角度</vt:lpstr>
      <vt:lpstr>說課觀課議課 --孩子的鐘塔—                                      黃業茹</vt:lpstr>
      <vt:lpstr>文本分析</vt:lpstr>
      <vt:lpstr>教學設計理念</vt:lpstr>
      <vt:lpstr>教學對象分析</vt:lpstr>
      <vt:lpstr>課程規劃(共四節)</vt:lpstr>
      <vt:lpstr>第三節課的學習重點</vt:lpstr>
      <vt:lpstr>第三節課的教學活動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eugene</dc:creator>
  <cp:lastModifiedBy>eugene</cp:lastModifiedBy>
  <cp:revision>8</cp:revision>
  <dcterms:created xsi:type="dcterms:W3CDTF">2016-12-08T12:56:07Z</dcterms:created>
  <dcterms:modified xsi:type="dcterms:W3CDTF">2016-12-08T23:09:07Z</dcterms:modified>
</cp:coreProperties>
</file>