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handoutMasterIdLst>
    <p:handoutMasterId r:id="rId45"/>
  </p:handoutMasterIdLst>
  <p:sldIdLst>
    <p:sldId id="256" r:id="rId2"/>
    <p:sldId id="306" r:id="rId3"/>
    <p:sldId id="327" r:id="rId4"/>
    <p:sldId id="328" r:id="rId5"/>
    <p:sldId id="305" r:id="rId6"/>
    <p:sldId id="308" r:id="rId7"/>
    <p:sldId id="307" r:id="rId8"/>
    <p:sldId id="311" r:id="rId9"/>
    <p:sldId id="310" r:id="rId10"/>
    <p:sldId id="345" r:id="rId11"/>
    <p:sldId id="332" r:id="rId12"/>
    <p:sldId id="333" r:id="rId13"/>
    <p:sldId id="344" r:id="rId14"/>
    <p:sldId id="317" r:id="rId15"/>
    <p:sldId id="330" r:id="rId16"/>
    <p:sldId id="329" r:id="rId17"/>
    <p:sldId id="334" r:id="rId18"/>
    <p:sldId id="335" r:id="rId19"/>
    <p:sldId id="336" r:id="rId20"/>
    <p:sldId id="337" r:id="rId21"/>
    <p:sldId id="338" r:id="rId22"/>
    <p:sldId id="331" r:id="rId23"/>
    <p:sldId id="318" r:id="rId24"/>
    <p:sldId id="339" r:id="rId25"/>
    <p:sldId id="324" r:id="rId26"/>
    <p:sldId id="340" r:id="rId27"/>
    <p:sldId id="319" r:id="rId28"/>
    <p:sldId id="341" r:id="rId29"/>
    <p:sldId id="342" r:id="rId30"/>
    <p:sldId id="343" r:id="rId31"/>
    <p:sldId id="312" r:id="rId32"/>
    <p:sldId id="314" r:id="rId33"/>
    <p:sldId id="315" r:id="rId34"/>
    <p:sldId id="321" r:id="rId35"/>
    <p:sldId id="322" r:id="rId36"/>
    <p:sldId id="323" r:id="rId37"/>
    <p:sldId id="325" r:id="rId38"/>
    <p:sldId id="326" r:id="rId39"/>
    <p:sldId id="346" r:id="rId40"/>
    <p:sldId id="277" r:id="rId41"/>
    <p:sldId id="347" r:id="rId42"/>
    <p:sldId id="348" r:id="rId43"/>
    <p:sldId id="279" r:id="rId4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6699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14" autoAdjust="0"/>
  </p:normalViewPr>
  <p:slideViewPr>
    <p:cSldViewPr>
      <p:cViewPr>
        <p:scale>
          <a:sx n="50" d="100"/>
          <a:sy n="50" d="100"/>
        </p:scale>
        <p:origin x="-5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7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4800A20-CFB7-4C79-B0BA-C69EEF46E1B2}" type="datetimeFigureOut">
              <a:rPr lang="zh-TW" altLang="en-US"/>
              <a:pPr>
                <a:defRPr/>
              </a:pPr>
              <a:t>2014/5/13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2CD78E4-6E3A-4F7F-9E1B-C45B4DD1B0E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8037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10" descr="2011101720287808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59632" y="4005064"/>
            <a:ext cx="6858000" cy="990600"/>
          </a:xfrm>
          <a:noFill/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31640" y="5157192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  <p:sp>
        <p:nvSpPr>
          <p:cNvPr id="5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59E9924-CE2C-421B-830E-8EE82580D6EC}" type="datetimeFigureOut">
              <a:rPr lang="zh-TW" altLang="en-US"/>
              <a:pPr>
                <a:defRPr/>
              </a:pPr>
              <a:t>2014/5/13</a:t>
            </a:fld>
            <a:endParaRPr lang="zh-TW" altLang="en-US"/>
          </a:p>
        </p:txBody>
      </p:sp>
      <p:sp>
        <p:nvSpPr>
          <p:cNvPr id="6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6EACB-A3A4-40C8-A67D-253CA4CC690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19FAA-5A13-49D2-9224-DD805CD94B09}" type="datetimeFigureOut">
              <a:rPr lang="zh-TW" altLang="en-US"/>
              <a:pPr>
                <a:defRPr/>
              </a:pPr>
              <a:t>2014/5/13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00B04-E3EE-4A88-B3CE-376BFE31E3A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5" name="等腰三角形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直線接點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6F269-112D-4A7B-9B1D-A7F17E6DE3FC}" type="datetimeFigureOut">
              <a:rPr lang="zh-TW" altLang="en-US"/>
              <a:pPr>
                <a:defRPr/>
              </a:pPr>
              <a:t>2014/5/13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0BA01-7EB0-47DD-B381-EAAB67B3C33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9B1DE-4B8C-4A31-8438-8BBBDF1DA303}" type="datetimeFigureOut">
              <a:rPr lang="zh-TW" altLang="en-US"/>
              <a:pPr>
                <a:defRPr/>
              </a:pPr>
              <a:t>2014/5/13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3C5EB-CF35-4620-BD8E-869442C60DC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67128" cy="9906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810FA-57C8-4ACA-9EF4-417B1659A64C}" type="datetimeFigureOut">
              <a:rPr lang="zh-TW" altLang="en-US"/>
              <a:pPr>
                <a:defRPr/>
              </a:pPr>
              <a:t>2014/5/13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F5E29-6753-4457-8C81-0C7BBE6704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87A25-EA7A-4060-9C52-5CDD4E546054}" type="datetimeFigureOut">
              <a:rPr lang="zh-TW" altLang="en-US"/>
              <a:pPr>
                <a:defRPr/>
              </a:pPr>
              <a:t>2014/5/13</a:t>
            </a:fld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4D183-983D-4033-996E-D0A3A5CB3F6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84F09-B159-4AD5-9A17-61DC334BA0D6}" type="datetimeFigureOut">
              <a:rPr lang="zh-TW" altLang="en-US"/>
              <a:pPr>
                <a:defRPr/>
              </a:pPr>
              <a:t>2014/5/13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E9997-1E79-477D-BF85-29F0AEEA728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53B39-DD7F-4619-8594-B0F60A4C9836}" type="datetimeFigureOut">
              <a:rPr lang="zh-TW" altLang="en-US"/>
              <a:pPr>
                <a:defRPr/>
              </a:pPr>
              <a:t>2014/5/13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1322A-F2E0-4762-80A5-5FE53C74BEC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D7EC7-8607-4344-9566-2D9E66B97611}" type="datetimeFigureOut">
              <a:rPr lang="zh-TW" altLang="en-US"/>
              <a:pPr>
                <a:defRPr/>
              </a:pPr>
              <a:t>2014/5/13</a:t>
            </a:fld>
            <a:endParaRPr lang="zh-TW" altLang="en-US"/>
          </a:p>
        </p:txBody>
      </p:sp>
      <p:sp>
        <p:nvSpPr>
          <p:cNvPr id="5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BAE68-C0B2-40AD-836A-8807394364D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3" name="等腰三角形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93974-3B08-486C-AB29-FB2244A217EA}" type="datetimeFigureOut">
              <a:rPr lang="zh-TW" altLang="en-US"/>
              <a:pPr>
                <a:defRPr/>
              </a:pPr>
              <a:t>2014/5/13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CAEA1-58AF-45CD-B0DF-9DAF8DBAE94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直線接點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7" name="等腰三角形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5FC3-811C-4885-AE15-6F15C51CF113}" type="datetimeFigureOut">
              <a:rPr lang="zh-TW" altLang="en-US"/>
              <a:pPr>
                <a:defRPr/>
              </a:pPr>
              <a:t>2014/5/13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03675-EA4E-48E9-9988-82CCFF68728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等腰三角形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88596-3239-43DC-A092-1597763F349E}" type="datetimeFigureOut">
              <a:rPr lang="zh-TW" altLang="en-US"/>
              <a:pPr>
                <a:defRPr/>
              </a:pPr>
              <a:t>2014/5/13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3C848-F6FA-43E0-B917-449B3C32449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14" descr="發芽3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8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D2E1B12-A5D9-4476-AC31-992E49C9C960}" type="datetimeFigureOut">
              <a:rPr lang="zh-TW" altLang="en-US"/>
              <a:pPr>
                <a:defRPr/>
              </a:pPr>
              <a:t>2014/5/13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FAA7D39-1F9F-4D31-8314-51A0E584EF0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6" r:id="rId2"/>
    <p:sldLayoutId id="2147483998" r:id="rId3"/>
    <p:sldLayoutId id="2147483995" r:id="rId4"/>
    <p:sldLayoutId id="2147483994" r:id="rId5"/>
    <p:sldLayoutId id="2147483999" r:id="rId6"/>
    <p:sldLayoutId id="2147484000" r:id="rId7"/>
    <p:sldLayoutId id="2147484001" r:id="rId8"/>
    <p:sldLayoutId id="2147484002" r:id="rId9"/>
    <p:sldLayoutId id="2147483993" r:id="rId10"/>
    <p:sldLayoutId id="2147484003" r:id="rId11"/>
    <p:sldLayoutId id="214748399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8000"/>
          </a:solidFill>
          <a:latin typeface="微軟正黑體" pitchFamily="34" charset="-120"/>
          <a:ea typeface="微軟正黑體" pitchFamily="34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微軟正黑體" pitchFamily="34" charset="-12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微軟正黑體" pitchFamily="34" charset="-12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微軟正黑體" pitchFamily="34" charset="-12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微軟正黑體" pitchFamily="34" charset="-12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微軟正黑體" pitchFamily="34" charset="-12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微軟正黑體" pitchFamily="34" charset="-12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微軟正黑體" pitchFamily="34" charset="-12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微軟正黑體" pitchFamily="34" charset="-12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BB39B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9388" y="2565400"/>
            <a:ext cx="8353425" cy="20161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zh-TW" altLang="en-US" sz="66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學思達教學法 </a:t>
            </a:r>
            <a:r>
              <a:rPr lang="zh-TW" altLang="en-US" sz="4400" smtClean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──</a:t>
            </a:r>
            <a:r>
              <a:rPr lang="en-US" altLang="zh-TW" sz="6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zh-TW" sz="6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zh-TW" altLang="en-US" sz="54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</a:t>
            </a:r>
            <a:r>
              <a:rPr lang="zh-TW" altLang="en-US" sz="48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具體操作說明</a:t>
            </a:r>
            <a:endParaRPr lang="en-US" altLang="zh-TW" sz="4800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00563" y="5157788"/>
            <a:ext cx="3705225" cy="8080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3600" dirty="0" smtClean="0">
                <a:solidFill>
                  <a:schemeClr val="tx1"/>
                </a:solidFill>
              </a:rPr>
              <a:t>中山女高  張輝誠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706755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dirty="0" smtClean="0"/>
              <a:t>一、臺灣語文教學成效的觀察與反省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1619250" y="1371600"/>
            <a:ext cx="7129463" cy="52974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36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我們只栽培台灣國、高中生：</a:t>
            </a:r>
            <a:endParaRPr lang="en-US" altLang="zh-TW" sz="3600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66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考試機器？</a:t>
            </a:r>
          </a:p>
          <a:p>
            <a:pPr eaLnBrk="1" hangingPunct="1">
              <a:lnSpc>
                <a:spcPct val="80000"/>
              </a:lnSpc>
            </a:pPr>
            <a:endParaRPr lang="zh-TW" altLang="en-US" sz="6600" b="1" smtClean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66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不顧其他能力呢？</a:t>
            </a:r>
            <a:endParaRPr lang="zh-TW" altLang="en-US" sz="660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706755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dirty="0" smtClean="0"/>
              <a:t>一、臺灣語文教學成效的觀察與反省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2268538" y="1371600"/>
            <a:ext cx="6480175" cy="52974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36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有無可能真實生活變成：</a:t>
            </a:r>
            <a:endParaRPr lang="en-US" altLang="zh-TW" sz="3600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54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上課有趣</a:t>
            </a:r>
            <a:endParaRPr lang="en-US" altLang="zh-TW" sz="54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54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下課運動</a:t>
            </a:r>
            <a:r>
              <a:rPr lang="en-US" altLang="zh-TW" sz="54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54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不用補習</a:t>
            </a:r>
            <a:r>
              <a:rPr lang="en-US" altLang="zh-TW" sz="54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54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每天動腦</a:t>
            </a:r>
            <a:endParaRPr lang="en-US" altLang="zh-TW" sz="5400" b="1" smtClean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54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睡眠充足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54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──正常的學校、家居生活</a:t>
            </a:r>
            <a:endParaRPr lang="zh-TW" altLang="en-US" sz="540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706755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dirty="0" smtClean="0"/>
              <a:t>一、臺灣語文教學成效的觀察與反省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1476375" y="1371600"/>
            <a:ext cx="7272338" cy="52974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36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如何才有可能：栽培學生</a:t>
            </a:r>
            <a:r>
              <a:rPr lang="en-US" altLang="zh-TW" sz="36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俺例</a:t>
            </a:r>
            <a:r>
              <a:rPr lang="en-US" altLang="zh-TW" sz="36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72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自學的高速度</a:t>
            </a:r>
            <a:endParaRPr lang="en-US" altLang="zh-TW" sz="72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72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多元能力訓練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72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學習高效益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72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有效學習</a:t>
            </a:r>
            <a:endParaRPr lang="zh-TW" altLang="en-US" sz="720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標題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7067550" cy="990600"/>
          </a:xfrm>
        </p:spPr>
        <p:txBody>
          <a:bodyPr/>
          <a:lstStyle/>
          <a:p>
            <a:pPr eaLnBrk="1" hangingPunct="1"/>
            <a:r>
              <a:rPr lang="zh-TW" altLang="en-US" sz="3600" smtClean="0"/>
              <a:t>學思達具體流程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1476375" y="1371600"/>
            <a:ext cx="7272338" cy="52974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72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學生自學</a:t>
            </a:r>
            <a:r>
              <a:rPr lang="en-US" altLang="zh-TW" sz="32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為何重要？</a:t>
            </a:r>
            <a:r>
              <a:rPr lang="en-US" altLang="zh-TW" sz="32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en-US" altLang="zh-TW" sz="32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72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思考問題</a:t>
            </a:r>
            <a:r>
              <a:rPr lang="en-US" altLang="zh-TW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找答案、寫答案</a:t>
            </a:r>
            <a:r>
              <a:rPr lang="en-US" altLang="zh-TW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72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討論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72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表達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72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老師補充</a:t>
            </a:r>
            <a:endParaRPr lang="zh-TW" altLang="en-US" sz="720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標題 1"/>
          <p:cNvSpPr>
            <a:spLocks noGrp="1"/>
          </p:cNvSpPr>
          <p:nvPr>
            <p:ph type="title"/>
          </p:nvPr>
        </p:nvSpPr>
        <p:spPr>
          <a:xfrm>
            <a:off x="755650" y="0"/>
            <a:ext cx="8007350" cy="838200"/>
          </a:xfrm>
        </p:spPr>
        <p:txBody>
          <a:bodyPr/>
          <a:lstStyle/>
          <a:p>
            <a:pPr eaLnBrk="1" hangingPunct="1"/>
            <a:r>
              <a:rPr lang="zh-TW" altLang="en-US" smtClean="0"/>
              <a:t>二、學思達的具體操作說明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23850" y="836613"/>
            <a:ext cx="8443913" cy="5356225"/>
          </a:xfrm>
        </p:spPr>
        <p:txBody>
          <a:bodyPr/>
          <a:lstStyle/>
          <a:p>
            <a:pPr eaLnBrk="1" hangingPunct="1"/>
            <a:r>
              <a:rPr lang="zh-TW" altLang="en-US" sz="32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翻轉講義的製作：一切之基礎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32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用「問答題」形式，取代「選擇題」。</a:t>
            </a:r>
          </a:p>
          <a:p>
            <a:pPr eaLnBrk="1" hangingPunct="1"/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問答題才能引發好奇心、刺激思考</a:t>
            </a:r>
          </a:p>
          <a:p>
            <a:pPr eaLnBrk="1" hangingPunct="1"/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提供足夠資訊給學生自學閱讀。</a:t>
            </a:r>
            <a:endParaRPr lang="en-US" altLang="zh-TW" sz="32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切記</a:t>
            </a:r>
            <a:r>
              <a:rPr lang="en-US" altLang="zh-TW" sz="3200" smtClean="0">
                <a:latin typeface="微軟正黑體" pitchFamily="34" charset="-120"/>
                <a:ea typeface="微軟正黑體" pitchFamily="34" charset="-120"/>
              </a:rPr>
              <a:t>15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至</a:t>
            </a:r>
            <a:r>
              <a:rPr lang="en-US" altLang="zh-TW" sz="3200" smtClean="0">
                <a:latin typeface="微軟正黑體" pitchFamily="34" charset="-120"/>
                <a:ea typeface="微軟正黑體" pitchFamily="34" charset="-120"/>
              </a:rPr>
              <a:t>20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分鐘的專注時間。</a:t>
            </a:r>
            <a:r>
              <a:rPr lang="en-US" altLang="zh-TW" sz="320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學思達的切換，都要保持在這個時間內，才能得到最好效果</a:t>
            </a:r>
            <a:r>
              <a:rPr lang="en-US" altLang="zh-TW" sz="320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/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你想訓練學生什麼能力，就設計甚麼樣的問答題。</a:t>
            </a:r>
            <a:endParaRPr lang="en-US" altLang="zh-TW" sz="32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32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基礎認知、閱讀、統整、歸納、分類、推論、反省、現實感、聯結、想像、判斷</a:t>
            </a:r>
            <a:r>
              <a:rPr lang="en-US" altLang="zh-TW" sz="32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‧‧‧‧‧</a:t>
            </a:r>
            <a:r>
              <a:rPr lang="zh-TW" altLang="en-US" sz="32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32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8675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28676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28677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標題 1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8007350" cy="838200"/>
          </a:xfrm>
        </p:spPr>
        <p:txBody>
          <a:bodyPr/>
          <a:lstStyle/>
          <a:p>
            <a:pPr eaLnBrk="1" hangingPunct="1"/>
            <a:r>
              <a:rPr lang="zh-TW" altLang="en-US" sz="3600" smtClean="0"/>
              <a:t>講義、題目先後、主旨、基礎認知</a:t>
            </a:r>
          </a:p>
        </p:txBody>
      </p:sp>
      <p:pic>
        <p:nvPicPr>
          <p:cNvPr id="29698" name="內容版面配置區 2"/>
          <p:cNvPicPr>
            <a:picLocks noGrp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981075"/>
            <a:ext cx="9144000" cy="5876925"/>
          </a:xfrm>
        </p:spPr>
      </p:pic>
      <p:sp>
        <p:nvSpPr>
          <p:cNvPr id="29699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29700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29701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標題 1"/>
          <p:cNvSpPr>
            <a:spLocks noGrp="1"/>
          </p:cNvSpPr>
          <p:nvPr>
            <p:ph type="title" idx="4294967295"/>
          </p:nvPr>
        </p:nvSpPr>
        <p:spPr>
          <a:xfrm>
            <a:off x="755650" y="0"/>
            <a:ext cx="8007350" cy="838200"/>
          </a:xfrm>
        </p:spPr>
        <p:txBody>
          <a:bodyPr/>
          <a:lstStyle/>
          <a:p>
            <a:pPr eaLnBrk="1" hangingPunct="1"/>
            <a:r>
              <a:rPr lang="zh-TW" altLang="en-US" sz="3600" smtClean="0"/>
              <a:t>閱讀、理解、思索主旨、與作家對話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395288" y="1196975"/>
            <a:ext cx="8443912" cy="5356225"/>
          </a:xfrm>
        </p:spPr>
        <p:txBody>
          <a:bodyPr/>
          <a:lstStyle/>
          <a:p>
            <a:pPr eaLnBrk="1" hangingPunct="1"/>
            <a:r>
              <a:rPr lang="zh-TW" altLang="zh-TW" sz="32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(一)</a:t>
            </a:r>
            <a:r>
              <a:rPr lang="zh-TW" altLang="zh-TW" sz="36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看完〈勞山道士〉，你直覺想到的勸諷之意是甚麼？蒲松齡他寫〈勞山道士〉的主旨又是甚麼？</a:t>
            </a:r>
            <a:r>
              <a:rPr lang="zh-TW" altLang="zh-TW" sz="2400" smtClean="0">
                <a:latin typeface="微軟正黑體" pitchFamily="34" charset="-120"/>
                <a:ea typeface="微軟正黑體" pitchFamily="34" charset="-120"/>
              </a:rPr>
              <a:t>(輝誠案：松齡哥怕大家看不懂，最後還幫大家把答案說出來！這樣好嗎？寫童話或小說，最後怕大家看不懂，作家還要跳出來給大家上一課！這樣好嗎？)</a:t>
            </a:r>
            <a:r>
              <a:rPr lang="zh-TW" altLang="zh-TW" sz="36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你覺得一定要和他說的主旨相同才可以嗎？那他為什麼要這樣寫出他心裡的主旨？ </a:t>
            </a:r>
            <a:endParaRPr lang="zh-TW" altLang="zh-TW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723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30724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30725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標題 1"/>
          <p:cNvSpPr>
            <a:spLocks noGrp="1"/>
          </p:cNvSpPr>
          <p:nvPr>
            <p:ph type="title" idx="4294967295"/>
          </p:nvPr>
        </p:nvSpPr>
        <p:spPr>
          <a:xfrm>
            <a:off x="755650" y="0"/>
            <a:ext cx="8007350" cy="838200"/>
          </a:xfrm>
        </p:spPr>
        <p:txBody>
          <a:bodyPr/>
          <a:lstStyle/>
          <a:p>
            <a:pPr eaLnBrk="1" hangingPunct="1"/>
            <a:r>
              <a:rPr lang="zh-TW" altLang="en-US" sz="3600" smtClean="0"/>
              <a:t>改寫、縮寫、說故事、寫作練習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395288" y="1196975"/>
            <a:ext cx="8443912" cy="5356225"/>
          </a:xfrm>
        </p:spPr>
        <p:txBody>
          <a:bodyPr/>
          <a:lstStyle/>
          <a:p>
            <a:pPr eaLnBrk="1" hangingPunct="1"/>
            <a:r>
              <a:rPr lang="zh-TW" altLang="zh-TW" sz="40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(二)</a:t>
            </a:r>
            <a:r>
              <a:rPr lang="zh-TW" altLang="zh-TW" sz="4000" smtClean="0">
                <a:latin typeface="微軟正黑體" pitchFamily="34" charset="-120"/>
                <a:ea typeface="微軟正黑體" pitchFamily="34" charset="-120"/>
              </a:rPr>
              <a:t>蒲松齡〈勞山道士〉一文最精采的其實就是「道士變法術」、「王生穿牆」，</a:t>
            </a:r>
            <a:r>
              <a:rPr lang="zh-TW" altLang="zh-TW" sz="40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請簡要重述之，並運用老師所教過的寫作技巧分析之？寫作時要造出〈勞山道士〉這種「奇幻、詼諧、嘲諷」效果，要注意到哪些東西？</a:t>
            </a:r>
          </a:p>
          <a:p>
            <a:pPr eaLnBrk="1" hangingPunct="1"/>
            <a:endParaRPr lang="zh-TW" altLang="zh-TW" sz="40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zh-TW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zh-TW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zh-TW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zh-TW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zh-TW" smtClean="0">
                <a:latin typeface="微軟正黑體" pitchFamily="34" charset="-120"/>
                <a:ea typeface="微軟正黑體" pitchFamily="34" charset="-120"/>
              </a:rPr>
              <a:t>(三)請說明以下句義：</a:t>
            </a:r>
          </a:p>
          <a:p>
            <a:pPr eaLnBrk="1" hangingPunct="1"/>
            <a:r>
              <a:rPr lang="zh-TW" altLang="zh-TW" smtClean="0">
                <a:latin typeface="微軟正黑體" pitchFamily="34" charset="-120"/>
                <a:ea typeface="微軟正黑體" pitchFamily="34" charset="-120"/>
              </a:rPr>
              <a:t>   道士問何術之求，王曰：「每見師行處，牆壁所不能隔，但得此法，足矣。</a:t>
            </a:r>
          </a:p>
          <a:p>
            <a:pPr eaLnBrk="1" hangingPunct="1"/>
            <a:endParaRPr lang="zh-TW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zh-TW" smtClean="0">
                <a:latin typeface="微軟正黑體" pitchFamily="34" charset="-120"/>
                <a:ea typeface="微軟正黑體" pitchFamily="34" charset="-120"/>
              </a:rPr>
              <a:t>    ──為什麼王生要學穿牆術？(這和「故家子」有何關聯？)要是你也可以求一術，你要求哪一術？(輝誠案：俺小時候入睡前總幻想自己有穿牆術，穿入銀行金庫揹走大袋錢鈔，然後周濟窮人。(還有隱身術，可以進銀行拿錢，大家都看不到)──大家想想，會做此等夢，一定是窮小子。)還有，這個轉折就是小說的最重要關鍵，你可以想出另一個「術」，讓故事產生不同變化，不同諷喻嗎？(如下例)</a:t>
            </a:r>
          </a:p>
          <a:p>
            <a:pPr eaLnBrk="1" hangingPunct="1"/>
            <a:endParaRPr lang="zh-TW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zh-TW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zh-TW" smtClean="0">
                <a:latin typeface="微軟正黑體" pitchFamily="34" charset="-120"/>
                <a:ea typeface="微軟正黑體" pitchFamily="34" charset="-120"/>
              </a:rPr>
              <a:t>  《歐冠子•天則》：</a:t>
            </a:r>
          </a:p>
          <a:p>
            <a:pPr eaLnBrk="1" hangingPunct="1"/>
            <a:r>
              <a:rPr lang="zh-TW" altLang="zh-TW" smtClean="0">
                <a:latin typeface="微軟正黑體" pitchFamily="34" charset="-120"/>
                <a:ea typeface="微軟正黑體" pitchFamily="34" charset="-120"/>
              </a:rPr>
              <a:t>    從前，楚國有個書呆子，家裡很窮。有一天，正看著書，忽然看見書上寫：「如果得到螳螂捕捉蟬時用來遮身的那片葉子，就可以把自己的身體隱蔽起來，誰也看不見。」於是他想：「如果我能得到那片葉子，那該多好呀！」從這天起，他整天在樹林裡轉來轉去，尋找螳螂捉蟬時藏身的葉子。終於有一天，他看到一隻螳螂隱身在一片樹葉下捕蟬了，他興奮極了，猛一下撲上去摘下那片葉子，可是，他太激動了，一不小心那葉子掉在地上，與滿地的落葉混在一起。(輝誠案：加入這個情節實在妙極了！不然就太單薄了！)他呆了一會，拿來一只簸箕，把地上的落葉全都收拾起來，帶回家去。回到家裡他想：「怎樣從這麼多葉子中揀出可以隱身的葉子呢?他決心一片一片試驗。於是，他舉起一片樹葉，問他的妻子說：「你能看得見我嗎?」「看得見。」他妻子回答。「你能看得見嗎?」他又舉起一片樹葉說。「看得見。」妻子耐心地回答。他一次次地問，妻子一次次得回答。到後來，他妻子厭煩了，隨口答道：「看不見啦!」(輝誠案：太妙了，很符合人之常情！)書呆子一聽樂壞了。他拿了樹葉，來到街上，用樹葉擋住自己，當著店主的面，伸手取了店裡東西就走。店主驚奇極了，把他抓住，送到官府去。縣官覺得很奇怪，居然有人敢在光天化日之下偷東西，便問他究竟是怎麼回事，書呆子說了原委，縣官不由哈哈大笑，把他放回了家。</a:t>
            </a:r>
          </a:p>
          <a:p>
            <a:pPr eaLnBrk="1" hangingPunct="1"/>
            <a:endParaRPr lang="zh-TW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zh-TW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zh-TW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zh-TW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zh-TW" smtClean="0">
                <a:latin typeface="微軟正黑體" pitchFamily="34" charset="-120"/>
                <a:ea typeface="微軟正黑體" pitchFamily="34" charset="-120"/>
              </a:rPr>
              <a:t>(四)請逐字解釋以下詞語：「分(    )諸徒」、「競飲先(    )」、「俛首驟入，勿逡巡。」、驀然而踣」、「今有傖父，喜疢毒而畏藥石，遂有舐癰吮痔者，進宣威逞暴之術，以迎其旨」。</a:t>
            </a:r>
          </a:p>
        </p:txBody>
      </p:sp>
      <p:sp>
        <p:nvSpPr>
          <p:cNvPr id="31747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31748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31749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標題 1"/>
          <p:cNvSpPr>
            <a:spLocks noGrp="1"/>
          </p:cNvSpPr>
          <p:nvPr>
            <p:ph type="title" idx="4294967295"/>
          </p:nvPr>
        </p:nvSpPr>
        <p:spPr>
          <a:xfrm>
            <a:off x="755650" y="0"/>
            <a:ext cx="8007350" cy="838200"/>
          </a:xfrm>
        </p:spPr>
        <p:txBody>
          <a:bodyPr/>
          <a:lstStyle/>
          <a:p>
            <a:pPr eaLnBrk="1" hangingPunct="1"/>
            <a:r>
              <a:rPr lang="zh-TW" altLang="en-US" sz="3600" smtClean="0"/>
              <a:t>改寫、寫作練習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395288" y="1196975"/>
            <a:ext cx="8443912" cy="5356225"/>
          </a:xfrm>
        </p:spPr>
        <p:txBody>
          <a:bodyPr/>
          <a:lstStyle/>
          <a:p>
            <a:pPr eaLnBrk="1" hangingPunct="1"/>
            <a:r>
              <a:rPr lang="zh-TW" altLang="zh-TW" sz="3600" smtClean="0">
                <a:latin typeface="微軟正黑體" pitchFamily="34" charset="-120"/>
                <a:ea typeface="微軟正黑體" pitchFamily="34" charset="-120"/>
              </a:rPr>
              <a:t>(三) </a:t>
            </a:r>
            <a:r>
              <a:rPr lang="zh-TW" altLang="zh-TW" sz="36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為什麼王生要學穿牆術？</a:t>
            </a:r>
            <a:r>
              <a:rPr lang="zh-TW" altLang="zh-TW" smtClean="0">
                <a:latin typeface="微軟正黑體" pitchFamily="34" charset="-120"/>
                <a:ea typeface="微軟正黑體" pitchFamily="34" charset="-120"/>
              </a:rPr>
              <a:t>(這和「故家子」有何關聯？)</a:t>
            </a:r>
            <a:r>
              <a:rPr lang="zh-TW" altLang="zh-TW" sz="3600" smtClean="0">
                <a:latin typeface="微軟正黑體" pitchFamily="34" charset="-120"/>
                <a:ea typeface="微軟正黑體" pitchFamily="34" charset="-120"/>
              </a:rPr>
              <a:t>要是你也可以求一術，你要求哪一術？</a:t>
            </a:r>
            <a:r>
              <a:rPr lang="zh-TW" altLang="zh-TW" smtClean="0">
                <a:latin typeface="微軟正黑體" pitchFamily="34" charset="-120"/>
                <a:ea typeface="微軟正黑體" pitchFamily="34" charset="-120"/>
              </a:rPr>
              <a:t>(輝誠案：俺小時候入睡前總幻想自己有穿牆術，穿入銀行金庫揹走大袋錢鈔，然後周濟窮人。(還有隱身術，可以進銀行拿錢，大家都看不到)──大家想想，會做此等夢，一定是窮小子。)</a:t>
            </a:r>
            <a:r>
              <a:rPr lang="zh-TW" altLang="zh-TW" sz="3600" smtClean="0">
                <a:latin typeface="微軟正黑體" pitchFamily="34" charset="-120"/>
                <a:ea typeface="微軟正黑體" pitchFamily="34" charset="-120"/>
              </a:rPr>
              <a:t>還有，</a:t>
            </a:r>
            <a:r>
              <a:rPr lang="zh-TW" altLang="zh-TW" sz="36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這個轉折就是小說的最重要關鍵，你可以想出另一個「術」，讓故事產生不同變化，不同諷喻嗎？</a:t>
            </a:r>
          </a:p>
        </p:txBody>
      </p:sp>
      <p:sp>
        <p:nvSpPr>
          <p:cNvPr id="32771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32772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32773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標題 1"/>
          <p:cNvSpPr>
            <a:spLocks noGrp="1"/>
          </p:cNvSpPr>
          <p:nvPr>
            <p:ph type="title" idx="4294967295"/>
          </p:nvPr>
        </p:nvSpPr>
        <p:spPr>
          <a:xfrm>
            <a:off x="755650" y="0"/>
            <a:ext cx="8007350" cy="838200"/>
          </a:xfrm>
        </p:spPr>
        <p:txBody>
          <a:bodyPr/>
          <a:lstStyle/>
          <a:p>
            <a:pPr eaLnBrk="1" hangingPunct="1"/>
            <a:r>
              <a:rPr lang="zh-TW" altLang="en-US" sz="3600" smtClean="0"/>
              <a:t>基礎認知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395288" y="1196975"/>
            <a:ext cx="8443912" cy="5356225"/>
          </a:xfrm>
        </p:spPr>
        <p:txBody>
          <a:bodyPr/>
          <a:lstStyle/>
          <a:p>
            <a:pPr eaLnBrk="1" hangingPunct="1"/>
            <a:r>
              <a:rPr lang="zh-TW" altLang="zh-TW" sz="4400" smtClean="0">
                <a:latin typeface="微軟正黑體" pitchFamily="34" charset="-120"/>
                <a:ea typeface="微軟正黑體" pitchFamily="34" charset="-120"/>
              </a:rPr>
              <a:t>(四)請逐字解釋以下詞語：</a:t>
            </a:r>
            <a:r>
              <a:rPr lang="zh-TW" altLang="zh-TW" sz="4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「分(      )諸徒」、「競飲先(      )」、「俛首驟入，勿逡巡。」、驀然而踣」、「今有傖父，喜疢毒而畏藥石，遂有舐癰吮痔者，進宣威逞暴之術，以迎其旨」。</a:t>
            </a:r>
          </a:p>
        </p:txBody>
      </p:sp>
      <p:sp>
        <p:nvSpPr>
          <p:cNvPr id="33795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33796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33797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67550" cy="828675"/>
          </a:xfrm>
        </p:spPr>
        <p:txBody>
          <a:bodyPr/>
          <a:lstStyle/>
          <a:p>
            <a:pPr eaLnBrk="1" hangingPunct="1"/>
            <a:r>
              <a:rPr lang="zh-TW" altLang="en-US" smtClean="0"/>
              <a:t>零、翻轉教室概念的產生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23850" y="1125538"/>
            <a:ext cx="8820150" cy="5732462"/>
          </a:xfrm>
        </p:spPr>
        <p:txBody>
          <a:bodyPr/>
          <a:lstStyle/>
          <a:p>
            <a:pPr eaLnBrk="1" latinLnBrk="1" hangingPunct="1"/>
            <a:r>
              <a:rPr lang="zh-TW" altLang="en-US" sz="32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回家自行看影片。</a:t>
            </a:r>
            <a:endParaRPr lang="en-US" altLang="zh-TW" sz="3200" b="1" smtClean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latinLnBrk="1" hangingPunct="1"/>
            <a:endParaRPr lang="en-US" altLang="zh-TW" sz="3200" b="1" smtClean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latinLnBrk="1" hangingPunct="1"/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請問：</a:t>
            </a:r>
            <a:endParaRPr lang="en-US" altLang="zh-TW" b="1" smtClean="0">
              <a:latin typeface="微軟正黑體" pitchFamily="34" charset="-120"/>
              <a:ea typeface="微軟正黑體" pitchFamily="34" charset="-120"/>
            </a:endParaRPr>
          </a:p>
          <a:p>
            <a:pPr eaLnBrk="1" latinLnBrk="1" hangingPunct="1"/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何謂學思達？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單答與群答的差異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latinLnBrk="1" hangingPunct="1"/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自學有何好處？</a:t>
            </a:r>
            <a:endParaRPr lang="en-US" altLang="zh-TW" b="1" smtClean="0">
              <a:latin typeface="微軟正黑體" pitchFamily="34" charset="-120"/>
              <a:ea typeface="微軟正黑體" pitchFamily="34" charset="-120"/>
            </a:endParaRPr>
          </a:p>
          <a:p>
            <a:pPr eaLnBrk="1" latinLnBrk="1" hangingPunct="1"/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如何讓學生主動思考？</a:t>
            </a:r>
            <a:endParaRPr lang="en-US" altLang="zh-TW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latinLnBrk="1" hangingPunct="1"/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四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怎樣讓學生樂於表達？</a:t>
            </a:r>
            <a:endParaRPr lang="en-US" altLang="zh-TW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latinLnBrk="1" hangingPunct="1"/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五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學思達老師與傳統教學法的老師最大差異為何？</a:t>
            </a:r>
            <a:endParaRPr lang="en-US" altLang="zh-TW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latinLnBrk="1" hangingPunct="1"/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六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學思達講義如何開始製作？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387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16388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16389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標題 1"/>
          <p:cNvSpPr>
            <a:spLocks noGrp="1"/>
          </p:cNvSpPr>
          <p:nvPr>
            <p:ph type="title" idx="4294967295"/>
          </p:nvPr>
        </p:nvSpPr>
        <p:spPr>
          <a:xfrm>
            <a:off x="755650" y="0"/>
            <a:ext cx="8007350" cy="838200"/>
          </a:xfrm>
        </p:spPr>
        <p:txBody>
          <a:bodyPr/>
          <a:lstStyle/>
          <a:p>
            <a:pPr eaLnBrk="1" hangingPunct="1"/>
            <a:r>
              <a:rPr lang="zh-TW" altLang="en-US" sz="3600" smtClean="0"/>
              <a:t>實學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395288" y="1196975"/>
            <a:ext cx="8443912" cy="5356225"/>
          </a:xfrm>
        </p:spPr>
        <p:txBody>
          <a:bodyPr/>
          <a:lstStyle/>
          <a:p>
            <a:pPr eaLnBrk="1" hangingPunct="1"/>
            <a:r>
              <a:rPr lang="zh-TW" altLang="zh-TW" sz="4800" smtClean="0">
                <a:latin typeface="微軟正黑體" pitchFamily="34" charset="-120"/>
                <a:ea typeface="微軟正黑體" pitchFamily="34" charset="-120"/>
              </a:rPr>
              <a:t>(二)馮諼如何接近孟嘗君？如何提升自己的待遇？為什麼他能成功？</a:t>
            </a:r>
            <a:r>
              <a:rPr lang="zh-TW" altLang="zh-TW" sz="48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你覺得這個方法好嗎？這給你將來找工作、投靠主人、奮力從基層往上爬時，怎樣的啟示？</a:t>
            </a:r>
            <a:endParaRPr lang="zh-TW" altLang="en-US" sz="48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4819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34820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34821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標題 1"/>
          <p:cNvSpPr>
            <a:spLocks noGrp="1"/>
          </p:cNvSpPr>
          <p:nvPr>
            <p:ph type="title" idx="4294967295"/>
          </p:nvPr>
        </p:nvSpPr>
        <p:spPr>
          <a:xfrm>
            <a:off x="755650" y="0"/>
            <a:ext cx="8007350" cy="838200"/>
          </a:xfrm>
        </p:spPr>
        <p:txBody>
          <a:bodyPr/>
          <a:lstStyle/>
          <a:p>
            <a:pPr eaLnBrk="1" hangingPunct="1"/>
            <a:r>
              <a:rPr lang="zh-TW" altLang="en-US" sz="3600" smtClean="0"/>
              <a:t>實學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395288" y="1196975"/>
            <a:ext cx="8443912" cy="5356225"/>
          </a:xfrm>
        </p:spPr>
        <p:txBody>
          <a:bodyPr/>
          <a:lstStyle/>
          <a:p>
            <a:pPr eaLnBrk="1" hangingPunct="1"/>
            <a:r>
              <a:rPr lang="zh-TW" altLang="zh-TW" sz="3600" smtClean="0">
                <a:latin typeface="微軟正黑體" pitchFamily="34" charset="-120"/>
                <a:ea typeface="微軟正黑體" pitchFamily="34" charset="-120"/>
              </a:rPr>
              <a:t>(三)第三段主旨為何？馮諼如何為孟嘗君「市義」？</a:t>
            </a:r>
            <a:r>
              <a:rPr lang="zh-TW" altLang="zh-TW" smtClean="0">
                <a:latin typeface="微軟正黑體" pitchFamily="34" charset="-120"/>
                <a:ea typeface="微軟正黑體" pitchFamily="34" charset="-120"/>
              </a:rPr>
              <a:t>(換成你你敢這樣做嗎？)</a:t>
            </a:r>
            <a:r>
              <a:rPr lang="zh-TW" altLang="zh-TW" sz="3600" smtClean="0">
                <a:latin typeface="微軟正黑體" pitchFamily="34" charset="-120"/>
                <a:ea typeface="微軟正黑體" pitchFamily="34" charset="-120"/>
              </a:rPr>
              <a:t>孟嘗君為何「不說」？</a:t>
            </a:r>
            <a:r>
              <a:rPr lang="zh-TW" altLang="zh-TW" smtClean="0">
                <a:latin typeface="微軟正黑體" pitchFamily="34" charset="-120"/>
                <a:ea typeface="微軟正黑體" pitchFamily="34" charset="-120"/>
              </a:rPr>
              <a:t>(他為甚麼需要這筆錢？)</a:t>
            </a:r>
            <a:r>
              <a:rPr lang="zh-TW" altLang="zh-TW" sz="36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馮諼的謀略何時才發揮效益？</a:t>
            </a:r>
            <a:r>
              <a:rPr lang="zh-TW" altLang="zh-TW" smtClean="0">
                <a:latin typeface="微軟正黑體" pitchFamily="34" charset="-120"/>
                <a:ea typeface="微軟正黑體" pitchFamily="34" charset="-120"/>
              </a:rPr>
              <a:t>(如果齊宣王不死，馮諼不就糟了？)</a:t>
            </a:r>
            <a:r>
              <a:rPr lang="zh-TW" altLang="zh-TW" sz="36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孟嘗君為何開始對馮諼言聽計從</a:t>
            </a:r>
            <a:r>
              <a:rPr lang="zh-TW" altLang="zh-TW" sz="3600" smtClean="0">
                <a:latin typeface="微軟正黑體" pitchFamily="34" charset="-120"/>
                <a:ea typeface="微軟正黑體" pitchFamily="34" charset="-120"/>
              </a:rPr>
              <a:t>？</a:t>
            </a:r>
            <a:r>
              <a:rPr lang="zh-TW" altLang="zh-TW" smtClean="0">
                <a:latin typeface="微軟正黑體" pitchFamily="34" charset="-120"/>
                <a:ea typeface="微軟正黑體" pitchFamily="34" charset="-120"/>
              </a:rPr>
              <a:t>(輝誠案：看到沒，要當人謀臣，深受信任，如何才能辦到？)</a:t>
            </a:r>
          </a:p>
        </p:txBody>
      </p:sp>
      <p:sp>
        <p:nvSpPr>
          <p:cNvPr id="35843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35844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35845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標題 1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8007350" cy="838200"/>
          </a:xfrm>
        </p:spPr>
        <p:txBody>
          <a:bodyPr/>
          <a:lstStyle/>
          <a:p>
            <a:pPr eaLnBrk="1" hangingPunct="1"/>
            <a:r>
              <a:rPr lang="zh-TW" altLang="en-US" sz="3600" smtClean="0"/>
              <a:t>二、學思達的具體操作說明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395288" y="1196975"/>
            <a:ext cx="8443912" cy="5356225"/>
          </a:xfrm>
        </p:spPr>
        <p:txBody>
          <a:bodyPr/>
          <a:lstStyle/>
          <a:p>
            <a:pPr eaLnBrk="1" hangingPunct="1"/>
            <a:r>
              <a:rPr lang="zh-TW" altLang="en-US" sz="36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翻轉講義的合力製作</a:t>
            </a:r>
            <a:endParaRPr lang="en-US" altLang="zh-TW" sz="36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分享、合作才能降低門檻！</a:t>
            </a:r>
          </a:p>
          <a:p>
            <a:pPr eaLnBrk="1" hangingPunct="1"/>
            <a:r>
              <a:rPr lang="en-US" altLang="zh-TW" sz="320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我一人獨力做講義代表的意義。</a:t>
            </a:r>
            <a:r>
              <a:rPr lang="en-US" altLang="zh-TW" sz="320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/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自學速度經過培養，只會越來越快，閱讀習慣也會逐漸培養出來。</a:t>
            </a:r>
          </a:p>
          <a:p>
            <a:pPr eaLnBrk="1" hangingPunct="1"/>
            <a:r>
              <a:rPr lang="zh-TW" altLang="en-US" sz="32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閱讀能力：需要訓練、培養、時間、自讀、討論、深度思考、聆聽別人看法。才是完整的閱讀訓練！</a:t>
            </a:r>
          </a:p>
          <a:p>
            <a:pPr eaLnBrk="1" hangingPunct="1"/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感謝：學思達分享平臺</a:t>
            </a:r>
            <a:r>
              <a:rPr lang="en-US" altLang="zh-TW" sz="320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大家的心力、客製化教學！</a:t>
            </a:r>
            <a:r>
              <a:rPr lang="en-US" altLang="zh-TW" sz="320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sp>
        <p:nvSpPr>
          <p:cNvPr id="36867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36868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36869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標題 1"/>
          <p:cNvSpPr>
            <a:spLocks noGrp="1"/>
          </p:cNvSpPr>
          <p:nvPr>
            <p:ph type="title"/>
          </p:nvPr>
        </p:nvSpPr>
        <p:spPr>
          <a:xfrm>
            <a:off x="755650" y="188913"/>
            <a:ext cx="8007350" cy="431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zh-TW" altLang="en-US" smtClean="0"/>
              <a:t>二、學思達的具體操作說明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79388" y="620713"/>
            <a:ext cx="8785225" cy="5716587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翻轉教學的開始：說明一切規則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用大考考卷來說明</a:t>
            </a:r>
            <a:r>
              <a:rPr lang="zh-TW" altLang="en-US" sz="32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能力的培養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才是勝負關鍵。</a:t>
            </a:r>
            <a:r>
              <a:rPr lang="en-US" altLang="zh-TW" sz="320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以國文為例</a:t>
            </a:r>
            <a:r>
              <a:rPr lang="en-US" altLang="zh-TW" sz="320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/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學思達要培養</a:t>
            </a:r>
            <a:r>
              <a:rPr lang="zh-TW" altLang="en-US" sz="32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學生完整的能力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、將來進入大學、社會預作準備。</a:t>
            </a:r>
            <a:endParaRPr lang="en-US" altLang="zh-TW" sz="32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迅速分組。發互評表、選組長、登錄全班組員名單。</a:t>
            </a:r>
            <a:endParaRPr lang="en-US" altLang="zh-TW" sz="32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說明評分規定。</a:t>
            </a:r>
            <a:r>
              <a:rPr lang="en-US" altLang="zh-TW" sz="320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互評、沒有個人分數、只有團隊分數、加總成為平時總分。要出現競爭環境！</a:t>
            </a:r>
            <a:r>
              <a:rPr lang="en-US" altLang="zh-TW" sz="320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/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第一節就要進入學思達的環境之中，一個禮拜進入穩定狀態，一個月後學思達進入自然狀態</a:t>
            </a:r>
            <a:endParaRPr lang="en-US" altLang="zh-TW" sz="320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7891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37892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37893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標題 1"/>
          <p:cNvSpPr>
            <a:spLocks noGrp="1"/>
          </p:cNvSpPr>
          <p:nvPr>
            <p:ph type="title" idx="4294967295"/>
          </p:nvPr>
        </p:nvSpPr>
        <p:spPr>
          <a:xfrm>
            <a:off x="755650" y="188913"/>
            <a:ext cx="8007350" cy="838200"/>
          </a:xfrm>
        </p:spPr>
        <p:txBody>
          <a:bodyPr/>
          <a:lstStyle/>
          <a:p>
            <a:pPr eaLnBrk="1" hangingPunct="1"/>
            <a:r>
              <a:rPr lang="zh-TW" altLang="en-US" sz="3600" smtClean="0"/>
              <a:t>分組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1042988" y="1196975"/>
            <a:ext cx="7796212" cy="5356225"/>
          </a:xfrm>
        </p:spPr>
        <p:txBody>
          <a:bodyPr/>
          <a:lstStyle/>
          <a:p>
            <a:pPr eaLnBrk="1" hangingPunct="1"/>
            <a:r>
              <a:rPr lang="zh-TW" altLang="en-US" sz="66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為何要分組？</a:t>
            </a:r>
          </a:p>
          <a:p>
            <a:pPr eaLnBrk="1" hangingPunct="1"/>
            <a:r>
              <a:rPr lang="zh-TW" altLang="en-US" sz="5400" smtClean="0">
                <a:latin typeface="微軟正黑體" pitchFamily="34" charset="-120"/>
                <a:ea typeface="微軟正黑體" pitchFamily="34" charset="-120"/>
              </a:rPr>
              <a:t>分散學習壓力</a:t>
            </a:r>
          </a:p>
          <a:p>
            <a:pPr eaLnBrk="1" hangingPunct="1"/>
            <a:r>
              <a:rPr lang="zh-TW" altLang="en-US" sz="5400" smtClean="0">
                <a:latin typeface="微軟正黑體" pitchFamily="34" charset="-120"/>
                <a:ea typeface="微軟正黑體" pitchFamily="34" charset="-120"/>
              </a:rPr>
              <a:t>訓練小組合作</a:t>
            </a:r>
          </a:p>
          <a:p>
            <a:pPr eaLnBrk="1" hangingPunct="1"/>
            <a:r>
              <a:rPr lang="zh-TW" altLang="en-US" sz="5400" smtClean="0">
                <a:latin typeface="微軟正黑體" pitchFamily="34" charset="-120"/>
                <a:ea typeface="微軟正黑體" pitchFamily="34" charset="-120"/>
              </a:rPr>
              <a:t>以強帶弱，各得到訓練</a:t>
            </a:r>
          </a:p>
        </p:txBody>
      </p:sp>
      <p:sp>
        <p:nvSpPr>
          <p:cNvPr id="38915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38916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38917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標題 1"/>
          <p:cNvSpPr>
            <a:spLocks noGrp="1"/>
          </p:cNvSpPr>
          <p:nvPr>
            <p:ph type="title"/>
          </p:nvPr>
        </p:nvSpPr>
        <p:spPr>
          <a:xfrm>
            <a:off x="755650" y="152400"/>
            <a:ext cx="8007350" cy="838200"/>
          </a:xfrm>
        </p:spPr>
        <p:txBody>
          <a:bodyPr/>
          <a:lstStyle/>
          <a:p>
            <a:pPr eaLnBrk="1" hangingPunct="1"/>
            <a:r>
              <a:rPr lang="zh-TW" altLang="en-US" smtClean="0"/>
              <a:t>分組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08175" y="0"/>
            <a:ext cx="7056438" cy="6669088"/>
          </a:xfrm>
        </p:spPr>
        <p:txBody>
          <a:bodyPr/>
          <a:lstStyle/>
          <a:p>
            <a:pPr eaLnBrk="1" hangingPunct="1"/>
            <a:r>
              <a:rPr lang="zh-TW" altLang="en-US" sz="60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如何分組</a:t>
            </a:r>
            <a:endParaRPr lang="en-US" altLang="zh-TW" sz="60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同質性</a:t>
            </a:r>
            <a:endParaRPr lang="en-US" altLang="zh-TW" sz="32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異質性</a:t>
            </a:r>
            <a:r>
              <a:rPr lang="en-US" altLang="zh-TW" sz="320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團隊選將</a:t>
            </a:r>
            <a:r>
              <a:rPr lang="en-US" altLang="zh-TW" sz="320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/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同質性加異質性</a:t>
            </a:r>
            <a:r>
              <a:rPr lang="en-US" altLang="zh-TW" sz="200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smtClean="0">
                <a:latin typeface="微軟正黑體" pitchFamily="34" charset="-120"/>
                <a:ea typeface="微軟正黑體" pitchFamily="34" charset="-120"/>
              </a:rPr>
              <a:t>高雄市右昌國中英文科林健豐老師</a:t>
            </a:r>
            <a:r>
              <a:rPr lang="en-US" altLang="zh-TW" sz="200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         講台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/>
            <a:r>
              <a:rPr lang="en-US" altLang="zh-TW" sz="28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B A C </a:t>
            </a:r>
            <a:r>
              <a:rPr lang="en-US" altLang="zh-TW" sz="280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C</a:t>
            </a:r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 A B</a:t>
            </a:r>
          </a:p>
          <a:p>
            <a:pPr lvl="1" eaLnBrk="1" hangingPunct="1"/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B A C </a:t>
            </a:r>
            <a:r>
              <a:rPr lang="en-US" altLang="zh-TW" sz="280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C</a:t>
            </a:r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 A B</a:t>
            </a:r>
          </a:p>
          <a:p>
            <a:pPr lvl="1" eaLnBrk="1" hangingPunct="1"/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B A C </a:t>
            </a:r>
            <a:r>
              <a:rPr lang="en-US" altLang="zh-TW" sz="280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C</a:t>
            </a:r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 A B</a:t>
            </a:r>
          </a:p>
          <a:p>
            <a:pPr lvl="1" eaLnBrk="1" hangingPunct="1"/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B A C C A B</a:t>
            </a:r>
          </a:p>
          <a:p>
            <a:pPr lvl="1" eaLnBrk="1" hangingPunct="1"/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B A C C A B</a:t>
            </a:r>
          </a:p>
          <a:p>
            <a:pPr lvl="1" eaLnBrk="1" hangingPunct="1"/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B A C C A B</a:t>
            </a:r>
            <a:endParaRPr lang="en-US" altLang="zh-TW" sz="240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9939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39940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39941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標題 1"/>
          <p:cNvSpPr>
            <a:spLocks noGrp="1"/>
          </p:cNvSpPr>
          <p:nvPr>
            <p:ph type="title" idx="4294967295"/>
          </p:nvPr>
        </p:nvSpPr>
        <p:spPr>
          <a:xfrm>
            <a:off x="755650" y="188913"/>
            <a:ext cx="8007350" cy="838200"/>
          </a:xfrm>
        </p:spPr>
        <p:txBody>
          <a:bodyPr/>
          <a:lstStyle/>
          <a:p>
            <a:pPr eaLnBrk="1" hangingPunct="1"/>
            <a:r>
              <a:rPr lang="zh-TW" altLang="en-US" sz="3600" smtClean="0"/>
              <a:t>分組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755650" y="1196975"/>
            <a:ext cx="8083550" cy="5356225"/>
          </a:xfrm>
        </p:spPr>
        <p:txBody>
          <a:bodyPr/>
          <a:lstStyle/>
          <a:p>
            <a:pPr eaLnBrk="1" hangingPunct="1"/>
            <a:r>
              <a:rPr lang="zh-TW" altLang="en-US" sz="66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為何要互評、團分？</a:t>
            </a:r>
          </a:p>
          <a:p>
            <a:pPr eaLnBrk="1" hangingPunct="1"/>
            <a:r>
              <a:rPr lang="zh-TW" altLang="en-US" sz="5400" smtClean="0">
                <a:latin typeface="微軟正黑體" pitchFamily="34" charset="-120"/>
                <a:ea typeface="微軟正黑體" pitchFamily="34" charset="-120"/>
              </a:rPr>
              <a:t>同儕合作與競爭環境</a:t>
            </a:r>
          </a:p>
          <a:p>
            <a:pPr eaLnBrk="1" hangingPunct="1"/>
            <a:r>
              <a:rPr lang="zh-TW" altLang="en-US" sz="5400" smtClean="0">
                <a:latin typeface="微軟正黑體" pitchFamily="34" charset="-120"/>
                <a:ea typeface="微軟正黑體" pitchFamily="34" charset="-120"/>
              </a:rPr>
              <a:t>同儕壓力</a:t>
            </a:r>
          </a:p>
          <a:p>
            <a:pPr eaLnBrk="1" hangingPunct="1"/>
            <a:r>
              <a:rPr lang="zh-TW" altLang="en-US" sz="5400" smtClean="0">
                <a:latin typeface="微軟正黑體" pitchFamily="34" charset="-120"/>
                <a:ea typeface="微軟正黑體" pitchFamily="34" charset="-120"/>
              </a:rPr>
              <a:t>鑑賞力與專注力</a:t>
            </a:r>
          </a:p>
          <a:p>
            <a:pPr eaLnBrk="1" hangingPunct="1"/>
            <a:r>
              <a:rPr lang="zh-TW" altLang="en-US" sz="5400" smtClean="0">
                <a:latin typeface="微軟正黑體" pitchFamily="34" charset="-120"/>
                <a:ea typeface="微軟正黑體" pitchFamily="34" charset="-120"/>
              </a:rPr>
              <a:t>趨向一致</a:t>
            </a:r>
          </a:p>
        </p:txBody>
      </p:sp>
      <p:sp>
        <p:nvSpPr>
          <p:cNvPr id="40963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40964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40965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67550" cy="990600"/>
          </a:xfrm>
        </p:spPr>
        <p:txBody>
          <a:bodyPr/>
          <a:lstStyle/>
          <a:p>
            <a:pPr eaLnBrk="1" hangingPunct="1"/>
            <a:r>
              <a:rPr lang="zh-TW" altLang="en-US" smtClean="0"/>
              <a:t>互評機制解說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49263" y="1127125"/>
            <a:ext cx="8694737" cy="5181600"/>
          </a:xfrm>
        </p:spPr>
        <p:txBody>
          <a:bodyPr/>
          <a:lstStyle/>
          <a:p>
            <a:pPr eaLnBrk="1" hangingPunct="1"/>
            <a:endParaRPr lang="en-US" altLang="zh-TW" sz="2400" b="1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987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41988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41989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pic>
        <p:nvPicPr>
          <p:cNvPr id="41990" name="Picture 3"/>
          <p:cNvPicPr>
            <a:picLocks noChangeAspect="1" noChangeArrowheads="1"/>
          </p:cNvPicPr>
          <p:nvPr/>
        </p:nvPicPr>
        <p:blipFill>
          <a:blip r:embed="rId2" cstate="print"/>
          <a:srcRect l="1274" t="22438" r="4965" b="9641"/>
          <a:stretch>
            <a:fillRect/>
          </a:stretch>
        </p:blipFill>
        <p:spPr bwMode="auto">
          <a:xfrm>
            <a:off x="0" y="1700213"/>
            <a:ext cx="914558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標題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7067550" cy="990600"/>
          </a:xfrm>
        </p:spPr>
        <p:txBody>
          <a:bodyPr/>
          <a:lstStyle/>
          <a:p>
            <a:pPr eaLnBrk="1" hangingPunct="1"/>
            <a:r>
              <a:rPr lang="zh-TW" altLang="en-US" sz="3600" smtClean="0"/>
              <a:t>互評機制解說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449263" y="1127125"/>
            <a:ext cx="8694737" cy="5181600"/>
          </a:xfrm>
        </p:spPr>
        <p:txBody>
          <a:bodyPr/>
          <a:lstStyle/>
          <a:p>
            <a:pPr eaLnBrk="1" hangingPunct="1"/>
            <a:endParaRPr lang="en-US" altLang="zh-TW" sz="2400" b="1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3011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43012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43013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pic>
        <p:nvPicPr>
          <p:cNvPr id="43014" name="Picture 3"/>
          <p:cNvPicPr>
            <a:picLocks noChangeAspect="1" noChangeArrowheads="1"/>
          </p:cNvPicPr>
          <p:nvPr/>
        </p:nvPicPr>
        <p:blipFill>
          <a:blip r:embed="rId2" cstate="print"/>
          <a:srcRect l="1274" t="22438" r="4965" b="9641"/>
          <a:stretch>
            <a:fillRect/>
          </a:stretch>
        </p:blipFill>
        <p:spPr bwMode="auto">
          <a:xfrm>
            <a:off x="323850" y="1341438"/>
            <a:ext cx="13249275" cy="719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標題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7067550" cy="990600"/>
          </a:xfrm>
        </p:spPr>
        <p:txBody>
          <a:bodyPr/>
          <a:lstStyle/>
          <a:p>
            <a:pPr eaLnBrk="1" hangingPunct="1"/>
            <a:r>
              <a:rPr lang="zh-TW" altLang="en-US" sz="3600" smtClean="0"/>
              <a:t>互評機制解說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449263" y="1127125"/>
            <a:ext cx="8694737" cy="5181600"/>
          </a:xfrm>
        </p:spPr>
        <p:txBody>
          <a:bodyPr/>
          <a:lstStyle/>
          <a:p>
            <a:pPr eaLnBrk="1" hangingPunct="1"/>
            <a:endParaRPr lang="en-US" altLang="zh-TW" sz="2400" b="1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4035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44036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44037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pic>
        <p:nvPicPr>
          <p:cNvPr id="44038" name="Picture 3"/>
          <p:cNvPicPr>
            <a:picLocks noChangeAspect="1" noChangeArrowheads="1"/>
          </p:cNvPicPr>
          <p:nvPr/>
        </p:nvPicPr>
        <p:blipFill>
          <a:blip r:embed="rId2" cstate="print"/>
          <a:srcRect l="1274" t="22438" r="4965" b="9641"/>
          <a:stretch>
            <a:fillRect/>
          </a:stretch>
        </p:blipFill>
        <p:spPr bwMode="auto">
          <a:xfrm>
            <a:off x="-5437188" y="1268413"/>
            <a:ext cx="13393738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標題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7067550" cy="828675"/>
          </a:xfrm>
        </p:spPr>
        <p:txBody>
          <a:bodyPr/>
          <a:lstStyle/>
          <a:p>
            <a:pPr eaLnBrk="1" hangingPunct="1"/>
            <a:r>
              <a:rPr lang="zh-TW" altLang="en-US" sz="3600" smtClean="0"/>
              <a:t>零、翻轉教室概念的產生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323850" y="1125538"/>
            <a:ext cx="8820150" cy="5732462"/>
          </a:xfrm>
        </p:spPr>
        <p:txBody>
          <a:bodyPr/>
          <a:lstStyle/>
          <a:p>
            <a:pPr eaLnBrk="1" latinLnBrk="1" hangingPunct="1"/>
            <a:r>
              <a:rPr lang="zh-TW" altLang="en-US" sz="32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翻轉教室的先驅。</a:t>
            </a:r>
            <a:endParaRPr lang="en-US" altLang="zh-TW" sz="3200" b="1" smtClean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latinLnBrk="1" hangingPunct="1"/>
            <a:r>
              <a:rPr lang="zh-TW" altLang="en-US" sz="32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當今翻轉教室的優點</a:t>
            </a:r>
          </a:p>
          <a:p>
            <a:pPr eaLnBrk="1" latinLnBrk="1" hangingPunct="1"/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突破空間。</a:t>
            </a:r>
            <a:endParaRPr lang="en-US" altLang="zh-TW" b="1" smtClean="0">
              <a:latin typeface="微軟正黑體" pitchFamily="34" charset="-120"/>
              <a:ea typeface="微軟正黑體" pitchFamily="34" charset="-120"/>
            </a:endParaRPr>
          </a:p>
          <a:p>
            <a:pPr eaLnBrk="1" latinLnBrk="1" hangingPunct="1"/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突破時間。</a:t>
            </a:r>
            <a:endParaRPr lang="en-US" altLang="zh-TW" b="1" smtClean="0">
              <a:latin typeface="微軟正黑體" pitchFamily="34" charset="-120"/>
              <a:ea typeface="微軟正黑體" pitchFamily="34" charset="-120"/>
            </a:endParaRPr>
          </a:p>
          <a:p>
            <a:pPr eaLnBrk="1" latinLnBrk="1" hangingPunct="1"/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反覆操練。</a:t>
            </a:r>
            <a:endParaRPr lang="en-US" altLang="zh-TW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latinLnBrk="1" hangingPunct="1"/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四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完整知識地圖。</a:t>
            </a:r>
            <a:endParaRPr lang="en-US" altLang="zh-TW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latinLnBrk="1" hangingPunct="1"/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五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滿足資優教育與補救教學。</a:t>
            </a:r>
            <a:endParaRPr lang="en-US" altLang="zh-TW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latinLnBrk="1" hangingPunct="1"/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六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看到學生個別學習狀況與進度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7411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17412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17413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標題 1"/>
          <p:cNvSpPr>
            <a:spLocks noGrp="1"/>
          </p:cNvSpPr>
          <p:nvPr>
            <p:ph type="title" idx="4294967295"/>
          </p:nvPr>
        </p:nvSpPr>
        <p:spPr>
          <a:xfrm>
            <a:off x="755650" y="188913"/>
            <a:ext cx="8007350" cy="838200"/>
          </a:xfrm>
        </p:spPr>
        <p:txBody>
          <a:bodyPr/>
          <a:lstStyle/>
          <a:p>
            <a:pPr eaLnBrk="1" hangingPunct="1"/>
            <a:r>
              <a:rPr lang="zh-TW" altLang="en-US" sz="3600" smtClean="0"/>
              <a:t>分組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755650" y="1196975"/>
            <a:ext cx="8083550" cy="5356225"/>
          </a:xfrm>
        </p:spPr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為何每一題都要抽籤？</a:t>
            </a:r>
          </a:p>
          <a:p>
            <a:pPr eaLnBrk="1" hangingPunct="1"/>
            <a:r>
              <a:rPr lang="zh-TW" altLang="en-US" sz="4800" smtClean="0">
                <a:latin typeface="微軟正黑體" pitchFamily="34" charset="-120"/>
                <a:ea typeface="微軟正黑體" pitchFamily="34" charset="-120"/>
              </a:rPr>
              <a:t>每個人才會都看資料都準備</a:t>
            </a:r>
          </a:p>
          <a:p>
            <a:pPr eaLnBrk="1" hangingPunct="1"/>
            <a:r>
              <a:rPr lang="zh-TW" altLang="en-US" sz="4800" smtClean="0">
                <a:latin typeface="微軟正黑體" pitchFamily="34" charset="-120"/>
                <a:ea typeface="微軟正黑體" pitchFamily="34" charset="-120"/>
              </a:rPr>
              <a:t>不會只訓練到膽量大、愛講話的學生</a:t>
            </a:r>
          </a:p>
        </p:txBody>
      </p:sp>
      <p:sp>
        <p:nvSpPr>
          <p:cNvPr id="45059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45060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45061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標題 1"/>
          <p:cNvSpPr>
            <a:spLocks noGrp="1"/>
          </p:cNvSpPr>
          <p:nvPr>
            <p:ph type="title"/>
          </p:nvPr>
        </p:nvSpPr>
        <p:spPr>
          <a:xfrm>
            <a:off x="755650" y="152400"/>
            <a:ext cx="8007350" cy="838200"/>
          </a:xfrm>
        </p:spPr>
        <p:txBody>
          <a:bodyPr/>
          <a:lstStyle/>
          <a:p>
            <a:pPr eaLnBrk="1" hangingPunct="1"/>
            <a:r>
              <a:rPr lang="zh-TW" altLang="en-US" smtClean="0"/>
              <a:t>二、學思達的具體操作說明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288" y="1196975"/>
            <a:ext cx="8443912" cy="5356225"/>
          </a:xfrm>
        </p:spPr>
        <p:txBody>
          <a:bodyPr/>
          <a:lstStyle/>
          <a:p>
            <a:pPr eaLnBrk="1" hangingPunct="1"/>
            <a:r>
              <a:rPr lang="zh-TW" altLang="en-US" sz="36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自學：驚人的學習速度</a:t>
            </a:r>
            <a:r>
              <a:rPr lang="zh-TW" altLang="en-US" sz="360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36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3600" smtClean="0">
                <a:latin typeface="微軟正黑體" pitchFamily="34" charset="-120"/>
                <a:ea typeface="微軟正黑體" pitchFamily="34" charset="-120"/>
              </a:rPr>
              <a:t>提供學生足夠的自學時間。</a:t>
            </a:r>
            <a:endParaRPr lang="en-US" altLang="zh-TW" sz="36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3600" smtClean="0">
                <a:latin typeface="微軟正黑體" pitchFamily="34" charset="-120"/>
                <a:ea typeface="微軟正黑體" pitchFamily="34" charset="-120"/>
              </a:rPr>
              <a:t>提供學生足夠的討論時間。</a:t>
            </a:r>
            <a:endParaRPr lang="en-US" altLang="zh-TW" sz="36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3600" smtClean="0">
                <a:latin typeface="微軟正黑體" pitchFamily="34" charset="-120"/>
                <a:ea typeface="微軟正黑體" pitchFamily="34" charset="-120"/>
              </a:rPr>
              <a:t>巡視：學生問問題，不斷追問？提供更多相關訊息？就是不告訴答案！</a:t>
            </a:r>
            <a:endParaRPr lang="en-US" altLang="zh-TW" sz="36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3600" smtClean="0">
                <a:latin typeface="微軟正黑體" pitchFamily="34" charset="-120"/>
                <a:ea typeface="微軟正黑體" pitchFamily="34" charset="-120"/>
              </a:rPr>
              <a:t>巡視：有人睡著，傳統如何處理？用關心取代對立。</a:t>
            </a:r>
            <a:endParaRPr lang="en-US" altLang="zh-TW" sz="36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3600" smtClean="0">
                <a:latin typeface="微軟正黑體" pitchFamily="34" charset="-120"/>
                <a:ea typeface="微軟正黑體" pitchFamily="34" charset="-120"/>
              </a:rPr>
              <a:t>巡視：了解學習狀況。</a:t>
            </a:r>
            <a:r>
              <a:rPr lang="en-US" altLang="zh-TW" sz="360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smtClean="0">
                <a:latin typeface="微軟正黑體" pitchFamily="34" charset="-120"/>
                <a:ea typeface="微軟正黑體" pitchFamily="34" charset="-120"/>
              </a:rPr>
              <a:t>還能向來觀課的老師講課！</a:t>
            </a:r>
            <a:r>
              <a:rPr lang="en-US" altLang="zh-TW" sz="360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6083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46084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46085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標題 1"/>
          <p:cNvSpPr>
            <a:spLocks noGrp="1"/>
          </p:cNvSpPr>
          <p:nvPr>
            <p:ph type="title"/>
          </p:nvPr>
        </p:nvSpPr>
        <p:spPr>
          <a:xfrm>
            <a:off x="755650" y="152400"/>
            <a:ext cx="8007350" cy="838200"/>
          </a:xfrm>
        </p:spPr>
        <p:txBody>
          <a:bodyPr/>
          <a:lstStyle/>
          <a:p>
            <a:pPr eaLnBrk="1" hangingPunct="1"/>
            <a:r>
              <a:rPr lang="zh-TW" altLang="en-US" smtClean="0"/>
              <a:t>九、學思達的具體操作說明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23850" y="981075"/>
            <a:ext cx="8443913" cy="5688013"/>
          </a:xfrm>
        </p:spPr>
        <p:txBody>
          <a:bodyPr/>
          <a:lstStyle/>
          <a:p>
            <a:pPr eaLnBrk="1" hangingPunct="1"/>
            <a:r>
              <a:rPr lang="zh-TW" altLang="en-US" sz="32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主持的技巧：學習氣氛之基礎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32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切記不能講出答案。</a:t>
            </a:r>
            <a:endParaRPr lang="en-US" altLang="zh-TW" sz="32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學生回答不出來、答錯了，都非常重要，要逐漸</a:t>
            </a:r>
            <a:r>
              <a:rPr lang="zh-TW" altLang="en-US" sz="32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引導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讓他們想出答案！</a:t>
            </a:r>
            <a:r>
              <a:rPr lang="en-US" altLang="zh-TW" sz="320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如果是混，就要處罰！</a:t>
            </a:r>
            <a:r>
              <a:rPr lang="en-US" altLang="zh-TW" sz="3200" smtClean="0">
                <a:latin typeface="微軟正黑體" pitchFamily="34" charset="-120"/>
                <a:ea typeface="微軟正黑體" pitchFamily="34" charset="-120"/>
              </a:rPr>
              <a:t>)(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錯了，區分正反方，讓學生對談！</a:t>
            </a:r>
            <a:r>
              <a:rPr lang="en-US" altLang="zh-TW" sz="320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/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學生答對的，還要不斷</a:t>
            </a:r>
            <a:r>
              <a:rPr lang="zh-TW" altLang="en-US" sz="32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追問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！</a:t>
            </a:r>
            <a:r>
              <a:rPr lang="en-US" altLang="zh-TW" sz="320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幫助學生掌握重點、釐清觀念、思索更深的難題。</a:t>
            </a:r>
            <a:r>
              <a:rPr lang="en-US" altLang="zh-TW" sz="320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/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試著，讓班級</a:t>
            </a:r>
            <a:r>
              <a:rPr lang="zh-TW" altLang="en-US" sz="32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輕鬆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，學生上台時可以噓寒問暖、插科打</a:t>
            </a:r>
            <a:r>
              <a:rPr lang="zh-TW" altLang="zh-TW" sz="3200" smtClean="0">
                <a:latin typeface="微軟正黑體" pitchFamily="34" charset="-120"/>
                <a:ea typeface="微軟正黑體" pitchFamily="34" charset="-120"/>
              </a:rPr>
              <a:t>諢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32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32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統整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所有的答案，再一次給學生正確解答！並由此引深出人生的道理。</a:t>
            </a:r>
            <a:endParaRPr lang="en-US" altLang="zh-TW" sz="320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7107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47108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47109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標題 1"/>
          <p:cNvSpPr>
            <a:spLocks noGrp="1"/>
          </p:cNvSpPr>
          <p:nvPr>
            <p:ph type="title"/>
          </p:nvPr>
        </p:nvSpPr>
        <p:spPr>
          <a:xfrm>
            <a:off x="755650" y="152400"/>
            <a:ext cx="8007350" cy="838200"/>
          </a:xfrm>
        </p:spPr>
        <p:txBody>
          <a:bodyPr/>
          <a:lstStyle/>
          <a:p>
            <a:pPr eaLnBrk="1" hangingPunct="1"/>
            <a:r>
              <a:rPr lang="zh-TW" altLang="en-US" smtClean="0"/>
              <a:t>九、學思達的具體操作說明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0" y="1196975"/>
            <a:ext cx="9144000" cy="5356225"/>
          </a:xfrm>
        </p:spPr>
        <p:txBody>
          <a:bodyPr/>
          <a:lstStyle/>
          <a:p>
            <a:pPr eaLnBrk="1" hangingPunct="1"/>
            <a:r>
              <a:rPr lang="zh-TW" altLang="en-US" sz="40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促進學生表達：公開得體講話之訓練</a:t>
            </a:r>
            <a:r>
              <a:rPr lang="zh-TW" altLang="en-US" sz="400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40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en-US" altLang="zh-TW" sz="400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000" smtClean="0">
                <a:latin typeface="微軟正黑體" pitchFamily="34" charset="-120"/>
                <a:ea typeface="微軟正黑體" pitchFamily="34" charset="-120"/>
              </a:rPr>
              <a:t>合作、競爭、評鑑位置→抽籤、開放、搶分、熱烈</a:t>
            </a:r>
            <a:r>
              <a:rPr lang="en-US" altLang="zh-TW" sz="400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/>
            <a:r>
              <a:rPr lang="zh-TW" altLang="en-US" sz="4000" smtClean="0">
                <a:latin typeface="微軟正黑體" pitchFamily="34" charset="-120"/>
                <a:ea typeface="微軟正黑體" pitchFamily="34" charset="-120"/>
              </a:rPr>
              <a:t>引導、矯正學生講話。</a:t>
            </a:r>
            <a:r>
              <a:rPr lang="en-US" altLang="zh-TW" sz="400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000" smtClean="0">
                <a:latin typeface="微軟正黑體" pitchFamily="34" charset="-120"/>
                <a:ea typeface="微軟正黑體" pitchFamily="34" charset="-120"/>
              </a:rPr>
              <a:t>上台</a:t>
            </a:r>
            <a:r>
              <a:rPr lang="en-US" altLang="zh-TW" sz="400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000" smtClean="0">
                <a:latin typeface="微軟正黑體" pitchFamily="34" charset="-120"/>
                <a:ea typeface="微軟正黑體" pitchFamily="34" charset="-120"/>
              </a:rPr>
              <a:t>倒數</a:t>
            </a:r>
            <a:r>
              <a:rPr lang="en-US" altLang="zh-TW" sz="400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4000" smtClean="0">
                <a:latin typeface="微軟正黑體" pitchFamily="34" charset="-120"/>
                <a:ea typeface="微軟正黑體" pitchFamily="34" charset="-120"/>
              </a:rPr>
              <a:t>、拿麥克風、言之有物、準確回答問題</a:t>
            </a:r>
            <a:r>
              <a:rPr lang="en-US" altLang="zh-TW" sz="400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/>
            <a:r>
              <a:rPr lang="zh-TW" altLang="en-US" sz="4000" smtClean="0">
                <a:latin typeface="微軟正黑體" pitchFamily="34" charset="-120"/>
                <a:ea typeface="微軟正黑體" pitchFamily="34" charset="-120"/>
              </a:rPr>
              <a:t>經營出課堂問答的高潮局面：錯了，得一分，唉呀，</a:t>
            </a:r>
            <a:r>
              <a:rPr lang="en-US" altLang="zh-TW" sz="4000" smtClean="0">
                <a:latin typeface="微軟正黑體" pitchFamily="34" charset="-120"/>
                <a:ea typeface="微軟正黑體" pitchFamily="34" charset="-120"/>
              </a:rPr>
              <a:t>you got it</a:t>
            </a:r>
            <a:r>
              <a:rPr lang="zh-TW" altLang="en-US" sz="4000" smtClean="0">
                <a:latin typeface="微軟正黑體" pitchFamily="34" charset="-120"/>
                <a:ea typeface="微軟正黑體" pitchFamily="34" charset="-120"/>
              </a:rPr>
              <a:t>！</a:t>
            </a:r>
            <a:r>
              <a:rPr lang="en-US" altLang="zh-TW" sz="400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000" smtClean="0">
                <a:latin typeface="微軟正黑體" pitchFamily="34" charset="-120"/>
                <a:ea typeface="微軟正黑體" pitchFamily="34" charset="-120"/>
              </a:rPr>
              <a:t>燈謎</a:t>
            </a:r>
            <a:r>
              <a:rPr lang="en-US" altLang="zh-TW" sz="400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/>
            <a:r>
              <a:rPr lang="zh-TW" altLang="en-US" sz="4000" smtClean="0">
                <a:latin typeface="微軟正黑體" pitchFamily="34" charset="-120"/>
                <a:ea typeface="微軟正黑體" pitchFamily="34" charset="-120"/>
              </a:rPr>
              <a:t>班級經營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8131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48132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48133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67550" cy="684213"/>
          </a:xfrm>
        </p:spPr>
        <p:txBody>
          <a:bodyPr/>
          <a:lstStyle/>
          <a:p>
            <a:pPr eaLnBrk="1" hangingPunct="1"/>
            <a:r>
              <a:rPr lang="zh-TW" altLang="en-US" smtClean="0"/>
              <a:t>老範例：孔子學思達之瑕疵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79388" y="1125538"/>
            <a:ext cx="8964612" cy="5732462"/>
          </a:xfrm>
        </p:spPr>
        <p:txBody>
          <a:bodyPr/>
          <a:lstStyle/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子路、曾皙、冉有、公西華侍坐。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子曰：「以吾一日長乎爾，毋吾以也。居則曰：「不吾知也！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lang="zh-TW" altLang="en-US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如或知爾，則何以哉？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」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子路率爾而對曰：「千乘之國，攝乎大國之間，加之以師旅，因之以饑饉；由也為之，比及三年，可使有勇，且知方也。」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夫子哂之。「求！爾何如？」</a:t>
            </a:r>
            <a:endParaRPr lang="en-US" altLang="zh-TW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對曰：「方六七十，如五六十，求也為之，比及三年，可使足民。如其禮樂，以俟君子。」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「赤！爾何如？」</a:t>
            </a:r>
            <a:endParaRPr lang="en-US" altLang="zh-TW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對曰：「非曰能之，願學焉。宗廟之事，如會同，端章甫，願為小相焉。」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9155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49156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49157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67550" cy="684213"/>
          </a:xfrm>
        </p:spPr>
        <p:txBody>
          <a:bodyPr/>
          <a:lstStyle/>
          <a:p>
            <a:pPr eaLnBrk="1" hangingPunct="1"/>
            <a:r>
              <a:rPr lang="zh-TW" altLang="en-US" smtClean="0"/>
              <a:t>老範例：孔子學思達之瑕疵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eaLnBrk="1" hangingPunct="1"/>
            <a:r>
              <a:rPr lang="zh-TW" altLang="en-US" sz="40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「點！爾何如？」</a:t>
            </a:r>
            <a:endParaRPr lang="en-US" altLang="zh-TW" sz="40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40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鼓瑟希</a:t>
            </a:r>
            <a:r>
              <a:rPr lang="zh-TW" altLang="en-US" sz="4000" smtClean="0">
                <a:latin typeface="微軟正黑體" pitchFamily="34" charset="-120"/>
                <a:ea typeface="微軟正黑體" pitchFamily="34" charset="-120"/>
              </a:rPr>
              <a:t>，鏗爾，舍瑟而作。對曰：「異乎三子者之撰。」</a:t>
            </a:r>
            <a:endParaRPr lang="en-US" altLang="zh-TW" sz="40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4000" smtClean="0">
                <a:latin typeface="微軟正黑體" pitchFamily="34" charset="-120"/>
                <a:ea typeface="微軟正黑體" pitchFamily="34" charset="-120"/>
              </a:rPr>
              <a:t>子曰：</a:t>
            </a:r>
            <a:r>
              <a:rPr lang="zh-TW" altLang="en-US" sz="40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「何傷乎？亦各言其志也。」</a:t>
            </a:r>
            <a:endParaRPr lang="en-US" altLang="zh-TW" sz="40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4000" smtClean="0">
                <a:latin typeface="微軟正黑體" pitchFamily="34" charset="-120"/>
                <a:ea typeface="微軟正黑體" pitchFamily="34" charset="-120"/>
              </a:rPr>
              <a:t>曰：「莫春者，春服既成。冠者五六人，童子六七人，浴乎沂，風乎舞雩，詠而歸。」</a:t>
            </a:r>
            <a:endParaRPr lang="en-US" altLang="zh-TW" sz="40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40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夫子喟然歎曰：「吾與點也！」</a:t>
            </a:r>
            <a:endParaRPr lang="en-US" altLang="zh-TW" sz="40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0179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50180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50181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67550" cy="684213"/>
          </a:xfrm>
        </p:spPr>
        <p:txBody>
          <a:bodyPr/>
          <a:lstStyle/>
          <a:p>
            <a:pPr eaLnBrk="1" hangingPunct="1"/>
            <a:r>
              <a:rPr lang="zh-TW" altLang="en-US" smtClean="0"/>
              <a:t>老範例：孔子學思達之瑕疵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84213" y="1268413"/>
            <a:ext cx="8064500" cy="5589587"/>
          </a:xfrm>
        </p:spPr>
        <p:txBody>
          <a:bodyPr/>
          <a:lstStyle/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三子者出，曾皙後。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曾皙曰：「</a:t>
            </a:r>
            <a:r>
              <a:rPr lang="zh-TW" altLang="en-US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夫三子者之言何如？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」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子曰：「亦各言其志也已矣。」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曰：「</a:t>
            </a:r>
            <a:r>
              <a:rPr lang="zh-TW" altLang="en-US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夫子何哂由也？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」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曰：「為國以禮，其言不讓，是故哂之。」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「</a:t>
            </a:r>
            <a:r>
              <a:rPr lang="zh-TW" altLang="en-US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唯求則非邦也與？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」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「安見方六七十如五六十而非邦也者？」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「</a:t>
            </a:r>
            <a:r>
              <a:rPr lang="zh-TW" altLang="en-US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唯赤則非邦也與？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」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「宗廟會同，非諸侯而何？赤也為之小，孰能為之大？」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(《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論語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‧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先進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》)</a:t>
            </a:r>
          </a:p>
        </p:txBody>
      </p:sp>
      <p:sp>
        <p:nvSpPr>
          <p:cNvPr id="51203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51204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51205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67550" cy="684213"/>
          </a:xfrm>
        </p:spPr>
        <p:txBody>
          <a:bodyPr/>
          <a:lstStyle/>
          <a:p>
            <a:pPr eaLnBrk="1" hangingPunct="1"/>
            <a:r>
              <a:rPr lang="zh-TW" altLang="en-US" smtClean="0"/>
              <a:t>老範例：孔子學思達之瑕疵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eaLnBrk="1" hangingPunct="1"/>
            <a:r>
              <a:rPr lang="zh-TW" altLang="en-US" sz="4800" smtClean="0"/>
              <a:t>「</a:t>
            </a:r>
            <a:r>
              <a:rPr lang="zh-TW" altLang="en-US" sz="4800" smtClean="0">
                <a:solidFill>
                  <a:srgbClr val="FF0000"/>
                </a:solidFill>
              </a:rPr>
              <a:t>宰予</a:t>
            </a:r>
            <a:r>
              <a:rPr lang="zh-TW" altLang="en-US" smtClean="0"/>
              <a:t>（宰我的本名）</a:t>
            </a:r>
            <a:r>
              <a:rPr lang="zh-TW" altLang="en-US" sz="4800" smtClean="0">
                <a:solidFill>
                  <a:srgbClr val="FF0000"/>
                </a:solidFill>
              </a:rPr>
              <a:t>晝寢</a:t>
            </a:r>
            <a:r>
              <a:rPr lang="zh-TW" altLang="en-US" sz="4800" smtClean="0"/>
              <a:t>。子曰：</a:t>
            </a:r>
            <a:r>
              <a:rPr lang="en-US" altLang="zh-TW" sz="4800" smtClean="0"/>
              <a:t>『</a:t>
            </a:r>
            <a:r>
              <a:rPr lang="zh-TW" altLang="en-US" sz="4800" smtClean="0">
                <a:solidFill>
                  <a:srgbClr val="0070C0"/>
                </a:solidFill>
              </a:rPr>
              <a:t>朽木不可雕也</a:t>
            </a:r>
            <a:r>
              <a:rPr lang="zh-TW" altLang="en-US" sz="4800" smtClean="0"/>
              <a:t>，</a:t>
            </a:r>
            <a:r>
              <a:rPr lang="zh-TW" altLang="en-US" sz="4800" smtClean="0">
                <a:solidFill>
                  <a:srgbClr val="0070C0"/>
                </a:solidFill>
              </a:rPr>
              <a:t>糞土之牆不可圬也</a:t>
            </a:r>
            <a:r>
              <a:rPr lang="zh-TW" altLang="en-US" sz="4800" smtClean="0"/>
              <a:t>。於予與何誅？</a:t>
            </a:r>
            <a:r>
              <a:rPr lang="en-US" altLang="zh-TW" sz="4800" smtClean="0"/>
              <a:t>』</a:t>
            </a:r>
            <a:r>
              <a:rPr lang="zh-TW" altLang="en-US" sz="4800" smtClean="0"/>
              <a:t>子曰：</a:t>
            </a:r>
            <a:r>
              <a:rPr lang="en-US" altLang="zh-TW" sz="4800" smtClean="0"/>
              <a:t>『</a:t>
            </a:r>
            <a:r>
              <a:rPr lang="zh-TW" altLang="en-US" sz="4800" smtClean="0"/>
              <a:t>始吾於人也，聽其言而信其行；今吾於人也，聽其言而觀其行。於予與改是。</a:t>
            </a:r>
            <a:r>
              <a:rPr lang="en-US" altLang="zh-TW" sz="4800" smtClean="0"/>
              <a:t>』</a:t>
            </a:r>
            <a:r>
              <a:rPr lang="zh-TW" altLang="en-US" sz="4800" smtClean="0"/>
              <a:t>」</a:t>
            </a:r>
            <a:endParaRPr lang="en-US" altLang="zh-TW" sz="48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2227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52228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52229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標題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7067550" cy="684213"/>
          </a:xfrm>
        </p:spPr>
        <p:txBody>
          <a:bodyPr/>
          <a:lstStyle/>
          <a:p>
            <a:pPr eaLnBrk="1" hangingPunct="1"/>
            <a:r>
              <a:rPr lang="zh-TW" altLang="en-US" sz="3600" smtClean="0"/>
              <a:t>老範例：孔子學思達之瑕疵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eaLnBrk="1" hangingPunct="1"/>
            <a:r>
              <a:rPr lang="zh-TW" altLang="en-US" sz="4800" smtClean="0"/>
              <a:t>「</a:t>
            </a:r>
            <a:r>
              <a:rPr lang="zh-TW" altLang="zh-TW" sz="4800" smtClean="0">
                <a:solidFill>
                  <a:srgbClr val="FF0000"/>
                </a:solidFill>
              </a:rPr>
              <a:t>	原壤夷俟</a:t>
            </a:r>
            <a:r>
              <a:rPr lang="zh-TW" altLang="zh-TW" smtClean="0">
                <a:solidFill>
                  <a:srgbClr val="FF0000"/>
                </a:solidFill>
              </a:rPr>
              <a:t>(叉開雙腿坐著等孔子)</a:t>
            </a:r>
            <a:r>
              <a:rPr lang="zh-TW" altLang="zh-TW" sz="4800" smtClean="0">
                <a:solidFill>
                  <a:srgbClr val="FF0000"/>
                </a:solidFill>
              </a:rPr>
              <a:t>。</a:t>
            </a:r>
            <a:r>
              <a:rPr lang="zh-TW" altLang="zh-TW" sz="4800" smtClean="0"/>
              <a:t>子曰：「幼而不孫弟，長而無述焉，老而不死，是為賊！」</a:t>
            </a:r>
            <a:r>
              <a:rPr lang="zh-TW" altLang="zh-TW" sz="4800" smtClean="0">
                <a:solidFill>
                  <a:srgbClr val="FF0000"/>
                </a:solidFill>
              </a:rPr>
              <a:t>以杖叩其脛。</a:t>
            </a:r>
            <a:r>
              <a:rPr lang="zh-TW" altLang="en-US" sz="4800" smtClean="0"/>
              <a:t>」</a:t>
            </a:r>
            <a:r>
              <a:rPr lang="en-US" altLang="zh-TW" sz="3600" smtClean="0"/>
              <a:t>(《</a:t>
            </a:r>
            <a:r>
              <a:rPr lang="zh-TW" altLang="en-US" sz="3600" smtClean="0"/>
              <a:t>論語。</a:t>
            </a:r>
            <a:r>
              <a:rPr lang="zh-TW" altLang="zh-TW" sz="3600" smtClean="0">
                <a:solidFill>
                  <a:srgbClr val="FF0000"/>
                </a:solidFill>
              </a:rPr>
              <a:t>憲問》)</a:t>
            </a:r>
            <a:endParaRPr lang="en-US" altLang="zh-TW" sz="3600" smtClean="0">
              <a:solidFill>
                <a:srgbClr val="FF0000"/>
              </a:solidFill>
            </a:endParaRPr>
          </a:p>
        </p:txBody>
      </p:sp>
      <p:sp>
        <p:nvSpPr>
          <p:cNvPr id="53251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53252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53253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標題 1"/>
          <p:cNvSpPr>
            <a:spLocks noGrp="1"/>
          </p:cNvSpPr>
          <p:nvPr>
            <p:ph type="title" idx="4294967295"/>
          </p:nvPr>
        </p:nvSpPr>
        <p:spPr>
          <a:xfrm>
            <a:off x="755650" y="0"/>
            <a:ext cx="8007350" cy="838200"/>
          </a:xfrm>
        </p:spPr>
        <p:txBody>
          <a:bodyPr/>
          <a:lstStyle/>
          <a:p>
            <a:pPr eaLnBrk="1" hangingPunct="1"/>
            <a:r>
              <a:rPr lang="zh-TW" altLang="en-US" sz="3600" smtClean="0"/>
              <a:t>學思達的好處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395288" y="1196975"/>
            <a:ext cx="8443912" cy="5356225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老師輕鬆：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散步加甩手。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學生所有能力不斷增加：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自學、思考、表達、閱讀、合作、競爭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學生、師生之間</a:t>
            </a:r>
            <a:r>
              <a:rPr lang="zh-TW" altLang="en-US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感情變好</a:t>
            </a:r>
            <a:endParaRPr lang="en-US" altLang="zh-TW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資訊與非資訊</a:t>
            </a:r>
          </a:p>
          <a:p>
            <a:pPr eaLnBrk="1" hangingPunct="1"/>
            <a:r>
              <a:rPr lang="zh-TW" altLang="en-US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課堂完成，學習輕鬆又高效益</a:t>
            </a:r>
            <a:endParaRPr lang="en-US" altLang="zh-TW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各科、各校、各學生、各老師而有所轉變。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自由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將老師</a:t>
            </a:r>
            <a:r>
              <a:rPr lang="zh-TW" altLang="en-US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消化知識的過程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還給學生，把</a:t>
            </a:r>
            <a:r>
              <a:rPr lang="zh-TW" altLang="en-US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學習主動權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還給學生。</a:t>
            </a:r>
          </a:p>
          <a:p>
            <a:pPr eaLnBrk="1" hangingPunct="1"/>
            <a:r>
              <a:rPr lang="zh-TW" altLang="en-US" sz="40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師生整體素質提升，臺灣國力增強</a:t>
            </a:r>
          </a:p>
        </p:txBody>
      </p:sp>
      <p:sp>
        <p:nvSpPr>
          <p:cNvPr id="54275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54276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54277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標題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7067550" cy="828675"/>
          </a:xfrm>
        </p:spPr>
        <p:txBody>
          <a:bodyPr/>
          <a:lstStyle/>
          <a:p>
            <a:pPr eaLnBrk="1" hangingPunct="1"/>
            <a:r>
              <a:rPr lang="zh-TW" altLang="en-US" sz="3600" smtClean="0"/>
              <a:t>零、翻轉教室概念的產生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323850" y="1125538"/>
            <a:ext cx="8820150" cy="5732462"/>
          </a:xfrm>
        </p:spPr>
        <p:txBody>
          <a:bodyPr/>
          <a:lstStyle/>
          <a:p>
            <a:pPr eaLnBrk="1" latinLnBrk="1" hangingPunct="1"/>
            <a:r>
              <a:rPr lang="zh-TW" altLang="en-US" sz="32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翻轉教室的先驅。</a:t>
            </a:r>
            <a:endParaRPr lang="en-US" altLang="zh-TW" sz="3200" b="1" smtClean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latinLnBrk="1" hangingPunct="1"/>
            <a:r>
              <a:rPr lang="zh-TW" altLang="en-US" sz="32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當今翻轉教室如何實踐在臺灣國高中現場</a:t>
            </a:r>
          </a:p>
          <a:p>
            <a:pPr eaLnBrk="1" latinLnBrk="1" hangingPunct="1"/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如何加速，省下時間。</a:t>
            </a:r>
            <a:endParaRPr lang="en-US" altLang="zh-TW" b="1" smtClean="0">
              <a:latin typeface="微軟正黑體" pitchFamily="34" charset="-120"/>
              <a:ea typeface="微軟正黑體" pitchFamily="34" charset="-120"/>
            </a:endParaRPr>
          </a:p>
          <a:p>
            <a:pPr eaLnBrk="1" latinLnBrk="1" hangingPunct="1"/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如何不利用回家時間。</a:t>
            </a:r>
            <a:endParaRPr lang="en-US" altLang="zh-TW" b="1" smtClean="0">
              <a:latin typeface="微軟正黑體" pitchFamily="34" charset="-120"/>
              <a:ea typeface="微軟正黑體" pitchFamily="34" charset="-120"/>
            </a:endParaRPr>
          </a:p>
          <a:p>
            <a:pPr eaLnBrk="1" latinLnBrk="1" hangingPunct="1"/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如何克服電子教具困難。</a:t>
            </a:r>
            <a:endParaRPr lang="en-US" altLang="zh-TW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latinLnBrk="1" hangingPunct="1"/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四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如何培養學生自學、思考、表達等等能力？</a:t>
            </a:r>
          </a:p>
          <a:p>
            <a:pPr eaLnBrk="1" latinLnBrk="1" hangingPunct="1"/>
            <a:endParaRPr lang="en-US" altLang="zh-TW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latin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均一教育平臺和各位老師可以努力的方向！</a:t>
            </a:r>
          </a:p>
        </p:txBody>
      </p:sp>
      <p:sp>
        <p:nvSpPr>
          <p:cNvPr id="18435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18436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18437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標題 1"/>
          <p:cNvSpPr>
            <a:spLocks noGrp="1"/>
          </p:cNvSpPr>
          <p:nvPr>
            <p:ph type="title"/>
          </p:nvPr>
        </p:nvSpPr>
        <p:spPr>
          <a:xfrm>
            <a:off x="755650" y="0"/>
            <a:ext cx="8007350" cy="838200"/>
          </a:xfrm>
        </p:spPr>
        <p:txBody>
          <a:bodyPr/>
          <a:lstStyle/>
          <a:p>
            <a:pPr eaLnBrk="1" hangingPunct="1"/>
            <a:r>
              <a:rPr lang="zh-TW" altLang="en-US" smtClean="0"/>
              <a:t>學思達的好處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051050" y="1196975"/>
            <a:ext cx="5834063" cy="5356225"/>
          </a:xfrm>
        </p:spPr>
        <p:txBody>
          <a:bodyPr/>
          <a:lstStyle/>
          <a:p>
            <a:pPr eaLnBrk="1" hangingPunct="1"/>
            <a:r>
              <a:rPr lang="zh-TW" altLang="en-US" sz="80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創新</a:t>
            </a:r>
            <a:r>
              <a:rPr lang="en-US" altLang="zh-TW" sz="44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(65%</a:t>
            </a:r>
            <a:r>
              <a:rPr lang="zh-TW" altLang="en-US" sz="44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新工作</a:t>
            </a:r>
            <a:r>
              <a:rPr lang="en-US" altLang="zh-TW" sz="44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/>
            <a:r>
              <a:rPr lang="zh-TW" altLang="en-US" sz="80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創造力</a:t>
            </a:r>
          </a:p>
          <a:p>
            <a:pPr eaLnBrk="1" hangingPunct="1"/>
            <a:r>
              <a:rPr lang="zh-TW" altLang="en-US" sz="80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成就感</a:t>
            </a:r>
          </a:p>
          <a:p>
            <a:pPr eaLnBrk="1" hangingPunct="1"/>
            <a:r>
              <a:rPr lang="zh-TW" altLang="en-US" sz="80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栽培學生</a:t>
            </a:r>
          </a:p>
        </p:txBody>
      </p:sp>
      <p:sp>
        <p:nvSpPr>
          <p:cNvPr id="55299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55300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55301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標題 1"/>
          <p:cNvSpPr>
            <a:spLocks noGrp="1"/>
          </p:cNvSpPr>
          <p:nvPr>
            <p:ph type="title"/>
          </p:nvPr>
        </p:nvSpPr>
        <p:spPr>
          <a:xfrm>
            <a:off x="755650" y="0"/>
            <a:ext cx="8007350" cy="838200"/>
          </a:xfrm>
        </p:spPr>
        <p:txBody>
          <a:bodyPr/>
          <a:lstStyle/>
          <a:p>
            <a:pPr eaLnBrk="1" hangingPunct="1"/>
            <a:r>
              <a:rPr lang="zh-TW" altLang="en-US" smtClean="0"/>
              <a:t>學思達的推廣方式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23850" y="1196975"/>
            <a:ext cx="8820150" cy="5356225"/>
          </a:xfrm>
        </p:spPr>
        <p:txBody>
          <a:bodyPr/>
          <a:lstStyle/>
          <a:p>
            <a:pPr eaLnBrk="1" hangingPunct="1"/>
            <a:r>
              <a:rPr lang="zh-TW" altLang="en-US" sz="48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隨時開放教室</a:t>
            </a:r>
          </a:p>
          <a:p>
            <a:pPr eaLnBrk="1" hangingPunct="1"/>
            <a:r>
              <a:rPr lang="zh-TW" altLang="en-US" sz="48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可以複製</a:t>
            </a:r>
          </a:p>
          <a:p>
            <a:pPr eaLnBrk="1" hangingPunct="1"/>
            <a:r>
              <a:rPr lang="zh-TW" altLang="en-US" sz="48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觀課→翻轉→開放教室</a:t>
            </a:r>
            <a:endParaRPr lang="en-US" altLang="zh-TW" sz="4800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48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臉書每天報導</a:t>
            </a:r>
            <a:r>
              <a:rPr lang="en-US" altLang="zh-TW" sz="20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拒絕一切雜誌專訪、電視報導</a:t>
            </a:r>
            <a:r>
              <a:rPr lang="en-US" altLang="zh-TW" sz="20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/>
            <a:r>
              <a:rPr lang="zh-TW" altLang="en-US" sz="48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誠致教育基金會的幫助</a:t>
            </a:r>
            <a:r>
              <a:rPr lang="en-US" altLang="zh-TW" sz="20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工作坊、分享平台</a:t>
            </a:r>
            <a:r>
              <a:rPr lang="en-US" altLang="zh-TW" sz="20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/>
            <a:r>
              <a:rPr lang="zh-TW" altLang="en-US" sz="48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長中近期的目標</a:t>
            </a:r>
            <a:endParaRPr lang="en-US" altLang="zh-TW" sz="4800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 3" pitchFamily="18" charset="2"/>
              <a:buNone/>
            </a:pPr>
            <a:endParaRPr lang="zh-TW" altLang="en-US" sz="2000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6323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56324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56325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標題 1"/>
          <p:cNvSpPr>
            <a:spLocks noGrp="1"/>
          </p:cNvSpPr>
          <p:nvPr>
            <p:ph type="title"/>
          </p:nvPr>
        </p:nvSpPr>
        <p:spPr>
          <a:xfrm>
            <a:off x="755650" y="0"/>
            <a:ext cx="8007350" cy="838200"/>
          </a:xfrm>
        </p:spPr>
        <p:txBody>
          <a:bodyPr/>
          <a:lstStyle/>
          <a:p>
            <a:pPr eaLnBrk="1" hangingPunct="1"/>
            <a:r>
              <a:rPr lang="zh-TW" altLang="en-US" smtClean="0"/>
              <a:t>學思達和學習共同體的不同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23850" y="1052513"/>
            <a:ext cx="8820150" cy="5284787"/>
          </a:xfrm>
        </p:spPr>
        <p:txBody>
          <a:bodyPr/>
          <a:lstStyle/>
          <a:p>
            <a:pPr eaLnBrk="1" hangingPunct="1"/>
            <a:r>
              <a:rPr lang="zh-TW" altLang="en-US" sz="48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自學才是能力，共學只是工具</a:t>
            </a:r>
            <a:endParaRPr lang="en-US" altLang="zh-TW" sz="4800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48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學共在日本只有偏鄉成功、明星學校根本不理會</a:t>
            </a:r>
            <a:endParaRPr lang="en-US" altLang="zh-TW" sz="4800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48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不要拘泥形式</a:t>
            </a:r>
            <a:r>
              <a:rPr lang="en-US" altLang="zh-TW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議課與座位安排</a:t>
            </a:r>
            <a:r>
              <a:rPr lang="en-US" altLang="zh-TW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/>
            <a:r>
              <a:rPr lang="zh-TW" altLang="en-US" sz="48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學思達是台灣叫學現場自行發展出來</a:t>
            </a:r>
            <a:endParaRPr lang="en-US" altLang="zh-TW" sz="4800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48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十五年實驗和兩三年的差異</a:t>
            </a:r>
            <a:endParaRPr lang="en-US" altLang="zh-TW" sz="4800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zh-TW" altLang="en-US" sz="4800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 3" pitchFamily="18" charset="2"/>
              <a:buNone/>
            </a:pPr>
            <a:endParaRPr lang="zh-TW" altLang="en-US" sz="2000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7347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57348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57349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標題 1"/>
          <p:cNvSpPr>
            <a:spLocks noGrp="1"/>
          </p:cNvSpPr>
          <p:nvPr>
            <p:ph type="ctrTitle"/>
          </p:nvPr>
        </p:nvSpPr>
        <p:spPr>
          <a:xfrm>
            <a:off x="0" y="981075"/>
            <a:ext cx="9144000" cy="3960813"/>
          </a:xfrm>
        </p:spPr>
        <p:txBody>
          <a:bodyPr/>
          <a:lstStyle/>
          <a:p>
            <a:pPr algn="ctr" eaLnBrk="1" hangingPunct="1"/>
            <a:r>
              <a:rPr lang="zh-TW" altLang="en-US" sz="7200" smtClean="0">
                <a:solidFill>
                  <a:srgbClr val="008000"/>
                </a:solidFill>
              </a:rPr>
              <a:t>我們一起來用</a:t>
            </a:r>
            <a:r>
              <a:rPr lang="zh-TW" altLang="en-US" sz="7200" smtClean="0">
                <a:solidFill>
                  <a:srgbClr val="FF0000"/>
                </a:solidFill>
              </a:rPr>
              <a:t>學思達</a:t>
            </a:r>
            <a:r>
              <a:rPr lang="zh-TW" altLang="en-US" sz="7200" smtClean="0">
                <a:solidFill>
                  <a:srgbClr val="008000"/>
                </a:solidFill>
              </a:rPr>
              <a:t/>
            </a:r>
            <a:br>
              <a:rPr lang="zh-TW" altLang="en-US" sz="7200" smtClean="0">
                <a:solidFill>
                  <a:srgbClr val="008000"/>
                </a:solidFill>
              </a:rPr>
            </a:br>
            <a:r>
              <a:rPr lang="zh-TW" altLang="en-US" sz="7200" smtClean="0">
                <a:solidFill>
                  <a:srgbClr val="008000"/>
                </a:solidFill>
              </a:rPr>
              <a:t>來改變臺灣教育</a:t>
            </a:r>
            <a:r>
              <a:rPr lang="zh-TW" altLang="en-US" sz="9600" smtClean="0">
                <a:solidFill>
                  <a:srgbClr val="008000"/>
                </a:solidFill>
              </a:rPr>
              <a:t/>
            </a:r>
            <a:br>
              <a:rPr lang="zh-TW" altLang="en-US" sz="9600" smtClean="0">
                <a:solidFill>
                  <a:srgbClr val="008000"/>
                </a:solidFill>
              </a:rPr>
            </a:br>
            <a:r>
              <a:rPr lang="zh-TW" altLang="en-US" sz="9600" smtClean="0">
                <a:solidFill>
                  <a:srgbClr val="008000"/>
                </a:solidFill>
              </a:rPr>
              <a:t>  </a:t>
            </a:r>
            <a:r>
              <a:rPr lang="zh-TW" altLang="en-US" sz="9600" smtClean="0">
                <a:solidFill>
                  <a:srgbClr val="FF0000"/>
                </a:solidFill>
              </a:rPr>
              <a:t>謝謝各位！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93975" y="3141663"/>
            <a:ext cx="6321425" cy="5921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0"/>
            <a:ext cx="706755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一、臺灣語文教學成效的觀察與反省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eaLnBrk="1" hangingPunct="1"/>
            <a:r>
              <a:rPr lang="zh-TW" altLang="en-US" sz="44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小時了了！</a:t>
            </a:r>
          </a:p>
          <a:p>
            <a:pPr eaLnBrk="1" hangingPunct="1"/>
            <a:r>
              <a:rPr lang="zh-TW" altLang="en-US" sz="2400" b="1" smtClean="0">
                <a:latin typeface="微軟正黑體" pitchFamily="34" charset="-120"/>
                <a:ea typeface="微軟正黑體" pitchFamily="34" charset="-120"/>
              </a:rPr>
              <a:t>新聞辭典／</a:t>
            </a:r>
            <a:r>
              <a:rPr lang="en-US" altLang="zh-TW" sz="2400" b="1" smtClean="0">
                <a:latin typeface="微軟正黑體" pitchFamily="34" charset="-120"/>
                <a:ea typeface="微軟正黑體" pitchFamily="34" charset="-120"/>
              </a:rPr>
              <a:t>PISA</a:t>
            </a:r>
            <a:endParaRPr lang="zh-TW" altLang="en-US" sz="24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「國際學生能力評量計畫」（</a:t>
            </a:r>
            <a:r>
              <a:rPr lang="en-US" altLang="zh-TW" sz="2400" smtClean="0">
                <a:latin typeface="微軟正黑體" pitchFamily="34" charset="-120"/>
                <a:ea typeface="微軟正黑體" pitchFamily="34" charset="-120"/>
              </a:rPr>
              <a:t>Programme for International Student Assessment 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en-US" altLang="zh-TW" sz="2400" smtClean="0">
                <a:latin typeface="微軟正黑體" pitchFamily="34" charset="-120"/>
                <a:ea typeface="微軟正黑體" pitchFamily="34" charset="-120"/>
              </a:rPr>
              <a:t>PISA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）是由經濟合作暨發展組織（</a:t>
            </a:r>
            <a:r>
              <a:rPr lang="en-US" altLang="zh-TW" sz="2400" smtClean="0">
                <a:latin typeface="微軟正黑體" pitchFamily="34" charset="-120"/>
                <a:ea typeface="微軟正黑體" pitchFamily="34" charset="-120"/>
              </a:rPr>
              <a:t>OECD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）委託的跨國調查計畫。</a:t>
            </a:r>
            <a:r>
              <a:rPr lang="en-US" altLang="zh-TW" sz="2400" smtClean="0">
                <a:latin typeface="微軟正黑體" pitchFamily="34" charset="-120"/>
                <a:ea typeface="微軟正黑體" pitchFamily="34" charset="-120"/>
              </a:rPr>
              <a:t>2000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年起，定期對</a:t>
            </a:r>
            <a:r>
              <a:rPr lang="en-US" altLang="zh-TW" sz="2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15</a:t>
            </a:r>
            <a:r>
              <a:rPr lang="zh-TW" altLang="en-US" sz="2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歲學生的數學、科學及閱讀素養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進行國際性比較研究，檢驗</a:t>
            </a:r>
            <a:r>
              <a:rPr lang="zh-TW" altLang="en-US" sz="2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學生從學校學得的知識與技能，應用於日常生活、解決實際問題的能力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。</a:t>
            </a:r>
          </a:p>
          <a:p>
            <a:pPr eaLnBrk="1" hangingPunct="1"/>
            <a:r>
              <a:rPr lang="en-US" altLang="zh-TW" sz="2400" smtClean="0">
                <a:latin typeface="微軟正黑體" pitchFamily="34" charset="-120"/>
                <a:ea typeface="微軟正黑體" pitchFamily="34" charset="-120"/>
              </a:rPr>
              <a:t>PISA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每</a:t>
            </a:r>
            <a:r>
              <a:rPr lang="en-US" altLang="zh-TW" sz="2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2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年舉行一次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跨國抽測，台灣</a:t>
            </a:r>
            <a:endParaRPr lang="en-US" altLang="zh-TW" sz="24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en-US" altLang="zh-TW" sz="2400" smtClean="0">
                <a:latin typeface="微軟正黑體" pitchFamily="34" charset="-120"/>
                <a:ea typeface="微軟正黑體" pitchFamily="34" charset="-120"/>
              </a:rPr>
              <a:t>2006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年第一次參加，數學居冠，科學第</a:t>
            </a:r>
            <a:r>
              <a:rPr lang="en-US" altLang="zh-TW" sz="240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，閱讀第</a:t>
            </a:r>
            <a:r>
              <a:rPr lang="en-US" altLang="zh-TW" sz="2400" smtClean="0">
                <a:latin typeface="微軟正黑體" pitchFamily="34" charset="-120"/>
                <a:ea typeface="微軟正黑體" pitchFamily="34" charset="-120"/>
              </a:rPr>
              <a:t>16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；</a:t>
            </a:r>
          </a:p>
          <a:p>
            <a:pPr eaLnBrk="1" hangingPunct="1"/>
            <a:r>
              <a:rPr lang="en-US" altLang="zh-TW" sz="2400" smtClean="0">
                <a:latin typeface="微軟正黑體" pitchFamily="34" charset="-120"/>
                <a:ea typeface="微軟正黑體" pitchFamily="34" charset="-120"/>
              </a:rPr>
              <a:t>2009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年    台灣退步，數學第</a:t>
            </a:r>
            <a:r>
              <a:rPr lang="en-US" altLang="zh-TW" sz="2400" smtClean="0"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、科學第</a:t>
            </a:r>
            <a:r>
              <a:rPr lang="en-US" altLang="zh-TW" sz="2400" smtClean="0">
                <a:latin typeface="微軟正黑體" pitchFamily="34" charset="-120"/>
                <a:ea typeface="微軟正黑體" pitchFamily="34" charset="-120"/>
              </a:rPr>
              <a:t>12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、閱讀</a:t>
            </a:r>
            <a:r>
              <a:rPr lang="en-US" altLang="zh-TW" sz="2400" smtClean="0">
                <a:latin typeface="微軟正黑體" pitchFamily="34" charset="-120"/>
                <a:ea typeface="微軟正黑體" pitchFamily="34" charset="-120"/>
              </a:rPr>
              <a:t>23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名；</a:t>
            </a:r>
          </a:p>
          <a:p>
            <a:pPr eaLnBrk="1" hangingPunct="1"/>
            <a:r>
              <a:rPr lang="en-US" altLang="zh-TW" sz="2400" smtClean="0">
                <a:latin typeface="微軟正黑體" pitchFamily="34" charset="-120"/>
                <a:ea typeface="微軟正黑體" pitchFamily="34" charset="-120"/>
              </a:rPr>
              <a:t>2012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年，台灣            數學第</a:t>
            </a:r>
            <a:r>
              <a:rPr lang="en-US" altLang="zh-TW" sz="240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、科學第</a:t>
            </a:r>
            <a:r>
              <a:rPr lang="en-US" altLang="zh-TW" sz="2400" smtClean="0">
                <a:latin typeface="微軟正黑體" pitchFamily="34" charset="-120"/>
                <a:ea typeface="微軟正黑體" pitchFamily="34" charset="-120"/>
              </a:rPr>
              <a:t>13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，閱讀</a:t>
            </a:r>
            <a:r>
              <a:rPr lang="en-US" altLang="zh-TW" sz="2400" smtClean="0">
                <a:latin typeface="微軟正黑體" pitchFamily="34" charset="-120"/>
                <a:ea typeface="微軟正黑體" pitchFamily="34" charset="-120"/>
              </a:rPr>
              <a:t>15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名。</a:t>
            </a:r>
          </a:p>
        </p:txBody>
      </p:sp>
      <p:sp>
        <p:nvSpPr>
          <p:cNvPr id="19459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19460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19461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6755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一、臺灣語文教學成效的觀察與反省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0825" y="1196975"/>
            <a:ext cx="8893175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900" smtClean="0">
                <a:latin typeface="微軟正黑體" pitchFamily="34" charset="-120"/>
                <a:ea typeface="微軟正黑體" pitchFamily="34" charset="-120"/>
              </a:rPr>
              <a:t>大學老師常常抱怨</a:t>
            </a:r>
            <a:r>
              <a:rPr lang="zh-TW" altLang="en-US" sz="29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大學生</a:t>
            </a:r>
            <a:r>
              <a:rPr lang="zh-TW" altLang="en-US" sz="2900" smtClean="0">
                <a:latin typeface="微軟正黑體" pitchFamily="34" charset="-120"/>
                <a:ea typeface="微軟正黑體" pitchFamily="34" charset="-120"/>
              </a:rPr>
              <a:t>沒有：</a:t>
            </a:r>
            <a:endParaRPr lang="en-US" altLang="zh-TW" sz="29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42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求知慾、閱讀習慣、表達能力！</a:t>
            </a:r>
            <a:endParaRPr lang="en-US" altLang="zh-TW" sz="42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9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2900" smtClean="0">
                <a:latin typeface="微軟正黑體" pitchFamily="34" charset="-120"/>
                <a:ea typeface="微軟正黑體" pitchFamily="34" charset="-120"/>
              </a:rPr>
              <a:t>研究所老師常常抱怨</a:t>
            </a:r>
            <a:r>
              <a:rPr lang="zh-TW" altLang="en-US" sz="29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研究生</a:t>
            </a:r>
            <a:r>
              <a:rPr lang="zh-TW" altLang="en-US" sz="2900" smtClean="0">
                <a:latin typeface="微軟正黑體" pitchFamily="34" charset="-120"/>
                <a:ea typeface="微軟正黑體" pitchFamily="34" charset="-120"/>
              </a:rPr>
              <a:t>沒有：</a:t>
            </a:r>
            <a:endParaRPr lang="en-US" altLang="zh-TW" sz="29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39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思辨能力、整理資料、寫作能力！</a:t>
            </a:r>
            <a:endParaRPr lang="en-US" altLang="zh-TW" sz="39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39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3900" smtClean="0">
                <a:latin typeface="微軟正黑體" pitchFamily="34" charset="-120"/>
                <a:ea typeface="微軟正黑體" pitchFamily="34" charset="-120"/>
              </a:rPr>
              <a:t>但是</a:t>
            </a:r>
            <a:r>
              <a:rPr lang="zh-TW" altLang="en-US" sz="39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大學老師</a:t>
            </a:r>
            <a:r>
              <a:rPr lang="zh-TW" altLang="en-US" sz="3900" smtClean="0">
                <a:latin typeface="微軟正黑體" pitchFamily="34" charset="-120"/>
                <a:ea typeface="微軟正黑體" pitchFamily="34" charset="-120"/>
              </a:rPr>
              <a:t>呢</a:t>
            </a:r>
            <a:r>
              <a:rPr lang="zh-TW" altLang="en-US" sz="39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？</a:t>
            </a:r>
            <a:endParaRPr lang="en-US" altLang="zh-TW" sz="39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39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重研究、輕教學</a:t>
            </a:r>
            <a:endParaRPr lang="en-US" altLang="zh-TW" sz="39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意謂著：大學生也不會受到良好的訓練！</a:t>
            </a:r>
            <a:endParaRPr lang="en-US" altLang="zh-TW" sz="32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endParaRPr lang="zh-TW" altLang="en-US" sz="32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54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大學生不佳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6755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一、臺灣語文教學成效的觀察與反省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23850" y="1125538"/>
            <a:ext cx="8820150" cy="5732462"/>
          </a:xfrm>
        </p:spPr>
        <p:txBody>
          <a:bodyPr/>
          <a:lstStyle/>
          <a:p>
            <a:pPr eaLnBrk="1" hangingPunct="1"/>
            <a:r>
              <a:rPr lang="zh-TW" altLang="en-US" sz="48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越大越不佳！</a:t>
            </a:r>
            <a:endParaRPr lang="en-US" altLang="zh-TW" sz="4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每年平均看</a:t>
            </a:r>
            <a:r>
              <a:rPr lang="en-US" altLang="zh-TW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本　我閱讀率輸日韓</a:t>
            </a:r>
          </a:p>
          <a:p>
            <a:pPr eaLnBrk="1" hangingPunct="1"/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2013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03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21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日頻果日報</a:t>
            </a:r>
          </a:p>
          <a:p>
            <a:pPr eaLnBrk="1" hangingPunct="1"/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行政院會今聽取台灣出版產業發展策略報告，文化部指出，台灣每人每年平均只看</a:t>
            </a:r>
            <a:r>
              <a:rPr lang="en-US" altLang="zh-TW" sz="2400" smtClean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本書，遠低於各國，江揆指示務必提升閱讀風氣。</a:t>
            </a:r>
            <a:endParaRPr lang="en-US" altLang="zh-TW" sz="24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文化部指出，世界各國民眾閱讀情況，</a:t>
            </a:r>
            <a:r>
              <a:rPr lang="zh-TW" altLang="en-US" sz="2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台灣每人每年平均閱讀</a:t>
            </a:r>
            <a:r>
              <a:rPr lang="en-US" altLang="zh-TW" sz="2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2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本書，法國</a:t>
            </a:r>
            <a:r>
              <a:rPr lang="en-US" altLang="zh-TW" sz="2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TW" altLang="en-US" sz="2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本、日本</a:t>
            </a:r>
            <a:r>
              <a:rPr lang="en-US" altLang="zh-TW" sz="2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8.4</a:t>
            </a:r>
            <a:r>
              <a:rPr lang="zh-TW" altLang="en-US" sz="2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本、韓國</a:t>
            </a:r>
            <a:r>
              <a:rPr lang="en-US" altLang="zh-TW" sz="2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10.8</a:t>
            </a:r>
            <a:r>
              <a:rPr lang="zh-TW" altLang="en-US" sz="2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本、新加坡</a:t>
            </a:r>
            <a:r>
              <a:rPr lang="en-US" altLang="zh-TW" sz="2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9.2</a:t>
            </a:r>
            <a:r>
              <a:rPr lang="zh-TW" altLang="en-US" sz="2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本，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和國際比較閱讀率偏低。</a:t>
            </a:r>
            <a:r>
              <a:rPr lang="zh-TW" altLang="en-US" sz="2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江揆憂心受到網路和數位衝擊，國人閱讀率不盛行，</a:t>
            </a:r>
            <a:r>
              <a:rPr lang="en-US" altLang="zh-TW" sz="2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案，這不是主要原因！</a:t>
            </a:r>
            <a:r>
              <a:rPr lang="en-US" altLang="zh-TW" sz="2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指示文化部、教育部合作，提升閱讀風氣。</a:t>
            </a:r>
          </a:p>
          <a:p>
            <a:pPr lvl="1" eaLnBrk="1" hangingPunct="1"/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1507" name="AutoShape 2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21508" name="AutoShape 6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  <p:sp>
        <p:nvSpPr>
          <p:cNvPr id="21509" name="AutoShape 8" descr="data:image/jpeg;base64,/9j/4AAQSkZJRgABAQAAAQABAAD/2wCEAAkGBxQQEhUUExMWExUUGBgaFhYXEhkYGRcbGBMXGBoXGhcYKCggICElHhUYIjEiJjUsOi4uGCAzODMsNyotOisBCgoKDg0OGxAQGyskICQsLCw0LCwsNCwsLCwsLCwsLCwsLCwsLCwsLCwsLCwsLCwsLCwsLCwsLCwsLCwsLCwsLP/AABEIAMIBAwMBIgACEQEDEQH/xAAbAAEAAgMBAQAAAAAAAAAAAAAAAwUBBAYCB//EAD8QAAIBAwIDBAgFAwMCBwEAAAECEQADEgQhBRMxIkFRYQYyUmJxkZLRFBUjQoGTsdIzocFy8CQ0Q4KiwvEW/8QAGAEBAAMBAAAAAAAAAAAAAAAAAAECAwT/xAAgEQEBAAICAwEAAwAAAAAAAAAAAQIRAxITIVFBIjFC/9oADAMBAAIRAxEAPwD7jSlKBSlKBSlKBSlKBSlKBSlKBSvFu6rCVIYSRIMiQYIkeBBH8UW6pYqGBYAErIkAzBI/g/I0HuvN24FBJMACSa8veVSAWALTiCQC0CTA76qOJ6rNsR6qnf3mB/sD/v8ACpk2rll1m2LfEWFzNpwOxX2V7j8R1PxPWBV2DNc3W/wnVYnlnp+z+5X/AJHlI7hVssWXHybuqtqUqHVatLQyuOtsTEuwUT1iT8D8qo3TUqO3fVvVZT3bMD1E/wBt6koFKUoFKUoFKUoFKUoFKUoFKUoFKUoFKUoFKUoFKUoFKUoFch6e2WY2Ctu44RgS1uzzGQ821gwB2PaCmN/Vk7Dbr6UHC8O0pOk1GnZL12T2hgFB5zFWUiQX2Jdp7mEjKVEXotaupxBnawyfiEvE5YFlFm8loZNMw2WW0kwvUTXf1Dq9QLalj/A8T3AUFF6UXSt7TFQTibpYqpYqptMoMKDuTsPPxiube9qSrlc1aTFvk7LbIXHBz2S4EmO12iVIgCL48wklmUk7nsn5DfoOlYh/FfpP3rSYuXPk3VPqgxuaZgbxRb7kzbMgHTXVUlccoybGWHf8DWqL+qYYzdVgm7CyNnGriVJUqTy9xEiACK6KH8V+k/ekP4r9J+9TpTszw/VX2vFDcudk24mzmrqSxuEuICkyQJO3LWAxnKy9IwYtkC92XYzaRHKn8PdUFlYMSJYDsgnIrO01X2bjowYFTHUYkZDvWZ/7IFdHYuh1DKZBrPKadPHn2jkeE6S/Z1Vl2sk88Hnncraflvcd1jYDmOyCZMMYMV2VKVDQpSlApSlApSlApSlApSlApSlApSlApSlApSlApSlApSlByeq9M8BcIsMcHuIAXALC2dQDcgAwk6Zt99m8iK3+PcfOnzC2i7LbLAnZcpUIp74OXrLIGJBgxOrqvRBWzK3WV3W6k4grF661xyU9rtsoYRAMDvnf4xwEahsjcddkUqD2IW6twnHxOOO+3fBig2+E8QXUWVujYNPUERBIO7ASJB7XQ9RIINVmr1PNaf2j1B/9v5/t4Sa84cm0umBBCCHIETvIWPMEE/Y7RzV8Z+uflz/zFTr+Mm1fFrANIskAN225t57ZxSN8AmZ90E7RW0vFbJiLgOUY7GWyyxKiJYHBoIkHEmo9RwlHvC+WYOoQLGMDA3PETuLzqfI7Qa17fAFVLaC4wS1iFWEgqtt0CPt24Dg7/utoeoM29sv4pBxy21yyloi4LzEFlJhR+HN9TMQSVxMSDDg1L+bIqB7jBQeYeyHYRbLZE9kEQFkyBBkb1pcL9G00/JC3XIskFQ2JkjTDTbmOmABgR2t/Ktm5wdWt8s3GiLwnsz+tOXdG2Rj/AHmns/i2bfErTPy1eWOWwViOwQH7UY9kkA77EgdatOH6rltB9Rj9LePwPQ/wfGub4VwhrN0uWVgeb1G4DurAJAGM4gvucmAO3ddGD4U1tMvW7i347xA6bT3bwXPlIz45YziJiYMVXcZ9Im09x1WzzFRVkh4Ys9u+yoqgEzNlBvH+qCOm/s2xq7FzS3GYZoVyUjIoRBgtIyExvPUHxrY1fBFuXhd5jqRhIGMFra3QjQQdxzifMongZydcu5tJwTiR1KZ4YRse1PaHrR5DxO/XYRvY1WcK4KmmuXHQseYEEFpACFyI85uNJ6naZirOiSlKUClKUClKUClKUClKUClKUClKUClKUClKUGJ7qzXCel1vUNeulLfMFu0GtpBlgeaXBdVMBuUIUZGYkHMYRcbUDSaJEFy/b072luPbsOxZbarbLBROQJIMCZI6GDQd9buBtwQdyNjO4JBHxBBH8VrcR1fLXb1m2Uf3Y+Qn+w765v0MY6cXkuXGcg81/wBNUVGuXLjMIBLG4zFmIPu7Anfcu3S7Fm6nu8B3D/vvJq2M2z5M+sQ8le8AnvJAJJ8SaxyU6YrPwFS1y/HbeoW7evWA+f4a9atwhPbW2l2y8N2fXa6vmSB3Vo5pNuja0g3KqB5gUFpJIxWR1EDb41ynEb+ovNqUIvcrmLyANORkAulYgyswCbsE9e1v2RFxqrt0G8UDf6tncWtxbJQXCu3agZe0Rv4AVG09VpyF9lfpFYa0gEkKAOpIAFamgN5gSzALm0ZWjmyBzBMFYMbDbuB760E/Efh7vMLs6dhf00bmYOYvBVWO2CsiIGO0danaNLvkL7K/SKchfZX6RVBx7VapTdFgOxKPyotgBWGldkJLqVZTcj9ykNAxImdLiXE9XGp5S3thcNg/hzBjR6dlWChJJuvdidjiwJ2AMbTMa6xFAMpCsu4IAkfGO4+HeJrotFqRcWeh6MPA94/5+BFcnpR+veOJAYWoJQgGFbvI6iR8KstNqDabLqOjDxHiPMfcVGU2tx59bqr+5cCiWIUDqSYHzNeTfWYyWSJAkdPH4edaHGzNpXUFmVla2VDsFYggOy292UBiSvf02ma5O7wQfp2RbvG2LdpVuG1DraTTau087dl4uMIAH+uAB1jN1O9RwdwQQd9j3Hoa9VzvohbuWxctPaK4FYcycvWGIJ2IVVXdYHb6TNdFQKUpQKUpQKUpQKUpQKUpQKUpQKUpQKVFqb4tiTJ7oHUk1qpxZGtNcXt4CWRCruDEhYQkSdu/voN+lVvDOK89iOTcQYqwZsYYMAdoJ3BkfxPQic8W1cDBTBI3I/av3O4H8nwoi2SbrR4nq2uNCgFF8WIluhOwOw6Dzk+BrUl/ZX6z/jUgEVmtpNOPLLtdopf2V+s/40l/ZX6z/jUXEdaLKqxUtk9tAFiZuOEB7RAiSKxpuI27iqwcDKeyxAYYlgwI8QUYH/pNEaTZP7K/Wf8AGkv7K/Wf8ajXiFoiRdtkDqeYsDqes+630nwr3+Lt5Fc0yEyuYkQATI694+dBmX9lfrP+NJf2V+s/41Dc4laUoDcWbjYLDAywtm5H0qT8vGvZ11qcebbyHUcxZEEA7T4so+JHjQe5f2V+s/40l/ZX6z/jUX5hbzRM1LXFZkAYGQpUEj+XFek1awWJCgMVkusGDHUHbfuO/lQe5f2V+s/40l/ZX6z/AI1hNXbLYh0LeyHBPSenXoZqaiG1wfVspwcAKfUIYmD7PQbHqP5HhV3XMkTVzw3V8wQ3rL18x3N/P9wfKs8o6eLPfqt2lQavUcsAhWckgAKJ695PcB3mqIemNo20ucu7hctJcBxXbOxdvKh3icbR6SJdNzO1WzpKVpcJ4kupti4gYKQp7QjcqCR5xMEjae/Y1u0ClKUClKUClKUClKUClKUClKUFL6UcC/G2blsPgWtXrYOIO92y1sZHriMsoESQu+28nEuFNcsXrYusTdkrkfU2XsKRBxlSd5jIjpAq2rDsACSYA3JPdQcZwv0ebh1wXFwcEkAliGCvZtK1tVggy2mtGZhVWAojfekkkkySZJ8T/wB7fACvWrutdfLIgdFEDYeJnvPX5CocD7Z+Q+1aYzTl5c93US0qLA+2fkPtTA+2fkPtVmSDimjN5VAYKVuW7klcgeXcDxAI64xNV9ngATIBlKuQzZKSeYLj3CwAIG7uWAPqmes7W+B9s/IfamB9s/Ifamky2KDh3o01i/zluqzC3y8TbIWObeuZetM/rAf+0+1stei+FsWxcVlAI/UtZhgdCmlAcZDL1Mj0kGNutX+B9s/IfamB9s/Ifao1E9qqV4Ncm2eaDyr/ADUDBmhTpXsYZscm3uM8k+70ANTajhRZHUMvbvLdMp1xuI2PWZhAA43BgjpVhgfbPyH2pgfbPyH2qdHaqjQcEa01huYrGyNQp7Ddpb963c72JkcuJJM5T3Qdg8LbJHzUtbvPdUFNu3bdMTuTIFw9oeERvW/gfbPyH2pgfbPyH2po7VS6H0dNprZ5oPLvc2OWRM6L8Nh6xgblh4CF7pq/qLA+2fkPtTA+2fkPtRFu/wC0tZtuVIZeo/3Hep8j9j3VDgfbPyH2pgfbPyH2oS6XeqQ6i2pRgBMsrKCriCDbcGYE9Y71+NU+n9FmTlDnBhbW3kWtSXuWtPdshm33B5iGJ/8ASiTkYm4dqDabtNKN60gdk9A23yPlB7q6GsrNOzDLtNqngXCDpjc/ULq5lVP7d2JPxOQBPfgOlW1KVCxSlKBSlKBSlKBSlKBSlKCu49q2s2HdCikAgM52UnZTj+7tEdmRPjVfw/id25qboBVraaey25wUuz6iXGzHFgi7yQAARM1e6jTrcXF1V1kGGUESrBgYPgQCPMCobHD0S49xQQzqiN2mjG3ngApOKxzG6ATO9Bxtv0yi9bU3kckrb5Qjttd1ARZZMsWWUA6BpuSFABHScU1WRwHQet5nqF/jqf4HjUHEeF6a0FCWLauCpTFAuODBg23cpAIHSYqACKvjP1jy569RmlKVdzFVHHNQ6NaCXOWCLxYwCOxZLDIHuBEmI+NW9Q3tMjwXRWKzjkoMT1iaJl0q7HFHObG2+Q0+nucmV2a4boxECcpSDu0wsCZmXS8Y5rFLaZFQGftFYBuMg9dQcuw5KmCIHiK3rmjtsWLW1YuArkqCWUEkK3iASYHdJrx+XWtv01kTBjftEEye+SATPeB4VHtO4rl4/IUi0xyXKFJYgc4227KgsYALQATA6VJa42GZBiAr4RczlCzOylFaIyEKcWxJygAkEVtnhVmSeUknvx9/OR4Q5LCOhJIrK8NtAgi0gK4gEKP2klfjBZiJ6FiR1p7N4tPS8SJKoAXd31UB3AAFi+UIyVeklABEwdySCT54bx8X2TFCEu+oxbtf+Xt3xKRt2bkdeoqwPD7UY8tIlmgKBu5JY7d7SZ8ZM9a9Lo7YIYW1BBJBCiQSoUkHxxAHwEU9m4ruJ6wrdZc2tqtkNKpkSz3cAYgyFx6e/v3VI3FGBP6Qx5vKU83cvmqgxjssFjMz2YAM1vXtKjkFlDFehImNwflKqY8VB7hWDpEIK4LBOREdWmcvjIBnxFDcVdr0gDMycsgpdtWm7W2Vy89qQY3AKT5g9xBFTcD4z+JVGww5lm1eXtZdm7lAOwgjHf47HrWz+WWZB5SAggg4iQVZnU/EMzGfFm8TXnhPCreltrbtLAVVQExkVScQSOsSfmT1Jp7L103qUpUqsVZcJ1X/AKbd3qHxHs/Ef2+BqurHwMEbg+B8aiza+GfWtTTcVuFrdjmuz3Pw7PdDWnUJdXUEYMAB2m0rL0bZ1g9Y1vR30hvudO+puqqaqzpXUBRs1y1bUr5Z3XIHXaAI610vDtHYe2VFlF9UOoUQCnqx5DYr4eVbh4falTy0lSCvZAghQoPyVR/7R4CsnZLts0pSgUpSgUpSgUpSgVFY1COJRlYe6wPeR3eYI/g1Wel1kNpL0z2ULqFiWZQWQCe/ILEb5ARvVT6GcMwF9u0NQGwzusWaOVbKlkBgCSWgRMk7Emg6sXlJxyGUExImAYJjyO1Y1F4IpY9B/v4AeZO1cbwvhj2tTYhrhzTVM8hrchNXbZSwQquZN+4xP7yx2gDG412q5rbeovq+Z6Fv+B/J76mTaueXWba14cxi7TkfB2AAHRRBHSf7nvrxyB4t/Uf71LStXHbai5A8W/qP96cgeLf1H+9S0ohFyB4t/Uf71G2AYKXhj0U3Wk/ATNbNUvEOHG/qIOQtmyAzAdSt8OFDHYHYGRuOogwQTFryB4t/Uf705A8W/qP96pA18KpLXmZr91T2FAW2HvG2SFTKCq2xI3lhJAmPPAb+odbf4jmrcwsmBaAVp0683M44q3NNzaRsiQNzMbT1v1duir1YiSAJuMNyYA69STFeuQPFv6j/AHqi4eLqWACLmY1TFptzKNrnYn1dwbZyyHlBqW/d1EXo5guA3AoW2CgSRg6swhmCjLGSc2IOw2bOq45A8W/qP96wltWEhiR4i4x6GD3+IqPhxYgksWGRxytm2QsDYhtzvO5A+HeeXtNqNPaYjNFttqrtxWUDIjX823btlgAebZN4bEwSvQ02THbrTZHi39RvvXm0qOJViwPQi6xB/kGmmVhbUOZbHtd+8bx/PSuU9H9FesjTlluWrf4bTW7wVCX5tqw4YlACQO1bXICTywPVG7ZJv9dXgsxkZAmOY0wZAMT02Pyr1yB4t/Uf71Rc3Vcq8SGW8dHbKRbUxfxvFgDBBMm32SSB3d9afEuIX7b3FNxrdtReYXCgOKL+GIuNAJKjK+Nh8SIBptMxtdTyB4t/Uf705A8W/qP96kHzrNSoi5A8W/qP96cgeLf1H+9S0oM6V+U2Sye5hkTI8p7x1Hy76v21KBMyyhInIkAQe+TXP1Npb4UFGGSk5KD3ODkB/LAEe98arlP1vxZ/lWi8UsHGL1o57JFxe0ZiF33322rYt3lYSrBgZggg9DB6eBrkrSX7Sac27d0XnXSm5+mnLJfUZajLbJGC3LzH1R2hEnapfRLRPprrWRacWcJS48kgArihOyycnJAEgruT2azdDq6UpQKUpQKVVekvGRorDXipbEr2QJJl1Xb51jgXGfxRudgpgwABBkg21JkxjIcusAmQoMwRQW1KruGcVF+7qLYWPw9wW5ynObNu4THdBcr8UP8AGxrtVy1nqx2UeJ+3eaFumlxnWEfpqCZHbII2HhuRuf7eEiqvmH2G+a/es3mYKxAzeCQCccmjYFt4k7eX8VXWONrDNdxtBTeg5lpWxda3cc7DFVKgknYB13rWTTkzyuV2sOYfYb5r96cw+w3zX71COI2yYy3mIxbc5skDbftKwMdINa3D+NpeuXE6Y3FRD2ouZaa3qJBIABxuHs9YQmpU1W/zD7DfNfvTmH2G+a/etHiPF+SzLiCLaLcuktjijXCkjYgnsuYkeqB37R3uOqDahGIuXrlkko4Km3avOWCYy29gj+Zps61Zcw+w3zX705h9hvmv3rVucZsKpY3AFAJLQcYAViQ0QYDA7f8ABqROI2ycQTlAOJtuCAzlFJBEgFlYAmJg0NX4m5h9hvmv3pzD7DfNfvXjUajFkUCWckDwAClix/gRA7yO6SNO/wAct2je5xFtLLKMySZmzzTsBtCg+PQ0NN/mH2G+a/enMPsN81+9Vy+kmlJI56ggsDIYAFbZuMCSIEICx8hXvU8atrsvbYPbRkhgycy7bSWESu10MAYkd/fTZq/G9zD7DfNfvQufYb/4fetccRQZFmAi4yCMmJKqWIiJmFYwJ2HWsfmlvJ1kjBbbFsWxIulgmJjtSVgRMkgDehps8w+w3zX705h9hvmv3pZvq65KZEsPDdSVIM7gggg/Cq3hnHVu2rVxlw5tm3dCgtcMPbNwiFWTiB17/KhpZcw+w3zX71hmnrbJjp6m3+9eLWuts2CuC3b2335bBXg9DizAGOhMGs/jEywy7U4kQTDYZ4kjbLHtR1gjxFB75h9hvmv3pzD7DfNfvUXDNUb1sOVxDbqJJOPcTIEHyEjzNRaLiYe0lxhhmzKFEuSQzCBAk7IT06A+FDTa5h9hvmv3pzD7DfNfvWoeNWApfmjBVLloJXFVRy0gQYW4p27jXs8VtAgFipOIGVt19d8E3YAdpth491DV+NjmH2G+a/ejOTtg3zX71pDjFtULuyqA14SubACy7ByxxGMBTlOwIMEgSZvx6sxS2Q1yHgQ2JKNiwzAI2Y4nrB7p2oaroOEa03BiwIZfGO0Pa2+R8/iKsa5XRarNUupIkBlnzHqsP9jXSaXUC4oYfyO8HvBrPKadXHnuaqalctxT0tNl768sNymuIq5gM7pok1Q67AEPh8YPftm56TXFuBDaB/UuW2YMQgYBihkjYEC3PWOZ3471aOopSlBXcc4SNVbwJx84kbgg7fAkSIO/gSDHw/g3Ia6UusBeOTLinZfEJmpjbsqgggjsz1LE2tKClucBtW+W9t305s5SyMP1FZi7rd5gYPLEsWPalmIILNOvqL5uNkdu5R4D7nqf4HdV5qtOLgxaYkHYkdNx0rX/ACq3731tVsbIz5MblNRUVV/kluQQzSDe37JkX7vNddxHrQQeojrua6v8qt+99bU/KrfvfW1W7RlOHKOR/IEzD8y5kpyU/pyDkxmcZOzum89lj3wals8HRbhuZuzG7zjJXd/ww0/cOmA6ePltXU/lVv3vran5Vb9762qO0T4s/rm9Xw1LrZEkSFV4gZqr5qrGJgEnpGzN41G3CFLKxd+xde6o7MBrlu6jftkiLz9fKuo/KrfvfW1Pyq3731tU9oeLL64+36O21ttaDOEYRHYncCTljMmCd+9j5Rtazha3biXGZpQqVjEQVbLZoyGXRgCAwEHaum/KrfvfW1RajRWbYydsFlRLXSBLMFUST1LEADvJAp2h4svqm1GnyKtMMhlT8VKkEd4IPzAPdVdxX0dtalbquzxeMtiyiP0Ws7SD+1j/ADXX/lVv3vran5Vb9762p2hOLKfrg/8A+J00sSbrZM7EF1gl7JtHooPqsenfvVjc4IrGeZcBJtliBbGXKuLcSRjAhlPSPWbyjq/yq3731tUNjR2LmQR88GKPjdnFgASrQdjDAwfEVHaHjz+ucucHVgRm4yuNcPqEEshQiCpECZHgQDUd3gSMILuRhZX9nXT3Dct3PV9YMZI6GBtEz1v5Vb9762qv4hf0WnYJf1Nuy7CVW5qQjMJiQGIJ32qe0PFl9adiyEWJnr1gdTPQACqk+jVvkrZzuYogtqZSVVVCpBx2ZQJDjtAkma7L8qt+99bU/KrfvfW1O0JxZT9c3oOGJZJwJgl2xMbG4+b7xkZYk7kxkfKMHhi8wvLb3BcKyMc1tC2G3Ejsqu0xKzHWel/KrfvfW1RW9HYYsqvk1sgOBdJKEqGAYA7EqwO/cQadoeLL6p9FpxaRUBJCiAWif5gAVXjgKRbGdw8pi1ucDizZhjGMGVusu8wDtB3rqNNorN1Fe22aMAVZbpZWB6EMDBHnUv5Vb9762p2h4snHar0bt3FdWuXIdLiN/pzjcUKwyxn9u3h8K29dwpbzZMzyDZOxWJs3heU9O9hv5eFdN+VW/e+tqflVv3vranaHiz+uQvej1trT2i1zG5+Jy3Wf/FFjcg49xdo8O+aaHhVy1cduYO0bhHYBjO5mMR+2B13IY9qB0rr/AMqt+99bU/KrfvfW1R2h48/qj01gW0VF9VAFEmTAEbk7k+ffW1o9Tymn9p9by97+O/y+Aqy/KrfvfW1Pyq3731tS5QnFlLtrcQ4Bb1DObj3GDq4C5wEztcoshAyU4luhiXY9ekOt9F7d6y9p3uEOWZmlcsncMW6RMAKNtl2HUzc6eyEUKswNhJn+N6kqjoYUQIpWaUClKUClKUClKUClKUClKUCqD0401y7pCLVtrrre0z4LjkRb1dm40ZECcUJ3Iq/pQfP/AEs/Has2msWtVYtqLqsgKi5zItm3di3ftgrGYGTEA9UIgjXvaLiJ1meN8L21dhePLdfwTqrhOcUUm6EOK2xiZ7bA19FvPipIBaATiOpgTA8zVba49aNsXCSAXKREkMFLGcZ6BWM+AoOI1HAtcLKYPqzdt6G0y/8AjHk6vml3D9uGMMRDSsGO4RPxHg2tvX7ktqVtF9aym3qnt9bGl/D+owMZrcgdAQZ2O/Wp6RWuxmGTO0tzeOzmdlMT2upPgBWH9KNMFZi5CqcSeW+x+XgCfgp8KD57reJ301di1du3jqXv8P7KatVVbMWDfR9MrhmJdbrM4RhifWCgiut4/wAAu6rWPDm1ZuaPku/LR8srr5IA3Q4tMwRvVsPSCw2ZXJnto7leWwaEYqRuOs93fNRH0qsDHLIE9RgTjKkgn4wPPtCQN4DmLtu6dZd0enu3Ht2LYvnHUSUc6VtNb0rAGVBKi9iYE71p6/hXEFXSraXVFrdvTM138WzEub4fUrcBvKNlkQUuBg0LiBXbL6S2MlVcjzASDy2AMGB1Ekkggf8ASem0+rnpFa5Rupk4UIdkYSHYqGG0kSrdPZNBxOu4FryLzI+qzZOIMoGrcDmLqgdEFXOAMC3ZEA9G7hW/xXQ6w6m65XU3NPzgwt2NTynYfgbKoVOaQgvLcyWRLMCQRNdJc9KdOrYsWBgz2CQCMZWR1O56T6jeU3dBSehOifT8P0tq6uFy3Ztq6yDDKoBEjarulKBSlKBSlKBSlKBSlKBSlKBSlKBSlKDW1euS0UDmDcbFdiZPhtUCcc05mL9rbc/qL0kDLr0lgJ6b1Fxq9iU/Se5Cu4KOVxxKDeCJBy3G/Toe7n0/DEy1i8oYMuDMMDiUlz2p6KoyYwFSDA2oOobitoEduQQDkASgBJAJcdkSVIEnrXrS8StXTFu4jkjIBWBldu0PFdxuNq5k8WsXBbV9NdhkW2QMoEqMUIBggZsAW3nGPWFWNq3p7OoUJbVJsgrdFyMu2SLYJ2OwJ69PKgsBxqzMNcCGWH6nYnEw0ZxMHwqa5xG0pAa6gJiAXUE5TjsT3wY8Yqn4wiZ4XNNzbZZd1JyGQuuWjboy9xntiK1r2usutq4LBxuAnAsyt+myW4FtZUnFyT4qkHYbBf2+K2WEretsApaRcUjEGC0g9J2mvNvi9lpi6kAxJYAE4K/ZJ2IxdTI8a5/U67T2WJ/C3Axm25GxUAcyRDbwSjZL0BBkQKnuNbdFKaRiyGLav2TBDJsQTH+iBv4KfCgujxaxuOda26/qrttO+/lUR4hpe+5ZHbGxdB298dj+6FJHkKostLmEfS3JkDtQVQMxQBe16hPQL8Y7Jid30hRbp08nVXMWU45ZY3AchlB2Rl7M5bRPcF7Y1Nl5wa20AMQpUwCux293/aoPxWnZGYYOoY5FFDgMFLNljMECTv4+dVVy6lm6xWyJJINzmuxuKli1BOxLGLhnc7WZkkbbRhFFrkpDcs3UyYgMxAxmCD6vfEhd+ooJrOo0li2MWtopAABIyPMOYBB7UnPKD4k17u67SQzM9iB2XJZNt2MN4dWO/vHxqjFy0RcYadRiRtz2AJD4AQo2Hugft74FZfU2oSLNrt7nK8wK5C25ZSR6i9iYiMWgbGgvtRrNMolmtQFPepJBDSAOpkBth13r03ENOhIN2ypX1gXQFYaNxO25+ZrlRftSs6TbATN1+xipi2Qd5jt7A7HIjqa6rUcIs3QQ9sMGgmZ65l/4OTMf5oILWv0bSA9kYsFIOI7WxA3/AOkR/wBPlWzY4vZdSy3UYKdyGG3bKSfLIETXi5wWwwg2wQSSRJgyIIIndSNsekCIisrweyARhMiDLs0jMvuSTvkSZoPY4rZJUc1O16vbEN2iux6HcEQPCvH5zp9v1rZyJAi4p6ZAyQdt0Yb94jrWb3CLL45WwcGyXrsxJM/GWb6iOhNeLHA7CLituFgjHJo3VlOxMTDsJ8DQehxmwQCLqNMgKrBmJESAqySRPQV61XFbVskMxBHgjH91tYkCJm8nz8jEY4LaD22UFOXMKpgNO8N3mCZHnU9zh9tspHrTO5HXCYI3H+mp+IoNSz6R6Z4xuSCWAIVoOABbeI2Bq1quPBLEQEAG+wJgBlxIA6ARtHdJiJqwUR/+zQZpSlApSlApSlApSlApSlApSlArC0pQZpSlB4toB0AG5Owjc7k/yTNe6UoFYKgxt06eW0f8n50pQZrywpSgxgPAePSiKB3f99f+T86UoMuNqyKUoM0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6755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一、臺灣語文教學成效的觀察與反省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268538" y="1371600"/>
            <a:ext cx="5327650" cy="5181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zh-TW" altLang="en-US" sz="41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台灣教育提供給國高中生的訓練</a:t>
            </a:r>
            <a:endParaRPr lang="en-US" altLang="zh-TW" sz="41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6000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忍耐力</a:t>
            </a:r>
            <a:endParaRPr lang="en-US" altLang="zh-TW" sz="6000" b="1" dirty="0" smtClean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6000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定力</a:t>
            </a:r>
            <a:endParaRPr lang="en-US" altLang="zh-TW" sz="60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6000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專注度</a:t>
            </a:r>
            <a:endParaRPr lang="en-US" altLang="zh-TW" sz="6000" b="1" dirty="0" smtClean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6000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聽力</a:t>
            </a:r>
            <a:endParaRPr lang="en-US" altLang="zh-TW" sz="60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6000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抄筆記能力</a:t>
            </a:r>
            <a:endParaRPr lang="en-US" altLang="zh-TW" sz="6000" b="1" dirty="0" smtClean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TW" sz="3000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000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不考試就不讀書、記憶大賽</a:t>
            </a:r>
            <a:r>
              <a:rPr lang="en-US" altLang="zh-TW" sz="3000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3000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6755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一、臺灣語文教學成效的觀察與反省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268538" y="1371600"/>
            <a:ext cx="6480175" cy="52974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36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台灣國、高中生的真實生活：</a:t>
            </a:r>
            <a:endParaRPr lang="en-US" altLang="zh-TW" sz="3600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66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上課無奈</a:t>
            </a:r>
            <a:endParaRPr lang="en-US" altLang="zh-TW" sz="66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66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下課補習</a:t>
            </a:r>
            <a:endParaRPr lang="en-US" altLang="zh-TW" sz="6600" b="1" smtClean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66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每天考試</a:t>
            </a:r>
            <a:endParaRPr lang="en-US" altLang="zh-TW" sz="6600" b="1" smtClean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6600" b="1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睡眠不足</a:t>
            </a:r>
            <a:endParaRPr lang="zh-TW" altLang="en-US" sz="660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沉穩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鳳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1115</TotalTime>
  <Words>3418</Words>
  <Application>Microsoft Office PowerPoint</Application>
  <PresentationFormat>如螢幕大小 (4:3)</PresentationFormat>
  <Paragraphs>260</Paragraphs>
  <Slides>43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43</vt:i4>
      </vt:variant>
    </vt:vector>
  </HeadingPairs>
  <TitlesOfParts>
    <vt:vector size="44" baseType="lpstr">
      <vt:lpstr>原創</vt:lpstr>
      <vt:lpstr>學思達教學法 ──                具體操作說明</vt:lpstr>
      <vt:lpstr>零、翻轉教室概念的產生</vt:lpstr>
      <vt:lpstr>零、翻轉教室概念的產生</vt:lpstr>
      <vt:lpstr>零、翻轉教室概念的產生</vt:lpstr>
      <vt:lpstr>一、臺灣語文教學成效的觀察與反省</vt:lpstr>
      <vt:lpstr>一、臺灣語文教學成效的觀察與反省</vt:lpstr>
      <vt:lpstr>一、臺灣語文教學成效的觀察與反省</vt:lpstr>
      <vt:lpstr>一、臺灣語文教學成效的觀察與反省</vt:lpstr>
      <vt:lpstr>一、臺灣語文教學成效的觀察與反省</vt:lpstr>
      <vt:lpstr>一、臺灣語文教學成效的觀察與反省</vt:lpstr>
      <vt:lpstr>一、臺灣語文教學成效的觀察與反省</vt:lpstr>
      <vt:lpstr>一、臺灣語文教學成效的觀察與反省</vt:lpstr>
      <vt:lpstr>學思達具體流程</vt:lpstr>
      <vt:lpstr>二、學思達的具體操作說明</vt:lpstr>
      <vt:lpstr>講義、題目先後、主旨、基礎認知</vt:lpstr>
      <vt:lpstr>閱讀、理解、思索主旨、與作家對話</vt:lpstr>
      <vt:lpstr>改寫、縮寫、說故事、寫作練習</vt:lpstr>
      <vt:lpstr>改寫、寫作練習</vt:lpstr>
      <vt:lpstr>基礎認知</vt:lpstr>
      <vt:lpstr>實學</vt:lpstr>
      <vt:lpstr>實學</vt:lpstr>
      <vt:lpstr>二、學思達的具體操作說明</vt:lpstr>
      <vt:lpstr>二、學思達的具體操作說明</vt:lpstr>
      <vt:lpstr>分組</vt:lpstr>
      <vt:lpstr>分組</vt:lpstr>
      <vt:lpstr>分組</vt:lpstr>
      <vt:lpstr>互評機制解說</vt:lpstr>
      <vt:lpstr>互評機制解說</vt:lpstr>
      <vt:lpstr>互評機制解說</vt:lpstr>
      <vt:lpstr>分組</vt:lpstr>
      <vt:lpstr>二、學思達的具體操作說明</vt:lpstr>
      <vt:lpstr>九、學思達的具體操作說明</vt:lpstr>
      <vt:lpstr>九、學思達的具體操作說明</vt:lpstr>
      <vt:lpstr>老範例：孔子學思達之瑕疵</vt:lpstr>
      <vt:lpstr>老範例：孔子學思達之瑕疵</vt:lpstr>
      <vt:lpstr>老範例：孔子學思達之瑕疵</vt:lpstr>
      <vt:lpstr>老範例：孔子學思達之瑕疵</vt:lpstr>
      <vt:lpstr>老範例：孔子學思達之瑕疵</vt:lpstr>
      <vt:lpstr>學思達的好處</vt:lpstr>
      <vt:lpstr>學思達的好處</vt:lpstr>
      <vt:lpstr>學思達的推廣方式</vt:lpstr>
      <vt:lpstr>學思達和學習共同體的不同</vt:lpstr>
      <vt:lpstr>我們一起來用學思達 來改變臺灣教育   謝謝各位！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學思達教學法  及教學示例</dc:title>
  <dc:creator>chchiao</dc:creator>
  <cp:lastModifiedBy>FreshXP</cp:lastModifiedBy>
  <cp:revision>388</cp:revision>
  <dcterms:created xsi:type="dcterms:W3CDTF">2014-01-11T05:35:37Z</dcterms:created>
  <dcterms:modified xsi:type="dcterms:W3CDTF">2014-05-13T02:09:35Z</dcterms:modified>
</cp:coreProperties>
</file>