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74" r:id="rId3"/>
    <p:sldId id="275" r:id="rId4"/>
    <p:sldId id="279" r:id="rId5"/>
    <p:sldId id="276" r:id="rId6"/>
    <p:sldId id="288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icrosoft JhengHei UI"/>
        <a:cs typeface="Microsoft JhengHei UI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icrosoft JhengHei UI"/>
        <a:cs typeface="Microsoft JhengHei UI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icrosoft JhengHei UI"/>
        <a:cs typeface="Microsoft JhengHei UI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icrosoft JhengHei UI"/>
        <a:cs typeface="Microsoft JhengHei UI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icrosoft JhengHei UI"/>
        <a:cs typeface="Microsoft JhengHei UI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icrosoft JhengHei UI"/>
        <a:cs typeface="Microsoft JhengHei UI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icrosoft JhengHei UI"/>
        <a:cs typeface="Microsoft JhengHei UI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icrosoft JhengHei UI"/>
        <a:cs typeface="Microsoft JhengHei UI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icrosoft JhengHei UI"/>
        <a:cs typeface="Microsoft JhengHei U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14D89"/>
    <a:srgbClr val="FF0000"/>
    <a:srgbClr val="C6E6FF"/>
    <a:srgbClr val="FED1C8"/>
  </p:clrMru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AF3654-6995-4A65-B4B3-9091517B98E3}" type="datetimeFigureOut">
              <a:rPr lang="en-US" altLang="zh-TW"/>
              <a:pPr>
                <a:defRPr/>
              </a:pPr>
              <a:t>7/19/2013</a:t>
            </a:fld>
            <a:endParaRPr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EAACB5-BCE2-4BDD-B9AC-E663D4FA0B0D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806B15-C27B-4A77-AFAB-69CF15590A32}" type="datetimeFigureOut">
              <a:rPr altLang="en-US"/>
              <a:pPr>
                <a:defRPr/>
              </a:pPr>
              <a:t>2013/7/15</a:t>
            </a:fld>
            <a:endParaRPr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noProof="0"/>
              <a:t>按一下以編輯母片文字樣式</a:t>
            </a:r>
          </a:p>
          <a:p>
            <a:pPr lvl="1"/>
            <a:r>
              <a:rPr lang="zh-TW" noProof="0"/>
              <a:t>第二層</a:t>
            </a:r>
          </a:p>
          <a:p>
            <a:pPr lvl="2"/>
            <a:r>
              <a:rPr lang="zh-TW" noProof="0"/>
              <a:t>第三層</a:t>
            </a:r>
          </a:p>
          <a:p>
            <a:pPr lvl="3"/>
            <a:r>
              <a:rPr lang="zh-TW" noProof="0"/>
              <a:t>第四層</a:t>
            </a:r>
          </a:p>
          <a:p>
            <a:pPr lvl="4"/>
            <a:r>
              <a:rPr lang="zh-TW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5B1C9F-26AF-492A-96D1-68F00E2358D9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/>
              <a:t>按一下以編輯母片副標題樣式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83"/>
          <p:cNvGrpSpPr>
            <a:grpSpLocks noChangeAspect="1"/>
          </p:cNvGrpSpPr>
          <p:nvPr/>
        </p:nvGrpSpPr>
        <p:grpSpPr>
          <a:xfrm rot="16200000" flipV="1">
            <a:off x="276001" y="1102304"/>
            <a:ext cx="5051865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2" name="群組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endParaRPr lang="zh-TW" noProof="0"/>
          </a:p>
        </p:txBody>
      </p: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endParaRPr lang="zh-TW" noProof="0"/>
          </a:p>
        </p:txBody>
      </p: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endParaRPr lang="zh-TW" noProof="0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5" name="日期版面配置區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B541-4542-456B-B972-D6994297BE58}" type="datetimeFigureOut">
              <a:rPr altLang="en-US"/>
              <a:pPr>
                <a:defRPr/>
              </a:pPr>
              <a:t>2013/7/15</a:t>
            </a:fld>
            <a:endParaRPr/>
          </a:p>
        </p:txBody>
      </p:sp>
      <p:sp>
        <p:nvSpPr>
          <p:cNvPr id="46" name="頁尾版面配置區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7" name="投影片編號版面配置區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4D60A-7604-4153-86C1-FC6381321E02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5287-1268-4DFE-8EC9-DCA22140DED0}" type="datetimeFigureOut">
              <a:rPr altLang="en-US"/>
              <a:pPr>
                <a:defRPr/>
              </a:pPr>
              <a:t>2013/7/15</a:t>
            </a:fld>
            <a:endParaRPr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0B847-AA5B-4A35-91F0-72757276469F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E9C3-380B-4133-9209-B5E414FC007A}" type="datetimeFigureOut">
              <a:rPr altLang="en-US"/>
              <a:pPr>
                <a:defRPr/>
              </a:pPr>
              <a:t>2013/7/15</a:t>
            </a:fld>
            <a:endParaRPr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A635-8909-40FB-926E-BBDB3F334F6D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DB57-8FA8-4AD2-A78F-AD68805A385B}" type="datetimeFigureOut">
              <a:rPr altLang="en-US"/>
              <a:pPr>
                <a:defRPr/>
              </a:pPr>
              <a:t>2013/7/15</a:t>
            </a:fld>
            <a:endParaRPr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60E58-6992-49B8-854F-8AD68ABF87E6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D056-D6A0-4B98-86C0-A9311B7DBF50}" type="datetimeFigureOut">
              <a:rPr altLang="en-US"/>
              <a:pPr>
                <a:defRPr/>
              </a:pPr>
              <a:t>2013/7/15</a:t>
            </a:fld>
            <a:endParaRPr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1E1E8-AB01-4AC7-B96D-4AFAC5E44CC2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980C-24FA-4630-B46D-7042D76F98AB}" type="datetimeFigureOut">
              <a:rPr altLang="en-US"/>
              <a:pPr>
                <a:defRPr/>
              </a:pPr>
              <a:t>2013/7/15</a:t>
            </a:fld>
            <a:endParaRPr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7D4FC-7265-40DE-B51B-D4540E1BA95B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471F-EA3A-466E-AC3B-1CCA37599A63}" type="datetimeFigureOut">
              <a:rPr altLang="en-US"/>
              <a:pPr>
                <a:defRPr/>
              </a:pPr>
              <a:t>2013/7/15</a:t>
            </a:fld>
            <a:endParaRPr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FE5E-B2A7-48D1-8D76-F43964140418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1D93-5869-4911-BC8E-53553CB4AC4D}" type="datetimeFigureOut">
              <a:rPr altLang="en-US"/>
              <a:pPr>
                <a:defRPr/>
              </a:pPr>
              <a:t>2013/7/15</a:t>
            </a:fld>
            <a:endParaRPr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38EF8-F35E-4C45-9A07-49D39AB749CF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2A99-5812-4714-A55B-8EBBECD91888}" type="datetimeFigureOut">
              <a:rPr altLang="en-US"/>
              <a:pPr>
                <a:defRPr/>
              </a:pPr>
              <a:t>2013/7/15</a:t>
            </a:fld>
            <a:endParaRPr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D087-3003-44EC-A3C6-2FF505355B63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" name="群組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endParaRPr lang="zh-TW" noProof="0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endParaRPr lang="zh-TW" noProof="0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32" name="日期版面配置區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79E3-CA05-49C9-8E22-EECF22AA1153}" type="datetimeFigureOut">
              <a:rPr altLang="en-US"/>
              <a:pPr>
                <a:defRPr/>
              </a:pPr>
              <a:t>2013/7/15</a:t>
            </a:fld>
            <a:endParaRPr/>
          </a:p>
        </p:txBody>
      </p:sp>
      <p:sp>
        <p:nvSpPr>
          <p:cNvPr id="33" name="頁尾版面配置區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4" name="投影片編號版面配置區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A817-CA6B-4F2B-AAFD-0C191CD7B1E3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34"/>
          <p:cNvGrpSpPr>
            <a:grpSpLocks noChangeAspect="1"/>
          </p:cNvGrpSpPr>
          <p:nvPr/>
        </p:nvGrpSpPr>
        <p:grpSpPr>
          <a:xfrm rot="5400000">
            <a:off x="4032695" y="647727"/>
            <a:ext cx="4114937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" name="群組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" name="群組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endParaRPr lang="zh-TW" noProof="0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endParaRPr lang="zh-TW" noProof="0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latinLnBrk="0">
              <a:buNone/>
              <a:defRPr lang="zh-TW"/>
            </a:lvl1pPr>
          </a:lstStyle>
          <a:p>
            <a:pPr lvl="0"/>
            <a:endParaRPr lang="zh-TW" noProof="0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7" name="日期版面配置區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F7F31-A40D-4A72-856E-2A771F79980D}" type="datetimeFigureOut">
              <a:rPr altLang="en-US"/>
              <a:pPr>
                <a:defRPr/>
              </a:pPr>
              <a:t>2013/7/15</a:t>
            </a:fld>
            <a:endParaRPr/>
          </a:p>
        </p:txBody>
      </p:sp>
      <p:sp>
        <p:nvSpPr>
          <p:cNvPr id="48" name="頁尾版面配置區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9" name="投影片編號版面配置區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11FD-96A6-4399-83A8-AD53F7A4AC92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smtClean="0"/>
              <a:t>按一下以編輯母片文字樣式</a:t>
            </a:r>
          </a:p>
          <a:p>
            <a:pPr lvl="1"/>
            <a:r>
              <a:rPr lang="zh-TW" smtClean="0"/>
              <a:t>第二層</a:t>
            </a:r>
          </a:p>
          <a:p>
            <a:pPr lvl="2"/>
            <a:r>
              <a:rPr lang="zh-TW" smtClean="0"/>
              <a:t>第三層</a:t>
            </a:r>
          </a:p>
          <a:p>
            <a:pPr lvl="3"/>
            <a:r>
              <a:rPr lang="zh-TW" smtClean="0"/>
              <a:t>第四層</a:t>
            </a:r>
          </a:p>
          <a:p>
            <a:pPr lvl="4"/>
            <a:r>
              <a:rPr lang="zh-TW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9AD26D-C47D-493E-8701-996A0B22924B}" type="datetimeFigureOut">
              <a:rPr altLang="en-US"/>
              <a:pPr>
                <a:defRPr/>
              </a:pPr>
              <a:t>2013/7/15</a:t>
            </a:fld>
            <a:endParaRPr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EA6FC9-39E9-4119-921B-63E805181FA8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9" r:id="rId2"/>
    <p:sldLayoutId id="2147483727" r:id="rId3"/>
    <p:sldLayoutId id="2147483720" r:id="rId4"/>
    <p:sldLayoutId id="2147483721" r:id="rId5"/>
    <p:sldLayoutId id="2147483722" r:id="rId6"/>
    <p:sldLayoutId id="2147483723" r:id="rId7"/>
    <p:sldLayoutId id="2147483728" r:id="rId8"/>
    <p:sldLayoutId id="2147483729" r:id="rId9"/>
    <p:sldLayoutId id="2147483730" r:id="rId10"/>
    <p:sldLayoutId id="2147483724" r:id="rId11"/>
    <p:sldLayoutId id="2147483725" r:id="rId12"/>
    <p:sldLayoutId id="2147483731" r:id="rId13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TW" sz="3600" kern="1200">
          <a:solidFill>
            <a:srgbClr val="4D290B"/>
          </a:solidFill>
          <a:latin typeface="+mj-lt"/>
          <a:ea typeface="+mj-ea"/>
          <a:cs typeface="Microsoft JhengHei U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Microsoft JhengHei UI"/>
          <a:ea typeface="Microsoft JhengHei UI"/>
          <a:cs typeface="Microsoft JhengHei UI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Microsoft JhengHei UI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Microsoft JhengHei UI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itchFamily="34" charset="0"/>
        <a:buChar char="•"/>
        <a:defRPr lang="zh-TW" kern="1200">
          <a:solidFill>
            <a:schemeClr val="tx1"/>
          </a:solidFill>
          <a:latin typeface="+mn-lt"/>
          <a:ea typeface="+mn-ea"/>
          <a:cs typeface="Microsoft JhengHei UI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Microsoft JhengHei UI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Microsoft JhengHei U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ctrTitle"/>
          </p:nvPr>
        </p:nvSpPr>
        <p:spPr>
          <a:xfrm>
            <a:off x="3163330" y="1752600"/>
            <a:ext cx="7265773" cy="1828800"/>
          </a:xfrm>
        </p:spPr>
        <p:txBody>
          <a:bodyPr/>
          <a:lstStyle/>
          <a:p>
            <a:pPr eaLnBrk="1" hangingPunct="1"/>
            <a:r>
              <a:rPr lang="zh-TW" altLang="en-US" sz="6000" dirty="0" smtClean="0">
                <a:latin typeface="微軟正黑體" pitchFamily="34" charset="-120"/>
                <a:ea typeface="微軟正黑體" pitchFamily="34" charset="-120"/>
              </a:rPr>
              <a:t>國語文評量標準作業</a:t>
            </a:r>
            <a:r>
              <a:rPr lang="en-US" altLang="zh-TW" sz="6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6000" dirty="0" smtClean="0">
                <a:latin typeface="微軟正黑體" pitchFamily="34" charset="-120"/>
                <a:ea typeface="微軟正黑體" pitchFamily="34" charset="-120"/>
              </a:rPr>
              <a:t>閱讀</a:t>
            </a:r>
            <a:r>
              <a:rPr lang="en-US" altLang="zh-TW" sz="6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sz="60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19" name="副標題 2"/>
          <p:cNvSpPr>
            <a:spLocks noGrp="1"/>
          </p:cNvSpPr>
          <p:nvPr>
            <p:ph type="subTitle" idx="1"/>
          </p:nvPr>
        </p:nvSpPr>
        <p:spPr>
          <a:xfrm>
            <a:off x="4265613" y="3733800"/>
            <a:ext cx="6858000" cy="914400"/>
          </a:xfrm>
        </p:spPr>
        <p:txBody>
          <a:bodyPr/>
          <a:lstStyle/>
          <a:p>
            <a:pPr algn="ctr" eaLnBrk="1" hangingPunct="1">
              <a:spcBef>
                <a:spcPts val="1800"/>
              </a:spcBef>
            </a:pPr>
            <a:r>
              <a:rPr lang="zh-TW" altLang="en-US" sz="4400" b="1" dirty="0" smtClean="0"/>
              <a:t>宜蘭縣中華國中</a:t>
            </a:r>
            <a:endParaRPr altLang="zh-TW" sz="44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3" y="605481"/>
            <a:ext cx="10058400" cy="5004487"/>
          </a:xfrm>
        </p:spPr>
        <p:txBody>
          <a:bodyPr/>
          <a:lstStyle/>
          <a:p>
            <a:pPr>
              <a:buNone/>
            </a:pPr>
            <a:r>
              <a:rPr lang="zh-TW" altLang="zh-TW" b="1" u="sng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評分規準</a:t>
            </a:r>
          </a:p>
          <a:p>
            <a:pPr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正確完整的參考答案：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 3" pitchFamily="18" charset="2"/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出自母親的巧思</a:t>
            </a:r>
          </a:p>
          <a:p>
            <a:pPr>
              <a:buFont typeface="Wingdings 3" pitchFamily="18" charset="2"/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出自母親那雙粗糙不堪結著厚繭的手。</a:t>
            </a:r>
          </a:p>
          <a:p>
            <a:pPr>
              <a:buFont typeface="Wingdings 3" pitchFamily="18" charset="2"/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使我幼年時光顯得亮麗充實。</a:t>
            </a:r>
          </a:p>
          <a:p>
            <a:pPr>
              <a:buFont typeface="Wingdings 3" pitchFamily="18" charset="2"/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我們得到真正的快樂。</a:t>
            </a:r>
          </a:p>
          <a:p>
            <a:pPr>
              <a:buFont typeface="Wingdings 3" pitchFamily="18" charset="2"/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孩子在雨天裡也有笑聲。</a:t>
            </a:r>
          </a:p>
          <a:p>
            <a:pPr>
              <a:buFont typeface="Wingdings 3" pitchFamily="18" charset="2"/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好讓孩子高興。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idx="1"/>
          </p:nvPr>
        </p:nvSpPr>
        <p:spPr>
          <a:xfrm>
            <a:off x="1040499" y="840733"/>
            <a:ext cx="10058400" cy="3125786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：能寫出兩個理由，且闡述完整。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：能寫出兩個理由，但是其中一個理由闡述不完整。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：能寫出兩個理由，但闡述皆不完整。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：只能寫出一個理由，且闡述完整。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：只能寫出一個理由，但闡述不完整；或未作答，或作答完全錯誤。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buNone/>
            </a:pP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892" y="210064"/>
            <a:ext cx="9638269" cy="315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7459" y="3286898"/>
            <a:ext cx="9502346" cy="339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31341" y="197708"/>
            <a:ext cx="142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作業示例</a:t>
            </a:r>
            <a:endParaRPr lang="zh-TW" altLang="zh-TW" sz="2400" b="1" u="sng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465" y="284206"/>
            <a:ext cx="9835978" cy="339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751" y="3583460"/>
            <a:ext cx="9860692" cy="310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606" y="766119"/>
            <a:ext cx="9823622" cy="307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683741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作業三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3" y="1000897"/>
            <a:ext cx="10216506" cy="4980803"/>
          </a:xfrm>
        </p:spPr>
        <p:txBody>
          <a:bodyPr/>
          <a:lstStyle/>
          <a:p>
            <a:pPr>
              <a:buNone/>
            </a:pPr>
            <a:r>
              <a:rPr lang="zh-TW" altLang="en-US" b="1" u="sng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評量題目</a:t>
            </a:r>
            <a:endParaRPr lang="en-US" altLang="zh-TW" b="1" u="sng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作者在第一段中，將人生的往事分為四類：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有些是過眼雲煙，倏忽即逝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有些是熱鐵烙膚，記憶長存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有些像是飛鳥掠過天邊，漸去漸遠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有一些事，卻像夏日的小河、冬天的落葉，像春花，也像秋草，似無所見，又非視而不見</a:t>
            </a:r>
          </a:p>
          <a:p>
            <a:pPr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請根據這四類，判斷以下文章所描述的情節屬於哪一類往事（請填寫代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號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），並從文章中找出支持的細節（文句）。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3" y="568411"/>
            <a:ext cx="10058400" cy="5413289"/>
          </a:xfr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zh-TW" altLang="en-US" dirty="0" smtClean="0">
                <a:latin typeface="+mj-ea"/>
              </a:rPr>
              <a:t>  </a:t>
            </a:r>
            <a:r>
              <a:rPr lang="zh-TW" altLang="zh-TW" b="1" dirty="0" smtClean="0">
                <a:latin typeface="+mj-ea"/>
              </a:rPr>
              <a:t>媽把錶挨近我的耳朵，果然發出小小滴答滴答的聲音。然而這時我想起了一些事情，我想起了一個人，又一個人。她們的影子，在我眼前晃。</a:t>
            </a:r>
          </a:p>
          <a:p>
            <a:pPr>
              <a:buNone/>
            </a:pPr>
            <a:r>
              <a:rPr lang="zh-TW" altLang="en-US" b="1" dirty="0" smtClean="0">
                <a:latin typeface="+mj-ea"/>
              </a:rPr>
              <a:t>     </a:t>
            </a:r>
            <a:r>
              <a:rPr lang="zh-TW" altLang="zh-TW" b="1" dirty="0" smtClean="0">
                <a:latin typeface="+mj-ea"/>
              </a:rPr>
              <a:t>「媽！」我再叫一聲還想問問。</a:t>
            </a:r>
          </a:p>
          <a:p>
            <a:pPr>
              <a:buNone/>
            </a:pPr>
            <a:r>
              <a:rPr lang="zh-TW" altLang="en-US" b="1" dirty="0" smtClean="0">
                <a:latin typeface="+mj-ea"/>
              </a:rPr>
              <a:t>      </a:t>
            </a:r>
            <a:r>
              <a:rPr lang="zh-TW" altLang="zh-TW" b="1" dirty="0" smtClean="0">
                <a:latin typeface="+mj-ea"/>
              </a:rPr>
              <a:t>媽媽慌忙又從匣子裡拿出別的玩意來哄我：</a:t>
            </a:r>
          </a:p>
          <a:p>
            <a:pPr>
              <a:buNone/>
            </a:pPr>
            <a:r>
              <a:rPr lang="zh-TW" altLang="en-US" b="1" dirty="0" smtClean="0">
                <a:latin typeface="+mj-ea"/>
              </a:rPr>
              <a:t>     </a:t>
            </a:r>
            <a:r>
              <a:rPr lang="zh-TW" altLang="zh-TW" b="1" dirty="0" smtClean="0">
                <a:latin typeface="+mj-ea"/>
              </a:rPr>
              <a:t>「喏，再看這個，是</a:t>
            </a:r>
            <a:r>
              <a:rPr lang="en-US" altLang="zh-TW" b="1" dirty="0" smtClean="0">
                <a:latin typeface="+mj-ea"/>
              </a:rPr>
              <a:t>……</a:t>
            </a:r>
            <a:r>
              <a:rPr lang="zh-TW" altLang="zh-TW" b="1" dirty="0" smtClean="0">
                <a:latin typeface="+mj-ea"/>
              </a:rPr>
              <a:t>」</a:t>
            </a:r>
          </a:p>
          <a:p>
            <a:pPr>
              <a:buNone/>
            </a:pPr>
            <a:r>
              <a:rPr lang="zh-TW" altLang="en-US" b="1" dirty="0" smtClean="0">
                <a:latin typeface="+mj-ea"/>
              </a:rPr>
              <a:t>      </a:t>
            </a:r>
            <a:r>
              <a:rPr lang="zh-TW" altLang="zh-TW" b="1" dirty="0" smtClean="0">
                <a:latin typeface="+mj-ea"/>
              </a:rPr>
              <a:t>我忽然想起好些事情來了，我跟一個人，還有一個人的事情，但是媽媽為什麼那樣慌慌忙忙地不許人問？現在我是多麼的思念她們！我心裡太難受，真想哭，我忽然翻身伏在枕頭上，就忍不住大聲地哭起來。嘴裡喊：「爸爸！爸爸！」</a:t>
            </a:r>
            <a:r>
              <a:rPr lang="en-US" altLang="zh-TW" b="1" dirty="0" smtClean="0">
                <a:latin typeface="+mj-ea"/>
              </a:rPr>
              <a:t>                           </a:t>
            </a:r>
            <a:endParaRPr lang="zh-TW" altLang="zh-TW" b="1" dirty="0" smtClean="0">
              <a:latin typeface="+mj-ea"/>
            </a:endParaRPr>
          </a:p>
          <a:p>
            <a:pPr>
              <a:buNone/>
            </a:pPr>
            <a:r>
              <a:rPr lang="zh-TW" altLang="en-US" b="1" dirty="0" smtClean="0">
                <a:latin typeface="+mj-ea"/>
              </a:rPr>
              <a:t>                                    </a:t>
            </a:r>
            <a:r>
              <a:rPr lang="zh-TW" altLang="zh-TW" b="1" dirty="0" smtClean="0">
                <a:latin typeface="+mj-ea"/>
              </a:rPr>
              <a:t>──節選自</a:t>
            </a:r>
            <a:r>
              <a:rPr lang="zh-TW" altLang="zh-TW" b="1" u="sng" dirty="0" smtClean="0">
                <a:latin typeface="+mj-ea"/>
              </a:rPr>
              <a:t>林海音</a:t>
            </a:r>
            <a:r>
              <a:rPr lang="zh-TW" altLang="zh-TW" b="1" dirty="0" smtClean="0">
                <a:latin typeface="+mj-ea"/>
              </a:rPr>
              <a:t>《城南舊事》</a:t>
            </a:r>
          </a:p>
          <a:p>
            <a:endParaRPr lang="zh-TW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3" y="506627"/>
            <a:ext cx="10058400" cy="5475073"/>
          </a:xfrm>
        </p:spPr>
        <p:txBody>
          <a:bodyPr/>
          <a:lstStyle/>
          <a:p>
            <a:pPr>
              <a:buNone/>
            </a:pPr>
            <a:r>
              <a:rPr lang="zh-TW" altLang="zh-TW" b="1" u="sng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評量目標</a:t>
            </a:r>
          </a:p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本示例針對國語文學習領域中，「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閱讀能力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」主題的「</a:t>
            </a:r>
            <a:r>
              <a:rPr lang="zh-TW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文意理解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」次主題設計。</a:t>
            </a:r>
          </a:p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本題旨在評量學生是否能</a:t>
            </a:r>
            <a:r>
              <a:rPr lang="zh-TW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提取正確且重要訊息及理解文本涵義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b="1" u="sng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評分規準</a:t>
            </a:r>
          </a:p>
          <a:p>
            <a:pPr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正確完整的參考答案：</a:t>
            </a:r>
          </a:p>
          <a:p>
            <a:pPr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答案代號：</a:t>
            </a:r>
            <a:r>
              <a:rPr lang="zh-TW" altLang="zh-TW" b="1" u="sng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zh-TW" b="1" u="sng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支持的文句：媽把錶挨近我的耳朵，這時我想起了一些事情，我想起了一個人，又一個人。我忽然想起好些事情來了，現在我是多麼的思念她們！ （因為錶而想起一些事情，而想起一些人。）</a:t>
            </a:r>
          </a:p>
          <a:p>
            <a:endParaRPr lang="zh-TW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3" y="1186249"/>
            <a:ext cx="10058400" cy="4795451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：能寫出正確代號，且支持文句敘述完整。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：能寫出正確代號，但支持文句敘述不完整。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：能寫出正確代號，但無法寫出支持文句。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：未作答，或作答完全錯誤。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839" y="1359243"/>
            <a:ext cx="9872027" cy="374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827903" y="778475"/>
            <a:ext cx="142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作業示例</a:t>
            </a:r>
            <a:endParaRPr lang="zh-TW" altLang="zh-TW" sz="2400" b="1" u="sng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854411" y="679623"/>
            <a:ext cx="8269204" cy="9144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報告大綱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72248" y="2100647"/>
            <a:ext cx="72657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一、教師增能研習活動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二、評量題目、評量目標、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       評分規準、作業示例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4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933" y="1334530"/>
            <a:ext cx="9897014" cy="385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050" y="1396314"/>
            <a:ext cx="9754253" cy="406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606" y="1112108"/>
            <a:ext cx="9625914" cy="414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683741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作業四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3" y="1210962"/>
            <a:ext cx="10058400" cy="5017873"/>
          </a:xfrm>
        </p:spPr>
        <p:txBody>
          <a:bodyPr/>
          <a:lstStyle/>
          <a:p>
            <a:pPr>
              <a:buNone/>
            </a:pPr>
            <a:r>
              <a:rPr lang="zh-TW" altLang="en-US" b="1" u="sng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評量題目</a:t>
            </a:r>
            <a:endParaRPr lang="en-US" altLang="zh-TW" b="1" u="sng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請依據下列兩段文句，比較兩文的異同，完成所列表格</a:t>
            </a:r>
          </a:p>
          <a:p>
            <a:pPr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甲、紙船印象：「也許那雨一下就是十天半月，農作物都有被淋壞、被淹死的可能，母親心裡正掛記這些事，煩亂憂愁不堪，但她仍然平靜和氣的為孩子摺船，摺成比別的孩子所擁有的還要漂亮的紙船，好讓孩子高興。」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乙、孟郊 遊子吟：「慈母手中線，遊子身上衣。臨行密密縫，意恐遲遲歸。誰言寸草心，報得三春暉。」</a:t>
            </a:r>
            <a:endParaRPr lang="zh-TW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686" y="1112106"/>
            <a:ext cx="10448763" cy="392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3" y="518984"/>
            <a:ext cx="10058400" cy="2990335"/>
          </a:xfrm>
        </p:spPr>
        <p:txBody>
          <a:bodyPr/>
          <a:lstStyle/>
          <a:p>
            <a:pPr>
              <a:buNone/>
            </a:pPr>
            <a:r>
              <a:rPr lang="zh-TW" altLang="zh-TW" b="1" u="sng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評量目標</a:t>
            </a:r>
          </a:p>
          <a:p>
            <a:pPr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本示例針對國語文學習領域中，「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閱讀能力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」主題的「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語文知識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」、「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綜合評鑑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」次主題設計。</a:t>
            </a:r>
          </a:p>
          <a:p>
            <a:pPr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本題旨在評量學生是否能</a:t>
            </a:r>
            <a:r>
              <a:rPr lang="zh-TW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具備與教材相關的文化先備知識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整合、比較文本或不同文本間的重點與細節，並完整提出個人的觀點。</a:t>
            </a:r>
            <a:endParaRPr lang="zh-TW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u="sng" dirty="0" smtClean="0">
                <a:solidFill>
                  <a:srgbClr val="114D89"/>
                </a:solidFill>
                <a:latin typeface="微軟正黑體" pitchFamily="34" charset="-120"/>
                <a:ea typeface="微軟正黑體" pitchFamily="34" charset="-120"/>
              </a:rPr>
              <a:t>評分規準</a:t>
            </a:r>
            <a:endParaRPr lang="en-US" altLang="zh-TW" b="1" u="sng" dirty="0" smtClean="0">
              <a:solidFill>
                <a:srgbClr val="114D89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b="1" u="sng" dirty="0">
              <a:solidFill>
                <a:srgbClr val="114D8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632" y="3163330"/>
            <a:ext cx="8776753" cy="341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3" y="1322173"/>
            <a:ext cx="10058400" cy="4659527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：五個答案均正確且完整。（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：五個答案均正確但有一個不完整，或四個答案均正確且完整。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4.5~4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：四個答案均正確但有一個不完整，或三個答案均正確且完整，或三個答案均正確但有一個不完整。（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3.5~2.5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：二個答案均正確且完整，或二個答案均正確但有一個不完整。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2~1.5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：一個答案正確且完整，或答錯，或未作答。（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1~0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</a:p>
          <a:p>
            <a:endParaRPr lang="zh-TW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2552" y="624701"/>
            <a:ext cx="1628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作業示例</a:t>
            </a:r>
            <a:endParaRPr lang="zh-TW" altLang="en-US" sz="24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379" y="1037969"/>
            <a:ext cx="9477308" cy="536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669" y="654908"/>
            <a:ext cx="9564131" cy="543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7459" y="766118"/>
            <a:ext cx="9480033" cy="53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教師增能研習活動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091" y="1532238"/>
            <a:ext cx="8348951" cy="499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242" y="593125"/>
            <a:ext cx="9205784" cy="552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感謝聆聽</a:t>
            </a:r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歡迎指教</a:t>
            </a:r>
            <a:endParaRPr lang="zh-TW" altLang="en-US" sz="4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 descr="DSCN0707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7" name="圖片版面配置區 6" descr="DSCN0714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8" name="圖片版面配置區 7" descr="DSCN0715.JP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5" name="文字版面配置區 4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524424" cy="2514599"/>
          </a:xfrm>
        </p:spPr>
        <p:txBody>
          <a:bodyPr>
            <a:normAutofit/>
          </a:bodyPr>
          <a:lstStyle/>
          <a:p>
            <a:r>
              <a:rPr lang="zh-TW" altLang="en-US" sz="2400" b="1" dirty="0" smtClean="0"/>
              <a:t>春香老師說明</a:t>
            </a:r>
            <a:r>
              <a:rPr lang="zh-TW" altLang="zh-TW" sz="2400" b="1" dirty="0" smtClean="0"/>
              <a:t>評量標準內容暨作業範例</a:t>
            </a:r>
            <a:r>
              <a:rPr lang="zh-TW" altLang="en-US" sz="2400" b="1" dirty="0" smtClean="0"/>
              <a:t>，並帶領老師分組討論、練習命題。</a:t>
            </a:r>
            <a:endParaRPr lang="zh-TW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閱讀評量作業單</a:t>
            </a:r>
            <a:endParaRPr lang="zh-TW" altLang="en-US" sz="2800" b="1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教師共同修題</a:t>
            </a:r>
            <a:endParaRPr lang="zh-TW" altLang="en-US" sz="2800" b="1" dirty="0"/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178" y="1013253"/>
            <a:ext cx="4324865" cy="323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版面配置區 10" descr="DSCN0710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472" y="679621"/>
            <a:ext cx="6858002" cy="790832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評量標準作業規劃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804984" y="2014152"/>
            <a:ext cx="9045146" cy="305417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一、教學單元：洪醒夫  紙船印象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二、作業題數：選擇題一題，非選擇題三題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三、施測時間：進行教學前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794951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作業一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3" y="1075038"/>
            <a:ext cx="10058400" cy="5387546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zh-TW" altLang="en-US" b="1" u="sng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評量題目</a:t>
            </a:r>
            <a:endParaRPr lang="en-US" altLang="zh-TW" b="1" u="sng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本文的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寫作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重點有以下四個部分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甲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紙船蘊藏美麗感情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乙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人生中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總有些事難以忘記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丙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作者對紙船的印象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丁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期許自己能傳承母親的愛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本文的文意脈絡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依序應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為下列哪個選項？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(A) 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甲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 →(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乙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 →(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丙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 →(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丁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(B) 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乙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 →(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甲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 →(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丁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 →(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丙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(C) 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乙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 →(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丙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 →(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甲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 →(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丁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(D) 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丙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 →(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乙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 →(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甲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 →(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丁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3" y="605481"/>
            <a:ext cx="10058400" cy="5376219"/>
          </a:xfrm>
        </p:spPr>
        <p:txBody>
          <a:bodyPr/>
          <a:lstStyle/>
          <a:p>
            <a:pPr>
              <a:buNone/>
            </a:pPr>
            <a:r>
              <a:rPr lang="zh-TW" altLang="zh-TW" b="1" u="sng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評量目標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本示例針對國語文學習領域中，「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閱讀能力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」主題的「</a:t>
            </a:r>
            <a:r>
              <a:rPr lang="zh-TW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文意理解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」次主題設計。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本題旨在評量學生是否能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指出文本脈絡</a:t>
            </a:r>
            <a:r>
              <a:rPr lang="en-US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                           </a:t>
            </a:r>
            <a:endParaRPr lang="zh-TW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u="sng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評分規準</a:t>
            </a:r>
            <a:endParaRPr lang="en-US" altLang="zh-TW" b="1" u="sng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正確完整的參考答案：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C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Font typeface="Wingdings 3" pitchFamily="18" charset="2"/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>
              <a:spcBef>
                <a:spcPts val="600"/>
              </a:spcBef>
              <a:buFont typeface="Wingdings 3" pitchFamily="18" charset="2"/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>
              <a:spcBef>
                <a:spcPts val="600"/>
              </a:spcBef>
              <a:buFont typeface="Wingdings 3" pitchFamily="18" charset="2"/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：答對。</a:t>
            </a:r>
          </a:p>
          <a:p>
            <a:pPr>
              <a:spcBef>
                <a:spcPts val="600"/>
              </a:spcBef>
              <a:buFont typeface="Wingdings 3" pitchFamily="18" charset="2"/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pPr>
              <a:spcBef>
                <a:spcPts val="600"/>
              </a:spcBef>
              <a:buFont typeface="Wingdings 3" pitchFamily="18" charset="2"/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：答錯，或未作答。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</a:p>
          <a:p>
            <a:pPr>
              <a:buFont typeface="Wingdings 3" pitchFamily="18" charset="2"/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（此題為選擇題題型，故僅能區分出二個表現等級。）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dirty="0" smtClean="0"/>
          </a:p>
          <a:p>
            <a:endParaRPr lang="zh-TW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770238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作業二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2" y="1075038"/>
            <a:ext cx="10265933" cy="4906662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zh-TW" altLang="en-US" b="1" u="sng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評量題目</a:t>
            </a:r>
            <a:endParaRPr lang="en-US" altLang="zh-TW" b="1" u="sng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對作者來說，「這些紙船都是有感情的。」原因為何？請從本文找出理由。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理由①：</a:t>
            </a:r>
            <a:r>
              <a:rPr lang="en-US" altLang="zh-TW" b="1" u="sng" dirty="0" smtClean="0">
                <a:latin typeface="微軟正黑體" pitchFamily="34" charset="-120"/>
                <a:ea typeface="微軟正黑體" pitchFamily="34" charset="-120"/>
              </a:rPr>
              <a:t>                                                       </a:t>
            </a:r>
            <a:endParaRPr lang="zh-TW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理由②：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en-US" altLang="zh-TW" b="1" u="sng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zh-TW" altLang="zh-TW" b="1" u="sng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評量目標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本示例針對國語文學習領域中，「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閱讀能力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」主題的「</a:t>
            </a:r>
            <a:r>
              <a:rPr lang="zh-TW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文意理解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」次主題設計。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本題旨在評量學生是否能</a:t>
            </a:r>
            <a:r>
              <a:rPr lang="zh-TW" altLang="zh-TW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提取正確且重要訊息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4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" id="{86FDE985-690B-4742-8A23-B61E7967A7A0}" vid="{3B160C72-539C-4C0A-9888-8581AAC4FE6E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</Words>
  <Application>Microsoft Office PowerPoint</Application>
  <PresentationFormat>自訂</PresentationFormat>
  <Paragraphs>98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Ppt0000004</vt:lpstr>
      <vt:lpstr>國語文評量標準作業(閱讀)</vt:lpstr>
      <vt:lpstr>報告大綱</vt:lpstr>
      <vt:lpstr>教師增能研習活動</vt:lpstr>
      <vt:lpstr>投影片 4</vt:lpstr>
      <vt:lpstr>投影片 5</vt:lpstr>
      <vt:lpstr>評量標準作業規劃</vt:lpstr>
      <vt:lpstr>作業一</vt:lpstr>
      <vt:lpstr>投影片 8</vt:lpstr>
      <vt:lpstr>作業二</vt:lpstr>
      <vt:lpstr>投影片 10</vt:lpstr>
      <vt:lpstr>投影片 11</vt:lpstr>
      <vt:lpstr>投影片 12</vt:lpstr>
      <vt:lpstr>投影片 13</vt:lpstr>
      <vt:lpstr>投影片 14</vt:lpstr>
      <vt:lpstr>作業三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作業四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感謝聆聽 歡迎指教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吃冰的滋味</dc:title>
  <cp:revision>3</cp:revision>
  <dcterms:modified xsi:type="dcterms:W3CDTF">2013-07-18T23:06:08Z</dcterms:modified>
</cp:coreProperties>
</file>