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1" r:id="rId2"/>
  </p:sldMasterIdLst>
  <p:notesMasterIdLst>
    <p:notesMasterId r:id="rId19"/>
  </p:notesMasterIdLst>
  <p:sldIdLst>
    <p:sldId id="262" r:id="rId3"/>
    <p:sldId id="276" r:id="rId4"/>
    <p:sldId id="277" r:id="rId5"/>
    <p:sldId id="284" r:id="rId6"/>
    <p:sldId id="278" r:id="rId7"/>
    <p:sldId id="282" r:id="rId8"/>
    <p:sldId id="279" r:id="rId9"/>
    <p:sldId id="285" r:id="rId10"/>
    <p:sldId id="280" r:id="rId11"/>
    <p:sldId id="281" r:id="rId12"/>
    <p:sldId id="264" r:id="rId13"/>
    <p:sldId id="289" r:id="rId14"/>
    <p:sldId id="290" r:id="rId15"/>
    <p:sldId id="288" r:id="rId16"/>
    <p:sldId id="275" r:id="rId17"/>
    <p:sldId id="274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8" autoAdjust="0"/>
    <p:restoredTop sz="99372" autoAdjust="0"/>
  </p:normalViewPr>
  <p:slideViewPr>
    <p:cSldViewPr snapToGrid="0">
      <p:cViewPr>
        <p:scale>
          <a:sx n="68" d="100"/>
          <a:sy n="68" d="100"/>
        </p:scale>
        <p:origin x="-1242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CE0F2-62FF-481F-A282-5B39FEB497E4}" type="datetimeFigureOut">
              <a:rPr lang="zh-TW" altLang="en-US" smtClean="0"/>
              <a:pPr/>
              <a:t>2013/12/4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8B05F-7B33-45E0-9EEF-CE360F47A47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0462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B6AF4D68-E9E1-4EB0-AB03-2BE1E58D162E}" type="slidenum">
              <a:rPr lang="ko-KR" altLang="en-US" smtClean="0"/>
              <a:pPr/>
              <a:t>‹#›</a:t>
            </a:fld>
            <a:endParaRPr lang="en-US" altLang="ko-KR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Your </a:t>
            </a:r>
            <a:r>
              <a:rPr lang="en-US" altLang="ko-KR" smtClean="0">
                <a:effectLst/>
              </a:rPr>
              <a:t>site</a:t>
            </a:r>
            <a:r>
              <a:rPr lang="en-US" altLang="ko-KR" smtClean="0"/>
              <a:t> here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LOGO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384A9-4791-4E45-8D5A-C5FCF0141B68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Your </a:t>
            </a:r>
            <a:r>
              <a:rPr lang="en-US" altLang="ko-KR" smtClean="0">
                <a:effectLst/>
              </a:rPr>
              <a:t>site</a:t>
            </a:r>
            <a:r>
              <a:rPr lang="en-US" altLang="ko-KR" smtClean="0"/>
              <a:t> here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LOGO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13115-2EE6-4814-96A9-75FE6BA636EB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2E97A-E7DC-4E34-B022-8DE3088F7E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099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9F59C-E8CE-478D-AD3A-E312A803737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414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A0A62-3326-45AD-8358-E874378D968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508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90ED8-D22A-495B-B5EB-7EEF8173139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613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89F78-2A12-4A1C-99EC-D67C4803494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5355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CD5DC-D32F-4C8B-AADE-1D6039915FE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078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B46F-AA57-4D9B-B76E-CA1C708C7C0C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907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1DFDE-E383-4468-840F-3ED2FBC0CF8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25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Your </a:t>
            </a:r>
            <a:r>
              <a:rPr lang="en-US" altLang="ko-KR" smtClean="0">
                <a:effectLst/>
              </a:rPr>
              <a:t>site</a:t>
            </a:r>
            <a:r>
              <a:rPr lang="en-US" altLang="ko-KR" smtClean="0"/>
              <a:t> here</a:t>
            </a:r>
            <a:endParaRPr lang="en-US" altLang="ko-K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D64441-27D6-47BA-8930-9EFAD7DB0B1B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ko-KR" smtClean="0"/>
              <a:t>LOGO</a:t>
            </a:r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168A4-B113-49C0-AD32-BFB96D03872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599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1222A-1F9C-470D-8E4A-FF914C7BE8E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727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40ACA-D517-41D1-B946-074249D1FD2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1987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F65D4-DCD7-44F4-A7C6-7729892EF36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94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3BE8A-7AE2-4927-B47B-8CDD3F7E4398}" type="datetime1">
              <a:rPr lang="zh-TW" altLang="en-US">
                <a:solidFill>
                  <a:srgbClr val="000000"/>
                </a:solidFill>
              </a:rPr>
              <a:pPr>
                <a:defRPr/>
              </a:pPr>
              <a:t>2013/12/4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8123-202D-41C9-8380-6780C8376381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174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Your site here</a:t>
            </a:r>
            <a:endParaRPr lang="en-US" altLang="ko-KR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13054A-60DE-41C2-AACE-F96938D51F1B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ko-KR" smtClean="0"/>
              <a:t>LOGO</a:t>
            </a:r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Your </a:t>
            </a:r>
            <a:r>
              <a:rPr lang="en-US" altLang="ko-KR" smtClean="0">
                <a:effectLst/>
              </a:rPr>
              <a:t>site</a:t>
            </a:r>
            <a:r>
              <a:rPr lang="en-US" altLang="ko-KR" smtClean="0"/>
              <a:t> here</a:t>
            </a:r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LOGO</a:t>
            </a: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59CF9-7E5E-4B4B-9598-2CA02AD62AE3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Your </a:t>
            </a:r>
            <a:r>
              <a:rPr lang="en-US" altLang="ko-KR" smtClean="0">
                <a:effectLst/>
              </a:rPr>
              <a:t>site</a:t>
            </a:r>
            <a:r>
              <a:rPr lang="en-US" altLang="ko-KR" smtClean="0"/>
              <a:t> here</a:t>
            </a:r>
            <a:endParaRPr lang="en-US" altLang="ko-K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LOGO</a:t>
            </a:r>
            <a:endParaRPr lang="en-US" altLang="ko-K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E61DA-67F4-45B4-9BE8-97068C63B699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Your </a:t>
            </a:r>
            <a:r>
              <a:rPr lang="en-US" altLang="ko-KR" smtClean="0">
                <a:effectLst/>
              </a:rPr>
              <a:t>site</a:t>
            </a:r>
            <a:r>
              <a:rPr lang="en-US" altLang="ko-KR" smtClean="0"/>
              <a:t> here</a:t>
            </a:r>
            <a:endParaRPr lang="en-US" altLang="ko-K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LOGO</a:t>
            </a:r>
            <a:endParaRPr lang="en-US" altLang="ko-K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4A6C9-B1FD-4CB0-A0E4-9D441FCC1C18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Your </a:t>
            </a:r>
            <a:r>
              <a:rPr lang="en-US" altLang="ko-KR" smtClean="0">
                <a:effectLst/>
              </a:rPr>
              <a:t>site</a:t>
            </a:r>
            <a:r>
              <a:rPr lang="en-US" altLang="ko-KR" smtClean="0"/>
              <a:t> here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4BD34-F57F-41F9-98C1-24BD2150F330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ko-KR" smtClean="0"/>
              <a:t>LOGO</a:t>
            </a:r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ko-KR" smtClean="0"/>
              <a:t>Your </a:t>
            </a:r>
            <a:r>
              <a:rPr lang="en-US" altLang="ko-KR" smtClean="0">
                <a:effectLst/>
              </a:rPr>
              <a:t>site</a:t>
            </a:r>
            <a:r>
              <a:rPr lang="en-US" altLang="ko-KR" smtClean="0"/>
              <a:t> here</a:t>
            </a:r>
            <a:endParaRPr lang="en-US" altLang="ko-K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3D5CCE-0755-4529-BDA0-19BE4C1B78F6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ko-KR" smtClean="0"/>
              <a:t>LOGO</a:t>
            </a:r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Your </a:t>
            </a:r>
            <a:r>
              <a:rPr lang="en-US" altLang="ko-KR" smtClean="0">
                <a:effectLst/>
              </a:rPr>
              <a:t>site</a:t>
            </a:r>
            <a:r>
              <a:rPr lang="en-US" altLang="ko-KR" smtClean="0"/>
              <a:t> here</a:t>
            </a:r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LOGO</a:t>
            </a: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5791-774F-4797-B0BB-44DC29819748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altLang="ko-KR" smtClean="0"/>
              <a:t>LOGO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F13054A-60DE-41C2-AACE-F96938D51F1B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altLang="ko-KR" smtClean="0"/>
              <a:t>Your site here</a:t>
            </a:r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91" t="2927" r="4584" b="15630"/>
          <a:stretch>
            <a:fillRect/>
          </a:stretch>
        </p:blipFill>
        <p:spPr bwMode="auto">
          <a:xfrm>
            <a:off x="0" y="-100013"/>
            <a:ext cx="9144000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 eaLnBrk="1" hangingPunct="1"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 eaLnBrk="1" hangingPunct="1"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</a:defRPr>
            </a:lvl1pPr>
          </a:lstStyle>
          <a:p>
            <a:pPr eaLnBrk="1" hangingPunct="1">
              <a:defRPr/>
            </a:pPr>
            <a:fld id="{BCBB91BB-4D68-44DF-8FBE-289D85C98188}" type="slidenum">
              <a:rPr kumimoji="1" lang="en-US" altLang="zh-TW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1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938&#35199;&#28246;&#19971;&#26376;&#21322;&#35342;&#35542;.MOD" TargetMode="External"/><Relationship Id="rId3" Type="http://schemas.openxmlformats.org/officeDocument/2006/relationships/hyperlink" Target="938&#20223;PISA" TargetMode="External"/><Relationship Id="rId7" Type="http://schemas.openxmlformats.org/officeDocument/2006/relationships/hyperlink" Target="&#31532;&#19968;&#24133;&#30059;" TargetMode="Externa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821%20%2012" TargetMode="External"/><Relationship Id="rId11" Type="http://schemas.openxmlformats.org/officeDocument/2006/relationships/slide" Target="slide16.xml"/><Relationship Id="rId5" Type="http://schemas.openxmlformats.org/officeDocument/2006/relationships/hyperlink" Target="742&#32025;&#33337;&#21360;&#35937;.MPG" TargetMode="External"/><Relationship Id="rId10" Type="http://schemas.openxmlformats.org/officeDocument/2006/relationships/hyperlink" Target="&#26391;&#35712;" TargetMode="External"/><Relationship Id="rId4" Type="http://schemas.openxmlformats.org/officeDocument/2006/relationships/hyperlink" Target="&#23665;&#33287;&#28023;&#30340;&#36070;&#26684;&#26354;" TargetMode="External"/><Relationship Id="rId9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2.xml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PISA&#36939;&#21205;&#38795;&#20998;&#20139;.MPG" TargetMode="External"/><Relationship Id="rId7" Type="http://schemas.openxmlformats.org/officeDocument/2006/relationships/hyperlink" Target="&#31532;&#21313;&#19977;&#22530;&#35506;.MOD" TargetMode="External"/><Relationship Id="rId2" Type="http://schemas.openxmlformats.org/officeDocument/2006/relationships/hyperlink" Target="&#19971;&#24180;&#32026;&#22909;&#35712;&#30059;&#32218;%20%20&#20998;&#20139;.M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26680;&#29190;.MPG" TargetMode="External"/><Relationship Id="rId5" Type="http://schemas.openxmlformats.org/officeDocument/2006/relationships/hyperlink" Target="842&#22823;&#23849;&#22750;.MOD" TargetMode="External"/><Relationship Id="rId4" Type="http://schemas.openxmlformats.org/officeDocument/2006/relationships/hyperlink" Target="&#29926;&#21147;-&#31680;&#33021;&#28187;&#30899;.M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&#36229;&#36234;&#31354;&#38291;&#30340;&#34281;&#31852;-&#23416;&#29983;&#35342;&#35542;.MT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713&#26234;&#23376;&#30097;&#37168;.MTS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713&#27597;&#35242;&#30340;&#25945;&#35496;&#30332;&#34920;.MOD" TargetMode="External"/><Relationship Id="rId2" Type="http://schemas.openxmlformats.org/officeDocument/2006/relationships/hyperlink" Target="713&#27597;&#35242;&#30340;&#25945;&#35496;&#35342;&#35542;.MOD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9" t="27325" r="19432" b="36338"/>
          <a:stretch/>
        </p:blipFill>
        <p:spPr bwMode="auto">
          <a:xfrm>
            <a:off x="4895900" y="1243613"/>
            <a:ext cx="3882684" cy="3580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560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492238" y="5758872"/>
            <a:ext cx="6106728" cy="452698"/>
          </a:xfrm>
          <a:noFill/>
        </p:spPr>
        <p:txBody>
          <a:bodyPr wrap="square" lIns="18000" tIns="10800" rIns="18000" bIns="10800">
            <a:spAutoFit/>
          </a:bodyPr>
          <a:lstStyle/>
          <a:p>
            <a:pPr algn="l"/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新北市福和國中許文姿老師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5629" name="Group 29"/>
          <p:cNvGrpSpPr>
            <a:grpSpLocks/>
          </p:cNvGrpSpPr>
          <p:nvPr/>
        </p:nvGrpSpPr>
        <p:grpSpPr bwMode="auto">
          <a:xfrm>
            <a:off x="685800" y="5029200"/>
            <a:ext cx="1295400" cy="1295400"/>
            <a:chOff x="432" y="3168"/>
            <a:chExt cx="816" cy="816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gray">
            <a:xfrm>
              <a:off x="432" y="3168"/>
              <a:ext cx="816" cy="81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5611" name="Oval 11"/>
            <p:cNvSpPr>
              <a:spLocks noChangeArrowheads="1"/>
            </p:cNvSpPr>
            <p:nvPr/>
          </p:nvSpPr>
          <p:spPr bwMode="gray">
            <a:xfrm>
              <a:off x="657" y="3431"/>
              <a:ext cx="451" cy="451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accent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5624" name="Oval 24"/>
            <p:cNvSpPr>
              <a:spLocks noChangeArrowheads="1"/>
            </p:cNvSpPr>
            <p:nvPr/>
          </p:nvSpPr>
          <p:spPr bwMode="gray">
            <a:xfrm rot="-2566439">
              <a:off x="501" y="3294"/>
              <a:ext cx="343" cy="19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5630" name="Group 30"/>
          <p:cNvGrpSpPr>
            <a:grpSpLocks/>
          </p:cNvGrpSpPr>
          <p:nvPr/>
        </p:nvGrpSpPr>
        <p:grpSpPr bwMode="auto">
          <a:xfrm>
            <a:off x="1790700" y="5969000"/>
            <a:ext cx="571500" cy="571500"/>
            <a:chOff x="1128" y="3760"/>
            <a:chExt cx="360" cy="360"/>
          </a:xfrm>
        </p:grpSpPr>
        <p:sp>
          <p:nvSpPr>
            <p:cNvPr id="25614" name="Oval 14"/>
            <p:cNvSpPr>
              <a:spLocks noChangeArrowheads="1"/>
            </p:cNvSpPr>
            <p:nvPr/>
          </p:nvSpPr>
          <p:spPr bwMode="gray">
            <a:xfrm>
              <a:off x="1128" y="3760"/>
              <a:ext cx="360" cy="360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5615" name="Oval 15"/>
            <p:cNvSpPr>
              <a:spLocks noChangeArrowheads="1"/>
            </p:cNvSpPr>
            <p:nvPr/>
          </p:nvSpPr>
          <p:spPr bwMode="gray">
            <a:xfrm>
              <a:off x="1227" y="3876"/>
              <a:ext cx="199" cy="19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5627" name="Oval 27"/>
            <p:cNvSpPr>
              <a:spLocks noChangeArrowheads="1"/>
            </p:cNvSpPr>
            <p:nvPr/>
          </p:nvSpPr>
          <p:spPr bwMode="gray">
            <a:xfrm rot="-2566439">
              <a:off x="1163" y="3815"/>
              <a:ext cx="156" cy="8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8" t="5602" r="5006" b="18402"/>
          <a:stretch/>
        </p:blipFill>
        <p:spPr bwMode="auto">
          <a:xfrm>
            <a:off x="0" y="1097278"/>
            <a:ext cx="5545602" cy="3474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33500" y="3657288"/>
            <a:ext cx="8305800" cy="2034862"/>
          </a:xfrm>
        </p:spPr>
        <p:txBody>
          <a:bodyPr/>
          <a:lstStyle/>
          <a:p>
            <a:pPr algn="ctr"/>
            <a:r>
              <a:rPr lang="zh-TW" altLang="en-US" sz="4800" b="0" dirty="0" smtClean="0">
                <a:solidFill>
                  <a:schemeClr val="accent1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分組</a:t>
            </a:r>
            <a:r>
              <a:rPr lang="zh-TW" altLang="en-US" sz="4800" b="0" dirty="0">
                <a:solidFill>
                  <a:schemeClr val="accent1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合作</a:t>
            </a:r>
            <a:r>
              <a:rPr lang="zh-TW" altLang="en-US" sz="4800" b="0" dirty="0" smtClean="0">
                <a:solidFill>
                  <a:schemeClr val="accent1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學習實務分享</a:t>
            </a:r>
            <a:endParaRPr lang="en-US" altLang="ko-KR" sz="4800" b="0" dirty="0">
              <a:solidFill>
                <a:schemeClr val="accent1">
                  <a:lumMod val="75000"/>
                </a:schemeClr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0" dirty="0">
                <a:solidFill>
                  <a:schemeClr val="accent6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有效的討論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7169" y="499120"/>
            <a:ext cx="7467600" cy="4419600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討論的氣氛</a:t>
            </a:r>
            <a:endParaRPr lang="zh-TW" altLang="en-US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互相信賴</a:t>
            </a:r>
            <a:endParaRPr lang="en-US" altLang="zh-TW" sz="28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互相學習</a:t>
            </a:r>
            <a:endParaRPr lang="en-US" altLang="zh-TW" sz="28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互相尊重</a:t>
            </a:r>
            <a:endParaRPr lang="en-US" altLang="zh-TW" sz="28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相同的目標</a:t>
            </a:r>
            <a:endParaRPr lang="en-US" altLang="zh-TW" sz="28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討論的主題</a:t>
            </a:r>
            <a:endParaRPr lang="en-US" altLang="zh-TW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促進學生學習</a:t>
            </a:r>
            <a:endParaRPr lang="en-US" altLang="zh-TW" sz="28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共同解決問題</a:t>
            </a:r>
            <a:endParaRPr lang="en-US" altLang="zh-TW" sz="28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共同成長</a:t>
            </a:r>
            <a:endParaRPr lang="en-US" altLang="zh-TW" sz="28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防止偏離主題</a:t>
            </a:r>
            <a:endParaRPr lang="en-US" altLang="zh-TW" sz="28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sz="2800" dirty="0" smtClean="0"/>
          </a:p>
          <a:p>
            <a:pPr lvl="1"/>
            <a:endParaRPr lang="en-US" altLang="zh-TW" sz="2800" dirty="0" smtClean="0"/>
          </a:p>
          <a:p>
            <a:pPr lvl="1"/>
            <a:endParaRPr lang="en-US" altLang="zh-TW" sz="2800" dirty="0" smtClean="0"/>
          </a:p>
          <a:p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43" t="28545" r="32628" b="22471"/>
          <a:stretch/>
        </p:blipFill>
        <p:spPr bwMode="auto">
          <a:xfrm>
            <a:off x="4549940" y="2722099"/>
            <a:ext cx="4594060" cy="279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74"/>
          <a:stretch/>
        </p:blipFill>
        <p:spPr bwMode="auto">
          <a:xfrm>
            <a:off x="4549940" y="548640"/>
            <a:ext cx="4594060" cy="212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1265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0" dirty="0">
                <a:solidFill>
                  <a:schemeClr val="accent6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範文教學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9199" y="838200"/>
            <a:ext cx="7841097" cy="4419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en-US" sz="3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提問教學</a:t>
            </a:r>
            <a:endParaRPr lang="en-US" altLang="zh-TW" sz="36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srgbClr val="000000"/>
                </a:solidFill>
              </a:rPr>
              <a:t>      </a:t>
            </a:r>
            <a:r>
              <a:rPr lang="zh-TW" altLang="en-US" dirty="0" smtClean="0">
                <a:solidFill>
                  <a:srgbClr val="000000"/>
                </a:solidFill>
                <a:latin typeface="標楷體"/>
                <a:ea typeface="標楷體"/>
              </a:rPr>
              <a:t>▍</a:t>
            </a:r>
            <a:r>
              <a:rPr lang="zh-TW" altLang="en-US" dirty="0" smtClean="0">
                <a:solidFill>
                  <a:srgbClr val="000000"/>
                </a:solidFill>
              </a:rPr>
              <a:t>兩人一組</a:t>
            </a:r>
            <a:r>
              <a:rPr lang="en-US" altLang="zh-TW" dirty="0" smtClean="0">
                <a:solidFill>
                  <a:srgbClr val="000000"/>
                </a:solidFill>
              </a:rPr>
              <a:t>-</a:t>
            </a:r>
            <a:r>
              <a:rPr lang="zh-TW" altLang="en-US" dirty="0" smtClean="0">
                <a:solidFill>
                  <a:srgbClr val="000000"/>
                </a:solidFill>
              </a:rPr>
              <a:t>理解句義、</a:t>
            </a:r>
            <a:r>
              <a:rPr lang="zh-TW" altLang="en-US" dirty="0" smtClean="0">
                <a:solidFill>
                  <a:srgbClr val="000000"/>
                </a:solidFill>
                <a:latin typeface="標楷體"/>
                <a:ea typeface="標楷體"/>
              </a:rPr>
              <a:t>☆</a:t>
            </a:r>
            <a:r>
              <a:rPr lang="zh-TW" altLang="en-US" dirty="0" smtClean="0">
                <a:solidFill>
                  <a:srgbClr val="000000"/>
                </a:solidFill>
                <a:hlinkClick r:id="rId2" action="ppaction://hlinksldjump"/>
              </a:rPr>
              <a:t>文言文翻譯</a:t>
            </a:r>
            <a:r>
              <a:rPr lang="zh-TW" altLang="en-US" dirty="0" smtClean="0">
                <a:solidFill>
                  <a:srgbClr val="000000"/>
                </a:solidFill>
              </a:rPr>
              <a:t>、</a:t>
            </a:r>
            <a:r>
              <a:rPr lang="zh-TW" altLang="en-US" dirty="0" smtClean="0">
                <a:solidFill>
                  <a:srgbClr val="000000"/>
                </a:solidFill>
                <a:hlinkClick r:id="rId3" action="ppaction://hlinkfile"/>
              </a:rPr>
              <a:t>命題</a:t>
            </a:r>
            <a:endParaRPr lang="en-US" altLang="zh-TW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000000"/>
                </a:solidFill>
              </a:rPr>
              <a:t> </a:t>
            </a:r>
            <a:r>
              <a:rPr lang="zh-TW" altLang="en-US" dirty="0" smtClean="0">
                <a:solidFill>
                  <a:srgbClr val="000000"/>
                </a:solidFill>
              </a:rPr>
              <a:t>     </a:t>
            </a:r>
            <a:r>
              <a:rPr lang="zh-TW" altLang="en-US" dirty="0">
                <a:solidFill>
                  <a:srgbClr val="000000"/>
                </a:solidFill>
                <a:latin typeface="標楷體"/>
                <a:ea typeface="標楷體"/>
              </a:rPr>
              <a:t>▍</a:t>
            </a:r>
            <a:r>
              <a:rPr lang="zh-TW" altLang="en-US" dirty="0" smtClean="0">
                <a:solidFill>
                  <a:srgbClr val="000000"/>
                </a:solidFill>
              </a:rPr>
              <a:t>四人一組</a:t>
            </a:r>
            <a:r>
              <a:rPr lang="en-US" altLang="zh-TW" dirty="0" smtClean="0">
                <a:solidFill>
                  <a:srgbClr val="000000"/>
                </a:solidFill>
              </a:rPr>
              <a:t>-</a:t>
            </a:r>
            <a:r>
              <a:rPr lang="zh-TW" altLang="en-US" dirty="0" smtClean="0">
                <a:solidFill>
                  <a:srgbClr val="000000"/>
                </a:solidFill>
              </a:rPr>
              <a:t>理解段義、</a:t>
            </a:r>
            <a:r>
              <a:rPr lang="zh-TW" altLang="en-US" dirty="0" smtClean="0">
                <a:solidFill>
                  <a:srgbClr val="000000"/>
                </a:solidFill>
                <a:hlinkClick r:id="rId4" action="ppaction://hlinkfile"/>
              </a:rPr>
              <a:t>摘要段</a:t>
            </a:r>
            <a:r>
              <a:rPr lang="zh-TW" altLang="en-US" dirty="0" smtClean="0">
                <a:solidFill>
                  <a:srgbClr val="000000"/>
                </a:solidFill>
              </a:rPr>
              <a:t>意</a:t>
            </a:r>
            <a:endParaRPr lang="en-US" altLang="zh-TW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結構</a:t>
            </a: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分析</a:t>
            </a:r>
            <a:endParaRPr lang="en-US" altLang="zh-TW" sz="36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000000"/>
                </a:solidFill>
              </a:rPr>
              <a:t>      </a:t>
            </a:r>
            <a:r>
              <a:rPr lang="zh-TW" altLang="en-US" dirty="0" smtClean="0">
                <a:solidFill>
                  <a:srgbClr val="000000"/>
                </a:solidFill>
                <a:latin typeface="標楷體"/>
                <a:ea typeface="標楷體"/>
              </a:rPr>
              <a:t>▍</a:t>
            </a:r>
            <a:r>
              <a:rPr lang="zh-TW" altLang="en-US" dirty="0" smtClean="0">
                <a:solidFill>
                  <a:srgbClr val="000000"/>
                </a:solidFill>
                <a:hlinkClick r:id="rId5" action="ppaction://hlinkfile"/>
              </a:rPr>
              <a:t>一排一組</a:t>
            </a:r>
            <a:r>
              <a:rPr lang="en-US" altLang="zh-TW" dirty="0" smtClean="0">
                <a:solidFill>
                  <a:srgbClr val="000000"/>
                </a:solidFill>
              </a:rPr>
              <a:t>-</a:t>
            </a:r>
            <a:r>
              <a:rPr lang="zh-TW" altLang="en-US" dirty="0" smtClean="0">
                <a:solidFill>
                  <a:srgbClr val="000000"/>
                </a:solidFill>
                <a:hlinkClick r:id="rId6" action="ppaction://hlinkfile"/>
              </a:rPr>
              <a:t>結構</a:t>
            </a:r>
            <a:r>
              <a:rPr lang="zh-TW" altLang="en-US" dirty="0" smtClean="0">
                <a:solidFill>
                  <a:srgbClr val="000000"/>
                </a:solidFill>
                <a:hlinkClick r:id="rId7" action="ppaction://hlinkfile"/>
              </a:rPr>
              <a:t>分析</a:t>
            </a:r>
            <a:r>
              <a:rPr lang="zh-TW" altLang="en-US" dirty="0" smtClean="0">
                <a:solidFill>
                  <a:srgbClr val="000000"/>
                </a:solidFill>
              </a:rPr>
              <a:t>、</a:t>
            </a:r>
            <a:r>
              <a:rPr lang="zh-TW" altLang="en-US" dirty="0" smtClean="0">
                <a:solidFill>
                  <a:srgbClr val="000000"/>
                </a:solidFill>
                <a:hlinkClick r:id="rId8" action="ppaction://hlinkfile"/>
              </a:rPr>
              <a:t>寫作技巧分析</a:t>
            </a:r>
            <a:r>
              <a:rPr lang="zh-TW" altLang="en-US" dirty="0" smtClean="0">
                <a:solidFill>
                  <a:srgbClr val="000000"/>
                </a:solidFill>
              </a:rPr>
              <a:t>  </a:t>
            </a:r>
            <a:r>
              <a:rPr lang="zh-TW" altLang="en-US" dirty="0">
                <a:solidFill>
                  <a:srgbClr val="000000"/>
                </a:solidFill>
                <a:latin typeface="標楷體"/>
                <a:ea typeface="標楷體"/>
              </a:rPr>
              <a:t>☆</a:t>
            </a:r>
            <a:r>
              <a:rPr lang="zh-TW" altLang="en-US" dirty="0" smtClean="0">
                <a:solidFill>
                  <a:srgbClr val="000000"/>
                </a:solidFill>
                <a:hlinkClick r:id="rId9" action="ppaction://hlinksldjump"/>
              </a:rPr>
              <a:t>心智圖</a:t>
            </a:r>
            <a:endParaRPr lang="en-US" altLang="zh-TW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朗讀教學</a:t>
            </a:r>
            <a:endParaRPr lang="en-US" altLang="zh-TW" sz="36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000000"/>
                </a:solidFill>
              </a:rPr>
              <a:t>      </a:t>
            </a:r>
            <a:r>
              <a:rPr lang="zh-TW" altLang="en-US" dirty="0">
                <a:solidFill>
                  <a:srgbClr val="000000"/>
                </a:solidFill>
                <a:latin typeface="標楷體"/>
                <a:ea typeface="標楷體"/>
              </a:rPr>
              <a:t>▍</a:t>
            </a:r>
            <a:r>
              <a:rPr lang="zh-TW" altLang="en-US" dirty="0" smtClean="0">
                <a:solidFill>
                  <a:srgbClr val="000000"/>
                </a:solidFill>
              </a:rPr>
              <a:t>三排一組</a:t>
            </a:r>
            <a:r>
              <a:rPr lang="en-US" altLang="zh-TW" dirty="0" smtClean="0">
                <a:solidFill>
                  <a:srgbClr val="000000"/>
                </a:solidFill>
              </a:rPr>
              <a:t>-</a:t>
            </a:r>
            <a:r>
              <a:rPr lang="zh-TW" altLang="en-US" dirty="0" smtClean="0">
                <a:solidFill>
                  <a:srgbClr val="000000"/>
                </a:solidFill>
                <a:hlinkClick r:id="rId10" action="ppaction://hlinkfile"/>
              </a:rPr>
              <a:t>新詩朗讀</a:t>
            </a:r>
            <a:endParaRPr lang="en-US" altLang="zh-TW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學習</a:t>
            </a: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單</a:t>
            </a:r>
            <a:endParaRPr lang="en-US" altLang="zh-TW" sz="36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4" name="動作按鈕: 返回 3">
            <a:hlinkClick r:id="rId11" action="ppaction://hlinksldjump" highlightClick="1"/>
          </p:cNvPr>
          <p:cNvSpPr/>
          <p:nvPr/>
        </p:nvSpPr>
        <p:spPr>
          <a:xfrm>
            <a:off x="8539089" y="6336792"/>
            <a:ext cx="521208" cy="52120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1353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用自己的話說一遍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1628800"/>
            <a:ext cx="7772400" cy="483478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同學試就注釋提供的文句，用自己的話先將某段落課文句子說一遍。不通順處劃線</a:t>
            </a:r>
            <a:r>
              <a:rPr lang="zh-TW" altLang="en-US" dirty="0"/>
              <a:t>。</a:t>
            </a:r>
            <a:r>
              <a:rPr lang="en-US" altLang="zh-TW" dirty="0" smtClean="0"/>
              <a:t>(1</a:t>
            </a:r>
            <a:r>
              <a:rPr lang="zh-TW" altLang="en-US" dirty="0" smtClean="0"/>
              <a:t>分鐘</a:t>
            </a:r>
            <a:r>
              <a:rPr lang="en-US" altLang="zh-TW" dirty="0" smtClean="0"/>
              <a:t>)</a:t>
            </a:r>
          </a:p>
          <a:p>
            <a:pPr eaLnBrk="1" hangingPunct="1">
              <a:defRPr/>
            </a:pPr>
            <a:r>
              <a:rPr lang="en-US" altLang="zh-TW" dirty="0" smtClean="0"/>
              <a:t>1.2.</a:t>
            </a:r>
            <a:r>
              <a:rPr lang="zh-TW" altLang="en-US" dirty="0" smtClean="0"/>
              <a:t>排、</a:t>
            </a:r>
            <a:r>
              <a:rPr lang="en-US" altLang="zh-TW" dirty="0" smtClean="0"/>
              <a:t>3.4.</a:t>
            </a:r>
            <a:r>
              <a:rPr lang="zh-TW" altLang="en-US" dirty="0" smtClean="0"/>
              <a:t>排、</a:t>
            </a:r>
            <a:r>
              <a:rPr lang="en-US" altLang="zh-TW" dirty="0" smtClean="0"/>
              <a:t>5.6.</a:t>
            </a:r>
            <a:r>
              <a:rPr lang="zh-TW" altLang="en-US" dirty="0" smtClean="0"/>
              <a:t>排，兩兩相對，</a:t>
            </a:r>
            <a:r>
              <a:rPr lang="en-US" altLang="zh-TW" dirty="0" smtClean="0"/>
              <a:t>1.3.5.</a:t>
            </a:r>
            <a:r>
              <a:rPr lang="zh-TW" altLang="en-US" dirty="0" smtClean="0"/>
              <a:t>排的同學先用自己的話把某段落課文句子說給</a:t>
            </a:r>
            <a:r>
              <a:rPr lang="en-US" altLang="zh-TW" dirty="0" smtClean="0"/>
              <a:t>2.4.6.</a:t>
            </a:r>
            <a:r>
              <a:rPr lang="zh-TW" altLang="en-US" dirty="0" smtClean="0"/>
              <a:t>排的同學聽。畫線處若得以解決即斜線槓掉。</a:t>
            </a:r>
            <a:endParaRPr lang="en-US" altLang="zh-TW" dirty="0" smtClean="0"/>
          </a:p>
          <a:p>
            <a:pPr eaLnBrk="1" hangingPunct="1">
              <a:defRPr/>
            </a:pPr>
            <a:r>
              <a:rPr lang="zh-TW" altLang="en-US" dirty="0" smtClean="0"/>
              <a:t>換</a:t>
            </a:r>
            <a:r>
              <a:rPr lang="en-US" altLang="zh-TW" dirty="0" smtClean="0"/>
              <a:t>2.4.6.</a:t>
            </a:r>
            <a:r>
              <a:rPr lang="zh-TW" altLang="en-US" dirty="0" smtClean="0"/>
              <a:t>排的同學說給</a:t>
            </a:r>
            <a:r>
              <a:rPr lang="en-US" altLang="zh-TW" dirty="0" smtClean="0"/>
              <a:t>1.3.5.</a:t>
            </a:r>
            <a:r>
              <a:rPr lang="zh-TW" altLang="en-US" dirty="0" smtClean="0"/>
              <a:t>排的聽。</a:t>
            </a:r>
            <a:endParaRPr lang="en-US" altLang="zh-TW" dirty="0" smtClean="0"/>
          </a:p>
          <a:p>
            <a:pPr eaLnBrk="1" hangingPunct="1">
              <a:defRPr/>
            </a:pPr>
            <a:r>
              <a:rPr lang="zh-TW" altLang="en-US" dirty="0"/>
              <a:t>雙方都說一遍</a:t>
            </a:r>
            <a:r>
              <a:rPr lang="zh-TW" altLang="en-US" dirty="0" smtClean="0"/>
              <a:t>後即坐正。</a:t>
            </a:r>
            <a:endParaRPr lang="en-US" altLang="zh-TW" dirty="0" smtClean="0"/>
          </a:p>
        </p:txBody>
      </p:sp>
      <p:sp>
        <p:nvSpPr>
          <p:cNvPr id="5" name="直線圖說文字 2 (加上強調線) 4"/>
          <p:cNvSpPr/>
          <p:nvPr/>
        </p:nvSpPr>
        <p:spPr>
          <a:xfrm>
            <a:off x="7596188" y="115888"/>
            <a:ext cx="1547812" cy="792162"/>
          </a:xfrm>
          <a:prstGeom prst="accentCallout2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1" lang="zh-TW" altLang="en-US" sz="440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討論</a:t>
            </a:r>
          </a:p>
        </p:txBody>
      </p:sp>
    </p:spTree>
    <p:extLst>
      <p:ext uri="{BB962C8B-B14F-4D97-AF65-F5344CB8AC3E}">
        <p14:creationId xmlns:p14="http://schemas.microsoft.com/office/powerpoint/2010/main" xmlns="" val="179321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4275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86400" cy="4114800"/>
          </a:xfrm>
        </p:spPr>
      </p:pic>
      <p:sp>
        <p:nvSpPr>
          <p:cNvPr id="5" name="動作按鈕: 返回 4">
            <a:hlinkClick r:id="rId3" action="ppaction://hlinksldjump" highlightClick="1"/>
          </p:cNvPr>
          <p:cNvSpPr/>
          <p:nvPr/>
        </p:nvSpPr>
        <p:spPr>
          <a:xfrm>
            <a:off x="8545771" y="6490833"/>
            <a:ext cx="521208" cy="367167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1217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學生的學習行為發生沒？</a:t>
            </a:r>
          </a:p>
        </p:txBody>
      </p:sp>
      <p:pic>
        <p:nvPicPr>
          <p:cNvPr id="4099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16013" y="1633538"/>
            <a:ext cx="6911975" cy="5224462"/>
          </a:xfrm>
        </p:spPr>
      </p:pic>
    </p:spTree>
    <p:extLst>
      <p:ext uri="{BB962C8B-B14F-4D97-AF65-F5344CB8AC3E}">
        <p14:creationId xmlns:p14="http://schemas.microsoft.com/office/powerpoint/2010/main" xmlns="" val="8452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44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寄弟墨書</a:t>
            </a:r>
            <a:r>
              <a:rPr lang="en-US" altLang="zh-TW" sz="44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44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學習單</a:t>
            </a:r>
            <a:endParaRPr lang="zh-TW" altLang="en-US" sz="4400" b="0" dirty="0">
              <a:solidFill>
                <a:schemeClr val="accent6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13927234"/>
              </p:ext>
            </p:extLst>
          </p:nvPr>
        </p:nvGraphicFramePr>
        <p:xfrm>
          <a:off x="174134" y="457201"/>
          <a:ext cx="8795732" cy="4860387"/>
        </p:xfrm>
        <a:graphic>
          <a:graphicData uri="http://schemas.openxmlformats.org/presentationml/2006/ole">
            <p:oleObj spid="_x0000_s1053" name="圖表" r:id="rId4" imgW="6019800" imgH="2238451" progId="MSGraph.Char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04338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閱讀教學</a:t>
            </a:r>
            <a:endParaRPr lang="zh-TW" altLang="en-US" sz="5400" b="0" dirty="0">
              <a:solidFill>
                <a:schemeClr val="accent6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好讀</a:t>
            </a:r>
            <a:r>
              <a:rPr lang="zh-TW" altLang="en-US" sz="3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周報</a:t>
            </a:r>
            <a:endParaRPr lang="en-US" altLang="zh-TW" sz="36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dirty="0" smtClean="0">
                <a:solidFill>
                  <a:srgbClr val="000000"/>
                </a:solidFill>
                <a:latin typeface="標楷體"/>
                <a:ea typeface="標楷體"/>
              </a:rPr>
              <a:t>▍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分組分享   </a:t>
            </a:r>
            <a:endParaRPr lang="en-US" altLang="zh-TW" sz="32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000000"/>
                </a:solidFill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</a:rPr>
              <a:t>             </a:t>
            </a:r>
            <a:r>
              <a:rPr lang="zh-TW" altLang="en-US" sz="2400" dirty="0" smtClean="0">
                <a:solidFill>
                  <a:srgbClr val="000000"/>
                </a:solidFill>
                <a:hlinkClick r:id="rId2" action="ppaction://hlinkfile"/>
              </a:rPr>
              <a:t>畫線分享</a:t>
            </a:r>
            <a:endParaRPr lang="en-US" altLang="zh-TW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000000"/>
                </a:solidFill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</a:rPr>
              <a:t>             </a:t>
            </a:r>
            <a:r>
              <a:rPr lang="zh-TW" altLang="en-US" sz="2400" dirty="0" smtClean="0">
                <a:solidFill>
                  <a:srgbClr val="000000"/>
                </a:solidFill>
                <a:hlinkClick r:id="rId3" action="ppaction://hlinkfile"/>
              </a:rPr>
              <a:t>運動鞋</a:t>
            </a:r>
            <a:r>
              <a:rPr lang="en-US" altLang="zh-TW" dirty="0" smtClean="0">
                <a:solidFill>
                  <a:srgbClr val="000000"/>
                </a:solidFill>
              </a:rPr>
              <a:t>  </a:t>
            </a:r>
            <a:r>
              <a:rPr lang="zh-TW" altLang="en-US" dirty="0" smtClean="0">
                <a:solidFill>
                  <a:srgbClr val="000000"/>
                </a:solidFill>
              </a:rPr>
              <a:t>      </a:t>
            </a:r>
            <a:endParaRPr lang="en-US" altLang="zh-TW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000000"/>
                </a:solidFill>
              </a:rPr>
              <a:t> </a:t>
            </a:r>
            <a:r>
              <a:rPr lang="en-US" altLang="zh-TW" dirty="0" smtClean="0">
                <a:solidFill>
                  <a:srgbClr val="000000"/>
                </a:solidFill>
              </a:rPr>
              <a:t>     </a:t>
            </a:r>
            <a:r>
              <a:rPr lang="zh-TW" altLang="en-US" sz="3200" dirty="0" smtClean="0">
                <a:solidFill>
                  <a:srgbClr val="000000"/>
                </a:solidFill>
                <a:latin typeface="標楷體"/>
                <a:ea typeface="標楷體"/>
              </a:rPr>
              <a:t>▍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分組</a:t>
            </a:r>
            <a:r>
              <a:rPr lang="zh-TW" altLang="en-US" sz="32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報告</a:t>
            </a:r>
            <a:r>
              <a:rPr lang="en-US" altLang="zh-TW" b="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en-US" b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先寄</a:t>
            </a:r>
            <a:r>
              <a:rPr lang="en-US" altLang="zh-TW" b="0" dirty="0" err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ppt</a:t>
            </a:r>
            <a:r>
              <a:rPr lang="zh-TW" altLang="en-US" b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給</a:t>
            </a:r>
            <a:r>
              <a:rPr lang="zh-TW" altLang="en-US" b="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老師</a:t>
            </a:r>
            <a:r>
              <a:rPr lang="en-US" altLang="zh-TW" b="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2400" dirty="0">
                <a:solidFill>
                  <a:srgbClr val="000000"/>
                </a:solidFill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</a:rPr>
              <a:t>             </a:t>
            </a:r>
            <a:r>
              <a:rPr lang="zh-TW" altLang="en-US" sz="2400" dirty="0" smtClean="0">
                <a:solidFill>
                  <a:srgbClr val="000000"/>
                </a:solidFill>
                <a:hlinkClick r:id="rId4" action="ppaction://hlinkfile"/>
              </a:rPr>
              <a:t>瓦力</a:t>
            </a:r>
            <a:r>
              <a:rPr lang="zh-TW" altLang="en-US" sz="2400" dirty="0" smtClean="0">
                <a:solidFill>
                  <a:srgbClr val="000000"/>
                </a:solidFill>
              </a:rPr>
              <a:t>   </a:t>
            </a:r>
            <a:endParaRPr lang="en-US" altLang="zh-TW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rgbClr val="000000"/>
                </a:solidFill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</a:rPr>
              <a:t>             </a:t>
            </a:r>
            <a:r>
              <a:rPr lang="zh-TW" altLang="en-US" sz="2400" dirty="0" smtClean="0">
                <a:solidFill>
                  <a:srgbClr val="000000"/>
                </a:solidFill>
                <a:hlinkClick r:id="rId5" action="ppaction://hlinkfile"/>
              </a:rPr>
              <a:t>大崩壞</a:t>
            </a:r>
            <a:endParaRPr lang="en-US" altLang="zh-TW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zh-TW" altLang="en-US" sz="2400" dirty="0" smtClean="0">
                <a:solidFill>
                  <a:srgbClr val="000000"/>
                </a:solidFill>
              </a:rPr>
              <a:t>             </a:t>
            </a:r>
            <a:r>
              <a:rPr lang="zh-TW" altLang="en-US" sz="2400" dirty="0" smtClean="0">
                <a:solidFill>
                  <a:srgbClr val="000000"/>
                </a:solidFill>
                <a:hlinkClick r:id="rId6" action="ppaction://hlinkfile"/>
              </a:rPr>
              <a:t> 核爆</a:t>
            </a:r>
            <a:endParaRPr lang="en-US" altLang="zh-TW" sz="3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每月一書</a:t>
            </a:r>
            <a:endParaRPr lang="en-US" altLang="zh-TW" sz="36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000000"/>
                </a:solidFill>
              </a:rPr>
              <a:t>      </a:t>
            </a:r>
            <a:r>
              <a:rPr lang="zh-TW" altLang="en-US" sz="2400" dirty="0" smtClean="0">
                <a:solidFill>
                  <a:srgbClr val="000000"/>
                </a:solidFill>
                <a:hlinkClick r:id="rId7" action="ppaction://hlinkfile"/>
              </a:rPr>
              <a:t>最後十四堂星期二的課</a:t>
            </a:r>
            <a:endParaRPr lang="en-US" altLang="zh-TW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313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9200" y="838199"/>
            <a:ext cx="7467600" cy="5783317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共同備課</a:t>
            </a:r>
            <a:endParaRPr lang="en-US" altLang="zh-TW" sz="4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20040" lvl="0" indent="-32004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為什麼要備課</a:t>
            </a:r>
            <a:r>
              <a:rPr lang="en-US" altLang="zh-TW" sz="3200" dirty="0">
                <a:solidFill>
                  <a:prstClr val="black"/>
                </a:solidFill>
                <a:latin typeface="Tw Cen MT"/>
                <a:ea typeface="微軟正黑體"/>
              </a:rPr>
              <a:t>?</a:t>
            </a:r>
          </a:p>
          <a:p>
            <a:pPr marL="640080" lvl="1" indent="-274320">
              <a:lnSpc>
                <a:spcPct val="15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備課的主題是什麼</a:t>
            </a:r>
            <a:r>
              <a:rPr lang="en-US" altLang="zh-TW" sz="3200" dirty="0">
                <a:solidFill>
                  <a:prstClr val="black"/>
                </a:solidFill>
                <a:latin typeface="Tw Cen MT"/>
                <a:ea typeface="微軟正黑體"/>
              </a:rPr>
              <a:t>?</a:t>
            </a:r>
          </a:p>
          <a:p>
            <a:pPr marL="640080" lvl="1" indent="-274320">
              <a:lnSpc>
                <a:spcPct val="15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備課的內容是什麼</a:t>
            </a:r>
            <a:r>
              <a:rPr lang="en-US" altLang="zh-TW" sz="3200" dirty="0">
                <a:solidFill>
                  <a:prstClr val="black"/>
                </a:solidFill>
                <a:latin typeface="Tw Cen MT"/>
                <a:ea typeface="微軟正黑體"/>
              </a:rPr>
              <a:t>?</a:t>
            </a:r>
          </a:p>
          <a:p>
            <a:pPr marL="320040" lvl="0" indent="-32004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備課為什麼要共同</a:t>
            </a:r>
            <a:r>
              <a:rPr lang="en-US" altLang="zh-TW" sz="3200" dirty="0">
                <a:solidFill>
                  <a:prstClr val="black"/>
                </a:solidFill>
                <a:latin typeface="Tw Cen MT"/>
                <a:ea typeface="微軟正黑體"/>
              </a:rPr>
              <a:t>?</a:t>
            </a:r>
          </a:p>
          <a:p>
            <a:pPr marL="640080" lvl="1" indent="-274320">
              <a:lnSpc>
                <a:spcPct val="15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分工、合作、協作</a:t>
            </a:r>
            <a:endParaRPr lang="en-US" altLang="zh-TW" sz="3200" dirty="0">
              <a:solidFill>
                <a:prstClr val="black"/>
              </a:solidFill>
              <a:latin typeface="Tw Cen MT"/>
              <a:ea typeface="微軟正黑體"/>
            </a:endParaRPr>
          </a:p>
          <a:p>
            <a:pPr marL="640080" lvl="1" indent="-274320">
              <a:lnSpc>
                <a:spcPct val="15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共同備課後的材料怎麼用</a:t>
            </a:r>
            <a:r>
              <a:rPr lang="en-US" altLang="zh-TW" sz="3200" dirty="0">
                <a:solidFill>
                  <a:prstClr val="black"/>
                </a:solidFill>
                <a:latin typeface="Tw Cen MT"/>
                <a:ea typeface="微軟正黑體"/>
              </a:rPr>
              <a:t>?</a:t>
            </a:r>
          </a:p>
          <a:p>
            <a:pPr marL="640080" lvl="1" indent="-274320">
              <a:lnSpc>
                <a:spcPct val="15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是否有分享的機制</a:t>
            </a:r>
            <a:r>
              <a:rPr lang="en-US" altLang="zh-TW" sz="3200" dirty="0">
                <a:solidFill>
                  <a:prstClr val="black"/>
                </a:solidFill>
                <a:latin typeface="Tw Cen MT"/>
                <a:ea typeface="微軟正黑體"/>
              </a:rPr>
              <a:t>?</a:t>
            </a:r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Your </a:t>
            </a:r>
            <a:r>
              <a:rPr lang="en-US" altLang="ko-KR" smtClean="0">
                <a:effectLst/>
              </a:rPr>
              <a:t>site</a:t>
            </a:r>
            <a:r>
              <a:rPr lang="en-US" altLang="ko-KR" smtClean="0"/>
              <a:t> here</a:t>
            </a:r>
            <a:endParaRPr lang="en-US" altLang="ko-KR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ko-KR" smtClean="0"/>
              <a:t>LOGO</a:t>
            </a:r>
            <a:endParaRPr lang="en-US" altLang="ko-KR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1076" y="182880"/>
            <a:ext cx="5682924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2463" y="0"/>
            <a:ext cx="5661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189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81568" y="838200"/>
            <a:ext cx="7467600" cy="5562600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rgbClr val="775F55"/>
                </a:solidFill>
                <a:latin typeface="Tw Cen MT"/>
                <a:ea typeface="微軟正黑體"/>
              </a:rPr>
              <a:t>共同備課</a:t>
            </a:r>
            <a:r>
              <a:rPr lang="en-US" altLang="zh-TW" sz="4400" dirty="0">
                <a:solidFill>
                  <a:srgbClr val="775F55"/>
                </a:solidFill>
                <a:latin typeface="Tw Cen MT"/>
                <a:ea typeface="微軟正黑體"/>
              </a:rPr>
              <a:t>-</a:t>
            </a:r>
            <a:r>
              <a:rPr lang="zh-TW" altLang="en-US" sz="4400" dirty="0">
                <a:solidFill>
                  <a:srgbClr val="775F55"/>
                </a:solidFill>
                <a:latin typeface="Tw Cen MT"/>
                <a:ea typeface="微軟正黑體"/>
              </a:rPr>
              <a:t>輔導</a:t>
            </a:r>
            <a:r>
              <a:rPr lang="zh-TW" altLang="en-US" sz="4400" dirty="0" smtClean="0">
                <a:solidFill>
                  <a:srgbClr val="775F55"/>
                </a:solidFill>
                <a:latin typeface="Tw Cen MT"/>
                <a:ea typeface="微軟正黑體"/>
              </a:rPr>
              <a:t>團</a:t>
            </a:r>
            <a:endParaRPr lang="en-US" altLang="zh-TW" sz="4400" dirty="0" smtClean="0">
              <a:solidFill>
                <a:srgbClr val="775F55"/>
              </a:solidFill>
              <a:latin typeface="Tw Cen MT"/>
              <a:ea typeface="微軟正黑體"/>
            </a:endParaRPr>
          </a:p>
          <a:p>
            <a:pPr marL="320040" lvl="0" indent="-32004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背景</a:t>
            </a:r>
            <a:endParaRPr lang="en-US" altLang="zh-TW" sz="3200" dirty="0">
              <a:solidFill>
                <a:prstClr val="black"/>
              </a:solidFill>
              <a:latin typeface="Tw Cen MT"/>
              <a:ea typeface="微軟正黑體"/>
            </a:endParaRPr>
          </a:p>
          <a:p>
            <a:pPr marL="640080" lvl="1" indent="-274320">
              <a:lnSpc>
                <a:spcPct val="15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創造一個成功的案例</a:t>
            </a:r>
            <a:endParaRPr lang="en-US" altLang="zh-TW" sz="3200" dirty="0">
              <a:solidFill>
                <a:prstClr val="black"/>
              </a:solidFill>
              <a:latin typeface="Tw Cen MT"/>
              <a:ea typeface="微軟正黑體"/>
            </a:endParaRPr>
          </a:p>
          <a:p>
            <a:pPr marL="640080" lvl="1" indent="-274320">
              <a:lnSpc>
                <a:spcPct val="15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以成功複製成功</a:t>
            </a:r>
            <a:endParaRPr lang="en-US" altLang="zh-TW" sz="3200" dirty="0">
              <a:solidFill>
                <a:prstClr val="black"/>
              </a:solidFill>
              <a:latin typeface="Tw Cen MT"/>
              <a:ea typeface="微軟正黑體"/>
            </a:endParaRPr>
          </a:p>
          <a:p>
            <a:pPr marL="320040" lvl="0" indent="-32004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基本要求</a:t>
            </a:r>
            <a:endParaRPr lang="en-US" altLang="zh-TW" sz="3200" dirty="0">
              <a:solidFill>
                <a:prstClr val="black"/>
              </a:solidFill>
              <a:latin typeface="Tw Cen MT"/>
              <a:ea typeface="微軟正黑體"/>
            </a:endParaRPr>
          </a:p>
          <a:p>
            <a:pPr marL="640080" lvl="1" indent="-274320">
              <a:lnSpc>
                <a:spcPct val="15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現行課程內容</a:t>
            </a:r>
            <a:endParaRPr lang="en-US" altLang="zh-TW" sz="3200" dirty="0">
              <a:solidFill>
                <a:prstClr val="black"/>
              </a:solidFill>
              <a:latin typeface="Tw Cen MT"/>
              <a:ea typeface="微軟正黑體"/>
            </a:endParaRPr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Your </a:t>
            </a:r>
            <a:r>
              <a:rPr lang="en-US" altLang="ko-KR" smtClean="0">
                <a:effectLst/>
              </a:rPr>
              <a:t>site</a:t>
            </a:r>
            <a:r>
              <a:rPr lang="en-US" altLang="ko-KR" smtClean="0"/>
              <a:t> here</a:t>
            </a:r>
            <a:endParaRPr lang="en-US" altLang="ko-K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93" t="15138" r="10751" b="8257"/>
          <a:stretch/>
        </p:blipFill>
        <p:spPr bwMode="auto">
          <a:xfrm>
            <a:off x="4433945" y="3967090"/>
            <a:ext cx="4794466" cy="2616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Documents and Settings\USER\桌面\102文姿case\102分組合作學習\天下雜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5180" y="1378634"/>
            <a:ext cx="3713871" cy="2475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934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5562600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rgbClr val="775F55"/>
                </a:solidFill>
                <a:latin typeface="Tw Cen MT"/>
                <a:ea typeface="微軟正黑體"/>
              </a:rPr>
              <a:t>共同備課</a:t>
            </a:r>
            <a:r>
              <a:rPr lang="en-US" altLang="zh-TW" sz="4400" dirty="0" smtClean="0">
                <a:solidFill>
                  <a:srgbClr val="775F55"/>
                </a:solidFill>
                <a:latin typeface="Tw Cen MT"/>
                <a:ea typeface="微軟正黑體"/>
              </a:rPr>
              <a:t>-</a:t>
            </a:r>
            <a:r>
              <a:rPr lang="zh-TW" altLang="en-US" sz="4400" dirty="0" smtClean="0">
                <a:solidFill>
                  <a:srgbClr val="775F55"/>
                </a:solidFill>
                <a:latin typeface="Tw Cen MT"/>
                <a:ea typeface="微軟正黑體"/>
              </a:rPr>
              <a:t>同校國文教師</a:t>
            </a:r>
            <a:endParaRPr lang="en-US" altLang="zh-TW" sz="4400" dirty="0" smtClean="0">
              <a:solidFill>
                <a:srgbClr val="775F55"/>
              </a:solidFill>
              <a:latin typeface="Tw Cen MT"/>
              <a:ea typeface="微軟正黑體"/>
            </a:endParaRPr>
          </a:p>
          <a:p>
            <a:pPr marL="320040" lvl="0" indent="-32004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背景</a:t>
            </a:r>
            <a:endParaRPr lang="en-US" altLang="zh-TW" sz="3200" dirty="0">
              <a:solidFill>
                <a:prstClr val="black"/>
              </a:solidFill>
              <a:latin typeface="Tw Cen MT"/>
              <a:ea typeface="微軟正黑體"/>
            </a:endParaRPr>
          </a:p>
          <a:p>
            <a:pPr marL="640080" lvl="1" indent="-274320">
              <a:lnSpc>
                <a:spcPct val="15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zh-TW" altLang="en-US" sz="3200" dirty="0" smtClean="0">
                <a:solidFill>
                  <a:prstClr val="black"/>
                </a:solidFill>
                <a:latin typeface="Tw Cen MT"/>
                <a:ea typeface="微軟正黑體"/>
              </a:rPr>
              <a:t>心智圖學習</a:t>
            </a:r>
            <a:endParaRPr lang="en-US" altLang="zh-TW" sz="3200" dirty="0" smtClean="0">
              <a:solidFill>
                <a:prstClr val="black"/>
              </a:solidFill>
              <a:latin typeface="Tw Cen MT"/>
              <a:ea typeface="微軟正黑體"/>
            </a:endParaRPr>
          </a:p>
          <a:p>
            <a:pPr marL="640080" lvl="1" indent="-274320">
              <a:lnSpc>
                <a:spcPct val="15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zh-TW" altLang="en-US" sz="3200" dirty="0" smtClean="0">
                <a:solidFill>
                  <a:prstClr val="black"/>
                </a:solidFill>
                <a:latin typeface="Tw Cen MT"/>
                <a:ea typeface="微軟正黑體"/>
              </a:rPr>
              <a:t>閱讀的有效教學</a:t>
            </a:r>
            <a:endParaRPr lang="en-US" altLang="zh-TW" sz="3200" dirty="0">
              <a:solidFill>
                <a:prstClr val="black"/>
              </a:solidFill>
              <a:latin typeface="Tw Cen MT"/>
              <a:ea typeface="微軟正黑體"/>
            </a:endParaRPr>
          </a:p>
          <a:p>
            <a:pPr marL="320040" lvl="0" indent="-320040">
              <a:lnSpc>
                <a:spcPct val="150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Char char="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基本要求</a:t>
            </a:r>
            <a:endParaRPr lang="en-US" altLang="zh-TW" sz="3200" dirty="0">
              <a:solidFill>
                <a:prstClr val="black"/>
              </a:solidFill>
              <a:latin typeface="Tw Cen MT"/>
              <a:ea typeface="微軟正黑體"/>
            </a:endParaRPr>
          </a:p>
          <a:p>
            <a:pPr marL="640080" lvl="1" indent="-274320">
              <a:lnSpc>
                <a:spcPct val="150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/>
              <a:buChar char=""/>
            </a:pPr>
            <a:r>
              <a:rPr lang="zh-TW" altLang="en-US" sz="3200" dirty="0">
                <a:solidFill>
                  <a:prstClr val="black"/>
                </a:solidFill>
                <a:latin typeface="Tw Cen MT"/>
                <a:ea typeface="微軟正黑體"/>
              </a:rPr>
              <a:t>現行課程內容</a:t>
            </a:r>
            <a:endParaRPr lang="en-US" altLang="zh-TW" sz="3200" dirty="0">
              <a:solidFill>
                <a:prstClr val="black"/>
              </a:solidFill>
              <a:latin typeface="Tw Cen MT"/>
              <a:ea typeface="微軟正黑體"/>
            </a:endParaRPr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Your </a:t>
            </a:r>
            <a:r>
              <a:rPr lang="en-US" altLang="ko-KR" smtClean="0">
                <a:effectLst/>
              </a:rPr>
              <a:t>site</a:t>
            </a:r>
            <a:r>
              <a:rPr lang="en-US" altLang="ko-KR" smtClean="0"/>
              <a:t> here</a:t>
            </a:r>
            <a:endParaRPr lang="en-US" altLang="ko-KR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ko-KR" smtClean="0"/>
              <a:t>LOGO</a:t>
            </a:r>
            <a:endParaRPr lang="en-US" altLang="ko-KR"/>
          </a:p>
        </p:txBody>
      </p:sp>
      <p:pic>
        <p:nvPicPr>
          <p:cNvPr id="4099" name="Picture 3" descr="F:\文姿接Case\101年文姿接case\PISA-提問\101.11.6.福和研習\photo\IMAG05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81" t="6717" r="4226" b="24051"/>
          <a:stretch/>
        </p:blipFill>
        <p:spPr bwMode="auto">
          <a:xfrm>
            <a:off x="4473360" y="3995225"/>
            <a:ext cx="4487760" cy="261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220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066134" y="824132"/>
            <a:ext cx="7467600" cy="4419600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Tw Cen MT"/>
                <a:ea typeface="微軟正黑體"/>
              </a:rPr>
              <a:t>教材的進度</a:t>
            </a:r>
            <a:endParaRPr lang="en-US" altLang="zh-TW" sz="3200" dirty="0">
              <a:solidFill>
                <a:srgbClr val="000000"/>
              </a:solidFill>
              <a:latin typeface="Tw Cen MT"/>
              <a:ea typeface="微軟正黑體"/>
            </a:endParaRPr>
          </a:p>
          <a:p>
            <a:pPr lvl="1">
              <a:lnSpc>
                <a:spcPct val="14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Tw Cen MT"/>
                <a:ea typeface="微軟正黑體"/>
              </a:rPr>
              <a:t>課程的設計</a:t>
            </a:r>
            <a:endParaRPr lang="en-US" altLang="zh-TW" sz="3200" dirty="0">
              <a:solidFill>
                <a:srgbClr val="000000"/>
              </a:solidFill>
              <a:latin typeface="Tw Cen MT"/>
              <a:ea typeface="微軟正黑體"/>
            </a:endParaRPr>
          </a:p>
          <a:p>
            <a:pPr>
              <a:lnSpc>
                <a:spcPct val="14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Tw Cen MT"/>
                <a:ea typeface="微軟正黑體"/>
              </a:rPr>
              <a:t>學習的進度</a:t>
            </a:r>
            <a:endParaRPr lang="en-US" altLang="zh-TW" sz="3200" dirty="0">
              <a:solidFill>
                <a:srgbClr val="000000"/>
              </a:solidFill>
              <a:latin typeface="Tw Cen MT"/>
              <a:ea typeface="微軟正黑體"/>
            </a:endParaRPr>
          </a:p>
          <a:p>
            <a:pPr lvl="1">
              <a:lnSpc>
                <a:spcPct val="14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Tw Cen MT"/>
                <a:ea typeface="微軟正黑體"/>
              </a:rPr>
              <a:t>學生跟上了嗎</a:t>
            </a:r>
            <a:r>
              <a:rPr lang="en-US" altLang="zh-TW" sz="3200" dirty="0">
                <a:solidFill>
                  <a:srgbClr val="000000"/>
                </a:solidFill>
                <a:latin typeface="Tw Cen MT"/>
                <a:ea typeface="微軟正黑體"/>
              </a:rPr>
              <a:t>?</a:t>
            </a:r>
          </a:p>
          <a:p>
            <a:pPr>
              <a:lnSpc>
                <a:spcPct val="14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Tw Cen MT"/>
                <a:ea typeface="微軟正黑體"/>
              </a:rPr>
              <a:t>文化的進度</a:t>
            </a:r>
            <a:endParaRPr lang="en-US" altLang="zh-TW" sz="3200" dirty="0">
              <a:solidFill>
                <a:srgbClr val="000000"/>
              </a:solidFill>
              <a:latin typeface="Tw Cen MT"/>
              <a:ea typeface="微軟正黑體"/>
            </a:endParaRPr>
          </a:p>
          <a:p>
            <a:pPr lvl="1">
              <a:lnSpc>
                <a:spcPct val="14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Tw Cen MT"/>
                <a:ea typeface="微軟正黑體"/>
              </a:rPr>
              <a:t>班級的氛圍</a:t>
            </a:r>
            <a:r>
              <a:rPr lang="en-US" altLang="zh-TW" sz="3200" dirty="0">
                <a:solidFill>
                  <a:srgbClr val="000000"/>
                </a:solidFill>
                <a:latin typeface="Tw Cen MT"/>
                <a:ea typeface="微軟正黑體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677" y="3962465"/>
            <a:ext cx="4252448" cy="289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4318" y="1266092"/>
            <a:ext cx="3933183" cy="221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1955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b="0" dirty="0" smtClean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上課第</a:t>
            </a:r>
            <a:r>
              <a:rPr lang="en-US" altLang="zh-TW" sz="4800" b="0" dirty="0" smtClean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4800" b="0" dirty="0" smtClean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  <a:r>
              <a:rPr lang="en-US" altLang="zh-TW" sz="4800" b="0" dirty="0" smtClean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101.10.31</a:t>
            </a:r>
            <a:endParaRPr lang="zh-TW" altLang="en-US" sz="4800" b="0" dirty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219200" y="922608"/>
            <a:ext cx="7467600" cy="906194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sz="4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第六課</a:t>
            </a:r>
            <a:r>
              <a:rPr lang="en-US" altLang="zh-TW" sz="4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4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超越空間的藩籬</a:t>
            </a:r>
            <a:r>
              <a:rPr lang="en-US" altLang="zh-TW" sz="4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</a:p>
          <a:p>
            <a:pPr marL="0" indent="0">
              <a:buNone/>
            </a:pPr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file"/>
              </a:rPr>
              <a:t>分組</a:t>
            </a: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file"/>
              </a:rPr>
              <a:t>討論</a:t>
            </a:r>
            <a:endParaRPr lang="zh-TW" altLang="en-US" sz="3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315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b="0" dirty="0" smtClean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上課第</a:t>
            </a:r>
            <a:r>
              <a:rPr lang="en-US" altLang="zh-TW" sz="4800" b="0" dirty="0" smtClean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4800" b="0" dirty="0" smtClean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  <a:r>
              <a:rPr lang="en-US" altLang="zh-TW" sz="4800" b="0" dirty="0" smtClean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101.11.14</a:t>
            </a:r>
            <a:endParaRPr lang="zh-TW" altLang="en-US" sz="3200" b="0" dirty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1497037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第八課文言文</a:t>
            </a:r>
            <a:r>
              <a:rPr lang="en-US" altLang="zh-TW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兒時記趣</a:t>
            </a:r>
            <a:r>
              <a:rPr lang="en-US" altLang="zh-TW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file"/>
              </a:rPr>
              <a:t>延伸閱讀</a:t>
            </a:r>
            <a:endParaRPr lang="en-US" altLang="zh-TW" sz="32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3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</a:t>
            </a:r>
            <a:r>
              <a:rPr lang="zh-TW" altLang="en-US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子天下</a:t>
            </a:r>
            <a:r>
              <a:rPr lang="zh-TW" altLang="en-US" sz="3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雜誌採訪</a:t>
            </a:r>
            <a:endParaRPr lang="zh-TW" altLang="en-US" sz="3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56" b="6654"/>
          <a:stretch/>
        </p:blipFill>
        <p:spPr bwMode="auto">
          <a:xfrm>
            <a:off x="698730" y="2926078"/>
            <a:ext cx="4164000" cy="209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43" r="9375" b="50000"/>
          <a:stretch/>
        </p:blipFill>
        <p:spPr bwMode="auto">
          <a:xfrm>
            <a:off x="5186287" y="2588452"/>
            <a:ext cx="3841146" cy="277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0841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800" b="0" dirty="0" smtClean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102.4.02</a:t>
            </a:r>
            <a:endParaRPr lang="zh-TW" altLang="en-US" sz="3200" b="0" dirty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3311769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第四課</a:t>
            </a:r>
            <a:r>
              <a:rPr lang="en-US" altLang="zh-TW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母親的教誨</a:t>
            </a:r>
            <a:r>
              <a:rPr lang="en-US" altLang="zh-TW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file"/>
              </a:rPr>
              <a:t>討論</a:t>
            </a:r>
            <a:r>
              <a:rPr lang="en-US" altLang="zh-TW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file"/>
              </a:rPr>
              <a:t>報告</a:t>
            </a:r>
            <a:endParaRPr lang="en-US" altLang="zh-TW" sz="32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國教院教育資料館教學影片前置作業教學觀摩</a:t>
            </a:r>
            <a:endParaRPr lang="en-US" altLang="zh-TW" sz="32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華視到校拍攝教學影片</a:t>
            </a:r>
            <a:endParaRPr lang="en-US" altLang="zh-TW" sz="32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3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非思不可談提問</a:t>
            </a:r>
            <a:r>
              <a:rPr lang="en-US" altLang="zh-TW" sz="3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marL="0" indent="0">
              <a:buNone/>
            </a:pPr>
            <a:r>
              <a:rPr lang="zh-TW" altLang="en-US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32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3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13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0" dirty="0" smtClean="0">
                <a:solidFill>
                  <a:schemeClr val="accent6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觀課後討論</a:t>
            </a:r>
            <a:endParaRPr lang="zh-TW" altLang="en-US" sz="5400" b="0" dirty="0">
              <a:solidFill>
                <a:schemeClr val="accent6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98684" y="838200"/>
            <a:ext cx="7467600" cy="4419600"/>
          </a:xfrm>
        </p:spPr>
        <p:txBody>
          <a:bodyPr/>
          <a:lstStyle/>
          <a:p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</a:t>
            </a:r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課的目的</a:t>
            </a:r>
            <a:endParaRPr lang="zh-TW" altLang="en-US" sz="3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以評鑑為目的</a:t>
            </a:r>
            <a:endParaRPr lang="en-US" altLang="zh-TW" sz="32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以研究為目的</a:t>
            </a:r>
            <a:endParaRPr lang="en-US" altLang="zh-TW" sz="32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共同學習的角色</a:t>
            </a:r>
            <a:endParaRPr lang="en-US" altLang="zh-TW" sz="32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觀課者的心態</a:t>
            </a:r>
            <a:endParaRPr lang="en-US" altLang="zh-TW" sz="32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演示者的心態</a:t>
            </a:r>
            <a:endParaRPr lang="en-US" altLang="zh-TW" sz="32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604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熱力">
  <a:themeElements>
    <a:clrScheme name="熱力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熱力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熱力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熱力">
    <a:dk1>
      <a:srgbClr val="4D5B6B"/>
    </a:dk1>
    <a:lt1>
      <a:srgbClr val="FFFFFF"/>
    </a:lt1>
    <a:dk2>
      <a:srgbClr val="675D59"/>
    </a:dk2>
    <a:lt2>
      <a:srgbClr val="E8DED8"/>
    </a:lt2>
    <a:accent1>
      <a:srgbClr val="FF7605"/>
    </a:accent1>
    <a:accent2>
      <a:srgbClr val="7F7F7F"/>
    </a:accent2>
    <a:accent3>
      <a:srgbClr val="7F5185"/>
    </a:accent3>
    <a:accent4>
      <a:srgbClr val="89AAD3"/>
    </a:accent4>
    <a:accent5>
      <a:srgbClr val="8F5B4B"/>
    </a:accent5>
    <a:accent6>
      <a:srgbClr val="C84340"/>
    </a:accent6>
    <a:hlink>
      <a:srgbClr val="89AAD3"/>
    </a:hlink>
    <a:folHlink>
      <a:srgbClr val="795185"/>
    </a:folHlink>
  </a:clrScheme>
</a:themeOverride>
</file>

<file path=ppt/theme/themeOverride2.xml><?xml version="1.0" encoding="utf-8"?>
<a:themeOverride xmlns:a="http://schemas.openxmlformats.org/drawingml/2006/main">
  <a:clrScheme name="熱力">
    <a:dk1>
      <a:srgbClr val="4D5B6B"/>
    </a:dk1>
    <a:lt1>
      <a:srgbClr val="FFFFFF"/>
    </a:lt1>
    <a:dk2>
      <a:srgbClr val="675D59"/>
    </a:dk2>
    <a:lt2>
      <a:srgbClr val="E8DED8"/>
    </a:lt2>
    <a:accent1>
      <a:srgbClr val="FF7605"/>
    </a:accent1>
    <a:accent2>
      <a:srgbClr val="7F7F7F"/>
    </a:accent2>
    <a:accent3>
      <a:srgbClr val="7F5185"/>
    </a:accent3>
    <a:accent4>
      <a:srgbClr val="89AAD3"/>
    </a:accent4>
    <a:accent5>
      <a:srgbClr val="8F5B4B"/>
    </a:accent5>
    <a:accent6>
      <a:srgbClr val="C84340"/>
    </a:accent6>
    <a:hlink>
      <a:srgbClr val="89AAD3"/>
    </a:hlink>
    <a:folHlink>
      <a:srgbClr val="79518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1260</TotalTime>
  <Words>500</Words>
  <Application>Microsoft Office PowerPoint</Application>
  <PresentationFormat>如螢幕大小 (4:3)</PresentationFormat>
  <Paragraphs>93</Paragraphs>
  <Slides>16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9" baseType="lpstr">
      <vt:lpstr>熱力</vt:lpstr>
      <vt:lpstr>預設簡報設計</vt:lpstr>
      <vt:lpstr>圖表</vt:lpstr>
      <vt:lpstr>分組合作學習實務分享</vt:lpstr>
      <vt:lpstr>投影片 2</vt:lpstr>
      <vt:lpstr>投影片 3</vt:lpstr>
      <vt:lpstr>投影片 4</vt:lpstr>
      <vt:lpstr>投影片 5</vt:lpstr>
      <vt:lpstr>上課第10週101.10.31</vt:lpstr>
      <vt:lpstr>上課第12週101.11.14</vt:lpstr>
      <vt:lpstr>102.4.02</vt:lpstr>
      <vt:lpstr>觀課後討論</vt:lpstr>
      <vt:lpstr>有效的討論</vt:lpstr>
      <vt:lpstr>範文教學</vt:lpstr>
      <vt:lpstr>用自己的話說一遍</vt:lpstr>
      <vt:lpstr>投影片 13</vt:lpstr>
      <vt:lpstr>學生的學習行為發生沒？</vt:lpstr>
      <vt:lpstr>〈寄弟墨書〉學習單</vt:lpstr>
      <vt:lpstr>閱讀教學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Valued Acer Customer</dc:creator>
  <cp:lastModifiedBy>FreshXP</cp:lastModifiedBy>
  <cp:revision>189</cp:revision>
  <dcterms:created xsi:type="dcterms:W3CDTF">2011-09-29T15:07:34Z</dcterms:created>
  <dcterms:modified xsi:type="dcterms:W3CDTF">2013-12-04T06:52:50Z</dcterms:modified>
</cp:coreProperties>
</file>