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/>
          <p:nvPr>
            <p:ph type="body" sz="quarter" idx="13"/>
          </p:nvPr>
        </p:nvSpPr>
        <p:spPr>
          <a:xfrm>
            <a:off x="1270000" y="56896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/>
          <p:nvPr>
            <p:ph type="body" sz="quarter" idx="14"/>
          </p:nvPr>
        </p:nvSpPr>
        <p:spPr>
          <a:xfrm>
            <a:off x="1270000" y="4089400"/>
            <a:ext cx="10464800" cy="774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gradFill flip="none" rotWithShape="1">
          <a:gsLst>
            <a:gs pos="0">
              <a:srgbClr val="FFFFFF"/>
            </a:gs>
            <a:gs pos="100000">
              <a:srgbClr val="E4E4D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群組"/>
          <p:cNvGrpSpPr/>
          <p:nvPr/>
        </p:nvGrpSpPr>
        <p:grpSpPr>
          <a:xfrm>
            <a:off x="215900" y="177800"/>
            <a:ext cx="2108200" cy="1536700"/>
            <a:chOff x="0" y="0"/>
            <a:chExt cx="2108200" cy="1536700"/>
          </a:xfrm>
        </p:grpSpPr>
        <p:pic>
          <p:nvPicPr>
            <p:cNvPr id="117" name="imagedDrawable-1.pdf" descr="imagedDrawable-1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52500"/>
              <a:ext cx="2108200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gerve.png" descr="gerv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0911" y="0"/>
              <a:ext cx="1651136" cy="128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6" name="群組"/>
          <p:cNvGrpSpPr/>
          <p:nvPr/>
        </p:nvGrpSpPr>
        <p:grpSpPr>
          <a:xfrm>
            <a:off x="11721875" y="8832657"/>
            <a:ext cx="1229019" cy="909378"/>
            <a:chOff x="25399" y="0"/>
            <a:chExt cx="1229018" cy="909376"/>
          </a:xfrm>
        </p:grpSpPr>
        <p:grpSp>
          <p:nvGrpSpPr>
            <p:cNvPr id="122" name="群組"/>
            <p:cNvGrpSpPr/>
            <p:nvPr/>
          </p:nvGrpSpPr>
          <p:grpSpPr>
            <a:xfrm>
              <a:off x="267214" y="0"/>
              <a:ext cx="987205" cy="691029"/>
              <a:chOff x="0" y="0"/>
              <a:chExt cx="987203" cy="691028"/>
            </a:xfrm>
          </p:grpSpPr>
          <p:sp>
            <p:nvSpPr>
              <p:cNvPr id="120" name="esign"/>
              <p:cNvSpPr txBox="1"/>
              <p:nvPr/>
            </p:nvSpPr>
            <p:spPr>
              <a:xfrm>
                <a:off x="311484" y="220490"/>
                <a:ext cx="675720" cy="3821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130000"/>
                  </a:lnSpc>
                  <a:buClr>
                    <a:srgbClr val="007ABB"/>
                  </a:buClr>
                  <a:defRPr spc="16" sz="1600">
                    <a:solidFill>
                      <a:srgbClr val="404B57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esign</a:t>
                </a:r>
              </a:p>
            </p:txBody>
          </p:sp>
          <p:sp>
            <p:nvSpPr>
              <p:cNvPr id="121" name="D"/>
              <p:cNvSpPr txBox="1"/>
              <p:nvPr/>
            </p:nvSpPr>
            <p:spPr>
              <a:xfrm rot="420000">
                <a:off x="37596" y="23844"/>
                <a:ext cx="430656" cy="643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130000"/>
                  </a:lnSpc>
                  <a:buClr>
                    <a:srgbClr val="007ABB"/>
                  </a:buClr>
                  <a:defRPr spc="32" sz="3200">
                    <a:solidFill>
                      <a:srgbClr val="0365C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D</a:t>
                </a:r>
              </a:p>
            </p:txBody>
          </p:sp>
        </p:grpSp>
        <p:grpSp>
          <p:nvGrpSpPr>
            <p:cNvPr id="125" name="群組"/>
            <p:cNvGrpSpPr/>
            <p:nvPr/>
          </p:nvGrpSpPr>
          <p:grpSpPr>
            <a:xfrm>
              <a:off x="25399" y="233311"/>
              <a:ext cx="1100893" cy="676066"/>
              <a:chOff x="25399" y="-12699"/>
              <a:chExt cx="1100891" cy="676065"/>
            </a:xfrm>
          </p:grpSpPr>
          <p:sp>
            <p:nvSpPr>
              <p:cNvPr id="123" name="hinking"/>
              <p:cNvSpPr txBox="1"/>
              <p:nvPr/>
            </p:nvSpPr>
            <p:spPr>
              <a:xfrm>
                <a:off x="261089" y="207778"/>
                <a:ext cx="865203" cy="3821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130000"/>
                  </a:lnSpc>
                  <a:buClr>
                    <a:srgbClr val="007ABB"/>
                  </a:buClr>
                  <a:defRPr spc="16" sz="1600">
                    <a:solidFill>
                      <a:srgbClr val="404B57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hinking</a:t>
                </a:r>
              </a:p>
            </p:txBody>
          </p:sp>
          <p:sp>
            <p:nvSpPr>
              <p:cNvPr id="124" name="T"/>
              <p:cNvSpPr txBox="1"/>
              <p:nvPr/>
            </p:nvSpPr>
            <p:spPr>
              <a:xfrm rot="21120000">
                <a:off x="67574" y="9567"/>
                <a:ext cx="364154" cy="6315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130000"/>
                  </a:lnSpc>
                  <a:buClr>
                    <a:srgbClr val="007ABB"/>
                  </a:buClr>
                  <a:defRPr spc="32" sz="3200">
                    <a:solidFill>
                      <a:srgbClr val="C82506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</a:t>
                </a:r>
              </a:p>
            </p:txBody>
          </p:sp>
        </p:grpSp>
      </p:grpSp>
      <p:sp>
        <p:nvSpPr>
          <p:cNvPr id="127" name="大標題文字"/>
          <p:cNvSpPr txBox="1"/>
          <p:nvPr>
            <p:ph type="title"/>
          </p:nvPr>
        </p:nvSpPr>
        <p:spPr>
          <a:xfrm>
            <a:off x="3003550" y="461433"/>
            <a:ext cx="6997700" cy="166370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/>
            <a:r>
              <a:t>大標題文字</a:t>
            </a:r>
          </a:p>
        </p:txBody>
      </p:sp>
      <p:sp>
        <p:nvSpPr>
          <p:cNvPr id="128" name="內文層級一…"/>
          <p:cNvSpPr txBox="1"/>
          <p:nvPr>
            <p:ph type="body" idx="1"/>
          </p:nvPr>
        </p:nvSpPr>
        <p:spPr>
          <a:xfrm>
            <a:off x="1143000" y="2678178"/>
            <a:ext cx="10588493" cy="6261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17500" indent="-317500">
              <a:lnSpc>
                <a:spcPct val="140000"/>
              </a:lnSpc>
              <a:spcBef>
                <a:spcPts val="2400"/>
              </a:spcBef>
              <a:buClr>
                <a:srgbClr val="C7D633"/>
              </a:buClr>
              <a:buSzPct val="100000"/>
              <a:defRPr spc="26" sz="2600">
                <a:solidFill>
                  <a:srgbClr val="404B5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indent="-317500">
              <a:lnSpc>
                <a:spcPct val="140000"/>
              </a:lnSpc>
              <a:spcBef>
                <a:spcPts val="2400"/>
              </a:spcBef>
              <a:buClr>
                <a:srgbClr val="C7D633"/>
              </a:buClr>
              <a:buSzPct val="100000"/>
              <a:defRPr spc="26" sz="2600">
                <a:solidFill>
                  <a:srgbClr val="404B57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317500" indent="-317500">
              <a:lnSpc>
                <a:spcPct val="140000"/>
              </a:lnSpc>
              <a:spcBef>
                <a:spcPts val="2400"/>
              </a:spcBef>
              <a:buClr>
                <a:srgbClr val="C7D633"/>
              </a:buClr>
              <a:buSzPct val="100000"/>
              <a:defRPr spc="26" sz="2600">
                <a:solidFill>
                  <a:srgbClr val="404B57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317500" indent="-317500">
              <a:lnSpc>
                <a:spcPct val="140000"/>
              </a:lnSpc>
              <a:spcBef>
                <a:spcPts val="2400"/>
              </a:spcBef>
              <a:buClr>
                <a:srgbClr val="C7D633"/>
              </a:buClr>
              <a:buSzPct val="100000"/>
              <a:defRPr spc="26" sz="2600">
                <a:solidFill>
                  <a:srgbClr val="404B57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317500" indent="-317500">
              <a:lnSpc>
                <a:spcPct val="140000"/>
              </a:lnSpc>
              <a:spcBef>
                <a:spcPts val="2400"/>
              </a:spcBef>
              <a:buClr>
                <a:srgbClr val="C7D633"/>
              </a:buClr>
              <a:buSzPct val="100000"/>
              <a:defRPr spc="26" sz="2600">
                <a:solidFill>
                  <a:srgbClr val="404B57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9" name="幻燈片編號"/>
          <p:cNvSpPr txBox="1"/>
          <p:nvPr>
            <p:ph type="sldNum" sz="quarter" idx="2"/>
          </p:nvPr>
        </p:nvSpPr>
        <p:spPr>
          <a:xfrm>
            <a:off x="126999" y="9385300"/>
            <a:ext cx="266905" cy="27277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13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https://www.google.com.tw/patents/US459516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youtube.com/watch?v=Ap3qEVzYElk&amp;t=13s" TargetMode="Externa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s://www.youtube.com/watch?v=X-_H9H0p6JE" TargetMode="External"/><Relationship Id="rId6" Type="http://schemas.openxmlformats.org/officeDocument/2006/relationships/image" Target="../media/image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hyperlink" Target="https://dschool.stanford.edu/" TargetMode="External"/><Relationship Id="rId15" Type="http://schemas.openxmlformats.org/officeDocument/2006/relationships/image" Target="../media/image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parenting.com.tw/article/5071193-%E8%A8%AD%E8%A8%88%E6%80%9D%E8%80%83%EF%BC%9A%E4%BC%81%E6%A5%AD%E5%88%B0%E4%B8%AD%E5%B0%8F%E5%AD%B8%E9%83%BD%E5%9C%A8%E5%AD%B8%E7%9A%84%E5%89%B5%E6%96%B0%E6%B3%95/" TargetMode="External"/><Relationship Id="rId3" Type="http://schemas.openxmlformats.org/officeDocument/2006/relationships/image" Target="../media/image4.jpeg"/><Relationship Id="rId4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nKibS8OIoY0" TargetMode="External"/><Relationship Id="rId3" Type="http://schemas.openxmlformats.org/officeDocument/2006/relationships/image" Target="../media/image4.tif"/><Relationship Id="rId4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"/><Relationship Id="rId3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9jT0ZtNMMjg" TargetMode="External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hyperlink" Target="https://twpat1.tipo.gov.tw/tipotwoc/tipotwkm?!!FR_I571294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tedxtaipei.com/articles/jinsop-lee-design-for-all-5-senses/" TargetMode="Externa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hyperlink" Target="https://www.youtube.com/watch?v=heItyp0VOzU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hyperlink" Target="http://www.google.com/patents/US8540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://www.google.com/patents?vid=1219881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創客"/>
          <p:cNvSpPr txBox="1"/>
          <p:nvPr>
            <p:ph type="ctrTitle"/>
          </p:nvPr>
        </p:nvSpPr>
        <p:spPr>
          <a:xfrm rot="240000">
            <a:off x="8068137" y="2131483"/>
            <a:ext cx="3463463" cy="1244601"/>
          </a:xfrm>
          <a:prstGeom prst="rect">
            <a:avLst/>
          </a:prstGeom>
        </p:spPr>
        <p:txBody>
          <a:bodyPr/>
          <a:lstStyle/>
          <a:p>
            <a:pPr defTabSz="327152">
              <a:defRPr sz="5600">
                <a:solidFill>
                  <a:schemeClr val="accent4">
                    <a:hueOff val="141567"/>
                    <a:satOff val="12213"/>
                    <a:lumOff val="21573"/>
                  </a:schemeClr>
                </a:solidFill>
                <a:latin typeface="Songti TC Bold"/>
                <a:ea typeface="Songti TC Bold"/>
                <a:cs typeface="Songti TC Bold"/>
                <a:sym typeface="Songti TC Bold"/>
              </a:defRPr>
            </a:pPr>
            <a:r>
              <a:t>創</a:t>
            </a:r>
            <a:r>
              <a:rPr sz="6384"/>
              <a:t>客</a:t>
            </a:r>
          </a:p>
        </p:txBody>
      </p:sp>
      <p:sp>
        <p:nvSpPr>
          <p:cNvPr id="148" name="宜蘭縣自造教育示範中心  陳榮政"/>
          <p:cNvSpPr txBox="1"/>
          <p:nvPr>
            <p:ph type="subTitle" sz="quarter" idx="1"/>
          </p:nvPr>
        </p:nvSpPr>
        <p:spPr>
          <a:xfrm>
            <a:off x="355600" y="8573589"/>
            <a:ext cx="12293600" cy="659413"/>
          </a:xfrm>
          <a:prstGeom prst="rect">
            <a:avLst/>
          </a:prstGeom>
        </p:spPr>
        <p:txBody>
          <a:bodyPr/>
          <a:lstStyle>
            <a:lvl1pPr defTabSz="572516">
              <a:defRPr sz="3136">
                <a:latin typeface="Lantinghei TC Extralight"/>
                <a:ea typeface="Lantinghei TC Extralight"/>
                <a:cs typeface="Lantinghei TC Extralight"/>
                <a:sym typeface="Lantinghei TC Extralight"/>
              </a:defRPr>
            </a:lvl1pPr>
          </a:lstStyle>
          <a:p>
            <a:pPr/>
            <a:r>
              <a:t>宜蘭縣自造教育示範中心  陳榮政</a:t>
            </a:r>
          </a:p>
        </p:txBody>
      </p:sp>
      <p:sp>
        <p:nvSpPr>
          <p:cNvPr id="149" name="Maker"/>
          <p:cNvSpPr txBox="1"/>
          <p:nvPr/>
        </p:nvSpPr>
        <p:spPr>
          <a:xfrm rot="20743017">
            <a:off x="2109704" y="1871133"/>
            <a:ext cx="239305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>
              <a:defRPr sz="7200"/>
            </a:lvl1pPr>
          </a:lstStyle>
          <a:p>
            <a:pPr/>
            <a:r>
              <a:t>Maker</a:t>
            </a:r>
          </a:p>
        </p:txBody>
      </p:sp>
      <p:sp>
        <p:nvSpPr>
          <p:cNvPr id="150" name="發明"/>
          <p:cNvSpPr txBox="1"/>
          <p:nvPr/>
        </p:nvSpPr>
        <p:spPr>
          <a:xfrm rot="21360000">
            <a:off x="5817362" y="2753783"/>
            <a:ext cx="1370077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3BC256"/>
                </a:solidFill>
                <a:latin typeface="HanziPen TC Regular"/>
                <a:ea typeface="HanziPen TC Regular"/>
                <a:cs typeface="HanziPen TC Regular"/>
                <a:sym typeface="HanziPen TC Regular"/>
              </a:defRPr>
            </a:lvl1pPr>
          </a:lstStyle>
          <a:p>
            <a:pPr/>
            <a:r>
              <a:t>發明</a:t>
            </a:r>
          </a:p>
        </p:txBody>
      </p:sp>
      <p:sp>
        <p:nvSpPr>
          <p:cNvPr id="151" name="設計思考實戰營"/>
          <p:cNvSpPr txBox="1"/>
          <p:nvPr/>
        </p:nvSpPr>
        <p:spPr>
          <a:xfrm>
            <a:off x="3746500" y="4235450"/>
            <a:ext cx="6337301" cy="1282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304800">
              <a:defRPr b="1" sz="7000">
                <a:solidFill>
                  <a:srgbClr val="009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/>
            <a:r>
              <a:t>設計思考實戰營</a:t>
            </a:r>
          </a:p>
        </p:txBody>
      </p:sp>
      <p:sp>
        <p:nvSpPr>
          <p:cNvPr id="152" name="自造者"/>
          <p:cNvSpPr txBox="1"/>
          <p:nvPr/>
        </p:nvSpPr>
        <p:spPr>
          <a:xfrm rot="20905594">
            <a:off x="8828318" y="6526741"/>
            <a:ext cx="19431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5">
                    <a:hueOff val="-92222"/>
                    <a:lumOff val="-9871"/>
                  </a:schemeClr>
                </a:solidFill>
              </a:defRPr>
            </a:lvl1pPr>
          </a:lstStyle>
          <a:p>
            <a:pPr/>
            <a:r>
              <a:t>自造者</a:t>
            </a:r>
          </a:p>
        </p:txBody>
      </p:sp>
      <p:sp>
        <p:nvSpPr>
          <p:cNvPr id="153" name="創新"/>
          <p:cNvSpPr txBox="1"/>
          <p:nvPr/>
        </p:nvSpPr>
        <p:spPr>
          <a:xfrm rot="180000">
            <a:off x="2220383" y="7495712"/>
            <a:ext cx="13335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40FF"/>
                </a:solidFill>
              </a:defRPr>
            </a:lvl1pPr>
          </a:lstStyle>
          <a:p>
            <a:pPr/>
            <a:r>
              <a:t>創新</a:t>
            </a:r>
          </a:p>
        </p:txBody>
      </p:sp>
      <p:sp>
        <p:nvSpPr>
          <p:cNvPr id="154" name="2018.08.09"/>
          <p:cNvSpPr txBox="1"/>
          <p:nvPr/>
        </p:nvSpPr>
        <p:spPr>
          <a:xfrm>
            <a:off x="10777108" y="8674695"/>
            <a:ext cx="144125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2018.08.09</a:t>
            </a:r>
          </a:p>
        </p:txBody>
      </p:sp>
      <p:sp>
        <p:nvSpPr>
          <p:cNvPr id="155" name="Design Thinking"/>
          <p:cNvSpPr txBox="1"/>
          <p:nvPr/>
        </p:nvSpPr>
        <p:spPr>
          <a:xfrm>
            <a:off x="4969768" y="6251883"/>
            <a:ext cx="3524797" cy="774701"/>
          </a:xfrm>
          <a:prstGeom prst="rect">
            <a:avLst/>
          </a:prstGeom>
          <a:solidFill>
            <a:srgbClr val="F4F3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4600">
                <a:solidFill>
                  <a:schemeClr val="accent4">
                    <a:hueOff val="141567"/>
                    <a:satOff val="12213"/>
                    <a:lumOff val="2157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Design Thinking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捲筒衛生紙怎麼放？"/>
          <p:cNvSpPr txBox="1"/>
          <p:nvPr>
            <p:ph type="title"/>
          </p:nvPr>
        </p:nvSpPr>
        <p:spPr>
          <a:xfrm>
            <a:off x="355600" y="114300"/>
            <a:ext cx="12293600" cy="2438400"/>
          </a:xfrm>
          <a:prstGeom prst="rect">
            <a:avLst/>
          </a:prstGeom>
        </p:spPr>
        <p:txBody>
          <a:bodyPr/>
          <a:lstStyle/>
          <a:p>
            <a:pPr/>
            <a:r>
              <a:t>捲筒衛生紙怎麼放？</a:t>
            </a:r>
          </a:p>
        </p:txBody>
      </p:sp>
      <p:pic>
        <p:nvPicPr>
          <p:cNvPr id="19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442" y="2237316"/>
            <a:ext cx="4912521" cy="6172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5516" y="2237316"/>
            <a:ext cx="4719874" cy="617214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1891年9月15日…"/>
          <p:cNvSpPr txBox="1"/>
          <p:nvPr/>
        </p:nvSpPr>
        <p:spPr>
          <a:xfrm>
            <a:off x="6893507" y="8367183"/>
            <a:ext cx="297909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1891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年</a:t>
            </a:r>
            <a:r>
              <a:t>9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月</a:t>
            </a:r>
            <a:r>
              <a:t>15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日</a:t>
            </a:r>
            <a:r>
              <a:t> 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4" invalidUrl="" action="" tgtFrame="" tooltip="" history="1" highlightClick="0" endSnd="0"/>
              </a:rPr>
              <a:t>美國專利 US459516 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9" grpId="3"/>
      <p:bldP build="whole" bldLvl="1" animBg="1" rev="0" advAuto="0" spid="19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創意哪裡來"/>
          <p:cNvSpPr txBox="1"/>
          <p:nvPr/>
        </p:nvSpPr>
        <p:spPr>
          <a:xfrm>
            <a:off x="4159249" y="2988733"/>
            <a:ext cx="468630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/>
            <a:r>
              <a:t>創意哪裡來</a:t>
            </a:r>
          </a:p>
        </p:txBody>
      </p:sp>
      <p:pic>
        <p:nvPicPr>
          <p:cNvPr id="20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5584" t="11421" r="6793" b="5"/>
          <a:stretch>
            <a:fillRect/>
          </a:stretch>
        </p:blipFill>
        <p:spPr>
          <a:xfrm>
            <a:off x="1878944" y="5416354"/>
            <a:ext cx="2845671" cy="2876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8" h="21593" fill="norm" stroke="1" extrusionOk="0">
                <a:moveTo>
                  <a:pt x="14740" y="0"/>
                </a:moveTo>
                <a:cubicBezTo>
                  <a:pt x="12565" y="7"/>
                  <a:pt x="10966" y="607"/>
                  <a:pt x="9890" y="1817"/>
                </a:cubicBezTo>
                <a:cubicBezTo>
                  <a:pt x="8867" y="2967"/>
                  <a:pt x="8455" y="4179"/>
                  <a:pt x="8455" y="6039"/>
                </a:cubicBezTo>
                <a:cubicBezTo>
                  <a:pt x="8455" y="7976"/>
                  <a:pt x="8917" y="9258"/>
                  <a:pt x="10020" y="10373"/>
                </a:cubicBezTo>
                <a:cubicBezTo>
                  <a:pt x="10743" y="11105"/>
                  <a:pt x="11420" y="11502"/>
                  <a:pt x="12530" y="11839"/>
                </a:cubicBezTo>
                <a:cubicBezTo>
                  <a:pt x="13556" y="12151"/>
                  <a:pt x="16342" y="12096"/>
                  <a:pt x="17366" y="11744"/>
                </a:cubicBezTo>
                <a:cubicBezTo>
                  <a:pt x="18952" y="11199"/>
                  <a:pt x="20353" y="9775"/>
                  <a:pt x="20825" y="8228"/>
                </a:cubicBezTo>
                <a:cubicBezTo>
                  <a:pt x="21586" y="5738"/>
                  <a:pt x="20866" y="2723"/>
                  <a:pt x="19187" y="1367"/>
                </a:cubicBezTo>
                <a:cubicBezTo>
                  <a:pt x="17964" y="380"/>
                  <a:pt x="16706" y="-7"/>
                  <a:pt x="14740" y="0"/>
                </a:cubicBezTo>
                <a:close/>
                <a:moveTo>
                  <a:pt x="6826" y="9932"/>
                </a:moveTo>
                <a:cubicBezTo>
                  <a:pt x="6754" y="9914"/>
                  <a:pt x="6696" y="10006"/>
                  <a:pt x="6646" y="10209"/>
                </a:cubicBezTo>
                <a:cubicBezTo>
                  <a:pt x="6605" y="10373"/>
                  <a:pt x="6452" y="10658"/>
                  <a:pt x="6307" y="10844"/>
                </a:cubicBezTo>
                <a:cubicBezTo>
                  <a:pt x="5997" y="11243"/>
                  <a:pt x="5686" y="11269"/>
                  <a:pt x="4483" y="10987"/>
                </a:cubicBezTo>
                <a:cubicBezTo>
                  <a:pt x="3583" y="10776"/>
                  <a:pt x="2785" y="10859"/>
                  <a:pt x="2055" y="11240"/>
                </a:cubicBezTo>
                <a:cubicBezTo>
                  <a:pt x="1489" y="11536"/>
                  <a:pt x="947" y="12252"/>
                  <a:pt x="850" y="12831"/>
                </a:cubicBezTo>
                <a:cubicBezTo>
                  <a:pt x="786" y="13213"/>
                  <a:pt x="681" y="13396"/>
                  <a:pt x="464" y="13496"/>
                </a:cubicBezTo>
                <a:cubicBezTo>
                  <a:pt x="96" y="13665"/>
                  <a:pt x="-14" y="13976"/>
                  <a:pt x="1" y="14806"/>
                </a:cubicBezTo>
                <a:cubicBezTo>
                  <a:pt x="16" y="15631"/>
                  <a:pt x="293" y="16697"/>
                  <a:pt x="859" y="18113"/>
                </a:cubicBezTo>
                <a:cubicBezTo>
                  <a:pt x="1224" y="19028"/>
                  <a:pt x="1326" y="19470"/>
                  <a:pt x="1383" y="20419"/>
                </a:cubicBezTo>
                <a:lnTo>
                  <a:pt x="1454" y="21593"/>
                </a:lnTo>
                <a:lnTo>
                  <a:pt x="8190" y="21593"/>
                </a:lnTo>
                <a:lnTo>
                  <a:pt x="8122" y="20547"/>
                </a:lnTo>
                <a:cubicBezTo>
                  <a:pt x="7835" y="16054"/>
                  <a:pt x="7730" y="15406"/>
                  <a:pt x="7055" y="14005"/>
                </a:cubicBezTo>
                <a:lnTo>
                  <a:pt x="6672" y="13210"/>
                </a:lnTo>
                <a:lnTo>
                  <a:pt x="6961" y="12736"/>
                </a:lnTo>
                <a:cubicBezTo>
                  <a:pt x="7301" y="12179"/>
                  <a:pt x="7364" y="10994"/>
                  <a:pt x="7085" y="10326"/>
                </a:cubicBezTo>
                <a:cubicBezTo>
                  <a:pt x="6983" y="10082"/>
                  <a:pt x="6897" y="9951"/>
                  <a:pt x="6826" y="9932"/>
                </a:cubicBezTo>
                <a:close/>
                <a:moveTo>
                  <a:pt x="9769" y="11628"/>
                </a:moveTo>
                <a:cubicBezTo>
                  <a:pt x="9633" y="11628"/>
                  <a:pt x="9501" y="11726"/>
                  <a:pt x="9478" y="11848"/>
                </a:cubicBezTo>
                <a:cubicBezTo>
                  <a:pt x="9446" y="12014"/>
                  <a:pt x="9520" y="12071"/>
                  <a:pt x="9769" y="12071"/>
                </a:cubicBezTo>
                <a:cubicBezTo>
                  <a:pt x="10018" y="12071"/>
                  <a:pt x="10090" y="12014"/>
                  <a:pt x="10058" y="11848"/>
                </a:cubicBezTo>
                <a:cubicBezTo>
                  <a:pt x="10035" y="11726"/>
                  <a:pt x="9906" y="11628"/>
                  <a:pt x="9769" y="116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3" name="靈光一現？"/>
          <p:cNvSpPr txBox="1"/>
          <p:nvPr/>
        </p:nvSpPr>
        <p:spPr>
          <a:xfrm>
            <a:off x="5285316" y="5672666"/>
            <a:ext cx="468630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</a:defRPr>
            </a:lvl1pPr>
          </a:lstStyle>
          <a:p>
            <a:pPr/>
            <a:r>
              <a:t>靈光一現？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創意的來源"/>
          <p:cNvSpPr txBox="1"/>
          <p:nvPr/>
        </p:nvSpPr>
        <p:spPr>
          <a:xfrm rot="20850976">
            <a:off x="4349749" y="982133"/>
            <a:ext cx="43053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創意的來源</a:t>
            </a:r>
          </a:p>
        </p:txBody>
      </p:sp>
      <p:sp>
        <p:nvSpPr>
          <p:cNvPr id="206" name="觀察"/>
          <p:cNvSpPr txBox="1"/>
          <p:nvPr/>
        </p:nvSpPr>
        <p:spPr>
          <a:xfrm>
            <a:off x="5607049" y="3111920"/>
            <a:ext cx="214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29C406"/>
                </a:solidFill>
              </a:defRPr>
            </a:lvl1pPr>
          </a:lstStyle>
          <a:p>
            <a:pPr/>
            <a:r>
              <a:t>觀察</a:t>
            </a:r>
          </a:p>
        </p:txBody>
      </p:sp>
      <p:sp>
        <p:nvSpPr>
          <p:cNvPr id="207" name="觀+察"/>
          <p:cNvSpPr txBox="1"/>
          <p:nvPr/>
        </p:nvSpPr>
        <p:spPr>
          <a:xfrm>
            <a:off x="5102770" y="4861453"/>
            <a:ext cx="3154860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FF7118"/>
                </a:solidFill>
              </a:defRPr>
            </a:pPr>
            <a:r>
              <a:t>觀+</a:t>
            </a:r>
            <a:r>
              <a:rPr>
                <a:solidFill>
                  <a:srgbClr val="FF40FF"/>
                </a:solidFill>
              </a:rPr>
              <a:t>察</a:t>
            </a:r>
          </a:p>
        </p:txBody>
      </p:sp>
      <p:sp>
        <p:nvSpPr>
          <p:cNvPr id="208" name="同理心"/>
          <p:cNvSpPr txBox="1"/>
          <p:nvPr/>
        </p:nvSpPr>
        <p:spPr>
          <a:xfrm>
            <a:off x="4718050" y="6764866"/>
            <a:ext cx="392430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EFA61D"/>
                </a:solidFill>
              </a:defRPr>
            </a:lvl1pPr>
          </a:lstStyle>
          <a:p>
            <a:pPr/>
            <a:r>
              <a:t>同理心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2"/>
      <p:bldP build="whole" bldLvl="1" animBg="1" rev="0" advAuto="0" spid="208" grpId="3"/>
      <p:bldP build="whole" bldLvl="1" animBg="1" rev="0" advAuto="0" spid="20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有沒有原理原則可依循"/>
          <p:cNvSpPr txBox="1"/>
          <p:nvPr>
            <p:ph type="title"/>
          </p:nvPr>
        </p:nvSpPr>
        <p:spPr>
          <a:xfrm>
            <a:off x="355600" y="4660900"/>
            <a:ext cx="12293600" cy="2438400"/>
          </a:xfrm>
          <a:prstGeom prst="rect">
            <a:avLst/>
          </a:prstGeom>
        </p:spPr>
        <p:txBody>
          <a:bodyPr/>
          <a:lstStyle/>
          <a:p>
            <a:pPr/>
            <a:r>
              <a:t>有沒有</a:t>
            </a:r>
            <a:r>
              <a:rPr sz="830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</a:rPr>
              <a:t>原理原則</a:t>
            </a:r>
            <a:r>
              <a:t>可依循</a:t>
            </a:r>
          </a:p>
        </p:txBody>
      </p:sp>
      <p:sp>
        <p:nvSpPr>
          <p:cNvPr id="211" name="除了土法煉鋼"/>
          <p:cNvSpPr txBox="1"/>
          <p:nvPr/>
        </p:nvSpPr>
        <p:spPr>
          <a:xfrm>
            <a:off x="4006849" y="3441699"/>
            <a:ext cx="49911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除了土法煉鋼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設計思考"/>
          <p:cNvSpPr txBox="1"/>
          <p:nvPr>
            <p:ph type="title"/>
          </p:nvPr>
        </p:nvSpPr>
        <p:spPr>
          <a:xfrm>
            <a:off x="1797678" y="1220192"/>
            <a:ext cx="9409444" cy="1153782"/>
          </a:xfrm>
          <a:prstGeom prst="rect">
            <a:avLst/>
          </a:prstGeom>
        </p:spPr>
        <p:txBody>
          <a:bodyPr/>
          <a:lstStyle>
            <a:lvl1pPr>
              <a:lnSpc>
                <a:spcPct val="140000"/>
              </a:lnSpc>
              <a:spcBef>
                <a:spcPts val="2400"/>
              </a:spcBef>
              <a:defRPr cap="none" spc="72">
                <a:solidFill>
                  <a:srgbClr val="404B57"/>
                </a:solidFill>
              </a:defRPr>
            </a:lvl1pPr>
          </a:lstStyle>
          <a:p>
            <a:pPr/>
            <a:r>
              <a:t>設計思考</a:t>
            </a:r>
          </a:p>
        </p:txBody>
      </p:sp>
      <p:grpSp>
        <p:nvGrpSpPr>
          <p:cNvPr id="216" name="影像"/>
          <p:cNvGrpSpPr/>
          <p:nvPr/>
        </p:nvGrpSpPr>
        <p:grpSpPr>
          <a:xfrm>
            <a:off x="8175414" y="5231451"/>
            <a:ext cx="4143200" cy="2630092"/>
            <a:chOff x="0" y="0"/>
            <a:chExt cx="4143198" cy="2630090"/>
          </a:xfrm>
        </p:grpSpPr>
        <p:pic>
          <p:nvPicPr>
            <p:cNvPr id="215" name="影像" descr="影像">
              <a:hlinkClick r:id="rId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100" y="25400"/>
              <a:ext cx="4066999" cy="25030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影像" descr="影像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43199" cy="2630091"/>
            </a:xfrm>
            <a:prstGeom prst="rect">
              <a:avLst/>
            </a:prstGeom>
            <a:effectLst/>
          </p:spPr>
        </p:pic>
      </p:grpSp>
      <p:grpSp>
        <p:nvGrpSpPr>
          <p:cNvPr id="219" name="IMG_2960.JPG"/>
          <p:cNvGrpSpPr/>
          <p:nvPr/>
        </p:nvGrpSpPr>
        <p:grpSpPr>
          <a:xfrm>
            <a:off x="2269066" y="3024469"/>
            <a:ext cx="4770216" cy="3653862"/>
            <a:chOff x="0" y="0"/>
            <a:chExt cx="4770215" cy="3653861"/>
          </a:xfrm>
        </p:grpSpPr>
        <p:pic>
          <p:nvPicPr>
            <p:cNvPr id="218" name="IMG_2960.JPG" descr="IMG_2960.JPG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800" y="38100"/>
              <a:ext cx="4668616" cy="35014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7" name="IMG_2960.JPG" descr="IMG_2960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770216" cy="3653862"/>
            </a:xfrm>
            <a:prstGeom prst="rect">
              <a:avLst/>
            </a:prstGeom>
            <a:effectLst/>
          </p:spPr>
        </p:pic>
      </p:grpSp>
      <p:grpSp>
        <p:nvGrpSpPr>
          <p:cNvPr id="222" name="IMG_2962.JPG"/>
          <p:cNvGrpSpPr/>
          <p:nvPr/>
        </p:nvGrpSpPr>
        <p:grpSpPr>
          <a:xfrm rot="21360000">
            <a:off x="1008761" y="5453956"/>
            <a:ext cx="1854949" cy="2498665"/>
            <a:chOff x="0" y="0"/>
            <a:chExt cx="1854947" cy="2498663"/>
          </a:xfrm>
        </p:grpSpPr>
        <p:pic>
          <p:nvPicPr>
            <p:cNvPr id="221" name="IMG_2962.JPG" descr="IMG_2962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38100" y="25400"/>
              <a:ext cx="1778748" cy="23716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IMG_2962.JPG" descr="IMG_2962.JP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1854948" cy="2498665"/>
            </a:xfrm>
            <a:prstGeom prst="rect">
              <a:avLst/>
            </a:prstGeom>
            <a:effectLst/>
          </p:spPr>
        </p:pic>
      </p:grpSp>
      <p:grpSp>
        <p:nvGrpSpPr>
          <p:cNvPr id="225" name="IMG_2978.JPG"/>
          <p:cNvGrpSpPr/>
          <p:nvPr/>
        </p:nvGrpSpPr>
        <p:grpSpPr>
          <a:xfrm rot="533665">
            <a:off x="5246597" y="6022189"/>
            <a:ext cx="1963290" cy="2635199"/>
            <a:chOff x="0" y="0"/>
            <a:chExt cx="1963289" cy="2635198"/>
          </a:xfrm>
        </p:grpSpPr>
        <p:pic>
          <p:nvPicPr>
            <p:cNvPr id="224" name="IMG_2978.JPG" descr="IMG_2978.JPG"/>
            <p:cNvPicPr>
              <a:picLocks noChangeAspect="0"/>
            </p:cNvPicPr>
            <p:nvPr/>
          </p:nvPicPr>
          <p:blipFill>
            <a:blip r:embed="rId10">
              <a:extLst/>
            </a:blip>
            <a:srcRect l="18306" t="10724" r="17972" b="16198"/>
            <a:stretch>
              <a:fillRect/>
            </a:stretch>
          </p:blipFill>
          <p:spPr>
            <a:xfrm>
              <a:off x="38100" y="25400"/>
              <a:ext cx="1887090" cy="25081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IMG_2978.JPG" descr="IMG_2978.JP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1963291" cy="2635199"/>
            </a:xfrm>
            <a:prstGeom prst="rect">
              <a:avLst/>
            </a:prstGeom>
            <a:effectLst/>
          </p:spPr>
        </p:pic>
      </p:grpSp>
      <p:grpSp>
        <p:nvGrpSpPr>
          <p:cNvPr id="228" name="IMG_2981.JPG"/>
          <p:cNvGrpSpPr/>
          <p:nvPr/>
        </p:nvGrpSpPr>
        <p:grpSpPr>
          <a:xfrm rot="21402079">
            <a:off x="3080107" y="6284756"/>
            <a:ext cx="1963170" cy="2668373"/>
            <a:chOff x="0" y="0"/>
            <a:chExt cx="1963168" cy="2668372"/>
          </a:xfrm>
        </p:grpSpPr>
        <p:pic>
          <p:nvPicPr>
            <p:cNvPr id="227" name="IMG_2981.JPG" descr="IMG_2981.JP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7729" t="7510" r="11813" b="11220"/>
            <a:stretch>
              <a:fillRect/>
            </a:stretch>
          </p:blipFill>
          <p:spPr>
            <a:xfrm>
              <a:off x="38100" y="25399"/>
              <a:ext cx="1886969" cy="25413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IMG_2981.JPG" descr="IMG_2981.JP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1963169" cy="2668373"/>
            </a:xfrm>
            <a:prstGeom prst="rect">
              <a:avLst/>
            </a:prstGeom>
            <a:effectLst/>
          </p:spPr>
        </p:pic>
      </p:grpSp>
      <p:pic>
        <p:nvPicPr>
          <p:cNvPr id="229" name="影像" descr="影像">
            <a:hlinkClick r:id="rId1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701569" y="3520789"/>
            <a:ext cx="2979407" cy="53844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資料來源：https://www.youtube.com/watch?v=Ap3qEVzYElk&amp;t=13s"/>
          <p:cNvSpPr txBox="1"/>
          <p:nvPr/>
        </p:nvSpPr>
        <p:spPr>
          <a:xfrm>
            <a:off x="7474215" y="8036286"/>
            <a:ext cx="502302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500"/>
              </a:lnSpc>
              <a:defRPr sz="14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u="none"/>
              <a:t> </a:t>
            </a:r>
            <a:r>
              <a:rPr sz="1200" u="none"/>
              <a:t>資料來源：https://www.youtube.com/watch?v=Ap3qEVzYElk&amp;t=13s</a:t>
            </a:r>
          </a:p>
        </p:txBody>
      </p:sp>
      <p:sp>
        <p:nvSpPr>
          <p:cNvPr id="231" name="資料來源：https://www.youtube.com/watch?v=X-_H9H0p6JE"/>
          <p:cNvSpPr txBox="1"/>
          <p:nvPr/>
        </p:nvSpPr>
        <p:spPr>
          <a:xfrm>
            <a:off x="1947857" y="9008671"/>
            <a:ext cx="450339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500"/>
              </a:lnSpc>
              <a:defRPr sz="14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u="none"/>
              <a:t> </a:t>
            </a:r>
            <a:r>
              <a:rPr sz="1200" u="none"/>
              <a:t>資料來源：https://www.youtube.com/watch?v=X-_H9H0p6JE</a:t>
            </a:r>
          </a:p>
        </p:txBody>
      </p:sp>
      <p:sp>
        <p:nvSpPr>
          <p:cNvPr id="232" name="資料來源：https://dschool.stanford.edu/"/>
          <p:cNvSpPr txBox="1"/>
          <p:nvPr/>
        </p:nvSpPr>
        <p:spPr>
          <a:xfrm>
            <a:off x="7673858" y="4218662"/>
            <a:ext cx="303482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500"/>
              </a:lnSpc>
              <a:defRPr sz="14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u="none"/>
              <a:t> </a:t>
            </a:r>
            <a:r>
              <a:rPr sz="1200" u="none"/>
              <a:t>資料來源：https://dschool.stanford.edu/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esign Thinking"/>
          <p:cNvSpPr txBox="1"/>
          <p:nvPr/>
        </p:nvSpPr>
        <p:spPr>
          <a:xfrm rot="247053">
            <a:off x="1069630" y="1483097"/>
            <a:ext cx="10865540" cy="731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0"/>
            </a:pPr>
            <a:r>
              <a:rPr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</a:rPr>
              <a:t>Design</a:t>
            </a:r>
            <a:r>
              <a:t> </a:t>
            </a:r>
            <a:r>
              <a:rPr>
                <a:solidFill>
                  <a:schemeClr val="accent6">
                    <a:satOff val="1848"/>
                    <a:lumOff val="-15262"/>
                  </a:schemeClr>
                </a:solidFill>
              </a:rPr>
              <a:t>Thinking</a:t>
            </a:r>
          </a:p>
        </p:txBody>
      </p:sp>
      <p:sp>
        <p:nvSpPr>
          <p:cNvPr id="235" name="設計思考五步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設計思考五步驟</a:t>
            </a:r>
          </a:p>
        </p:txBody>
      </p:sp>
      <p:grpSp>
        <p:nvGrpSpPr>
          <p:cNvPr id="238" name="3652d42bd88a3d41315e8214dd644f5c-371524.jpg"/>
          <p:cNvGrpSpPr/>
          <p:nvPr/>
        </p:nvGrpSpPr>
        <p:grpSpPr>
          <a:xfrm>
            <a:off x="781482" y="2321297"/>
            <a:ext cx="11441836" cy="6581983"/>
            <a:chOff x="0" y="0"/>
            <a:chExt cx="11441834" cy="6581981"/>
          </a:xfrm>
        </p:grpSpPr>
        <p:pic>
          <p:nvPicPr>
            <p:cNvPr id="237" name="3652d42bd88a3d41315e8214dd644f5c-371524.jpg" descr="3652d42bd88a3d41315e8214dd644f5c-371524.jpg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900" y="50800"/>
              <a:ext cx="11264035" cy="6340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3652d42bd88a3d41315e8214dd644f5c-371524.jpg" descr="3652d42bd88a3d41315e8214dd644f5c-371524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441835" cy="6581982"/>
            </a:xfrm>
            <a:prstGeom prst="rect">
              <a:avLst/>
            </a:prstGeom>
            <a:effectLst/>
          </p:spPr>
        </p:pic>
      </p:grpSp>
      <p:sp>
        <p:nvSpPr>
          <p:cNvPr id="239" name="資料來源：親子天下雜誌79期"/>
          <p:cNvSpPr txBox="1"/>
          <p:nvPr/>
        </p:nvSpPr>
        <p:spPr>
          <a:xfrm>
            <a:off x="9658678" y="8928211"/>
            <a:ext cx="250661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u="sng"/>
            </a:pPr>
            <a:r>
              <a:rPr u="none"/>
              <a:t> 資料來源：親子天下雜誌79期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  <p:bldP build="whole" bldLvl="1" animBg="1" rev="0" advAuto="0" spid="23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Eatwell 輔助餐具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Eatwell 輔助餐具</a:t>
            </a:r>
          </a:p>
        </p:txBody>
      </p:sp>
      <p:grpSp>
        <p:nvGrpSpPr>
          <p:cNvPr id="244" name="影像"/>
          <p:cNvGrpSpPr/>
          <p:nvPr/>
        </p:nvGrpSpPr>
        <p:grpSpPr>
          <a:xfrm>
            <a:off x="1565498" y="3043930"/>
            <a:ext cx="9873804" cy="5672340"/>
            <a:chOff x="0" y="0"/>
            <a:chExt cx="9873803" cy="5672339"/>
          </a:xfrm>
        </p:grpSpPr>
        <p:pic>
          <p:nvPicPr>
            <p:cNvPr id="243" name="影像" descr="影像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900" y="50800"/>
              <a:ext cx="9696004" cy="54310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影像" descr="影像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873804" cy="5672340"/>
            </a:xfrm>
            <a:prstGeom prst="rect">
              <a:avLst/>
            </a:prstGeom>
            <a:effectLst/>
          </p:spPr>
        </p:pic>
      </p:grpSp>
      <p:sp>
        <p:nvSpPr>
          <p:cNvPr id="245" name="資料來源：https://www.youtube.com/watch?v=nKibS8OIoY0"/>
          <p:cNvSpPr txBox="1"/>
          <p:nvPr/>
        </p:nvSpPr>
        <p:spPr>
          <a:xfrm>
            <a:off x="6212176" y="8851622"/>
            <a:ext cx="5198097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u="sng"/>
            </a:pPr>
            <a:r>
              <a:rPr u="none"/>
              <a:t> 資料來源：https://www.youtube.com/watch?v=nKibS8OIoY0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設計思考教具"/>
          <p:cNvSpPr txBox="1"/>
          <p:nvPr>
            <p:ph type="title"/>
          </p:nvPr>
        </p:nvSpPr>
        <p:spPr>
          <a:xfrm>
            <a:off x="3003550" y="639233"/>
            <a:ext cx="6997700" cy="1663701"/>
          </a:xfrm>
          <a:prstGeom prst="rect">
            <a:avLst/>
          </a:prstGeom>
        </p:spPr>
        <p:txBody>
          <a:bodyPr/>
          <a:lstStyle/>
          <a:p>
            <a:pPr/>
            <a:r>
              <a:t>設計思考教具</a:t>
            </a:r>
          </a:p>
        </p:txBody>
      </p:sp>
      <p:pic>
        <p:nvPicPr>
          <p:cNvPr id="248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6468" t="6722" r="1700" b="6668"/>
          <a:stretch>
            <a:fillRect/>
          </a:stretch>
        </p:blipFill>
        <p:spPr>
          <a:xfrm>
            <a:off x="1167318" y="3515499"/>
            <a:ext cx="5116758" cy="482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98" fill="norm" stroke="1" extrusionOk="0">
                <a:moveTo>
                  <a:pt x="18357" y="0"/>
                </a:moveTo>
                <a:cubicBezTo>
                  <a:pt x="18297" y="2"/>
                  <a:pt x="18230" y="5"/>
                  <a:pt x="18158" y="13"/>
                </a:cubicBezTo>
                <a:cubicBezTo>
                  <a:pt x="17658" y="67"/>
                  <a:pt x="13973" y="391"/>
                  <a:pt x="9473" y="777"/>
                </a:cubicBezTo>
                <a:cubicBezTo>
                  <a:pt x="7751" y="924"/>
                  <a:pt x="6022" y="1076"/>
                  <a:pt x="5630" y="1116"/>
                </a:cubicBezTo>
                <a:cubicBezTo>
                  <a:pt x="5239" y="1156"/>
                  <a:pt x="4616" y="1209"/>
                  <a:pt x="4244" y="1233"/>
                </a:cubicBezTo>
                <a:cubicBezTo>
                  <a:pt x="3793" y="1262"/>
                  <a:pt x="3471" y="1290"/>
                  <a:pt x="3268" y="1322"/>
                </a:cubicBezTo>
                <a:cubicBezTo>
                  <a:pt x="3064" y="1353"/>
                  <a:pt x="2980" y="1388"/>
                  <a:pt x="3002" y="1425"/>
                </a:cubicBezTo>
                <a:cubicBezTo>
                  <a:pt x="3028" y="1470"/>
                  <a:pt x="3012" y="1506"/>
                  <a:pt x="2940" y="1539"/>
                </a:cubicBezTo>
                <a:cubicBezTo>
                  <a:pt x="2820" y="1594"/>
                  <a:pt x="2543" y="1640"/>
                  <a:pt x="2032" y="1695"/>
                </a:cubicBezTo>
                <a:cubicBezTo>
                  <a:pt x="1502" y="1753"/>
                  <a:pt x="1111" y="1849"/>
                  <a:pt x="818" y="2011"/>
                </a:cubicBezTo>
                <a:cubicBezTo>
                  <a:pt x="734" y="2058"/>
                  <a:pt x="658" y="2110"/>
                  <a:pt x="589" y="2167"/>
                </a:cubicBezTo>
                <a:cubicBezTo>
                  <a:pt x="347" y="2370"/>
                  <a:pt x="192" y="2648"/>
                  <a:pt x="79" y="3029"/>
                </a:cubicBezTo>
                <a:cubicBezTo>
                  <a:pt x="-36" y="3416"/>
                  <a:pt x="-34" y="3528"/>
                  <a:pt x="146" y="5732"/>
                </a:cubicBezTo>
                <a:cubicBezTo>
                  <a:pt x="249" y="6998"/>
                  <a:pt x="540" y="10583"/>
                  <a:pt x="793" y="13701"/>
                </a:cubicBezTo>
                <a:cubicBezTo>
                  <a:pt x="1045" y="16818"/>
                  <a:pt x="1269" y="19504"/>
                  <a:pt x="1291" y="19670"/>
                </a:cubicBezTo>
                <a:cubicBezTo>
                  <a:pt x="1313" y="19837"/>
                  <a:pt x="1438" y="20174"/>
                  <a:pt x="1569" y="20418"/>
                </a:cubicBezTo>
                <a:cubicBezTo>
                  <a:pt x="1621" y="20516"/>
                  <a:pt x="1661" y="20594"/>
                  <a:pt x="1691" y="20660"/>
                </a:cubicBezTo>
                <a:cubicBezTo>
                  <a:pt x="1781" y="20856"/>
                  <a:pt x="1779" y="20938"/>
                  <a:pt x="1728" y="21084"/>
                </a:cubicBezTo>
                <a:cubicBezTo>
                  <a:pt x="1657" y="21282"/>
                  <a:pt x="1668" y="21321"/>
                  <a:pt x="1826" y="21450"/>
                </a:cubicBezTo>
                <a:cubicBezTo>
                  <a:pt x="1854" y="21473"/>
                  <a:pt x="1886" y="21493"/>
                  <a:pt x="1921" y="21511"/>
                </a:cubicBezTo>
                <a:cubicBezTo>
                  <a:pt x="2028" y="21564"/>
                  <a:pt x="2167" y="21597"/>
                  <a:pt x="2311" y="21598"/>
                </a:cubicBezTo>
                <a:cubicBezTo>
                  <a:pt x="2367" y="21598"/>
                  <a:pt x="2450" y="21589"/>
                  <a:pt x="2557" y="21575"/>
                </a:cubicBezTo>
                <a:cubicBezTo>
                  <a:pt x="3090" y="21502"/>
                  <a:pt x="4201" y="21260"/>
                  <a:pt x="5254" y="20990"/>
                </a:cubicBezTo>
                <a:cubicBezTo>
                  <a:pt x="5675" y="20882"/>
                  <a:pt x="6088" y="20771"/>
                  <a:pt x="6450" y="20663"/>
                </a:cubicBezTo>
                <a:cubicBezTo>
                  <a:pt x="7830" y="20254"/>
                  <a:pt x="9164" y="19867"/>
                  <a:pt x="11607" y="19168"/>
                </a:cubicBezTo>
                <a:cubicBezTo>
                  <a:pt x="12194" y="19000"/>
                  <a:pt x="12931" y="18783"/>
                  <a:pt x="13244" y="18686"/>
                </a:cubicBezTo>
                <a:cubicBezTo>
                  <a:pt x="13860" y="18496"/>
                  <a:pt x="15009" y="18171"/>
                  <a:pt x="16195" y="17853"/>
                </a:cubicBezTo>
                <a:cubicBezTo>
                  <a:pt x="16606" y="17743"/>
                  <a:pt x="16976" y="17632"/>
                  <a:pt x="17015" y="17607"/>
                </a:cubicBezTo>
                <a:cubicBezTo>
                  <a:pt x="17054" y="17581"/>
                  <a:pt x="17150" y="17550"/>
                  <a:pt x="17229" y="17537"/>
                </a:cubicBezTo>
                <a:cubicBezTo>
                  <a:pt x="17310" y="17524"/>
                  <a:pt x="17412" y="17499"/>
                  <a:pt x="17523" y="17470"/>
                </a:cubicBezTo>
                <a:cubicBezTo>
                  <a:pt x="17523" y="17470"/>
                  <a:pt x="17524" y="17470"/>
                  <a:pt x="17525" y="17470"/>
                </a:cubicBezTo>
                <a:cubicBezTo>
                  <a:pt x="17857" y="17381"/>
                  <a:pt x="18256" y="17239"/>
                  <a:pt x="18331" y="17173"/>
                </a:cubicBezTo>
                <a:cubicBezTo>
                  <a:pt x="18345" y="17160"/>
                  <a:pt x="18370" y="17144"/>
                  <a:pt x="18401" y="17127"/>
                </a:cubicBezTo>
                <a:cubicBezTo>
                  <a:pt x="18495" y="17076"/>
                  <a:pt x="18652" y="17012"/>
                  <a:pt x="18802" y="16965"/>
                </a:cubicBezTo>
                <a:cubicBezTo>
                  <a:pt x="19034" y="16893"/>
                  <a:pt x="19239" y="16807"/>
                  <a:pt x="19381" y="16729"/>
                </a:cubicBezTo>
                <a:cubicBezTo>
                  <a:pt x="19452" y="16690"/>
                  <a:pt x="19509" y="16653"/>
                  <a:pt x="19543" y="16621"/>
                </a:cubicBezTo>
                <a:cubicBezTo>
                  <a:pt x="19577" y="16588"/>
                  <a:pt x="19590" y="16561"/>
                  <a:pt x="19578" y="16541"/>
                </a:cubicBezTo>
                <a:cubicBezTo>
                  <a:pt x="19558" y="16506"/>
                  <a:pt x="19592" y="16433"/>
                  <a:pt x="19653" y="16379"/>
                </a:cubicBezTo>
                <a:cubicBezTo>
                  <a:pt x="19698" y="16339"/>
                  <a:pt x="19737" y="16304"/>
                  <a:pt x="19774" y="16257"/>
                </a:cubicBezTo>
                <a:cubicBezTo>
                  <a:pt x="19810" y="16210"/>
                  <a:pt x="19844" y="16150"/>
                  <a:pt x="19876" y="16067"/>
                </a:cubicBezTo>
                <a:cubicBezTo>
                  <a:pt x="19940" y="15899"/>
                  <a:pt x="20000" y="15629"/>
                  <a:pt x="20075" y="15138"/>
                </a:cubicBezTo>
                <a:cubicBezTo>
                  <a:pt x="20223" y="14155"/>
                  <a:pt x="20428" y="12292"/>
                  <a:pt x="20831" y="8601"/>
                </a:cubicBezTo>
                <a:cubicBezTo>
                  <a:pt x="21149" y="5687"/>
                  <a:pt x="21413" y="3112"/>
                  <a:pt x="21515" y="1954"/>
                </a:cubicBezTo>
                <a:cubicBezTo>
                  <a:pt x="21515" y="1954"/>
                  <a:pt x="21515" y="1953"/>
                  <a:pt x="21515" y="1953"/>
                </a:cubicBezTo>
                <a:cubicBezTo>
                  <a:pt x="21549" y="1567"/>
                  <a:pt x="21564" y="1339"/>
                  <a:pt x="21558" y="1308"/>
                </a:cubicBezTo>
                <a:cubicBezTo>
                  <a:pt x="21548" y="1254"/>
                  <a:pt x="21535" y="1203"/>
                  <a:pt x="21521" y="1153"/>
                </a:cubicBezTo>
                <a:cubicBezTo>
                  <a:pt x="21521" y="1153"/>
                  <a:pt x="21521" y="1152"/>
                  <a:pt x="21521" y="1151"/>
                </a:cubicBezTo>
                <a:cubicBezTo>
                  <a:pt x="21454" y="903"/>
                  <a:pt x="21348" y="706"/>
                  <a:pt x="21190" y="555"/>
                </a:cubicBezTo>
                <a:cubicBezTo>
                  <a:pt x="21127" y="494"/>
                  <a:pt x="21056" y="441"/>
                  <a:pt x="20976" y="395"/>
                </a:cubicBezTo>
                <a:cubicBezTo>
                  <a:pt x="20856" y="325"/>
                  <a:pt x="20715" y="271"/>
                  <a:pt x="20553" y="231"/>
                </a:cubicBezTo>
                <a:cubicBezTo>
                  <a:pt x="20391" y="191"/>
                  <a:pt x="20208" y="166"/>
                  <a:pt x="20000" y="153"/>
                </a:cubicBezTo>
                <a:cubicBezTo>
                  <a:pt x="19860" y="145"/>
                  <a:pt x="19710" y="142"/>
                  <a:pt x="19548" y="144"/>
                </a:cubicBezTo>
                <a:cubicBezTo>
                  <a:pt x="19454" y="146"/>
                  <a:pt x="19363" y="144"/>
                  <a:pt x="19279" y="141"/>
                </a:cubicBezTo>
                <a:cubicBezTo>
                  <a:pt x="19025" y="131"/>
                  <a:pt x="18829" y="102"/>
                  <a:pt x="18755" y="61"/>
                </a:cubicBezTo>
                <a:cubicBezTo>
                  <a:pt x="18731" y="47"/>
                  <a:pt x="18699" y="36"/>
                  <a:pt x="18665" y="27"/>
                </a:cubicBezTo>
                <a:cubicBezTo>
                  <a:pt x="18656" y="25"/>
                  <a:pt x="18645" y="22"/>
                  <a:pt x="18635" y="20"/>
                </a:cubicBezTo>
                <a:cubicBezTo>
                  <a:pt x="18614" y="16"/>
                  <a:pt x="18591" y="12"/>
                  <a:pt x="18566" y="9"/>
                </a:cubicBezTo>
                <a:cubicBezTo>
                  <a:pt x="18505" y="2"/>
                  <a:pt x="18438" y="-2"/>
                  <a:pt x="1835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" name="影像" descr="影像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0033" y="6040598"/>
            <a:ext cx="5116758" cy="1793086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250" name="資料來源：https://www.extraordinaires.com/"/>
          <p:cNvSpPr txBox="1"/>
          <p:nvPr/>
        </p:nvSpPr>
        <p:spPr>
          <a:xfrm>
            <a:off x="8301376" y="8300182"/>
            <a:ext cx="384740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u="sng"/>
            </a:pPr>
            <a:r>
              <a:rPr u="none"/>
              <a:t> 資料來源：https://www.extraordinaires.com/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影像" descr="影像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60000">
            <a:off x="8973119" y="5978724"/>
            <a:ext cx="3617526" cy="3458992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53" name="影像" descr="影像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033" y="3204961"/>
            <a:ext cx="8250454" cy="5413548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254" name="設計思考教具"/>
          <p:cNvSpPr txBox="1"/>
          <p:nvPr>
            <p:ph type="title"/>
          </p:nvPr>
        </p:nvSpPr>
        <p:spPr>
          <a:xfrm>
            <a:off x="3003550" y="647700"/>
            <a:ext cx="6997700" cy="1663700"/>
          </a:xfrm>
          <a:prstGeom prst="rect">
            <a:avLst/>
          </a:prstGeom>
        </p:spPr>
        <p:txBody>
          <a:bodyPr/>
          <a:lstStyle/>
          <a:p>
            <a:pPr/>
            <a:r>
              <a:t>設計思考教具</a:t>
            </a:r>
          </a:p>
        </p:txBody>
      </p:sp>
      <p:pic>
        <p:nvPicPr>
          <p:cNvPr id="255" name="影像" descr="影像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540000">
            <a:off x="8002199" y="2567653"/>
            <a:ext cx="4022079" cy="3084756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256" name="資料來源：http://5percent-design-action.com/project.php?id=9/"/>
          <p:cNvSpPr txBox="1"/>
          <p:nvPr/>
        </p:nvSpPr>
        <p:spPr>
          <a:xfrm>
            <a:off x="3154600" y="8974165"/>
            <a:ext cx="555117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u="sng"/>
            </a:pPr>
            <a:r>
              <a:rPr u="none"/>
              <a:t> 資料來源：http://5percent-design-action.com/project.php?id=9/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設計思考教師工作坊"/>
          <p:cNvSpPr txBox="1"/>
          <p:nvPr>
            <p:ph type="title"/>
          </p:nvPr>
        </p:nvSpPr>
        <p:spPr>
          <a:xfrm>
            <a:off x="2321388" y="613833"/>
            <a:ext cx="8362024" cy="1663701"/>
          </a:xfrm>
          <a:prstGeom prst="rect">
            <a:avLst/>
          </a:prstGeom>
        </p:spPr>
        <p:txBody>
          <a:bodyPr/>
          <a:lstStyle/>
          <a:p>
            <a:pPr/>
            <a:r>
              <a:t>設計思考教師工作坊</a:t>
            </a:r>
          </a:p>
        </p:txBody>
      </p:sp>
      <p:pic>
        <p:nvPicPr>
          <p:cNvPr id="259" name="影像" descr="影像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40000">
            <a:off x="11270076" y="1215307"/>
            <a:ext cx="1343905" cy="1122958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60" name="IMG_2295.jpg" descr="IMG_2295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1871" y="3047475"/>
            <a:ext cx="6613445" cy="5502798"/>
          </a:xfrm>
          <a:prstGeom prst="rect">
            <a:avLst/>
          </a:prstGeom>
          <a:effectLst>
            <a:outerShdw sx="100000" sy="100000" kx="0" ky="0" algn="b" rotWithShape="0" blurRad="190500" dist="8455" dir="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獻給現代教育體制的訴狀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獻給現代教育體制的訴狀</a:t>
            </a:r>
          </a:p>
        </p:txBody>
      </p:sp>
      <p:grpSp>
        <p:nvGrpSpPr>
          <p:cNvPr id="160" name="影像"/>
          <p:cNvGrpSpPr/>
          <p:nvPr/>
        </p:nvGrpSpPr>
        <p:grpSpPr>
          <a:xfrm>
            <a:off x="878851" y="2709174"/>
            <a:ext cx="11247098" cy="5853599"/>
            <a:chOff x="0" y="0"/>
            <a:chExt cx="11247096" cy="5853598"/>
          </a:xfrm>
        </p:grpSpPr>
        <p:pic>
          <p:nvPicPr>
            <p:cNvPr id="159" name="影像" descr="影像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00" y="38100"/>
              <a:ext cx="11145497" cy="57011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8" name="影像" descr="影像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47097" cy="5853599"/>
            </a:xfrm>
            <a:prstGeom prst="rect">
              <a:avLst/>
            </a:prstGeom>
            <a:effectLst/>
          </p:spPr>
        </p:pic>
      </p:grpSp>
      <p:sp>
        <p:nvSpPr>
          <p:cNvPr id="161" name="文字"/>
          <p:cNvSpPr txBox="1"/>
          <p:nvPr/>
        </p:nvSpPr>
        <p:spPr>
          <a:xfrm>
            <a:off x="5988050" y="4510414"/>
            <a:ext cx="1028700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62" name="資料來源：https://www.youtube.com/watch?v=9jT0ZtNMMjg"/>
          <p:cNvSpPr txBox="1"/>
          <p:nvPr/>
        </p:nvSpPr>
        <p:spPr>
          <a:xfrm>
            <a:off x="6794252" y="8851622"/>
            <a:ext cx="527084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500"/>
              </a:lnSpc>
              <a:defRPr sz="14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u="none"/>
              <a:t> 資料來源：</a:t>
            </a:r>
            <a:r>
              <a:rPr>
                <a:hlinkClick r:id="rId2" invalidUrl="" action="" tgtFrame="" tooltip="" history="1" highlightClick="0" endSnd="0"/>
              </a:rPr>
              <a:t>https://www.youtube.com/watch?v=9jT0ZtNMMjg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設計思考運⽤用於創新發明範例"/>
          <p:cNvSpPr txBox="1"/>
          <p:nvPr>
            <p:ph type="title"/>
          </p:nvPr>
        </p:nvSpPr>
        <p:spPr>
          <a:xfrm>
            <a:off x="1153352" y="1441846"/>
            <a:ext cx="10698096" cy="1106621"/>
          </a:xfrm>
          <a:prstGeom prst="rect">
            <a:avLst/>
          </a:prstGeom>
        </p:spPr>
        <p:txBody>
          <a:bodyPr/>
          <a:lstStyle>
            <a:lvl1pPr defTabSz="457200">
              <a:lnSpc>
                <a:spcPts val="17000"/>
              </a:lnSpc>
              <a:defRPr sz="6000"/>
            </a:lvl1pPr>
          </a:lstStyle>
          <a:p>
            <a:pPr>
              <a:defRPr cap="none">
                <a:solidFill>
                  <a:srgbClr val="525252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rPr>
              <a:t>設計思考運⽤用於創新發明範例</a:t>
            </a:r>
          </a:p>
        </p:txBody>
      </p:sp>
      <p:pic>
        <p:nvPicPr>
          <p:cNvPr id="26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6216" y="2849033"/>
            <a:ext cx="4840344" cy="6595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4166" y="3353961"/>
            <a:ext cx="6144964" cy="597706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中華民國發明專利：I571294"/>
          <p:cNvSpPr txBox="1"/>
          <p:nvPr/>
        </p:nvSpPr>
        <p:spPr>
          <a:xfrm>
            <a:off x="6577293" y="8114940"/>
            <a:ext cx="481317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chemeClr val="accent5"/>
                </a:solidFill>
              </a:defRPr>
            </a:pPr>
            <a:r>
              <a:t>中華民國發明專利：</a:t>
            </a:r>
            <a:r>
              <a:rPr u="sng">
                <a:latin typeface="Times New Roman"/>
                <a:ea typeface="Times New Roman"/>
                <a:cs typeface="Times New Roman"/>
                <a:sym typeface="Times New Roman"/>
                <a:hlinkClick r:id="rId4" invalidUrl="" action="" tgtFrame="" tooltip="" history="1" highlightClick="0" endSnd="0"/>
              </a:rPr>
              <a:t>I571294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設計思考五步驟"/>
          <p:cNvSpPr txBox="1"/>
          <p:nvPr>
            <p:ph type="title"/>
          </p:nvPr>
        </p:nvSpPr>
        <p:spPr>
          <a:xfrm>
            <a:off x="2321388" y="385233"/>
            <a:ext cx="8362024" cy="1663701"/>
          </a:xfrm>
          <a:prstGeom prst="rect">
            <a:avLst/>
          </a:prstGeom>
        </p:spPr>
        <p:txBody>
          <a:bodyPr/>
          <a:lstStyle/>
          <a:p>
            <a:pPr/>
            <a:r>
              <a:t>設計思考五步驟</a:t>
            </a:r>
          </a:p>
        </p:txBody>
      </p:sp>
      <p:pic>
        <p:nvPicPr>
          <p:cNvPr id="268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5773" y="2039762"/>
            <a:ext cx="9393254" cy="725842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資料來源：http://www.robertjweisberg.com/"/>
          <p:cNvSpPr txBox="1"/>
          <p:nvPr/>
        </p:nvSpPr>
        <p:spPr>
          <a:xfrm>
            <a:off x="6975357" y="9306983"/>
            <a:ext cx="423568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資料來源：http://www.robertjweisberg.com/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同理心 (Empathize)"/>
          <p:cNvSpPr txBox="1"/>
          <p:nvPr>
            <p:ph type="title"/>
          </p:nvPr>
        </p:nvSpPr>
        <p:spPr>
          <a:xfrm>
            <a:off x="2321388" y="613833"/>
            <a:ext cx="8362024" cy="1663701"/>
          </a:xfrm>
          <a:prstGeom prst="rect">
            <a:avLst/>
          </a:prstGeom>
        </p:spPr>
        <p:txBody>
          <a:bodyPr/>
          <a:lstStyle/>
          <a:p>
            <a:pPr/>
            <a:r>
              <a:t>同理心 (Empathize)</a:t>
            </a:r>
          </a:p>
        </p:txBody>
      </p:sp>
      <p:sp>
        <p:nvSpPr>
          <p:cNvPr id="272" name="對象：小朋友…"/>
          <p:cNvSpPr txBox="1"/>
          <p:nvPr>
            <p:ph type="body" idx="1"/>
          </p:nvPr>
        </p:nvSpPr>
        <p:spPr>
          <a:xfrm>
            <a:off x="1131490" y="3053755"/>
            <a:ext cx="10249562" cy="565269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對象：小朋友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事物：玩具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分析：玩一陣子就不想玩了(玩膩了、不有趣了)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定義問題 (define)"/>
          <p:cNvSpPr txBox="1"/>
          <p:nvPr>
            <p:ph type="title"/>
          </p:nvPr>
        </p:nvSpPr>
        <p:spPr>
          <a:xfrm>
            <a:off x="2321388" y="613833"/>
            <a:ext cx="8829037" cy="1663701"/>
          </a:xfrm>
          <a:prstGeom prst="rect">
            <a:avLst/>
          </a:prstGeom>
        </p:spPr>
        <p:txBody>
          <a:bodyPr/>
          <a:lstStyle/>
          <a:p>
            <a:pPr/>
            <a:r>
              <a:t>定義問題 (define)</a:t>
            </a:r>
          </a:p>
        </p:txBody>
      </p:sp>
      <p:sp>
        <p:nvSpPr>
          <p:cNvPr id="275" name="先鎖定在某一種玩具以限縮範圍 (彈珠迷宮)…"/>
          <p:cNvSpPr txBox="1"/>
          <p:nvPr>
            <p:ph type="body" idx="1"/>
          </p:nvPr>
        </p:nvSpPr>
        <p:spPr>
          <a:xfrm>
            <a:off x="1623748" y="3053755"/>
            <a:ext cx="10523627" cy="565269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先鎖定在某一種玩具以限縮範圍 (彈珠迷宮)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分析原因是路線</a:t>
            </a:r>
            <a:r>
              <a:rPr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</a:rPr>
              <a:t>沒有變化</a:t>
            </a:r>
            <a:r>
              <a:t>、</a:t>
            </a:r>
            <a:r>
              <a:rPr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</a:rPr>
              <a:t>缺乏互動</a:t>
            </a:r>
            <a:r>
              <a:t> </a:t>
            </a:r>
          </a:p>
          <a:p>
            <a:pPr marL="0" marR="228600" indent="0" algn="just" defTabSz="457200">
              <a:lnSpc>
                <a:spcPct val="80000"/>
              </a:lnSpc>
              <a:spcBef>
                <a:spcPts val="1000"/>
              </a:spcBef>
              <a:buClrTx/>
              <a:buSzTx/>
              <a:buNone/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   (</a:t>
            </a:r>
            <a:r>
              <a:rPr>
                <a:solidFill>
                  <a:srgbClr val="0433FF"/>
                </a:solidFill>
              </a:rPr>
              <a:t>路線固定</a:t>
            </a:r>
            <a:r>
              <a:t>、</a:t>
            </a:r>
            <a:r>
              <a:rPr>
                <a:solidFill>
                  <a:srgbClr val="0433FF"/>
                </a:solidFill>
              </a:rPr>
              <a:t>不能比賽</a:t>
            </a:r>
            <a:r>
              <a:t>、</a:t>
            </a:r>
            <a:r>
              <a:rPr>
                <a:solidFill>
                  <a:srgbClr val="0433FF"/>
                </a:solidFill>
              </a:rPr>
              <a:t>不能對戰</a:t>
            </a:r>
            <a:r>
              <a:t>)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造成浪費不環保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因此鎖定在製作能一直吸引小朋友玩的彈珠迷宮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發想 (ideate)"/>
          <p:cNvSpPr txBox="1"/>
          <p:nvPr>
            <p:ph type="title"/>
          </p:nvPr>
        </p:nvSpPr>
        <p:spPr>
          <a:xfrm>
            <a:off x="2321388" y="613833"/>
            <a:ext cx="8829037" cy="1663701"/>
          </a:xfrm>
          <a:prstGeom prst="rect">
            <a:avLst/>
          </a:prstGeom>
        </p:spPr>
        <p:txBody>
          <a:bodyPr/>
          <a:lstStyle/>
          <a:p>
            <a:pPr/>
            <a:r>
              <a:t>發想 (ideate)</a:t>
            </a:r>
          </a:p>
        </p:txBody>
      </p:sp>
      <p:sp>
        <p:nvSpPr>
          <p:cNvPr id="278" name="路線可以改變 (路線可變化)…"/>
          <p:cNvSpPr txBox="1"/>
          <p:nvPr>
            <p:ph type="body" idx="1"/>
          </p:nvPr>
        </p:nvSpPr>
        <p:spPr>
          <a:xfrm>
            <a:off x="1474093" y="2748955"/>
            <a:ext cx="10523627" cy="6466152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路線可以改變 (路線可變化)</a:t>
            </a:r>
          </a:p>
          <a:p>
            <a:pPr lvl="1" marL="973482" marR="228600" indent="-452782" algn="just" defTabSz="457200">
              <a:lnSpc>
                <a:spcPct val="80000"/>
              </a:lnSpc>
              <a:spcBef>
                <a:spcPts val="10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可以自行設定路線卡片，放入迷宮底座後上推，路線自然浮出。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可以比賽誰最快過關 (可比賽)</a:t>
            </a:r>
          </a:p>
          <a:p>
            <a:pPr lvl="1" marL="973482" marR="228600" indent="-452782" algn="just" defTabSz="457200">
              <a:lnSpc>
                <a:spcPct val="80000"/>
              </a:lnSpc>
              <a:spcBef>
                <a:spcPts val="10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加上計時器，彈珠進入時自動啟動，離開時自動停止，依顯示時間分出勝負。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可以多人對戰 (有互動性)</a:t>
            </a:r>
          </a:p>
          <a:p>
            <a:pPr lvl="1" marL="973482" marR="228600" indent="-452782" algn="just" defTabSz="457200">
              <a:lnSpc>
                <a:spcPct val="80000"/>
              </a:lnSpc>
              <a:spcBef>
                <a:spcPts val="10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迷宮可以相互對接，誰的彈珠先滾到對方那邊就是贏家。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0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0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7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製作原型 (Prototype)"/>
          <p:cNvSpPr txBox="1"/>
          <p:nvPr>
            <p:ph type="title"/>
          </p:nvPr>
        </p:nvSpPr>
        <p:spPr>
          <a:xfrm>
            <a:off x="2321388" y="613833"/>
            <a:ext cx="9856877" cy="1663701"/>
          </a:xfrm>
          <a:prstGeom prst="rect">
            <a:avLst/>
          </a:prstGeom>
        </p:spPr>
        <p:txBody>
          <a:bodyPr/>
          <a:lstStyle/>
          <a:p>
            <a:pPr/>
            <a:r>
              <a:t>製作原型 (Prototype)</a:t>
            </a:r>
          </a:p>
        </p:txBody>
      </p:sp>
      <p:sp>
        <p:nvSpPr>
          <p:cNvPr id="281" name="先使用簡易材料如厚紙版、瓦楞板、熱熔膠、膠布等試做部分關鍵結構。…"/>
          <p:cNvSpPr txBox="1"/>
          <p:nvPr>
            <p:ph type="body" idx="1"/>
          </p:nvPr>
        </p:nvSpPr>
        <p:spPr>
          <a:xfrm>
            <a:off x="1623748" y="3053755"/>
            <a:ext cx="10523627" cy="565269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先使用簡易材料如厚紙版、瓦楞板、熱熔膠、膠布等試做部分關鍵結構。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確認關鍵結構可行，再用現有材料裁切黏貼整體結構。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2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搭配數位製造工具，如3D列印、雷射切割、CNC等，製作精準度較佳、結構較強固、作動性更好的原型。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0884" y="5047219"/>
            <a:ext cx="4975783" cy="2818315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測試 (test)"/>
          <p:cNvSpPr txBox="1"/>
          <p:nvPr>
            <p:ph type="title"/>
          </p:nvPr>
        </p:nvSpPr>
        <p:spPr>
          <a:xfrm>
            <a:off x="2321388" y="613833"/>
            <a:ext cx="9856877" cy="1663701"/>
          </a:xfrm>
          <a:prstGeom prst="rect">
            <a:avLst/>
          </a:prstGeom>
        </p:spPr>
        <p:txBody>
          <a:bodyPr/>
          <a:lstStyle/>
          <a:p>
            <a:pPr/>
            <a:r>
              <a:t>測試 (test)</a:t>
            </a:r>
          </a:p>
        </p:txBody>
      </p:sp>
      <p:sp>
        <p:nvSpPr>
          <p:cNvPr id="285" name="對照發想時的想法，逐一檢視是否達成目標功能。…"/>
          <p:cNvSpPr txBox="1"/>
          <p:nvPr>
            <p:ph type="body" idx="1"/>
          </p:nvPr>
        </p:nvSpPr>
        <p:spPr>
          <a:xfrm>
            <a:off x="1471348" y="2542483"/>
            <a:ext cx="10523627" cy="5652691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3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對照發想時的想法，逐一檢視是否達成目標功能。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3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讓使用者測試，並在一旁觀察。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4600"/>
              </a:spcBef>
              <a:buClrTx/>
              <a:buSzPct val="30000"/>
              <a:buBlip>
                <a:blip r:embed="rId3"/>
              </a:buBlip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收集意見後持續</a:t>
            </a:r>
          </a:p>
          <a:p>
            <a:pPr marL="0" marR="228600" indent="0" algn="just" defTabSz="457200">
              <a:lnSpc>
                <a:spcPct val="80000"/>
              </a:lnSpc>
              <a:spcBef>
                <a:spcPts val="1100"/>
              </a:spcBef>
              <a:buClrTx/>
              <a:buSzTx/>
              <a:buNone/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   修改，以滿足使</a:t>
            </a:r>
          </a:p>
          <a:p>
            <a:pPr marL="0" marR="228600" indent="0" algn="just" defTabSz="457200">
              <a:lnSpc>
                <a:spcPct val="80000"/>
              </a:lnSpc>
              <a:spcBef>
                <a:spcPts val="1100"/>
              </a:spcBef>
              <a:buClrTx/>
              <a:buSzTx/>
              <a:buNone/>
              <a:defRPr spc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   用者的需求。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五感設計"/>
          <p:cNvSpPr txBox="1"/>
          <p:nvPr>
            <p:ph type="title"/>
          </p:nvPr>
        </p:nvSpPr>
        <p:spPr>
          <a:xfrm>
            <a:off x="355600" y="468449"/>
            <a:ext cx="12293600" cy="2438401"/>
          </a:xfrm>
          <a:prstGeom prst="rect">
            <a:avLst/>
          </a:prstGeom>
        </p:spPr>
        <p:txBody>
          <a:bodyPr/>
          <a:lstStyle/>
          <a:p>
            <a:pPr/>
            <a:r>
              <a:t>五感設計</a:t>
            </a:r>
          </a:p>
        </p:txBody>
      </p:sp>
      <p:grpSp>
        <p:nvGrpSpPr>
          <p:cNvPr id="290" name="影像"/>
          <p:cNvGrpSpPr/>
          <p:nvPr/>
        </p:nvGrpSpPr>
        <p:grpSpPr>
          <a:xfrm>
            <a:off x="1574224" y="2899497"/>
            <a:ext cx="9856352" cy="5685486"/>
            <a:chOff x="0" y="0"/>
            <a:chExt cx="9856350" cy="5685484"/>
          </a:xfrm>
        </p:grpSpPr>
        <p:pic>
          <p:nvPicPr>
            <p:cNvPr id="289" name="影像" descr="影像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900" y="50800"/>
              <a:ext cx="9678551" cy="54441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影像" descr="影像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856351" cy="5685485"/>
            </a:xfrm>
            <a:prstGeom prst="rect">
              <a:avLst/>
            </a:prstGeom>
            <a:effectLst/>
          </p:spPr>
        </p:pic>
      </p:grpSp>
      <p:sp>
        <p:nvSpPr>
          <p:cNvPr id="291" name="資料來源：http://tedxtaipei.com/articles/jinsop-lee-design-for-all-5-senses/"/>
          <p:cNvSpPr txBox="1"/>
          <p:nvPr/>
        </p:nvSpPr>
        <p:spPr>
          <a:xfrm>
            <a:off x="4931463" y="8729080"/>
            <a:ext cx="649226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u="sng"/>
            </a:pPr>
            <a:r>
              <a:rPr u="none"/>
              <a:t> 資料來源：http://tedxtaipei.com/articles/jinsop-lee-design-for-all-5-senses/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設計思考實作演練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AA077C"/>
                </a:solidFill>
              </a:defRPr>
            </a:lvl1pPr>
          </a:lstStyle>
          <a:p>
            <a:pPr/>
            <a:r>
              <a:t>設計思考實作演練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認識夥伴"/>
          <p:cNvSpPr txBox="1"/>
          <p:nvPr>
            <p:ph type="title"/>
          </p:nvPr>
        </p:nvSpPr>
        <p:spPr>
          <a:xfrm>
            <a:off x="508000" y="1727200"/>
            <a:ext cx="7225242" cy="3238500"/>
          </a:xfrm>
          <a:prstGeom prst="rect">
            <a:avLst/>
          </a:prstGeom>
        </p:spPr>
        <p:txBody>
          <a:bodyPr/>
          <a:lstStyle/>
          <a:p>
            <a:pPr/>
            <a:r>
              <a:t>認識夥伴</a:t>
            </a:r>
          </a:p>
        </p:txBody>
      </p:sp>
      <p:sp>
        <p:nvSpPr>
          <p:cNvPr id="296" name="請介紹自己興趣與實做方面的專長…"/>
          <p:cNvSpPr txBox="1"/>
          <p:nvPr/>
        </p:nvSpPr>
        <p:spPr>
          <a:xfrm>
            <a:off x="5086337" y="5539316"/>
            <a:ext cx="7099326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900"/>
              </a:spcBef>
            </a:pPr>
            <a:r>
              <a:t>請介紹自己</a:t>
            </a:r>
            <a:r>
              <a:rPr>
                <a:solidFill>
                  <a:schemeClr val="accent5"/>
                </a:solidFill>
              </a:rPr>
              <a:t>興趣</a:t>
            </a:r>
            <a:r>
              <a:t>與</a:t>
            </a:r>
            <a:r>
              <a:rPr>
                <a:solidFill>
                  <a:schemeClr val="accent5"/>
                </a:solidFill>
              </a:rPr>
              <a:t>實做方面的專長</a:t>
            </a:r>
          </a:p>
          <a:p>
            <a:pPr>
              <a:spcBef>
                <a:spcPts val="900"/>
              </a:spcBef>
            </a:pPr>
            <a:r>
              <a:t>讓大家更認識你(妳)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未來的世界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未來的世界</a:t>
            </a:r>
          </a:p>
        </p:txBody>
      </p:sp>
      <p:sp>
        <p:nvSpPr>
          <p:cNvPr id="165" name="英國創意文化與教育中心（Creativity Culture &amp; Education，CCE）針對2500多所學校的研究估計，目前現階段仍在求學的孩子，畢業後所從事的工作有60%還沒被發明。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30143" indent="-430143" algn="just">
              <a:lnSpc>
                <a:spcPct val="100000"/>
              </a:lnSpc>
              <a:buSzPct val="30000"/>
              <a:buBlip>
                <a:blip r:embed="rId2"/>
              </a:buBlip>
              <a:defRPr sz="4000"/>
            </a:pPr>
            <a:r>
              <a:t>英國創意文化與教育中心（Creativity Culture &amp; Education，CCE）針對2500多所學校的研究估計，目前現階段仍在求學的孩子，</a:t>
            </a:r>
            <a:r>
              <a:rPr b="1" sz="3600">
                <a:latin typeface="Gill Sans"/>
                <a:ea typeface="Gill Sans"/>
                <a:cs typeface="Gill Sans"/>
                <a:sym typeface="Gill Sans"/>
              </a:rPr>
              <a:t>畢業後所從事的工作有</a:t>
            </a:r>
            <a:r>
              <a:rPr b="1" sz="3600"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60%</a:t>
            </a:r>
            <a:r>
              <a:rPr b="1" sz="3600">
                <a:latin typeface="Gill Sans"/>
                <a:ea typeface="Gill Sans"/>
                <a:cs typeface="Gill Sans"/>
                <a:sym typeface="Gill Sans"/>
              </a:rPr>
              <a:t>還沒被發明</a:t>
            </a:r>
            <a:r>
              <a:rPr sz="3600"/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尋找夥伴"/>
          <p:cNvSpPr txBox="1"/>
          <p:nvPr>
            <p:ph type="title"/>
          </p:nvPr>
        </p:nvSpPr>
        <p:spPr>
          <a:xfrm>
            <a:off x="1337733" y="1811866"/>
            <a:ext cx="5840942" cy="3238501"/>
          </a:xfrm>
          <a:prstGeom prst="rect">
            <a:avLst/>
          </a:prstGeom>
        </p:spPr>
        <p:txBody>
          <a:bodyPr/>
          <a:lstStyle/>
          <a:p>
            <a:pPr/>
            <a:r>
              <a:t>尋找夥伴</a:t>
            </a:r>
          </a:p>
        </p:txBody>
      </p:sp>
      <p:sp>
        <p:nvSpPr>
          <p:cNvPr id="299" name="原則：…"/>
          <p:cNvSpPr txBox="1"/>
          <p:nvPr/>
        </p:nvSpPr>
        <p:spPr>
          <a:xfrm>
            <a:off x="6555316" y="5048250"/>
            <a:ext cx="4229101" cy="29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900"/>
              </a:spcBef>
            </a:pPr>
            <a:r>
              <a:t>原則：</a:t>
            </a:r>
          </a:p>
          <a:p>
            <a:pPr>
              <a:spcBef>
                <a:spcPts val="900"/>
              </a:spcBef>
            </a:pPr>
            <a:r>
              <a:t>不是找好朋友</a:t>
            </a:r>
          </a:p>
          <a:p>
            <a:pPr>
              <a:spcBef>
                <a:spcPts val="900"/>
              </a:spcBef>
            </a:pPr>
            <a:r>
              <a:t>更不是找帥哥美女</a:t>
            </a:r>
          </a:p>
          <a:p>
            <a:pPr>
              <a:spcBef>
                <a:spcPts val="900"/>
              </a:spcBef>
            </a:pPr>
            <a:r>
              <a:t>請找</a:t>
            </a:r>
            <a:r>
              <a:rPr>
                <a:solidFill>
                  <a:schemeClr val="accent5"/>
                </a:solidFill>
              </a:rPr>
              <a:t>互補性高</a:t>
            </a:r>
            <a:r>
              <a:t>的夥伴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主題：燈具設計"/>
          <p:cNvSpPr txBox="1"/>
          <p:nvPr>
            <p:ph type="title"/>
          </p:nvPr>
        </p:nvSpPr>
        <p:spPr>
          <a:xfrm>
            <a:off x="355600" y="2442633"/>
            <a:ext cx="12293600" cy="3238501"/>
          </a:xfrm>
          <a:prstGeom prst="rect">
            <a:avLst/>
          </a:prstGeom>
        </p:spPr>
        <p:txBody>
          <a:bodyPr/>
          <a:lstStyle/>
          <a:p>
            <a:pPr/>
            <a:r>
              <a:t>主題：燈具設計</a:t>
            </a:r>
          </a:p>
        </p:txBody>
      </p:sp>
      <p:sp>
        <p:nvSpPr>
          <p:cNvPr id="302" name="目標：滿足生活中照明的需求或解決現有燈具使用之不便"/>
          <p:cNvSpPr txBox="1"/>
          <p:nvPr/>
        </p:nvSpPr>
        <p:spPr>
          <a:xfrm>
            <a:off x="730249" y="5867400"/>
            <a:ext cx="11544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6">
                    <a:satOff val="1848"/>
                    <a:lumOff val="-15262"/>
                  </a:schemeClr>
                </a:solidFill>
              </a:defRPr>
            </a:pPr>
            <a:r>
              <a:t>目標：滿足生活中</a:t>
            </a:r>
            <a:r>
              <a:rPr>
                <a:solidFill>
                  <a:schemeClr val="accent4"/>
                </a:solidFill>
              </a:rPr>
              <a:t>照明的需求</a:t>
            </a:r>
            <a:r>
              <a:t>或解決</a:t>
            </a:r>
            <a:r>
              <a:rPr>
                <a:solidFill>
                  <a:schemeClr val="accent4"/>
                </a:solidFill>
              </a:rPr>
              <a:t>現有燈具使用之不便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TEP 1-1"/>
          <p:cNvSpPr txBox="1"/>
          <p:nvPr/>
        </p:nvSpPr>
        <p:spPr>
          <a:xfrm>
            <a:off x="507516" y="298450"/>
            <a:ext cx="228696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0096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STEP 1-1</a:t>
            </a:r>
          </a:p>
        </p:txBody>
      </p:sp>
      <p:sp>
        <p:nvSpPr>
          <p:cNvPr id="305" name="10mins"/>
          <p:cNvSpPr txBox="1"/>
          <p:nvPr/>
        </p:nvSpPr>
        <p:spPr>
          <a:xfrm>
            <a:off x="497846" y="1060450"/>
            <a:ext cx="2123150" cy="825501"/>
          </a:xfrm>
          <a:prstGeom prst="rect">
            <a:avLst/>
          </a:prstGeom>
          <a:solidFill>
            <a:srgbClr val="A6B72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10mins</a:t>
            </a:r>
          </a:p>
        </p:txBody>
      </p:sp>
      <p:sp>
        <p:nvSpPr>
          <p:cNvPr id="306" name="同理心-個人"/>
          <p:cNvSpPr txBox="1"/>
          <p:nvPr/>
        </p:nvSpPr>
        <p:spPr>
          <a:xfrm>
            <a:off x="4936176" y="977900"/>
            <a:ext cx="313244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同理心-</a:t>
            </a:r>
            <a:r>
              <a:rPr sz="3600"/>
              <a:t>個人</a:t>
            </a:r>
          </a:p>
        </p:txBody>
      </p:sp>
      <p:sp>
        <p:nvSpPr>
          <p:cNvPr id="307" name="方法：觀察、聆聽、參與、體驗、訪談、回想等。…"/>
          <p:cNvSpPr txBox="1"/>
          <p:nvPr>
            <p:ph type="body" idx="1"/>
          </p:nvPr>
        </p:nvSpPr>
        <p:spPr>
          <a:xfrm>
            <a:off x="1079169" y="2444155"/>
            <a:ext cx="10846462" cy="6641106"/>
          </a:xfrm>
          <a:prstGeom prst="rect">
            <a:avLst/>
          </a:prstGeom>
        </p:spPr>
        <p:txBody>
          <a:bodyPr anchor="t"/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方法：觀察、聆聽、參與、體驗、訪談、回想等。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階段：屬腦力激盪</a:t>
            </a:r>
            <a:r>
              <a:rPr>
                <a:solidFill>
                  <a:schemeClr val="accent5"/>
                </a:solidFill>
              </a:rPr>
              <a:t>個人發散</a:t>
            </a:r>
            <a:r>
              <a:t>階段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流程：1.使用便利貼紀錄，一張一個概念。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2.不容易描述的概念可畫簡圖說明。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3.個人紀錄，不和組員討論。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目的：個人發散，避免受他人影響。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提示：Who、Where、When、</a:t>
            </a:r>
          </a:p>
          <a:p>
            <a:pPr lvl="8" marL="0" marR="228600" indent="1828800" algn="just" defTabSz="457200">
              <a:lnSpc>
                <a:spcPct val="8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What、Why</a:t>
            </a:r>
          </a:p>
        </p:txBody>
      </p:sp>
      <p:pic>
        <p:nvPicPr>
          <p:cNvPr id="308" name="螢幕快照 2017-10-18 8.47.02 AM.png" descr="螢幕快照 2017-10-18 8.47.0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2469" y="6984842"/>
            <a:ext cx="3632201" cy="2044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同理心 - 定義問題 - 發想 - 製作原型 - 測試"/>
          <p:cNvSpPr txBox="1"/>
          <p:nvPr/>
        </p:nvSpPr>
        <p:spPr>
          <a:xfrm>
            <a:off x="8516305" y="450849"/>
            <a:ext cx="435185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>
                <a:solidFill>
                  <a:srgbClr val="919191"/>
                </a:solidFill>
              </a:rPr>
              <a:t>同理心</a:t>
            </a:r>
            <a:r>
              <a:rPr>
                <a:solidFill>
                  <a:srgbClr val="EBEBEB"/>
                </a:solidFill>
              </a:rPr>
              <a:t> </a:t>
            </a:r>
            <a:r>
              <a:rPr>
                <a:solidFill>
                  <a:srgbClr val="C0C0C0"/>
                </a:solidFill>
              </a:rPr>
              <a:t>- 定義問題 - 發想 - 製作原型 - 測試</a:t>
            </a:r>
          </a:p>
        </p:txBody>
      </p:sp>
      <p:sp>
        <p:nvSpPr>
          <p:cNvPr id="310" name="範例：為視障人士設計"/>
          <p:cNvSpPr txBox="1"/>
          <p:nvPr/>
        </p:nvSpPr>
        <p:spPr>
          <a:xfrm>
            <a:off x="9284919" y="6650566"/>
            <a:ext cx="2527301" cy="43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5400000">
              <a:srgbClr val="000000">
                <a:alpha val="45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/>
            <a:r>
              <a:t>範例：為視障人士設計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TEP 1-2"/>
          <p:cNvSpPr txBox="1"/>
          <p:nvPr/>
        </p:nvSpPr>
        <p:spPr>
          <a:xfrm>
            <a:off x="507516" y="298450"/>
            <a:ext cx="228696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0096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STEP 1-2</a:t>
            </a:r>
          </a:p>
        </p:txBody>
      </p:sp>
      <p:sp>
        <p:nvSpPr>
          <p:cNvPr id="313" name="15mins"/>
          <p:cNvSpPr txBox="1"/>
          <p:nvPr/>
        </p:nvSpPr>
        <p:spPr>
          <a:xfrm>
            <a:off x="497846" y="1060450"/>
            <a:ext cx="2118057" cy="825501"/>
          </a:xfrm>
          <a:prstGeom prst="rect">
            <a:avLst/>
          </a:prstGeom>
          <a:solidFill>
            <a:srgbClr val="A6B72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15mins</a:t>
            </a:r>
          </a:p>
        </p:txBody>
      </p:sp>
      <p:sp>
        <p:nvSpPr>
          <p:cNvPr id="314" name="同理心-小組"/>
          <p:cNvSpPr txBox="1"/>
          <p:nvPr/>
        </p:nvSpPr>
        <p:spPr>
          <a:xfrm>
            <a:off x="4936176" y="977900"/>
            <a:ext cx="313244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同理心-</a:t>
            </a:r>
            <a:r>
              <a:rPr sz="3600"/>
              <a:t>小組</a:t>
            </a:r>
          </a:p>
        </p:txBody>
      </p:sp>
      <p:sp>
        <p:nvSpPr>
          <p:cNvPr id="315" name="方法：匯整組員紀錄，不批評，不嘲笑。…"/>
          <p:cNvSpPr txBox="1"/>
          <p:nvPr>
            <p:ph type="body" idx="1"/>
          </p:nvPr>
        </p:nvSpPr>
        <p:spPr>
          <a:xfrm>
            <a:off x="1079169" y="2444155"/>
            <a:ext cx="10846462" cy="5652690"/>
          </a:xfrm>
          <a:prstGeom prst="rect">
            <a:avLst/>
          </a:prstGeom>
        </p:spPr>
        <p:txBody>
          <a:bodyPr anchor="t"/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方法：匯整組員紀錄，不批評，不嘲笑。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階段：屬腦力激盪</a:t>
            </a:r>
            <a:r>
              <a:rPr>
                <a:solidFill>
                  <a:schemeClr val="accent5"/>
                </a:solidFill>
              </a:rPr>
              <a:t>小組發散</a:t>
            </a:r>
            <a:r>
              <a:t>階段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流程：1.便利貼分類整理黏貼在白報紙上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2.相同概念黏貼在同一疊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3.類型不同可分組分區黏貼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目的：小組紀錄匯整 (類型、功能)</a:t>
            </a:r>
          </a:p>
        </p:txBody>
      </p:sp>
      <p:sp>
        <p:nvSpPr>
          <p:cNvPr id="316" name="同理心 - 定義問題 - 發想 - 製作原型 - 測試"/>
          <p:cNvSpPr txBox="1"/>
          <p:nvPr/>
        </p:nvSpPr>
        <p:spPr>
          <a:xfrm>
            <a:off x="8516305" y="450849"/>
            <a:ext cx="435185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>
                <a:solidFill>
                  <a:srgbClr val="919191"/>
                </a:solidFill>
              </a:rPr>
              <a:t>同理心</a:t>
            </a:r>
            <a:r>
              <a:rPr>
                <a:solidFill>
                  <a:srgbClr val="EBEBEB"/>
                </a:solidFill>
              </a:rPr>
              <a:t> </a:t>
            </a:r>
            <a:r>
              <a:rPr>
                <a:solidFill>
                  <a:srgbClr val="C0C0C0"/>
                </a:solidFill>
              </a:rPr>
              <a:t>- 定義問題 - 發想 - 製作原型 - 測試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TEP 2"/>
          <p:cNvSpPr txBox="1"/>
          <p:nvPr/>
        </p:nvSpPr>
        <p:spPr>
          <a:xfrm>
            <a:off x="508000" y="304800"/>
            <a:ext cx="179133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0096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STEP 2</a:t>
            </a:r>
          </a:p>
        </p:txBody>
      </p:sp>
      <p:sp>
        <p:nvSpPr>
          <p:cNvPr id="319" name="20mins"/>
          <p:cNvSpPr txBox="1"/>
          <p:nvPr/>
        </p:nvSpPr>
        <p:spPr>
          <a:xfrm>
            <a:off x="495299" y="1060450"/>
            <a:ext cx="2068117" cy="825501"/>
          </a:xfrm>
          <a:prstGeom prst="rect">
            <a:avLst/>
          </a:prstGeom>
          <a:solidFill>
            <a:srgbClr val="A6B72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20mins</a:t>
            </a:r>
          </a:p>
        </p:txBody>
      </p:sp>
      <p:sp>
        <p:nvSpPr>
          <p:cNvPr id="320" name="定義問題"/>
          <p:cNvSpPr txBox="1"/>
          <p:nvPr/>
        </p:nvSpPr>
        <p:spPr>
          <a:xfrm>
            <a:off x="5175250" y="977900"/>
            <a:ext cx="265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定義問題</a:t>
            </a:r>
          </a:p>
        </p:txBody>
      </p:sp>
      <p:sp>
        <p:nvSpPr>
          <p:cNvPr id="321" name="方法：觀點建立、收斂、聚焦、明確、可行…"/>
          <p:cNvSpPr txBox="1"/>
          <p:nvPr>
            <p:ph type="body" idx="1"/>
          </p:nvPr>
        </p:nvSpPr>
        <p:spPr>
          <a:xfrm>
            <a:off x="1079169" y="2444155"/>
            <a:ext cx="11616664" cy="5652690"/>
          </a:xfrm>
          <a:prstGeom prst="rect">
            <a:avLst/>
          </a:prstGeom>
        </p:spPr>
        <p:txBody>
          <a:bodyPr anchor="t"/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方法：觀點建立、收斂、聚焦、明確、可行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階段：屬腦力激盪</a:t>
            </a:r>
            <a:r>
              <a:rPr>
                <a:solidFill>
                  <a:schemeClr val="accent5"/>
                </a:solidFill>
              </a:rPr>
              <a:t>小組收斂</a:t>
            </a:r>
            <a:r>
              <a:t>階段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流程：1.針對組員紀錄的需求或不便做明確的定義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2.聚焦在組員感興趣且明確可行的需求或問題上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目的：明確定義問題</a:t>
            </a:r>
          </a:p>
        </p:txBody>
      </p:sp>
      <p:sp>
        <p:nvSpPr>
          <p:cNvPr id="322" name="同理心 - 定義問題 - 發想 - 製作原型 - 測試"/>
          <p:cNvSpPr txBox="1"/>
          <p:nvPr/>
        </p:nvSpPr>
        <p:spPr>
          <a:xfrm>
            <a:off x="8516305" y="450849"/>
            <a:ext cx="435185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>
                <a:solidFill>
                  <a:srgbClr val="C0C0C0"/>
                </a:solidFill>
              </a:rPr>
              <a:t>同理心</a:t>
            </a:r>
            <a:r>
              <a:rPr>
                <a:solidFill>
                  <a:srgbClr val="EBEBEB"/>
                </a:solidFill>
              </a:rPr>
              <a:t> </a:t>
            </a:r>
            <a:r>
              <a:rPr>
                <a:solidFill>
                  <a:srgbClr val="C0C0C0"/>
                </a:solidFill>
              </a:rPr>
              <a:t>- </a:t>
            </a:r>
            <a:r>
              <a:rPr>
                <a:solidFill>
                  <a:srgbClr val="919191"/>
                </a:solidFill>
              </a:rPr>
              <a:t>定義問題</a:t>
            </a:r>
            <a:r>
              <a:rPr>
                <a:solidFill>
                  <a:srgbClr val="C0C0C0"/>
                </a:solidFill>
              </a:rPr>
              <a:t> - 發想 - 製作原型 - 測試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TEP 3"/>
          <p:cNvSpPr txBox="1"/>
          <p:nvPr/>
        </p:nvSpPr>
        <p:spPr>
          <a:xfrm>
            <a:off x="508000" y="304800"/>
            <a:ext cx="179133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0096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STEP 3</a:t>
            </a:r>
          </a:p>
        </p:txBody>
      </p:sp>
      <p:sp>
        <p:nvSpPr>
          <p:cNvPr id="325" name="30mins"/>
          <p:cNvSpPr txBox="1"/>
          <p:nvPr/>
        </p:nvSpPr>
        <p:spPr>
          <a:xfrm>
            <a:off x="495299" y="1060450"/>
            <a:ext cx="2068117" cy="825501"/>
          </a:xfrm>
          <a:prstGeom prst="rect">
            <a:avLst/>
          </a:prstGeom>
          <a:solidFill>
            <a:srgbClr val="A6B72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30mins</a:t>
            </a:r>
          </a:p>
        </p:txBody>
      </p:sp>
      <p:sp>
        <p:nvSpPr>
          <p:cNvPr id="326" name="發想"/>
          <p:cNvSpPr txBox="1"/>
          <p:nvPr/>
        </p:nvSpPr>
        <p:spPr>
          <a:xfrm>
            <a:off x="5810249" y="977900"/>
            <a:ext cx="138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發想</a:t>
            </a:r>
          </a:p>
        </p:txBody>
      </p:sp>
      <p:sp>
        <p:nvSpPr>
          <p:cNvPr id="327" name="方法：選定幾個組員感興趣且明確可行的問題或 創作類型進行發想…"/>
          <p:cNvSpPr txBox="1"/>
          <p:nvPr>
            <p:ph type="body" idx="1"/>
          </p:nvPr>
        </p:nvSpPr>
        <p:spPr>
          <a:xfrm>
            <a:off x="1079169" y="2444155"/>
            <a:ext cx="10846462" cy="6672130"/>
          </a:xfrm>
          <a:prstGeom prst="rect">
            <a:avLst/>
          </a:prstGeom>
        </p:spPr>
        <p:txBody>
          <a:bodyPr anchor="t"/>
          <a:lstStyle/>
          <a:p>
            <a:pPr marL="452782" marR="228600" indent="-452782" algn="just" defTabSz="457200">
              <a:lnSpc>
                <a:spcPct val="100000"/>
              </a:lnSpc>
              <a:spcBef>
                <a:spcPts val="1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方法：選定幾個組員感興趣且明確可行的問題或 創作類型進行發想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階段：進到創意發想階段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流程：1.先選定一個組員感興趣且明確可行的問題</a:t>
            </a:r>
          </a:p>
          <a:p>
            <a:pPr marL="0" marR="228600" indent="0" algn="just" defTabSz="457200">
              <a:lnSpc>
                <a:spcPct val="8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   開始進行發想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2.相似的問題或需求可一併思考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3.提出提出解決問題的方法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目的：提出解決問題的方法 (How)</a:t>
            </a:r>
          </a:p>
        </p:txBody>
      </p:sp>
      <p:sp>
        <p:nvSpPr>
          <p:cNvPr id="328" name="同理心 - 定義問題 - 發想 - 製作原型 - 測試"/>
          <p:cNvSpPr txBox="1"/>
          <p:nvPr/>
        </p:nvSpPr>
        <p:spPr>
          <a:xfrm>
            <a:off x="8516305" y="450849"/>
            <a:ext cx="435185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>
                <a:solidFill>
                  <a:srgbClr val="C0C0C0"/>
                </a:solidFill>
              </a:rPr>
              <a:t>同理心</a:t>
            </a:r>
            <a:r>
              <a:rPr>
                <a:solidFill>
                  <a:srgbClr val="EBEBEB"/>
                </a:solidFill>
              </a:rPr>
              <a:t> </a:t>
            </a:r>
            <a:r>
              <a:rPr>
                <a:solidFill>
                  <a:srgbClr val="C0C0C0"/>
                </a:solidFill>
              </a:rPr>
              <a:t>- 定義問題 - </a:t>
            </a:r>
            <a:r>
              <a:rPr>
                <a:solidFill>
                  <a:srgbClr val="919191"/>
                </a:solidFill>
              </a:rPr>
              <a:t>發想</a:t>
            </a:r>
            <a:r>
              <a:rPr>
                <a:solidFill>
                  <a:srgbClr val="C0C0C0"/>
                </a:solidFill>
              </a:rPr>
              <a:t> - 製作原型 - 測試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TEP 4"/>
          <p:cNvSpPr txBox="1"/>
          <p:nvPr/>
        </p:nvSpPr>
        <p:spPr>
          <a:xfrm>
            <a:off x="508000" y="304800"/>
            <a:ext cx="179133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0096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STEP 4</a:t>
            </a:r>
          </a:p>
        </p:txBody>
      </p:sp>
      <p:sp>
        <p:nvSpPr>
          <p:cNvPr id="331" name="製作原型"/>
          <p:cNvSpPr txBox="1"/>
          <p:nvPr/>
        </p:nvSpPr>
        <p:spPr>
          <a:xfrm>
            <a:off x="5175250" y="977900"/>
            <a:ext cx="265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製作原型</a:t>
            </a:r>
          </a:p>
        </p:txBody>
      </p:sp>
      <p:sp>
        <p:nvSpPr>
          <p:cNvPr id="332" name="方法：根據發想階段的構想製作原型…"/>
          <p:cNvSpPr txBox="1"/>
          <p:nvPr>
            <p:ph type="body" idx="1"/>
          </p:nvPr>
        </p:nvSpPr>
        <p:spPr>
          <a:xfrm>
            <a:off x="1079169" y="2444155"/>
            <a:ext cx="11704638" cy="7075289"/>
          </a:xfrm>
          <a:prstGeom prst="rect">
            <a:avLst/>
          </a:prstGeom>
        </p:spPr>
        <p:txBody>
          <a:bodyPr anchor="t"/>
          <a:lstStyle/>
          <a:p>
            <a:pPr marL="430143" marR="217170" indent="-430143" algn="just" defTabSz="434340">
              <a:lnSpc>
                <a:spcPct val="80000"/>
              </a:lnSpc>
              <a:spcBef>
                <a:spcPts val="1900"/>
              </a:spcBef>
              <a:buSzPct val="30000"/>
              <a:buBlip>
                <a:blip r:embed="rId2"/>
              </a:buBlip>
              <a:defRPr sz="3420">
                <a:solidFill>
                  <a:srgbClr val="000000"/>
                </a:solidFill>
              </a:defRPr>
            </a:pPr>
            <a:r>
              <a:t>方法：根據發想階段的構想製作原型</a:t>
            </a:r>
          </a:p>
          <a:p>
            <a:pPr marL="430143" marR="217170" indent="-430143" algn="just" defTabSz="434340">
              <a:lnSpc>
                <a:spcPct val="80000"/>
              </a:lnSpc>
              <a:spcBef>
                <a:spcPts val="1900"/>
              </a:spcBef>
              <a:buSzPct val="30000"/>
              <a:buBlip>
                <a:blip r:embed="rId2"/>
              </a:buBlip>
              <a:defRPr sz="3420">
                <a:solidFill>
                  <a:srgbClr val="000000"/>
                </a:solidFill>
              </a:defRPr>
            </a:pPr>
            <a:r>
              <a:t>階段：進到</a:t>
            </a:r>
            <a:r>
              <a:rPr>
                <a:solidFill>
                  <a:schemeClr val="accent5"/>
                </a:solidFill>
              </a:rPr>
              <a:t>原型製作</a:t>
            </a:r>
            <a:r>
              <a:t>階段</a:t>
            </a:r>
          </a:p>
          <a:p>
            <a:pPr marL="430143" marR="217170" indent="-430143" algn="just" defTabSz="434340">
              <a:lnSpc>
                <a:spcPct val="80000"/>
              </a:lnSpc>
              <a:spcBef>
                <a:spcPts val="1900"/>
              </a:spcBef>
              <a:buSzPct val="30000"/>
              <a:buBlip>
                <a:blip r:embed="rId2"/>
              </a:buBlip>
              <a:defRPr sz="3420">
                <a:solidFill>
                  <a:srgbClr val="000000"/>
                </a:solidFill>
              </a:defRPr>
            </a:pPr>
            <a:r>
              <a:t>流程：1.先使用簡易材料如厚紙版、瓦楞板、熱熔膠、膠 </a:t>
            </a:r>
          </a:p>
          <a:p>
            <a:pPr marL="0" marR="217170" indent="0" algn="just" defTabSz="434340">
              <a:lnSpc>
                <a:spcPct val="80000"/>
              </a:lnSpc>
              <a:spcBef>
                <a:spcPts val="1900"/>
              </a:spcBef>
              <a:buSzTx/>
              <a:buNone/>
              <a:defRPr sz="3420">
                <a:solidFill>
                  <a:srgbClr val="000000"/>
                </a:solidFill>
              </a:defRPr>
            </a:pPr>
            <a:r>
              <a:t>                 布等試做部分關鍵結構。</a:t>
            </a:r>
          </a:p>
          <a:p>
            <a:pPr marL="0" marR="217170" indent="0" algn="just" defTabSz="434340">
              <a:lnSpc>
                <a:spcPct val="70000"/>
              </a:lnSpc>
              <a:spcBef>
                <a:spcPts val="1900"/>
              </a:spcBef>
              <a:buSzTx/>
              <a:buNone/>
              <a:defRPr sz="3420">
                <a:solidFill>
                  <a:srgbClr val="000000"/>
                </a:solidFill>
              </a:defRPr>
            </a:pPr>
            <a:r>
              <a:t>              2.確認關鍵結構可行，再用現有材料裁切黏貼整體     </a:t>
            </a:r>
          </a:p>
          <a:p>
            <a:pPr marL="0" marR="217170" indent="0" algn="just" defTabSz="434340">
              <a:lnSpc>
                <a:spcPct val="70000"/>
              </a:lnSpc>
              <a:spcBef>
                <a:spcPts val="1900"/>
              </a:spcBef>
              <a:buSzTx/>
              <a:buNone/>
              <a:defRPr sz="3420">
                <a:solidFill>
                  <a:srgbClr val="000000"/>
                </a:solidFill>
              </a:defRPr>
            </a:pPr>
            <a:r>
              <a:t>                 結構。</a:t>
            </a:r>
          </a:p>
          <a:p>
            <a:pPr marL="0" marR="217170" indent="0" algn="just" defTabSz="434340">
              <a:lnSpc>
                <a:spcPct val="70000"/>
              </a:lnSpc>
              <a:spcBef>
                <a:spcPts val="1900"/>
              </a:spcBef>
              <a:buSzTx/>
              <a:buNone/>
              <a:defRPr sz="3420">
                <a:solidFill>
                  <a:srgbClr val="000000"/>
                </a:solidFill>
              </a:defRPr>
            </a:pPr>
            <a:r>
              <a:t>              3.搭配數位製造工具，如3D列印、雷射切割、CNC  </a:t>
            </a:r>
          </a:p>
          <a:p>
            <a:pPr marL="0" marR="217170" indent="0" algn="just" defTabSz="434340">
              <a:lnSpc>
                <a:spcPct val="70000"/>
              </a:lnSpc>
              <a:spcBef>
                <a:spcPts val="1900"/>
              </a:spcBef>
              <a:buSzTx/>
              <a:buNone/>
              <a:defRPr sz="3420">
                <a:solidFill>
                  <a:srgbClr val="000000"/>
                </a:solidFill>
              </a:defRPr>
            </a:pPr>
            <a:r>
              <a:t>                等，製作精準度較佳、結構較強固、作動性更好</a:t>
            </a:r>
          </a:p>
          <a:p>
            <a:pPr marL="0" marR="217170" indent="0" algn="just" defTabSz="434340">
              <a:lnSpc>
                <a:spcPct val="70000"/>
              </a:lnSpc>
              <a:spcBef>
                <a:spcPts val="1900"/>
              </a:spcBef>
              <a:buSzTx/>
              <a:buNone/>
              <a:defRPr sz="3420">
                <a:solidFill>
                  <a:srgbClr val="000000"/>
                </a:solidFill>
              </a:defRPr>
            </a:pPr>
            <a:r>
              <a:t>               的原型。</a:t>
            </a:r>
          </a:p>
          <a:p>
            <a:pPr marL="430143" marR="217170" indent="-430143" algn="just" defTabSz="434340">
              <a:lnSpc>
                <a:spcPct val="80000"/>
              </a:lnSpc>
              <a:spcBef>
                <a:spcPts val="1900"/>
              </a:spcBef>
              <a:buSzPct val="30000"/>
              <a:buBlip>
                <a:blip r:embed="rId2"/>
              </a:buBlip>
              <a:defRPr sz="3420">
                <a:solidFill>
                  <a:srgbClr val="000000"/>
                </a:solidFill>
              </a:defRPr>
            </a:pPr>
            <a:r>
              <a:t>目的：製作出原型以便測試</a:t>
            </a:r>
          </a:p>
        </p:txBody>
      </p:sp>
      <p:sp>
        <p:nvSpPr>
          <p:cNvPr id="333" name="同理心 - 定義問題 - 發想 - 製作原型 - 測試"/>
          <p:cNvSpPr txBox="1"/>
          <p:nvPr/>
        </p:nvSpPr>
        <p:spPr>
          <a:xfrm>
            <a:off x="8516305" y="450849"/>
            <a:ext cx="435185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>
                <a:solidFill>
                  <a:srgbClr val="C0C0C0"/>
                </a:solidFill>
              </a:rPr>
              <a:t>同理心</a:t>
            </a:r>
            <a:r>
              <a:rPr>
                <a:solidFill>
                  <a:srgbClr val="EBEBEB"/>
                </a:solidFill>
              </a:rPr>
              <a:t> </a:t>
            </a:r>
            <a:r>
              <a:rPr>
                <a:solidFill>
                  <a:srgbClr val="C0C0C0"/>
                </a:solidFill>
              </a:rPr>
              <a:t>- 定義問題 - 發想 - </a:t>
            </a:r>
            <a:r>
              <a:rPr>
                <a:solidFill>
                  <a:srgbClr val="919191"/>
                </a:solidFill>
              </a:rPr>
              <a:t>製作原型</a:t>
            </a:r>
            <a:r>
              <a:rPr>
                <a:solidFill>
                  <a:srgbClr val="C0C0C0"/>
                </a:solidFill>
              </a:rPr>
              <a:t> - 測試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TEP 5"/>
          <p:cNvSpPr txBox="1"/>
          <p:nvPr/>
        </p:nvSpPr>
        <p:spPr>
          <a:xfrm>
            <a:off x="508000" y="304800"/>
            <a:ext cx="179133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rgbClr val="0096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STEP 5</a:t>
            </a:r>
          </a:p>
        </p:txBody>
      </p:sp>
      <p:sp>
        <p:nvSpPr>
          <p:cNvPr id="336" name="測試"/>
          <p:cNvSpPr txBox="1"/>
          <p:nvPr/>
        </p:nvSpPr>
        <p:spPr>
          <a:xfrm>
            <a:off x="5810249" y="977900"/>
            <a:ext cx="138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測試</a:t>
            </a:r>
          </a:p>
        </p:txBody>
      </p:sp>
      <p:sp>
        <p:nvSpPr>
          <p:cNvPr id="337" name="方法：對照發想時的想法，逐一檢視是否達成目標…"/>
          <p:cNvSpPr txBox="1"/>
          <p:nvPr>
            <p:ph type="body" idx="1"/>
          </p:nvPr>
        </p:nvSpPr>
        <p:spPr>
          <a:xfrm>
            <a:off x="1079169" y="2444155"/>
            <a:ext cx="11704638" cy="7075289"/>
          </a:xfrm>
          <a:prstGeom prst="rect">
            <a:avLst/>
          </a:prstGeom>
        </p:spPr>
        <p:txBody>
          <a:bodyPr anchor="t"/>
          <a:lstStyle/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方法：對照發想時的想法，逐一檢視是否達成目標</a:t>
            </a:r>
          </a:p>
          <a:p>
            <a:pPr marL="0" marR="228600" indent="0" algn="just" defTabSz="457200">
              <a:lnSpc>
                <a:spcPct val="8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功能。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階段：進到</a:t>
            </a:r>
            <a:r>
              <a:rPr>
                <a:solidFill>
                  <a:schemeClr val="accent5"/>
                </a:solidFill>
              </a:rPr>
              <a:t>作品測試</a:t>
            </a:r>
            <a:r>
              <a:t>階段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流程：1.逐一檢視是否達成發想階段預設的目標功能。       </a:t>
            </a:r>
          </a:p>
          <a:p>
            <a:pPr marL="0" marR="228600" indent="0" algn="just" defTabSz="457200">
              <a:lnSpc>
                <a:spcPct val="8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2.讓使用者測試，並在一旁觀察。</a:t>
            </a:r>
          </a:p>
          <a:p>
            <a:pPr marL="0" marR="228600" indent="0" algn="just" defTabSz="457200">
              <a:lnSpc>
                <a:spcPct val="70000"/>
              </a:lnSpc>
              <a:spcBef>
                <a:spcPts val="2000"/>
              </a:spcBef>
              <a:buSzTx/>
              <a:buNone/>
              <a:defRPr sz="3600">
                <a:solidFill>
                  <a:srgbClr val="000000"/>
                </a:solidFill>
              </a:defRPr>
            </a:pPr>
            <a:r>
              <a:t>              3.收集意見後持續修改，以滿足使用者的需求。  </a:t>
            </a:r>
          </a:p>
          <a:p>
            <a:pPr marL="452782" marR="228600" indent="-452782" algn="just" defTabSz="457200">
              <a:lnSpc>
                <a:spcPct val="80000"/>
              </a:lnSpc>
              <a:spcBef>
                <a:spcPts val="2000"/>
              </a:spcBef>
              <a:buSzPct val="30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目的：測試、修正、增加新功能</a:t>
            </a:r>
          </a:p>
        </p:txBody>
      </p:sp>
      <p:sp>
        <p:nvSpPr>
          <p:cNvPr id="338" name="同理心 - 定義問題 - 發想 - 製作原型 - 測試"/>
          <p:cNvSpPr txBox="1"/>
          <p:nvPr/>
        </p:nvSpPr>
        <p:spPr>
          <a:xfrm>
            <a:off x="8516305" y="450849"/>
            <a:ext cx="435185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>
                <a:solidFill>
                  <a:srgbClr val="C0C0C0"/>
                </a:solidFill>
              </a:rPr>
              <a:t>同理心</a:t>
            </a:r>
            <a:r>
              <a:rPr>
                <a:solidFill>
                  <a:srgbClr val="EBEBEB"/>
                </a:solidFill>
              </a:rPr>
              <a:t> </a:t>
            </a:r>
            <a:r>
              <a:rPr>
                <a:solidFill>
                  <a:srgbClr val="C0C0C0"/>
                </a:solidFill>
              </a:rPr>
              <a:t>- 定義問題 - 發想 - 製作原型 - </a:t>
            </a:r>
            <a:r>
              <a:rPr>
                <a:solidFill>
                  <a:srgbClr val="919191"/>
                </a:solidFill>
              </a:rPr>
              <a:t>測試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問題與討論"/>
          <p:cNvSpPr txBox="1"/>
          <p:nvPr/>
        </p:nvSpPr>
        <p:spPr>
          <a:xfrm>
            <a:off x="3905249" y="4114799"/>
            <a:ext cx="5194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/>
            <a:r>
              <a:t>問題與討論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未來的競爭力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未來的競爭力</a:t>
            </a:r>
          </a:p>
        </p:txBody>
      </p:sp>
      <p:sp>
        <p:nvSpPr>
          <p:cNvPr id="168" name="《哈佛教育學院的一門青年創新課》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just">
              <a:lnSpc>
                <a:spcPct val="40000"/>
              </a:lnSpc>
              <a:buSzTx/>
              <a:buNone/>
              <a:defRPr sz="4000"/>
            </a:pPr>
            <a:r>
              <a:t>《哈佛教育學院的一門青年創新課》</a:t>
            </a:r>
          </a:p>
          <a:p>
            <a:pPr marL="0" indent="0" algn="just">
              <a:lnSpc>
                <a:spcPts val="11100"/>
              </a:lnSpc>
              <a:buSzTx/>
              <a:buNone/>
              <a:defRPr sz="4000"/>
            </a:pPr>
            <a:r>
              <a:t>的作者東尼.華格納（Tony Wagner）在文章中指出，孩子在課堂上學什麼已經不重要，重要的是</a:t>
            </a:r>
            <a:r>
              <a:rPr sz="3600">
                <a:solidFill>
                  <a:srgbClr val="FF2801"/>
                </a:solidFill>
              </a:rPr>
              <a:t>孩子如何運用所學解決問題的能力</a:t>
            </a:r>
            <a:r>
              <a:rPr sz="3600"/>
              <a:t>。</a:t>
            </a:r>
          </a:p>
        </p:txBody>
      </p:sp>
      <p:pic>
        <p:nvPicPr>
          <p:cNvPr id="169" name="repairmen.jpg" descr="repairmen.jpg"/>
          <p:cNvPicPr>
            <a:picLocks noChangeAspect="1"/>
          </p:cNvPicPr>
          <p:nvPr/>
        </p:nvPicPr>
        <p:blipFill>
          <a:blip r:embed="rId2">
            <a:extLst/>
          </a:blip>
          <a:srcRect l="5333" t="13104" r="2219" b="7178"/>
          <a:stretch>
            <a:fillRect/>
          </a:stretch>
        </p:blipFill>
        <p:spPr>
          <a:xfrm>
            <a:off x="8804450" y="6881323"/>
            <a:ext cx="3506789" cy="2097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fill="norm" stroke="1" extrusionOk="0">
                <a:moveTo>
                  <a:pt x="1127" y="1"/>
                </a:moveTo>
                <a:cubicBezTo>
                  <a:pt x="1024" y="24"/>
                  <a:pt x="970" y="1496"/>
                  <a:pt x="934" y="4871"/>
                </a:cubicBezTo>
                <a:lnTo>
                  <a:pt x="882" y="9733"/>
                </a:lnTo>
                <a:lnTo>
                  <a:pt x="648" y="9790"/>
                </a:lnTo>
                <a:cubicBezTo>
                  <a:pt x="442" y="9839"/>
                  <a:pt x="416" y="9924"/>
                  <a:pt x="452" y="10480"/>
                </a:cubicBezTo>
                <a:cubicBezTo>
                  <a:pt x="475" y="10832"/>
                  <a:pt x="446" y="11219"/>
                  <a:pt x="389" y="11338"/>
                </a:cubicBezTo>
                <a:cubicBezTo>
                  <a:pt x="332" y="11458"/>
                  <a:pt x="322" y="11555"/>
                  <a:pt x="364" y="11555"/>
                </a:cubicBezTo>
                <a:cubicBezTo>
                  <a:pt x="407" y="11555"/>
                  <a:pt x="388" y="11660"/>
                  <a:pt x="323" y="11792"/>
                </a:cubicBezTo>
                <a:cubicBezTo>
                  <a:pt x="236" y="11966"/>
                  <a:pt x="234" y="12168"/>
                  <a:pt x="315" y="12523"/>
                </a:cubicBezTo>
                <a:cubicBezTo>
                  <a:pt x="483" y="13261"/>
                  <a:pt x="503" y="19443"/>
                  <a:pt x="337" y="19473"/>
                </a:cubicBezTo>
                <a:cubicBezTo>
                  <a:pt x="266" y="19486"/>
                  <a:pt x="160" y="19506"/>
                  <a:pt x="103" y="19518"/>
                </a:cubicBezTo>
                <a:cubicBezTo>
                  <a:pt x="46" y="19530"/>
                  <a:pt x="0" y="19612"/>
                  <a:pt x="0" y="19698"/>
                </a:cubicBezTo>
                <a:cubicBezTo>
                  <a:pt x="0" y="20062"/>
                  <a:pt x="831" y="20277"/>
                  <a:pt x="3427" y="20588"/>
                </a:cubicBezTo>
                <a:cubicBezTo>
                  <a:pt x="4941" y="20770"/>
                  <a:pt x="6949" y="21038"/>
                  <a:pt x="7891" y="21185"/>
                </a:cubicBezTo>
                <a:cubicBezTo>
                  <a:pt x="8833" y="21332"/>
                  <a:pt x="9840" y="21472"/>
                  <a:pt x="10125" y="21495"/>
                </a:cubicBezTo>
                <a:cubicBezTo>
                  <a:pt x="10863" y="21557"/>
                  <a:pt x="11589" y="21588"/>
                  <a:pt x="12274" y="21589"/>
                </a:cubicBezTo>
                <a:cubicBezTo>
                  <a:pt x="14330" y="21593"/>
                  <a:pt x="16028" y="21336"/>
                  <a:pt x="16635" y="20887"/>
                </a:cubicBezTo>
                <a:cubicBezTo>
                  <a:pt x="17000" y="20617"/>
                  <a:pt x="17001" y="20487"/>
                  <a:pt x="16640" y="20270"/>
                </a:cubicBezTo>
                <a:cubicBezTo>
                  <a:pt x="16483" y="20175"/>
                  <a:pt x="16185" y="19833"/>
                  <a:pt x="15978" y="19510"/>
                </a:cubicBezTo>
                <a:lnTo>
                  <a:pt x="15601" y="18921"/>
                </a:lnTo>
                <a:lnTo>
                  <a:pt x="15535" y="16842"/>
                </a:lnTo>
                <a:cubicBezTo>
                  <a:pt x="15500" y="15699"/>
                  <a:pt x="15447" y="14317"/>
                  <a:pt x="15420" y="13765"/>
                </a:cubicBezTo>
                <a:cubicBezTo>
                  <a:pt x="15372" y="12787"/>
                  <a:pt x="15380" y="12756"/>
                  <a:pt x="15709" y="12421"/>
                </a:cubicBezTo>
                <a:cubicBezTo>
                  <a:pt x="15894" y="12233"/>
                  <a:pt x="16222" y="12078"/>
                  <a:pt x="16440" y="12078"/>
                </a:cubicBezTo>
                <a:cubicBezTo>
                  <a:pt x="16904" y="12077"/>
                  <a:pt x="17239" y="11821"/>
                  <a:pt x="17239" y="11465"/>
                </a:cubicBezTo>
                <a:cubicBezTo>
                  <a:pt x="17239" y="11138"/>
                  <a:pt x="17838" y="10719"/>
                  <a:pt x="18713" y="10436"/>
                </a:cubicBezTo>
                <a:cubicBezTo>
                  <a:pt x="19449" y="10197"/>
                  <a:pt x="19522" y="10220"/>
                  <a:pt x="19522" y="10697"/>
                </a:cubicBezTo>
                <a:cubicBezTo>
                  <a:pt x="19522" y="11043"/>
                  <a:pt x="20064" y="11350"/>
                  <a:pt x="20126" y="11040"/>
                </a:cubicBezTo>
                <a:cubicBezTo>
                  <a:pt x="20147" y="10935"/>
                  <a:pt x="20389" y="10660"/>
                  <a:pt x="20664" y="10427"/>
                </a:cubicBezTo>
                <a:cubicBezTo>
                  <a:pt x="21177" y="9992"/>
                  <a:pt x="21600" y="9270"/>
                  <a:pt x="21600" y="8826"/>
                </a:cubicBezTo>
                <a:cubicBezTo>
                  <a:pt x="21600" y="8623"/>
                  <a:pt x="21512" y="8601"/>
                  <a:pt x="21158" y="8711"/>
                </a:cubicBezTo>
                <a:cubicBezTo>
                  <a:pt x="20915" y="8787"/>
                  <a:pt x="20555" y="8850"/>
                  <a:pt x="20356" y="8854"/>
                </a:cubicBezTo>
                <a:cubicBezTo>
                  <a:pt x="20037" y="8861"/>
                  <a:pt x="19985" y="8803"/>
                  <a:pt x="19925" y="8344"/>
                </a:cubicBezTo>
                <a:cubicBezTo>
                  <a:pt x="19888" y="8057"/>
                  <a:pt x="19854" y="7378"/>
                  <a:pt x="19847" y="6832"/>
                </a:cubicBezTo>
                <a:cubicBezTo>
                  <a:pt x="19833" y="5698"/>
                  <a:pt x="19895" y="5589"/>
                  <a:pt x="20691" y="5390"/>
                </a:cubicBezTo>
                <a:cubicBezTo>
                  <a:pt x="20962" y="5322"/>
                  <a:pt x="21184" y="5199"/>
                  <a:pt x="21184" y="5116"/>
                </a:cubicBezTo>
                <a:cubicBezTo>
                  <a:pt x="21184" y="5033"/>
                  <a:pt x="20992" y="4804"/>
                  <a:pt x="20759" y="4605"/>
                </a:cubicBezTo>
                <a:cubicBezTo>
                  <a:pt x="20263" y="4182"/>
                  <a:pt x="19355" y="4077"/>
                  <a:pt x="18992" y="4401"/>
                </a:cubicBezTo>
                <a:cubicBezTo>
                  <a:pt x="18644" y="4711"/>
                  <a:pt x="18324" y="5579"/>
                  <a:pt x="18178" y="6607"/>
                </a:cubicBezTo>
                <a:cubicBezTo>
                  <a:pt x="18026" y="7669"/>
                  <a:pt x="17684" y="8307"/>
                  <a:pt x="16904" y="8969"/>
                </a:cubicBezTo>
                <a:cubicBezTo>
                  <a:pt x="16577" y="9246"/>
                  <a:pt x="16290" y="9471"/>
                  <a:pt x="16268" y="9471"/>
                </a:cubicBezTo>
                <a:cubicBezTo>
                  <a:pt x="16247" y="9471"/>
                  <a:pt x="16087" y="9085"/>
                  <a:pt x="15912" y="8613"/>
                </a:cubicBezTo>
                <a:cubicBezTo>
                  <a:pt x="15705" y="8059"/>
                  <a:pt x="15442" y="7629"/>
                  <a:pt x="15168" y="7396"/>
                </a:cubicBezTo>
                <a:cubicBezTo>
                  <a:pt x="14935" y="7197"/>
                  <a:pt x="14745" y="7005"/>
                  <a:pt x="14745" y="6967"/>
                </a:cubicBezTo>
                <a:cubicBezTo>
                  <a:pt x="14745" y="6929"/>
                  <a:pt x="14915" y="6723"/>
                  <a:pt x="15122" y="6509"/>
                </a:cubicBezTo>
                <a:cubicBezTo>
                  <a:pt x="15375" y="6248"/>
                  <a:pt x="15576" y="5828"/>
                  <a:pt x="15736" y="5234"/>
                </a:cubicBezTo>
                <a:cubicBezTo>
                  <a:pt x="15866" y="4748"/>
                  <a:pt x="16072" y="4208"/>
                  <a:pt x="16195" y="4037"/>
                </a:cubicBezTo>
                <a:lnTo>
                  <a:pt x="16420" y="3727"/>
                </a:lnTo>
                <a:lnTo>
                  <a:pt x="16122" y="3257"/>
                </a:lnTo>
                <a:cubicBezTo>
                  <a:pt x="15958" y="2998"/>
                  <a:pt x="15738" y="2544"/>
                  <a:pt x="15633" y="2244"/>
                </a:cubicBezTo>
                <a:cubicBezTo>
                  <a:pt x="15517" y="1913"/>
                  <a:pt x="15250" y="1555"/>
                  <a:pt x="14956" y="1333"/>
                </a:cubicBezTo>
                <a:cubicBezTo>
                  <a:pt x="14418" y="927"/>
                  <a:pt x="14307" y="896"/>
                  <a:pt x="14044" y="1108"/>
                </a:cubicBezTo>
                <a:cubicBezTo>
                  <a:pt x="13945" y="1188"/>
                  <a:pt x="13728" y="1365"/>
                  <a:pt x="13562" y="1500"/>
                </a:cubicBezTo>
                <a:cubicBezTo>
                  <a:pt x="13170" y="1818"/>
                  <a:pt x="12565" y="3290"/>
                  <a:pt x="12565" y="3927"/>
                </a:cubicBezTo>
                <a:cubicBezTo>
                  <a:pt x="12565" y="4484"/>
                  <a:pt x="13110" y="6135"/>
                  <a:pt x="13408" y="6485"/>
                </a:cubicBezTo>
                <a:cubicBezTo>
                  <a:pt x="13702" y="6828"/>
                  <a:pt x="13652" y="6984"/>
                  <a:pt x="13110" y="7433"/>
                </a:cubicBezTo>
                <a:cubicBezTo>
                  <a:pt x="12735" y="7743"/>
                  <a:pt x="12550" y="8048"/>
                  <a:pt x="12338" y="8699"/>
                </a:cubicBezTo>
                <a:cubicBezTo>
                  <a:pt x="12184" y="9171"/>
                  <a:pt x="12019" y="9531"/>
                  <a:pt x="11973" y="9496"/>
                </a:cubicBezTo>
                <a:cubicBezTo>
                  <a:pt x="11927" y="9460"/>
                  <a:pt x="11794" y="9110"/>
                  <a:pt x="11675" y="8715"/>
                </a:cubicBezTo>
                <a:cubicBezTo>
                  <a:pt x="11552" y="8304"/>
                  <a:pt x="11268" y="7780"/>
                  <a:pt x="11010" y="7490"/>
                </a:cubicBezTo>
                <a:lnTo>
                  <a:pt x="10563" y="6987"/>
                </a:lnTo>
                <a:lnTo>
                  <a:pt x="10878" y="6534"/>
                </a:lnTo>
                <a:cubicBezTo>
                  <a:pt x="11053" y="6286"/>
                  <a:pt x="11294" y="5772"/>
                  <a:pt x="11414" y="5390"/>
                </a:cubicBezTo>
                <a:cubicBezTo>
                  <a:pt x="11533" y="5008"/>
                  <a:pt x="11685" y="4571"/>
                  <a:pt x="11751" y="4417"/>
                </a:cubicBezTo>
                <a:cubicBezTo>
                  <a:pt x="11848" y="4189"/>
                  <a:pt x="11790" y="3940"/>
                  <a:pt x="11433" y="3089"/>
                </a:cubicBezTo>
                <a:cubicBezTo>
                  <a:pt x="11088" y="2266"/>
                  <a:pt x="10891" y="1981"/>
                  <a:pt x="10516" y="1741"/>
                </a:cubicBezTo>
                <a:cubicBezTo>
                  <a:pt x="10145" y="1504"/>
                  <a:pt x="9997" y="1481"/>
                  <a:pt x="9849" y="1635"/>
                </a:cubicBezTo>
                <a:cubicBezTo>
                  <a:pt x="9745" y="1744"/>
                  <a:pt x="9594" y="1831"/>
                  <a:pt x="9512" y="1831"/>
                </a:cubicBezTo>
                <a:cubicBezTo>
                  <a:pt x="9245" y="1831"/>
                  <a:pt x="8518" y="3427"/>
                  <a:pt x="8517" y="4013"/>
                </a:cubicBezTo>
                <a:cubicBezTo>
                  <a:pt x="8516" y="4757"/>
                  <a:pt x="8887" y="6000"/>
                  <a:pt x="9277" y="6554"/>
                </a:cubicBezTo>
                <a:lnTo>
                  <a:pt x="9605" y="7020"/>
                </a:lnTo>
                <a:lnTo>
                  <a:pt x="9206" y="7302"/>
                </a:lnTo>
                <a:cubicBezTo>
                  <a:pt x="8986" y="7457"/>
                  <a:pt x="8668" y="7832"/>
                  <a:pt x="8502" y="8135"/>
                </a:cubicBezTo>
                <a:cubicBezTo>
                  <a:pt x="8158" y="8766"/>
                  <a:pt x="7954" y="8685"/>
                  <a:pt x="7683" y="7808"/>
                </a:cubicBezTo>
                <a:cubicBezTo>
                  <a:pt x="7598" y="7531"/>
                  <a:pt x="7370" y="7045"/>
                  <a:pt x="7177" y="6730"/>
                </a:cubicBezTo>
                <a:cubicBezTo>
                  <a:pt x="6862" y="6216"/>
                  <a:pt x="6833" y="6082"/>
                  <a:pt x="6881" y="5426"/>
                </a:cubicBezTo>
                <a:cubicBezTo>
                  <a:pt x="6911" y="5025"/>
                  <a:pt x="6970" y="4551"/>
                  <a:pt x="7013" y="4372"/>
                </a:cubicBezTo>
                <a:cubicBezTo>
                  <a:pt x="7081" y="4095"/>
                  <a:pt x="7065" y="4074"/>
                  <a:pt x="6896" y="4225"/>
                </a:cubicBezTo>
                <a:cubicBezTo>
                  <a:pt x="6787" y="4323"/>
                  <a:pt x="6454" y="4796"/>
                  <a:pt x="6155" y="5275"/>
                </a:cubicBezTo>
                <a:cubicBezTo>
                  <a:pt x="5731" y="5956"/>
                  <a:pt x="5598" y="6299"/>
                  <a:pt x="5544" y="6856"/>
                </a:cubicBezTo>
                <a:cubicBezTo>
                  <a:pt x="5461" y="7725"/>
                  <a:pt x="5412" y="7785"/>
                  <a:pt x="4970" y="7539"/>
                </a:cubicBezTo>
                <a:cubicBezTo>
                  <a:pt x="4393" y="7218"/>
                  <a:pt x="4302" y="6974"/>
                  <a:pt x="4606" y="6575"/>
                </a:cubicBezTo>
                <a:cubicBezTo>
                  <a:pt x="4748" y="6387"/>
                  <a:pt x="5001" y="5809"/>
                  <a:pt x="5168" y="5292"/>
                </a:cubicBezTo>
                <a:cubicBezTo>
                  <a:pt x="5423" y="4499"/>
                  <a:pt x="5451" y="4281"/>
                  <a:pt x="5356" y="3911"/>
                </a:cubicBezTo>
                <a:cubicBezTo>
                  <a:pt x="5000" y="2524"/>
                  <a:pt x="4077" y="1410"/>
                  <a:pt x="3603" y="1798"/>
                </a:cubicBezTo>
                <a:cubicBezTo>
                  <a:pt x="3478" y="1901"/>
                  <a:pt x="3276" y="2029"/>
                  <a:pt x="3156" y="2084"/>
                </a:cubicBezTo>
                <a:cubicBezTo>
                  <a:pt x="2881" y="2212"/>
                  <a:pt x="2341" y="3330"/>
                  <a:pt x="2247" y="3964"/>
                </a:cubicBezTo>
                <a:cubicBezTo>
                  <a:pt x="2159" y="4553"/>
                  <a:pt x="2554" y="5858"/>
                  <a:pt x="3026" y="6546"/>
                </a:cubicBezTo>
                <a:lnTo>
                  <a:pt x="3344" y="7008"/>
                </a:lnTo>
                <a:lnTo>
                  <a:pt x="2841" y="7424"/>
                </a:lnTo>
                <a:cubicBezTo>
                  <a:pt x="2472" y="7729"/>
                  <a:pt x="2228" y="8108"/>
                  <a:pt x="1934" y="8842"/>
                </a:cubicBezTo>
                <a:cubicBezTo>
                  <a:pt x="1712" y="9394"/>
                  <a:pt x="1493" y="9779"/>
                  <a:pt x="1447" y="9700"/>
                </a:cubicBezTo>
                <a:cubicBezTo>
                  <a:pt x="1401" y="9621"/>
                  <a:pt x="1353" y="7605"/>
                  <a:pt x="1340" y="5218"/>
                </a:cubicBezTo>
                <a:cubicBezTo>
                  <a:pt x="1326" y="2831"/>
                  <a:pt x="1284" y="681"/>
                  <a:pt x="1247" y="442"/>
                </a:cubicBezTo>
                <a:cubicBezTo>
                  <a:pt x="1200" y="144"/>
                  <a:pt x="1161" y="-7"/>
                  <a:pt x="1127" y="1"/>
                </a:cubicBezTo>
                <a:close/>
                <a:moveTo>
                  <a:pt x="7282" y="10297"/>
                </a:moveTo>
                <a:cubicBezTo>
                  <a:pt x="7503" y="10361"/>
                  <a:pt x="8202" y="10998"/>
                  <a:pt x="8578" y="11502"/>
                </a:cubicBezTo>
                <a:lnTo>
                  <a:pt x="8942" y="11992"/>
                </a:lnTo>
                <a:lnTo>
                  <a:pt x="8827" y="14938"/>
                </a:lnTo>
                <a:cubicBezTo>
                  <a:pt x="8696" y="18256"/>
                  <a:pt x="8512" y="19351"/>
                  <a:pt x="8079" y="19391"/>
                </a:cubicBezTo>
                <a:cubicBezTo>
                  <a:pt x="7948" y="19404"/>
                  <a:pt x="7653" y="19429"/>
                  <a:pt x="7424" y="19449"/>
                </a:cubicBezTo>
                <a:cubicBezTo>
                  <a:pt x="7196" y="19468"/>
                  <a:pt x="6759" y="19401"/>
                  <a:pt x="6451" y="19297"/>
                </a:cubicBezTo>
                <a:cubicBezTo>
                  <a:pt x="6023" y="19153"/>
                  <a:pt x="5869" y="19016"/>
                  <a:pt x="5803" y="18717"/>
                </a:cubicBezTo>
                <a:cubicBezTo>
                  <a:pt x="5756" y="18502"/>
                  <a:pt x="5648" y="18325"/>
                  <a:pt x="5561" y="18325"/>
                </a:cubicBezTo>
                <a:cubicBezTo>
                  <a:pt x="5223" y="18325"/>
                  <a:pt x="5108" y="17606"/>
                  <a:pt x="5072" y="15289"/>
                </a:cubicBezTo>
                <a:cubicBezTo>
                  <a:pt x="5041" y="13221"/>
                  <a:pt x="5053" y="13036"/>
                  <a:pt x="5219" y="13083"/>
                </a:cubicBezTo>
                <a:cubicBezTo>
                  <a:pt x="5319" y="13111"/>
                  <a:pt x="5400" y="13028"/>
                  <a:pt x="5400" y="12899"/>
                </a:cubicBezTo>
                <a:cubicBezTo>
                  <a:pt x="5400" y="12417"/>
                  <a:pt x="5611" y="12278"/>
                  <a:pt x="5935" y="12548"/>
                </a:cubicBezTo>
                <a:cubicBezTo>
                  <a:pt x="6261" y="12820"/>
                  <a:pt x="6773" y="12751"/>
                  <a:pt x="7026" y="12401"/>
                </a:cubicBezTo>
                <a:cubicBezTo>
                  <a:pt x="7110" y="12284"/>
                  <a:pt x="7165" y="11848"/>
                  <a:pt x="7165" y="11302"/>
                </a:cubicBezTo>
                <a:cubicBezTo>
                  <a:pt x="7165" y="10804"/>
                  <a:pt x="7189" y="10359"/>
                  <a:pt x="7219" y="10309"/>
                </a:cubicBezTo>
                <a:cubicBezTo>
                  <a:pt x="7228" y="10293"/>
                  <a:pt x="7251" y="10287"/>
                  <a:pt x="7282" y="1029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aker"/>
          <p:cNvSpPr txBox="1"/>
          <p:nvPr/>
        </p:nvSpPr>
        <p:spPr>
          <a:xfrm rot="443163">
            <a:off x="4956164" y="2664883"/>
            <a:ext cx="3363405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500"/>
            </a:lvl1pPr>
          </a:lstStyle>
          <a:p>
            <a:pPr/>
            <a:r>
              <a:t>Maker</a:t>
            </a:r>
          </a:p>
        </p:txBody>
      </p:sp>
      <p:sp>
        <p:nvSpPr>
          <p:cNvPr id="172" name="創客"/>
          <p:cNvSpPr txBox="1"/>
          <p:nvPr/>
        </p:nvSpPr>
        <p:spPr>
          <a:xfrm>
            <a:off x="5285316" y="4070350"/>
            <a:ext cx="270510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/>
            </a:lvl1pPr>
          </a:lstStyle>
          <a:p>
            <a:pPr/>
            <a:r>
              <a:t>創客</a:t>
            </a:r>
          </a:p>
        </p:txBody>
      </p:sp>
      <p:sp>
        <p:nvSpPr>
          <p:cNvPr id="173" name="自造者"/>
          <p:cNvSpPr txBox="1"/>
          <p:nvPr/>
        </p:nvSpPr>
        <p:spPr>
          <a:xfrm rot="20905594">
            <a:off x="4675716" y="5689599"/>
            <a:ext cx="392430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/>
            <a:r>
              <a:t>自造者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3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什麼是創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什麼是創客</a:t>
            </a:r>
          </a:p>
        </p:txBody>
      </p:sp>
      <p:sp>
        <p:nvSpPr>
          <p:cNvPr id="176" name="「創客精神」動手做，開啟真學習。【親子天下】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452782" indent="-452782">
              <a:buSzPct val="30000"/>
              <a:buBlip>
                <a:blip r:embed="rId2"/>
              </a:buBlip>
              <a:defRPr sz="4000"/>
            </a:lvl1pPr>
          </a:lstStyle>
          <a:p>
            <a:pPr/>
            <a:r>
              <a:t>「創客精神」動手做，開啟真學習。【親子天下】</a:t>
            </a:r>
          </a:p>
        </p:txBody>
      </p:sp>
      <p:grpSp>
        <p:nvGrpSpPr>
          <p:cNvPr id="179" name="螢幕快照 2018-08-10 下午10.13.22.png"/>
          <p:cNvGrpSpPr/>
          <p:nvPr/>
        </p:nvGrpSpPr>
        <p:grpSpPr>
          <a:xfrm>
            <a:off x="1765519" y="3691911"/>
            <a:ext cx="9473762" cy="5499697"/>
            <a:chOff x="0" y="0"/>
            <a:chExt cx="9473761" cy="5499696"/>
          </a:xfrm>
        </p:grpSpPr>
        <p:pic>
          <p:nvPicPr>
            <p:cNvPr id="178" name="螢幕快照 2018-08-10 下午10.13.22.png" descr="螢幕快照 2018-08-10 下午10.13.22.png">
              <a:hlinkClick r:id="rId3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50800"/>
              <a:ext cx="9295962" cy="52583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螢幕快照 2018-08-10 下午10.13.22.png" descr="螢幕快照 2018-08-10 下午10.13.22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3762" cy="5499697"/>
            </a:xfrm>
            <a:prstGeom prst="rect">
              <a:avLst/>
            </a:prstGeom>
            <a:effectLst/>
          </p:spPr>
        </p:pic>
      </p:grpSp>
      <p:sp>
        <p:nvSpPr>
          <p:cNvPr id="180" name="資料來源：親子天下"/>
          <p:cNvSpPr txBox="1"/>
          <p:nvPr/>
        </p:nvSpPr>
        <p:spPr>
          <a:xfrm>
            <a:off x="9413594" y="9188614"/>
            <a:ext cx="176711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u="sng"/>
            </a:pPr>
            <a:r>
              <a:rPr u="none"/>
              <a:t> 資料來源：親子天下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發揮 創意"/>
          <p:cNvSpPr txBox="1"/>
          <p:nvPr>
            <p:ph type="title"/>
          </p:nvPr>
        </p:nvSpPr>
        <p:spPr>
          <a:xfrm>
            <a:off x="-1676400" y="2099733"/>
            <a:ext cx="12293600" cy="3238501"/>
          </a:xfrm>
          <a:prstGeom prst="rect">
            <a:avLst/>
          </a:prstGeom>
        </p:spPr>
        <p:txBody>
          <a:bodyPr/>
          <a:lstStyle/>
          <a:p>
            <a:pPr/>
            <a:r>
              <a:t>發揮 </a:t>
            </a:r>
            <a:r>
              <a:rPr sz="8700">
                <a:solidFill>
                  <a:schemeClr val="accent4"/>
                </a:solidFill>
              </a:rPr>
              <a:t>創意</a:t>
            </a:r>
          </a:p>
        </p:txBody>
      </p:sp>
      <p:sp>
        <p:nvSpPr>
          <p:cNvPr id="183" name="動手實「做」"/>
          <p:cNvSpPr txBox="1"/>
          <p:nvPr/>
        </p:nvSpPr>
        <p:spPr>
          <a:xfrm rot="21141634">
            <a:off x="4425950" y="4586816"/>
            <a:ext cx="8115301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500">
                <a:solidFill>
                  <a:schemeClr val="accent6">
                    <a:hueOff val="-133704"/>
                    <a:satOff val="8281"/>
                    <a:lumOff val="-27269"/>
                  </a:schemeClr>
                </a:solidFill>
              </a:defRPr>
            </a:pPr>
            <a:r>
              <a:t>動手實「</a:t>
            </a:r>
            <a:r>
              <a:rPr>
                <a:solidFill>
                  <a:schemeClr val="accent5">
                    <a:hueOff val="-608018"/>
                    <a:satOff val="-16379"/>
                    <a:lumOff val="25127"/>
                  </a:schemeClr>
                </a:solidFill>
              </a:rPr>
              <a:t>做</a:t>
            </a:r>
            <a:r>
              <a:t>」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創作的目的是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創作的目的是？</a:t>
            </a:r>
          </a:p>
        </p:txBody>
      </p:sp>
      <p:pic>
        <p:nvPicPr>
          <p:cNvPr id="18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4339" y="2928063"/>
            <a:ext cx="9676122" cy="590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你我每天都用的到的-拉鍊"/>
          <p:cNvSpPr txBox="1"/>
          <p:nvPr>
            <p:ph type="title"/>
          </p:nvPr>
        </p:nvSpPr>
        <p:spPr>
          <a:xfrm>
            <a:off x="355600" y="114300"/>
            <a:ext cx="12293600" cy="2438400"/>
          </a:xfrm>
          <a:prstGeom prst="rect">
            <a:avLst/>
          </a:prstGeom>
        </p:spPr>
        <p:txBody>
          <a:bodyPr/>
          <a:lstStyle/>
          <a:p>
            <a:pPr/>
            <a:r>
              <a:t>你我每天都用的到的-拉鍊</a:t>
            </a:r>
          </a:p>
        </p:txBody>
      </p:sp>
      <p:grpSp>
        <p:nvGrpSpPr>
          <p:cNvPr id="191" name="群組"/>
          <p:cNvGrpSpPr/>
          <p:nvPr/>
        </p:nvGrpSpPr>
        <p:grpSpPr>
          <a:xfrm>
            <a:off x="1479550" y="2207683"/>
            <a:ext cx="4507686" cy="7573435"/>
            <a:chOff x="0" y="0"/>
            <a:chExt cx="4507685" cy="7573433"/>
          </a:xfrm>
        </p:grpSpPr>
        <p:pic>
          <p:nvPicPr>
            <p:cNvPr id="189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07686" cy="636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1851年11月25日…"/>
            <p:cNvSpPr txBox="1"/>
            <p:nvPr/>
          </p:nvSpPr>
          <p:spPr>
            <a:xfrm>
              <a:off x="46335" y="6265333"/>
              <a:ext cx="4415016" cy="1308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1851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年</a:t>
              </a:r>
              <a:r>
                <a:t>11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月</a:t>
              </a:r>
              <a:r>
                <a:t>25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日 </a:t>
              </a:r>
            </a:p>
            <a:p>
              <a:pPr algn="l"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u="sng">
                  <a:hlinkClick r:id="rId3" invalidUrl="" action="" tgtFrame="" tooltip="" history="1" highlightClick="0" endSnd="0"/>
                </a:rPr>
                <a:t>美國專利 8,540</a:t>
              </a:r>
            </a:p>
          </p:txBody>
        </p:sp>
      </p:grpSp>
      <p:grpSp>
        <p:nvGrpSpPr>
          <p:cNvPr id="194" name="群組"/>
          <p:cNvGrpSpPr/>
          <p:nvPr/>
        </p:nvGrpSpPr>
        <p:grpSpPr>
          <a:xfrm>
            <a:off x="6968066" y="2207683"/>
            <a:ext cx="4658407" cy="7573435"/>
            <a:chOff x="0" y="0"/>
            <a:chExt cx="4658405" cy="7573433"/>
          </a:xfrm>
        </p:grpSpPr>
        <p:pic>
          <p:nvPicPr>
            <p:cNvPr id="192" name="影像" descr="影像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658406" cy="636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1917年3月20日…"/>
            <p:cNvSpPr txBox="1"/>
            <p:nvPr/>
          </p:nvSpPr>
          <p:spPr>
            <a:xfrm>
              <a:off x="49046" y="6265333"/>
              <a:ext cx="2704803" cy="1308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1917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年</a:t>
              </a:r>
              <a:r>
                <a:t>3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月</a:t>
              </a:r>
              <a:r>
                <a:t>20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日 </a:t>
              </a:r>
            </a:p>
            <a:p>
              <a:pPr algn="l"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u="sng">
                  <a:hlinkClick r:id="rId5" invalidUrl="" action="" tgtFrame="" tooltip="" history="1" highlightClick="0" endSnd="0"/>
                </a:rPr>
                <a:t>美國專利 1,219,881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2"/>
      <p:bldP build="whole" bldLvl="1" animBg="1" rev="0" advAuto="0" spid="19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