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36" r:id="rId2"/>
    <p:sldId id="437" r:id="rId3"/>
    <p:sldId id="438" r:id="rId4"/>
    <p:sldId id="439" r:id="rId5"/>
    <p:sldId id="440" r:id="rId6"/>
    <p:sldId id="441" r:id="rId7"/>
    <p:sldId id="442" r:id="rId8"/>
    <p:sldId id="445" r:id="rId9"/>
    <p:sldId id="443" r:id="rId10"/>
    <p:sldId id="44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1" autoAdjust="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1AF4E-72CF-4935-A327-2F6A4C24A9B7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E72D-6C60-4FA0-AD83-3380B4F7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457D-1382-4035-8576-29F21C080E0C}" type="datetimeFigureOut">
              <a:rPr lang="zh-TW" altLang="en-US" smtClean="0"/>
              <a:pPr/>
              <a:t>2015/5/28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CADE-8F01-41A9-8284-BBE6AF3388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alphads10-2.hkbu.edu.hk/~lcprichi/" TargetMode="External"/><Relationship Id="rId3" Type="http://schemas.openxmlformats.org/officeDocument/2006/relationships/hyperlink" Target="http://src.tpc.edu.tw/eword/" TargetMode="External"/><Relationship Id="rId7" Type="http://schemas.openxmlformats.org/officeDocument/2006/relationships/hyperlink" Target="http://words.sinica.edu.tw/" TargetMode="External"/><Relationship Id="rId2" Type="http://schemas.openxmlformats.org/officeDocument/2006/relationships/hyperlink" Target="http://stroke-order.learningweb.moe.edu.tw/index.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.nttu.edu.tw/NFL/contents/analy/analy_list.asp?menuID=369" TargetMode="External"/><Relationship Id="rId5" Type="http://schemas.openxmlformats.org/officeDocument/2006/relationships/hyperlink" Target="http://nflcr.im.knu.edu.tw/read/modules/mylinks/visit.php?cid=16&amp;lid=40" TargetMode="External"/><Relationship Id="rId4" Type="http://schemas.openxmlformats.org/officeDocument/2006/relationships/hyperlink" Target="http://nflcr.im.knu.edu.tw/read/modules/mylinks/visit.php?cid=16&amp;lid=4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3kky7pv" TargetMode="External"/><Relationship Id="rId2" Type="http://schemas.openxmlformats.org/officeDocument/2006/relationships/hyperlink" Target="http://web.phc.edu.tw/boardsign/files/reading_strategy_manu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boe.ttct.edu.tw/ezcatfiles/es/download/attach/2/%C5%AA%B2z%B8%D1%A4%E5%B3%B9%BBP%B8%D5%C3D%BDd%A8%D2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roj1.sinica.edu.tw/~swjz/Dictionary/sym-asym-demo.html" TargetMode="External"/><Relationship Id="rId3" Type="http://schemas.openxmlformats.org/officeDocument/2006/relationships/hyperlink" Target="http://140.111.1.43/" TargetMode="External"/><Relationship Id="rId7" Type="http://schemas.openxmlformats.org/officeDocument/2006/relationships/hyperlink" Target="http://www.kwuntung.net/synonym/" TargetMode="External"/><Relationship Id="rId2" Type="http://schemas.openxmlformats.org/officeDocument/2006/relationships/hyperlink" Target="http://dict.revised.moe.edu.t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earning.ling.sinica.edu.tw/CWordframe.html" TargetMode="External"/><Relationship Id="rId5" Type="http://schemas.openxmlformats.org/officeDocument/2006/relationships/hyperlink" Target="http://tw.18dao.net/%E6%BC%A2%E8%AA%9E%E8%A9%9E%E5%85%B8" TargetMode="External"/><Relationship Id="rId4" Type="http://schemas.openxmlformats.org/officeDocument/2006/relationships/hyperlink" Target="http://cwn.ling.sinica.edu.tw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j.idc.scu.edu.tw/join.asp" TargetMode="External"/><Relationship Id="rId3" Type="http://schemas.openxmlformats.org/officeDocument/2006/relationships/hyperlink" Target="http://www.dragonwise.hku.hk/dragon2/schools/archives/morph.php" TargetMode="External"/><Relationship Id="rId7" Type="http://schemas.openxmlformats.org/officeDocument/2006/relationships/hyperlink" Target="http://163.17.222.3/1111/" TargetMode="External"/><Relationship Id="rId2" Type="http://schemas.openxmlformats.org/officeDocument/2006/relationships/hyperlink" Target="http://words.sinica.edu.tw/sou/so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63.17.222.3/1111/first.htm" TargetMode="Externa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www.dragonwise.hku.hk/dragon2/schools/archives/ys2.php" TargetMode="External"/><Relationship Id="rId9" Type="http://schemas.openxmlformats.org/officeDocument/2006/relationships/hyperlink" Target="http://www.cbooks.org/wgame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lphads10-2.hkbu.edu.hk/~lcprichi/" TargetMode="External"/><Relationship Id="rId2" Type="http://schemas.openxmlformats.org/officeDocument/2006/relationships/hyperlink" Target="http://words.sinica.edu.tw/sou/so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1.sinica.edu.tw/~swjz/rlake/tai-in1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roke-order.learningweb.moe.edu.tw/" TargetMode="External"/><Relationship Id="rId2" Type="http://schemas.openxmlformats.org/officeDocument/2006/relationships/hyperlink" Target="http://stroke-order.learningweb.moe.edu.tw/home.d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ragonwise.hku.hk/dragon2/schools/archives/stroke.php" TargetMode="External"/><Relationship Id="rId4" Type="http://schemas.openxmlformats.org/officeDocument/2006/relationships/hyperlink" Target="http://gsyan.99k.org/works/getbig5_tpet.ph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.ncyu.edu.tw/~jennykuo/CSL/L_Opening.swf" TargetMode="External"/><Relationship Id="rId2" Type="http://schemas.openxmlformats.org/officeDocument/2006/relationships/hyperlink" Target="http://proj1.sinica.edu.tw/~swjz/bw-temp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1.sinica.edu.tw/~swjz/bw-temp/game_intro1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iro.moe.edu.tw/fip/index.php?n=0&amp;m=0" TargetMode="External"/><Relationship Id="rId2" Type="http://schemas.openxmlformats.org/officeDocument/2006/relationships/hyperlink" Target="http://www.terc.tp.edu.tw/curriculu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roke-order.learningweb.moe.edu.tw/character_practice.do" TargetMode="External"/><Relationship Id="rId5" Type="http://schemas.openxmlformats.org/officeDocument/2006/relationships/hyperlink" Target="http://web.mtc.ntnu.edu.tw:88/ebook/index.aspx" TargetMode="External"/><Relationship Id="rId4" Type="http://schemas.openxmlformats.org/officeDocument/2006/relationships/hyperlink" Target="http://eword.ntpc.edu.tw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tw/files/site_content/m0001/pin/biau2.htm?op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isa.nutn.edu.tw/ERA/e012/index.html" TargetMode="External"/><Relationship Id="rId13" Type="http://schemas.openxmlformats.org/officeDocument/2006/relationships/hyperlink" Target="http://lrn.ncu.edu.tw/pirls/Download.html" TargetMode="External"/><Relationship Id="rId3" Type="http://schemas.openxmlformats.org/officeDocument/2006/relationships/hyperlink" Target="http://pisa.nutn.edu.tw/ERA/e005/index.html" TargetMode="External"/><Relationship Id="rId7" Type="http://schemas.openxmlformats.org/officeDocument/2006/relationships/hyperlink" Target="http://pisa.nutn.edu.tw/ERA/e010/index.html" TargetMode="External"/><Relationship Id="rId12" Type="http://schemas.openxmlformats.org/officeDocument/2006/relationships/hyperlink" Target="http://140.115.78.41/PIRLS_Tests.htm" TargetMode="External"/><Relationship Id="rId2" Type="http://schemas.openxmlformats.org/officeDocument/2006/relationships/hyperlink" Target="http://pisa.nutn.edu.tw/download_tw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sa.nutn.edu.tw/ERA/e008/index.html" TargetMode="External"/><Relationship Id="rId11" Type="http://schemas.openxmlformats.org/officeDocument/2006/relationships/hyperlink" Target="http://pisa.nutn.edu.tw/cm/CP043/www/index.html" TargetMode="External"/><Relationship Id="rId5" Type="http://schemas.openxmlformats.org/officeDocument/2006/relationships/hyperlink" Target="http://pisa.nutn.edu.tw/ERA/e007/index.html" TargetMode="External"/><Relationship Id="rId10" Type="http://schemas.openxmlformats.org/officeDocument/2006/relationships/hyperlink" Target="http://pisa.nutn.edu.tw/cm/CP013/www/index.html" TargetMode="External"/><Relationship Id="rId4" Type="http://schemas.openxmlformats.org/officeDocument/2006/relationships/hyperlink" Target="http://pisa.nutn.edu.tw/ERA/e006/index.html" TargetMode="External"/><Relationship Id="rId9" Type="http://schemas.openxmlformats.org/officeDocument/2006/relationships/hyperlink" Target="http://pisa.nutn.edu.tw/ERA/e022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893175" cy="5516562"/>
          </a:xfrm>
        </p:spPr>
        <p:txBody>
          <a:bodyPr rtlCol="0">
            <a:normAutofit/>
          </a:bodyPr>
          <a:lstStyle/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en-US" sz="2100" dirty="0" smtClean="0">
                <a:solidFill>
                  <a:srgbClr val="3800D6"/>
                </a:solidFill>
              </a:rPr>
              <a:t>先教獨體字</a:t>
            </a:r>
            <a:r>
              <a:rPr lang="en-US" altLang="zh-TW" sz="2100" dirty="0" smtClean="0">
                <a:solidFill>
                  <a:srgbClr val="3800D6"/>
                </a:solidFill>
              </a:rPr>
              <a:t>(</a:t>
            </a:r>
            <a:r>
              <a:rPr lang="zh-TW" altLang="en-US" sz="2100" dirty="0" smtClean="0">
                <a:solidFill>
                  <a:srgbClr val="3800D6"/>
                </a:solidFill>
              </a:rPr>
              <a:t>高字頻</a:t>
            </a:r>
            <a:r>
              <a:rPr lang="en-US" altLang="zh-TW" sz="2100" dirty="0" smtClean="0">
                <a:solidFill>
                  <a:srgbClr val="3800D6"/>
                </a:solidFill>
              </a:rPr>
              <a:t>)</a:t>
            </a:r>
            <a:r>
              <a:rPr lang="zh-TW" altLang="en-US" sz="2100" dirty="0" smtClean="0">
                <a:solidFill>
                  <a:srgbClr val="3800D6"/>
                </a:solidFill>
              </a:rPr>
              <a:t>，同時學基本筆畫及筆順</a:t>
            </a:r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1000" dirty="0" smtClean="0"/>
              <a:t>          </a:t>
            </a:r>
            <a:r>
              <a:rPr lang="zh-TW" altLang="en-US" sz="2000" dirty="0" smtClean="0"/>
              <a:t>*</a:t>
            </a:r>
            <a:r>
              <a:rPr lang="zh-TW" altLang="en-US" sz="1400" dirty="0" smtClean="0"/>
              <a:t>常用國字標準字體筆順學習網</a:t>
            </a:r>
            <a:r>
              <a:rPr lang="zh-TW" altLang="en-US" sz="1000" dirty="0" smtClean="0"/>
              <a:t> </a:t>
            </a:r>
            <a:r>
              <a:rPr lang="en-US" altLang="zh-TW" sz="1400" dirty="0" smtClean="0">
                <a:hlinkClick r:id="rId2"/>
              </a:rPr>
              <a:t>http://stroke-order.learningweb.moe.edu.tw/index.jsp</a:t>
            </a:r>
            <a:r>
              <a:rPr lang="en-US" altLang="zh-TW" sz="1400" dirty="0" smtClean="0"/>
              <a:t> </a:t>
            </a:r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000" dirty="0" smtClean="0"/>
              <a:t>          </a:t>
            </a:r>
            <a:r>
              <a:rPr lang="en-US" altLang="zh-TW" sz="2000" dirty="0" smtClean="0"/>
              <a:t>*</a:t>
            </a:r>
            <a:r>
              <a:rPr lang="zh-TW" altLang="en-US" sz="1400" dirty="0" smtClean="0"/>
              <a:t>臺北縣自編國小一至六年級生字簿</a:t>
            </a:r>
            <a:r>
              <a:rPr lang="zh-TW" altLang="en-US" sz="1000" dirty="0" smtClean="0"/>
              <a:t>  </a:t>
            </a:r>
            <a:r>
              <a:rPr lang="en-US" altLang="zh-TW" sz="1400" dirty="0" smtClean="0">
                <a:hlinkClick r:id="rId3"/>
              </a:rPr>
              <a:t>http://src.tpc.edu.tw/eword/</a:t>
            </a:r>
            <a:r>
              <a:rPr lang="en-US" altLang="zh-TW" sz="1400" dirty="0" smtClean="0"/>
              <a:t> </a:t>
            </a:r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en-US" sz="2100" dirty="0" smtClean="0">
                <a:solidFill>
                  <a:srgbClr val="3800D6"/>
                </a:solidFill>
              </a:rPr>
              <a:t>以象形或看圖識字 </a:t>
            </a:r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000" dirty="0" smtClean="0"/>
              <a:t>     *</a:t>
            </a:r>
            <a:r>
              <a:rPr lang="zh-TW" altLang="en-US" sz="1400" dirty="0" smtClean="0"/>
              <a:t>現龍第二代</a:t>
            </a:r>
            <a:r>
              <a:rPr lang="en-US" altLang="zh-TW" sz="1400" dirty="0" smtClean="0"/>
              <a:t>-</a:t>
            </a:r>
            <a:r>
              <a:rPr lang="zh-TW" altLang="en-US" sz="1400" dirty="0" smtClean="0"/>
              <a:t>中文字詞學習系統</a:t>
            </a:r>
            <a:r>
              <a:rPr lang="zh-TW" altLang="en-US" sz="2000" dirty="0" smtClean="0"/>
              <a:t> </a:t>
            </a:r>
            <a:r>
              <a:rPr lang="en-US" altLang="zh-TW" sz="1200" dirty="0" smtClean="0">
                <a:hlinkClick r:id="rId4"/>
              </a:rPr>
              <a:t>http://nflcr.im.knu.edu.tw/read/modules/mylinks/visit.php?cid=16&amp;lid=41</a:t>
            </a:r>
            <a:r>
              <a:rPr lang="en-US" altLang="zh-TW" sz="1200" dirty="0" smtClean="0"/>
              <a:t> </a:t>
            </a:r>
            <a:endParaRPr lang="en-US" altLang="zh-TW" sz="2000" dirty="0" smtClean="0"/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dirty="0" smtClean="0"/>
              <a:t>     *</a:t>
            </a:r>
            <a:r>
              <a:rPr lang="zh-TW" altLang="en-US" sz="1400" dirty="0" smtClean="0"/>
              <a:t>日文漢字網站  </a:t>
            </a:r>
            <a:r>
              <a:rPr lang="en-US" altLang="zh-TW" sz="1200" dirty="0" smtClean="0">
                <a:hlinkClick r:id="rId5"/>
              </a:rPr>
              <a:t>http://nflcr.im.knu.edu.tw/read/modules/mylinks/visit.php?cid=16&amp;lid=40</a:t>
            </a:r>
            <a:r>
              <a:rPr lang="en-US" altLang="zh-TW" sz="1200" dirty="0" smtClean="0"/>
              <a:t> </a:t>
            </a:r>
            <a:endParaRPr lang="en-US" altLang="zh-TW" sz="1400" dirty="0" smtClean="0"/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400" dirty="0" smtClean="0"/>
              <a:t>       </a:t>
            </a:r>
            <a:r>
              <a:rPr lang="en-US" altLang="zh-TW" sz="2000" dirty="0" smtClean="0"/>
              <a:t>*</a:t>
            </a:r>
            <a:r>
              <a:rPr lang="en-US" altLang="zh-TW" sz="1400" dirty="0" smtClean="0"/>
              <a:t>YouTube</a:t>
            </a:r>
            <a:r>
              <a:rPr lang="zh-TW" altLang="en-US" sz="1400" dirty="0" smtClean="0"/>
              <a:t>網站 </a:t>
            </a:r>
            <a:r>
              <a:rPr lang="zh-TW" altLang="en-US" sz="1400" dirty="0" smtClean="0">
                <a:sym typeface="Wingdings" pitchFamily="2" charset="2"/>
              </a:rPr>
              <a:t></a:t>
            </a:r>
            <a:r>
              <a:rPr lang="zh-TW" altLang="en-US" sz="1400" dirty="0" smtClean="0"/>
              <a:t> 「漢字動畫」 「漢字演變動畫」</a:t>
            </a:r>
            <a:r>
              <a:rPr lang="en-US" altLang="zh-TW" sz="1400" dirty="0" smtClean="0">
                <a:latin typeface="Arial" charset="0"/>
              </a:rPr>
              <a:t>……</a:t>
            </a:r>
            <a:r>
              <a:rPr lang="en-US" altLang="zh-TW" sz="1400" dirty="0" smtClean="0"/>
              <a:t>  </a:t>
            </a:r>
          </a:p>
          <a:p>
            <a:pPr marL="609600" indent="-609600"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en-US" sz="2100" dirty="0" smtClean="0">
                <a:solidFill>
                  <a:srgbClr val="3800D6"/>
                </a:solidFill>
              </a:rPr>
              <a:t>教高字頻   </a:t>
            </a:r>
            <a:r>
              <a:rPr lang="zh-TW" altLang="en-US" sz="1400" dirty="0" smtClean="0"/>
              <a:t>*教師虛擬研究室</a:t>
            </a:r>
            <a:r>
              <a:rPr lang="en-US" altLang="zh-TW" sz="1400" dirty="0" smtClean="0"/>
              <a:t>—</a:t>
            </a:r>
            <a:r>
              <a:rPr lang="zh-TW" altLang="en-US" sz="1400" dirty="0" smtClean="0"/>
              <a:t>中文學習補救教學資源網</a:t>
            </a:r>
            <a:r>
              <a:rPr lang="en-US" altLang="zh-TW" sz="1400" dirty="0" smtClean="0"/>
              <a:t>→</a:t>
            </a:r>
            <a:r>
              <a:rPr lang="zh-TW" altLang="en-US" sz="1400" dirty="0" smtClean="0"/>
              <a:t>「字庫查詢」</a:t>
            </a:r>
            <a:endParaRPr lang="zh-TW" altLang="en-US" sz="1400" dirty="0" smtClean="0">
              <a:hlinkClick r:id="rId6"/>
            </a:endParaRPr>
          </a:p>
          <a:p>
            <a:pPr marL="609600" lvl="2" indent="-609600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1400" dirty="0" smtClean="0"/>
              <a:t>               </a:t>
            </a:r>
            <a:r>
              <a:rPr lang="zh-TW" altLang="en-US" sz="1400" dirty="0" smtClean="0">
                <a:hlinkClick r:id="rId6"/>
              </a:rPr>
              <a:t>  </a:t>
            </a:r>
            <a:r>
              <a:rPr lang="en-US" altLang="zh-TW" sz="1600" dirty="0" smtClean="0"/>
              <a:t>http://www.rm.spc.ntnu.edu.tw:8080/contents/news/news_list.asp?menuID=1</a:t>
            </a:r>
            <a:endParaRPr lang="zh-TW" altLang="en-US" sz="1400" dirty="0" smtClean="0"/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en-US" sz="2600" dirty="0" smtClean="0">
                <a:solidFill>
                  <a:srgbClr val="3800D6"/>
                </a:solidFill>
              </a:rPr>
              <a:t>找出常見部首</a:t>
            </a:r>
            <a:r>
              <a:rPr lang="zh-TW" altLang="en-US" sz="2100" dirty="0" smtClean="0">
                <a:solidFill>
                  <a:srgbClr val="3800D6"/>
                </a:solidFill>
                <a:sym typeface="Wingdings" pitchFamily="2" charset="2"/>
              </a:rPr>
              <a:t> </a:t>
            </a:r>
            <a:r>
              <a:rPr lang="zh-TW" altLang="en-US" sz="1400" dirty="0" smtClean="0"/>
              <a:t>*教師虛擬研究室</a:t>
            </a:r>
            <a:r>
              <a:rPr lang="en-US" altLang="zh-TW" sz="1400" dirty="0" smtClean="0"/>
              <a:t>—</a:t>
            </a:r>
            <a:r>
              <a:rPr lang="zh-TW" altLang="en-US" sz="1400" dirty="0" smtClean="0"/>
              <a:t>中文學習補救教學資源網</a:t>
            </a:r>
            <a:r>
              <a:rPr lang="en-US" altLang="zh-TW" sz="1400" dirty="0" smtClean="0"/>
              <a:t>→</a:t>
            </a:r>
            <a:r>
              <a:rPr lang="zh-TW" altLang="en-US" sz="2100" dirty="0" smtClean="0">
                <a:solidFill>
                  <a:srgbClr val="3800D6"/>
                </a:solidFill>
                <a:sym typeface="Wingdings" pitchFamily="2" charset="2"/>
              </a:rPr>
              <a:t> </a:t>
            </a:r>
            <a:r>
              <a:rPr lang="zh-TW" altLang="en-US" sz="1400" dirty="0" smtClean="0"/>
              <a:t>「整字部件來源參考 」</a:t>
            </a:r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en-US" sz="2600" dirty="0" smtClean="0">
                <a:solidFill>
                  <a:srgbClr val="3800D6"/>
                </a:solidFill>
              </a:rPr>
              <a:t>找出常見偏旁</a:t>
            </a:r>
            <a:r>
              <a:rPr lang="zh-TW" altLang="en-US" sz="2100" dirty="0" smtClean="0">
                <a:solidFill>
                  <a:srgbClr val="3800D6"/>
                </a:solidFill>
                <a:sym typeface="Wingdings" pitchFamily="2" charset="2"/>
              </a:rPr>
              <a:t> </a:t>
            </a:r>
            <a:r>
              <a:rPr lang="zh-TW" altLang="en-US" sz="1400" dirty="0" smtClean="0"/>
              <a:t>*教師虛擬研究室</a:t>
            </a:r>
            <a:r>
              <a:rPr lang="en-US" altLang="zh-TW" sz="1400" dirty="0" smtClean="0"/>
              <a:t>—</a:t>
            </a:r>
            <a:r>
              <a:rPr lang="zh-TW" altLang="en-US" sz="1400" dirty="0" smtClean="0"/>
              <a:t>中文學習補救教學資源網</a:t>
            </a:r>
            <a:r>
              <a:rPr lang="en-US" altLang="zh-TW" sz="1400" dirty="0" smtClean="0"/>
              <a:t>→</a:t>
            </a:r>
            <a:r>
              <a:rPr lang="zh-TW" altLang="en-US" sz="2100" dirty="0" smtClean="0">
                <a:solidFill>
                  <a:srgbClr val="3800D6"/>
                </a:solidFill>
                <a:sym typeface="Wingdings" pitchFamily="2" charset="2"/>
              </a:rPr>
              <a:t> </a:t>
            </a:r>
            <a:r>
              <a:rPr lang="zh-TW" altLang="en-US" sz="1400" dirty="0" smtClean="0"/>
              <a:t>「基本字字表</a:t>
            </a:r>
            <a:r>
              <a:rPr lang="en-US" altLang="zh-TW" sz="1400" dirty="0" smtClean="0"/>
              <a:t>/</a:t>
            </a:r>
            <a:r>
              <a:rPr lang="zh-TW" altLang="en-US" sz="1400" dirty="0" smtClean="0"/>
              <a:t>呂美娟 」</a:t>
            </a:r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600" dirty="0" smtClean="0">
                <a:solidFill>
                  <a:srgbClr val="3800D6"/>
                </a:solidFill>
              </a:rPr>
              <a:t>    </a:t>
            </a:r>
            <a:r>
              <a:rPr lang="zh-TW" altLang="en-US" sz="2000" dirty="0" smtClean="0"/>
              <a:t>*</a:t>
            </a:r>
            <a:r>
              <a:rPr lang="zh-TW" altLang="en-US" sz="1400" dirty="0" smtClean="0"/>
              <a:t>國科會數位博物館先導計畫</a:t>
            </a:r>
            <a:r>
              <a:rPr lang="en-US" altLang="zh-TW" sz="1400" dirty="0" smtClean="0"/>
              <a:t>-- </a:t>
            </a:r>
            <a:r>
              <a:rPr lang="zh-TW" altLang="en-US" sz="1400" dirty="0" smtClean="0"/>
              <a:t>搜文解字</a:t>
            </a:r>
            <a:r>
              <a:rPr lang="en-US" altLang="zh-TW" sz="1200" dirty="0" smtClean="0">
                <a:solidFill>
                  <a:srgbClr val="3800D6"/>
                </a:solidFill>
                <a:hlinkClick r:id="rId7"/>
              </a:rPr>
              <a:t>http://words.sinica.edu.tw</a:t>
            </a:r>
            <a:r>
              <a:rPr lang="en-US" altLang="zh-TW" sz="1200" dirty="0" smtClean="0"/>
              <a:t> </a:t>
            </a:r>
          </a:p>
          <a:p>
            <a:pPr marL="609600" indent="-609600" fontAlgn="auto">
              <a:lnSpc>
                <a:spcPct val="95000"/>
              </a:lnSpc>
              <a:spcBef>
                <a:spcPct val="2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200" dirty="0" smtClean="0"/>
              <a:t>    </a:t>
            </a:r>
            <a:r>
              <a:rPr lang="en-US" altLang="zh-TW" sz="2000" dirty="0" smtClean="0"/>
              <a:t>   *</a:t>
            </a:r>
            <a:r>
              <a:rPr lang="zh-TW" altLang="en-US" sz="1400" dirty="0" smtClean="0"/>
              <a:t>小學中文科用字研究 </a:t>
            </a:r>
            <a:r>
              <a:rPr lang="en-US" altLang="zh-TW" sz="1200" dirty="0" smtClean="0">
                <a:hlinkClick r:id="rId8"/>
              </a:rPr>
              <a:t>http://alphads10-2.hkbu.edu.hk/~lcprichi/</a:t>
            </a:r>
            <a:r>
              <a:rPr lang="en-US" altLang="zh-TW" sz="1200" dirty="0" smtClean="0"/>
              <a:t>  </a:t>
            </a:r>
          </a:p>
        </p:txBody>
      </p:sp>
      <p:sp>
        <p:nvSpPr>
          <p:cNvPr id="4" name="矩形 3"/>
          <p:cNvSpPr/>
          <p:nvPr/>
        </p:nvSpPr>
        <p:spPr>
          <a:xfrm>
            <a:off x="225287" y="940904"/>
            <a:ext cx="8710667" cy="5512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4684440" y="159026"/>
            <a:ext cx="4320480" cy="936104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zh-TW" altLang="en-US" sz="3200" b="1" dirty="0" smtClean="0">
                <a:solidFill>
                  <a:schemeClr val="bg1"/>
                </a:solidFill>
                <a:latin typeface="+mn-ea"/>
                <a:cs typeface="書法家魏碑體"/>
              </a:rPr>
              <a:t>識字教學參考網站點</a:t>
            </a:r>
            <a:endParaRPr lang="zh-TW" altLang="en-US" sz="3200" b="1" dirty="0">
              <a:solidFill>
                <a:schemeClr val="bg1"/>
              </a:solidFill>
              <a:latin typeface="+mn-ea"/>
              <a:cs typeface="書法家魏碑體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2028" y="6493565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TW" altLang="en-US" sz="1200" dirty="0" smtClean="0">
                <a:latin typeface="Calibri" pitchFamily="34" charset="0"/>
              </a:rPr>
              <a:t>洪</a:t>
            </a:r>
            <a:r>
              <a:rPr kumimoji="0" lang="zh-TW" altLang="en-US" sz="1200" dirty="0" smtClean="0">
                <a:latin typeface="Calibri" pitchFamily="34" charset="0"/>
              </a:rPr>
              <a:t>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內容版面配置區 2"/>
          <p:cNvSpPr>
            <a:spLocks noGrp="1"/>
          </p:cNvSpPr>
          <p:nvPr>
            <p:ph idx="1"/>
          </p:nvPr>
        </p:nvSpPr>
        <p:spPr>
          <a:xfrm>
            <a:off x="683567" y="1989138"/>
            <a:ext cx="7920881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閱讀理解策略教學手冊下載點</a:t>
            </a:r>
            <a:r>
              <a:rPr lang="en-US" altLang="zh-TW" sz="2100" dirty="0" smtClean="0">
                <a:solidFill>
                  <a:srgbClr val="3800D6"/>
                </a:solidFill>
              </a:rPr>
              <a:t>(8.9MB) </a:t>
            </a:r>
            <a:endParaRPr lang="zh-TW" altLang="zh-TW" sz="2100" dirty="0" smtClean="0">
              <a:solidFill>
                <a:srgbClr val="3800D6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000" dirty="0" smtClean="0">
                <a:hlinkClick r:id="rId2"/>
              </a:rPr>
              <a:t>   </a:t>
            </a:r>
            <a:r>
              <a:rPr lang="en-US" altLang="zh-TW" sz="2000" dirty="0" smtClean="0">
                <a:hlinkClick r:id="rId2"/>
              </a:rPr>
              <a:t>http://web.phc.edu.tw/boardsign/files/reading_strategy_manual.pdf</a:t>
            </a:r>
            <a:endParaRPr lang="en-US" altLang="zh-TW" sz="2000" dirty="0" smtClean="0"/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閱讀理解文章與試題範例下載點</a:t>
            </a:r>
            <a:r>
              <a:rPr lang="en-US" altLang="zh-TW" sz="2100" dirty="0" smtClean="0">
                <a:solidFill>
                  <a:srgbClr val="3800D6"/>
                </a:solidFill>
              </a:rPr>
              <a:t>(67MB)</a:t>
            </a:r>
            <a:endParaRPr lang="zh-TW" altLang="zh-TW" sz="2100" dirty="0" smtClean="0">
              <a:solidFill>
                <a:srgbClr val="3800D6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000" b="1" u="sng" dirty="0" smtClean="0">
                <a:hlinkClick r:id="rId3"/>
              </a:rPr>
              <a:t>     </a:t>
            </a:r>
            <a:r>
              <a:rPr lang="en-US" altLang="zh-TW" sz="2000" b="1" u="sng" dirty="0" smtClean="0">
                <a:hlinkClick r:id="rId3"/>
              </a:rPr>
              <a:t>http://tinyurl.com/3kky7pv</a:t>
            </a:r>
            <a:r>
              <a:rPr lang="en-US" altLang="zh-TW" sz="2000" b="1" dirty="0" smtClean="0"/>
              <a:t>  (</a:t>
            </a:r>
            <a:r>
              <a:rPr lang="zh-TW" altLang="zh-TW" sz="2000" b="1" dirty="0" smtClean="0"/>
              <a:t>網址</a:t>
            </a:r>
            <a:r>
              <a:rPr lang="en-US" altLang="zh-TW" sz="2000" b="1" dirty="0" smtClean="0"/>
              <a:t>1)</a:t>
            </a:r>
            <a:endParaRPr lang="zh-TW" altLang="zh-TW" sz="2000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u="sng" dirty="0" smtClean="0">
                <a:hlinkClick r:id="rId4"/>
              </a:rPr>
              <a:t>http://es.boe.ttct.edu.tw/ezcatfiles/es/download/attach/2/%C5%AA%B2z%B8%D1%A4%E5%B3%B9%BBP%B8%D5%C3D%BDd%A8%D2.pdf</a:t>
            </a:r>
            <a:r>
              <a:rPr lang="en-US" altLang="zh-TW" sz="2000" b="1" dirty="0" smtClean="0"/>
              <a:t>  (</a:t>
            </a:r>
            <a:r>
              <a:rPr lang="zh-TW" altLang="zh-TW" sz="2000" b="1" dirty="0" smtClean="0"/>
              <a:t>網址</a:t>
            </a:r>
            <a:r>
              <a:rPr lang="en-US" altLang="zh-TW" sz="2000" b="1" dirty="0" smtClean="0"/>
              <a:t>2)</a:t>
            </a:r>
            <a:endParaRPr lang="zh-TW" altLang="zh-TW" sz="2000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en-US" sz="2000" dirty="0" smtClean="0"/>
          </a:p>
        </p:txBody>
      </p:sp>
      <p:sp>
        <p:nvSpPr>
          <p:cNvPr id="4" name="矩形 3"/>
          <p:cNvSpPr/>
          <p:nvPr/>
        </p:nvSpPr>
        <p:spPr>
          <a:xfrm>
            <a:off x="437322" y="1340768"/>
            <a:ext cx="8498632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4823520" y="620688"/>
            <a:ext cx="4320480" cy="936104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lvl="0" algn="ctr">
              <a:defRPr/>
            </a:pPr>
            <a:r>
              <a:rPr lang="zh-TW" altLang="zh-TW" sz="3200" b="1" dirty="0" smtClean="0"/>
              <a:t>閱讀理解策略</a:t>
            </a:r>
            <a:r>
              <a:rPr lang="zh-TW" altLang="en-US" sz="3200" b="1" dirty="0" smtClean="0"/>
              <a:t>  參考網站</a:t>
            </a:r>
            <a:endParaRPr kumimoji="1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書法家魏碑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6093296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TW" altLang="en-US" sz="1200" dirty="0" smtClean="0">
                <a:latin typeface="Calibri" pitchFamily="34" charset="0"/>
              </a:rPr>
              <a:t>洪</a:t>
            </a:r>
            <a:r>
              <a:rPr kumimoji="0" lang="zh-TW" altLang="en-US" sz="1200" dirty="0" smtClean="0">
                <a:latin typeface="Calibri" pitchFamily="34" charset="0"/>
              </a:rPr>
              <a:t>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內容版面配置區 7"/>
          <p:cNvSpPr>
            <a:spLocks noGrp="1"/>
          </p:cNvSpPr>
          <p:nvPr>
            <p:ph idx="1"/>
          </p:nvPr>
        </p:nvSpPr>
        <p:spPr>
          <a:xfrm>
            <a:off x="1043608" y="1196752"/>
            <a:ext cx="7201495" cy="5256213"/>
          </a:xfrm>
        </p:spPr>
        <p:txBody>
          <a:bodyPr rtlCol="0">
            <a:normAutofit fontScale="6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3000" dirty="0" smtClean="0">
                <a:solidFill>
                  <a:srgbClr val="3800D6"/>
                </a:solidFill>
              </a:rPr>
              <a:t>教育部重編國語辭典修訂本</a:t>
            </a:r>
            <a:r>
              <a:rPr lang="en-US" altLang="zh-TW" sz="3000" dirty="0" smtClean="0">
                <a:solidFill>
                  <a:srgbClr val="3800D6"/>
                </a:solidFill>
              </a:rPr>
              <a:t>    </a:t>
            </a:r>
            <a:endParaRPr lang="zh-TW" altLang="zh-TW" sz="3000" dirty="0" smtClean="0">
              <a:solidFill>
                <a:srgbClr val="3800D6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800" u="sng" dirty="0" smtClean="0">
                <a:hlinkClick r:id="rId2"/>
              </a:rPr>
              <a:t> </a:t>
            </a:r>
            <a:r>
              <a:rPr lang="en-US" altLang="zh-TW" sz="2800" u="sng" dirty="0" smtClean="0">
                <a:hlinkClick r:id="rId2"/>
              </a:rPr>
              <a:t>http://dict.revised.moe.edu.tw/</a:t>
            </a:r>
            <a:r>
              <a:rPr lang="en-US" altLang="zh-TW" sz="2800" dirty="0" smtClean="0"/>
              <a:t> </a:t>
            </a:r>
            <a:endParaRPr lang="zh-TW" altLang="zh-TW" sz="280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3000" dirty="0" smtClean="0">
                <a:solidFill>
                  <a:srgbClr val="3800D6"/>
                </a:solidFill>
              </a:rPr>
              <a:t>教育部國語小字典</a:t>
            </a:r>
            <a:r>
              <a:rPr lang="en-US" altLang="zh-TW" sz="3000" dirty="0" smtClean="0">
                <a:solidFill>
                  <a:srgbClr val="3800D6"/>
                </a:solidFill>
              </a:rPr>
              <a:t>  </a:t>
            </a:r>
            <a:endParaRPr lang="zh-TW" altLang="zh-TW" sz="3000" dirty="0" smtClean="0">
              <a:solidFill>
                <a:srgbClr val="3800D6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u="sng" dirty="0" smtClean="0">
                <a:hlinkClick r:id="rId3"/>
              </a:rPr>
              <a:t>http://140.111.1.43/</a:t>
            </a:r>
            <a:r>
              <a:rPr lang="en-US" altLang="zh-TW" sz="2800" dirty="0" smtClean="0"/>
              <a:t> </a:t>
            </a:r>
            <a:endParaRPr lang="zh-TW" altLang="zh-TW" sz="280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3000" dirty="0" smtClean="0">
                <a:solidFill>
                  <a:srgbClr val="3800D6"/>
                </a:solidFill>
              </a:rPr>
              <a:t>中文詞彙網路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u="sng" dirty="0" smtClean="0">
                <a:hlinkClick r:id="rId4"/>
              </a:rPr>
              <a:t>http://cwn.ling.sinica.edu.tw/</a:t>
            </a:r>
            <a:r>
              <a:rPr lang="en-US" altLang="zh-TW" sz="2800" dirty="0" smtClean="0"/>
              <a:t> </a:t>
            </a:r>
            <a:endParaRPr lang="zh-TW" altLang="zh-TW" sz="280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3000" dirty="0" smtClean="0">
                <a:solidFill>
                  <a:srgbClr val="3800D6"/>
                </a:solidFill>
              </a:rPr>
              <a:t>漢語辭典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600" u="sng" dirty="0" smtClean="0">
                <a:hlinkClick r:id="rId5"/>
              </a:rPr>
              <a:t>http://tw.18dao.net/%E6%BC%A2%E8%AA%9E%E8%A9%9E%E5%85%B8</a:t>
            </a:r>
            <a:r>
              <a:rPr lang="en-US" altLang="zh-TW" sz="2600" dirty="0" smtClean="0"/>
              <a:t> </a:t>
            </a:r>
            <a:endParaRPr lang="zh-TW" altLang="zh-TW" sz="260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3400" dirty="0" smtClean="0">
                <a:solidFill>
                  <a:srgbClr val="3800D6"/>
                </a:solidFill>
              </a:rPr>
              <a:t>中央研究院現代漢語一詞泛讀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u="sng" dirty="0" smtClean="0">
                <a:hlinkClick r:id="rId6"/>
              </a:rPr>
              <a:t>http://elearning.ling.sinica.edu.tw/CWordframe.html</a:t>
            </a:r>
            <a:r>
              <a:rPr lang="en-US" altLang="zh-TW" sz="2800" b="1" dirty="0" smtClean="0"/>
              <a:t> </a:t>
            </a:r>
            <a:endParaRPr lang="zh-TW" altLang="zh-TW" sz="280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3400" dirty="0" smtClean="0">
                <a:solidFill>
                  <a:srgbClr val="3800D6"/>
                </a:solidFill>
              </a:rPr>
              <a:t>東東同義詞詞典</a:t>
            </a:r>
            <a:r>
              <a:rPr lang="en-US" altLang="zh-TW" sz="3400" dirty="0" smtClean="0">
                <a:solidFill>
                  <a:srgbClr val="3800D6"/>
                </a:solidFill>
              </a:rPr>
              <a:t>  </a:t>
            </a:r>
            <a:endParaRPr lang="zh-TW" altLang="zh-TW" sz="3400" dirty="0" smtClean="0">
              <a:solidFill>
                <a:srgbClr val="3800D6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u="sng" dirty="0" smtClean="0">
                <a:hlinkClick r:id="rId7"/>
              </a:rPr>
              <a:t>http://www.kwuntung.net/synonym/</a:t>
            </a:r>
            <a:r>
              <a:rPr lang="en-US" altLang="zh-TW" sz="2800" dirty="0" smtClean="0"/>
              <a:t> </a:t>
            </a:r>
            <a:endParaRPr lang="zh-TW" altLang="zh-TW" sz="280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3400" dirty="0" smtClean="0">
                <a:solidFill>
                  <a:srgbClr val="3800D6"/>
                </a:solidFill>
              </a:rPr>
              <a:t>中研院文國尋寶記同義反義詞遊</a:t>
            </a:r>
            <a:r>
              <a:rPr lang="zh-TW" altLang="en-US" sz="3400" dirty="0" smtClean="0">
                <a:solidFill>
                  <a:srgbClr val="3800D6"/>
                </a:solidFill>
              </a:rPr>
              <a:t>戲</a:t>
            </a:r>
            <a:r>
              <a:rPr lang="en-US" altLang="zh-TW" sz="2800" b="1" u="sng" dirty="0" smtClean="0">
                <a:hlinkClick r:id="rId8"/>
              </a:rPr>
              <a:t>http://proj1.sinica.edu.tw/~swjz/Dictionary/sym-asym-demo.html</a:t>
            </a:r>
            <a:r>
              <a:rPr lang="en-US" altLang="zh-TW" sz="2800" b="1" dirty="0" smtClean="0"/>
              <a:t> </a:t>
            </a:r>
            <a:endParaRPr lang="zh-TW" altLang="zh-TW" sz="2800" dirty="0"/>
          </a:p>
        </p:txBody>
      </p:sp>
      <p:sp>
        <p:nvSpPr>
          <p:cNvPr id="4" name="矩形 3"/>
          <p:cNvSpPr/>
          <p:nvPr/>
        </p:nvSpPr>
        <p:spPr>
          <a:xfrm>
            <a:off x="467544" y="908720"/>
            <a:ext cx="8324394" cy="5544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4823520" y="620688"/>
            <a:ext cx="4320480" cy="936104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zh-TW" altLang="zh-TW" sz="3200" b="1" dirty="0" smtClean="0"/>
              <a:t>字典</a:t>
            </a:r>
            <a:r>
              <a:rPr lang="en-US" altLang="zh-TW" sz="3200" b="1" dirty="0" smtClean="0"/>
              <a:t>/</a:t>
            </a:r>
            <a:r>
              <a:rPr lang="zh-TW" altLang="zh-TW" sz="3200" b="1" dirty="0" smtClean="0"/>
              <a:t>辭典</a:t>
            </a:r>
            <a:r>
              <a:rPr lang="zh-TW" altLang="en-US" sz="3200" b="1" dirty="0" smtClean="0"/>
              <a:t>  參考網站</a:t>
            </a:r>
            <a:endParaRPr kumimoji="1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書法家魏碑體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55768" y="332656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 smtClean="0"/>
              <a:t>引自</a:t>
            </a:r>
            <a:r>
              <a:rPr kumimoji="0" lang="zh-TW" altLang="en-US" sz="1200" dirty="0" smtClean="0">
                <a:latin typeface="Calibri" pitchFamily="34" charset="0"/>
              </a:rPr>
              <a:t>洪儷瑜、劉淑貞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341438"/>
            <a:ext cx="8352928" cy="5516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國科會數位博物館先導計畫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搜文解字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搜詞尋字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字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漢語大字典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dirty="0" smtClean="0"/>
              <a:t> </a:t>
            </a:r>
            <a:r>
              <a:rPr lang="en-US" altLang="zh-TW" sz="2000" u="sng" dirty="0" smtClean="0">
                <a:hlinkClick r:id="rId2"/>
              </a:rPr>
              <a:t>http://words.sinica.edu.tw/sou/sou.html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現龍系列中文字詞學習系統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文字由來動畫</a:t>
            </a:r>
            <a:r>
              <a:rPr lang="en-US" altLang="zh-TW" sz="2000" u="sng" dirty="0" smtClean="0">
                <a:hlinkClick r:id="rId3"/>
              </a:rPr>
              <a:t>http://www.dragonwise.hku.hk/dragon2/schools/archives/morph.php</a:t>
            </a:r>
            <a:r>
              <a:rPr lang="en-US" altLang="zh-TW" sz="2000" dirty="0" smtClean="0"/>
              <a:t>  </a:t>
            </a:r>
            <a:endParaRPr lang="zh-TW" altLang="zh-TW" sz="2000" dirty="0" smtClean="0"/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現龍系列中文字詞學習系統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形聲字演示</a:t>
            </a:r>
          </a:p>
          <a:p>
            <a:pPr marL="857250" lvl="1" indent="-4572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4"/>
              </a:rPr>
              <a:t>http://www.dragonwise.hku.hk/dragon2/schools/archives/ys2.php</a:t>
            </a:r>
            <a:r>
              <a:rPr lang="en-US" altLang="zh-TW" sz="2000" dirty="0" smtClean="0"/>
              <a:t> </a:t>
            </a:r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en-US" altLang="zh-TW" sz="2100" dirty="0" smtClean="0">
                <a:solidFill>
                  <a:srgbClr val="3800D6"/>
                </a:solidFill>
              </a:rPr>
              <a:t>You </a:t>
            </a:r>
            <a:r>
              <a:rPr lang="en-US" altLang="zh-TW" sz="2100" dirty="0" err="1" smtClean="0">
                <a:solidFill>
                  <a:srgbClr val="3800D6"/>
                </a:solidFill>
              </a:rPr>
              <a:t>Yube</a:t>
            </a:r>
            <a:r>
              <a:rPr lang="zh-TW" altLang="zh-TW" sz="2100" dirty="0" smtClean="0">
                <a:solidFill>
                  <a:srgbClr val="3800D6"/>
                </a:solidFill>
              </a:rPr>
              <a:t>網站： 漢字動畫 </a:t>
            </a:r>
            <a:r>
              <a:rPr lang="en-US" altLang="zh-TW" sz="2100" dirty="0" smtClean="0">
                <a:solidFill>
                  <a:srgbClr val="3800D6"/>
                </a:solidFill>
              </a:rPr>
              <a:t>/ </a:t>
            </a:r>
            <a:r>
              <a:rPr lang="zh-TW" altLang="zh-TW" sz="2100" dirty="0" smtClean="0">
                <a:solidFill>
                  <a:srgbClr val="3800D6"/>
                </a:solidFill>
              </a:rPr>
              <a:t>朱邦復工作室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5"/>
              </a:rPr>
              <a:t>http://www.youtube.com/</a:t>
            </a:r>
            <a:endParaRPr lang="en-US" altLang="zh-TW" sz="2000" u="sng" dirty="0" smtClean="0"/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en-US" altLang="zh-TW" sz="2100" dirty="0" err="1" smtClean="0">
                <a:solidFill>
                  <a:srgbClr val="3800D6"/>
                </a:solidFill>
              </a:rPr>
              <a:t>字趣相投人文網站</a:t>
            </a:r>
            <a:r>
              <a:rPr lang="en-US" altLang="zh-TW" sz="2100" dirty="0" smtClean="0">
                <a:solidFill>
                  <a:srgbClr val="3800D6"/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dirty="0" smtClean="0">
                <a:hlinkClick r:id="rId6"/>
              </a:rPr>
              <a:t>http://163.17.222.3/1111/first.htm</a:t>
            </a:r>
            <a:endParaRPr lang="zh-TW" altLang="zh-TW" sz="2000" dirty="0" smtClean="0">
              <a:hlinkClick r:id="rId7"/>
            </a:endParaRPr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東吳大學國文能力檢定測驗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8"/>
              </a:rPr>
              <a:t>http://gj.idc.scu.edu.tw/join.asp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中英文別字校際賽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中文錯別字</a:t>
            </a:r>
            <a:r>
              <a:rPr lang="en-US" altLang="zh-TW" sz="2100" dirty="0" smtClean="0">
                <a:solidFill>
                  <a:srgbClr val="3800D6"/>
                </a:solidFill>
              </a:rPr>
              <a:t>  </a:t>
            </a:r>
            <a:endParaRPr lang="zh-TW" altLang="zh-TW" sz="2100" dirty="0" smtClean="0">
              <a:solidFill>
                <a:srgbClr val="3800D6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9"/>
              </a:rPr>
              <a:t>http://www.cbooks.org/wgame.asp</a:t>
            </a:r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323528" y="908720"/>
            <a:ext cx="8612426" cy="56886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3707904" y="188640"/>
            <a:ext cx="5436096" cy="1008112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zh-TW" altLang="zh-TW" sz="2800" b="1" dirty="0" smtClean="0"/>
              <a:t>文字</a:t>
            </a:r>
            <a:r>
              <a:rPr lang="en-US" altLang="zh-TW" sz="2800" b="1" dirty="0" smtClean="0"/>
              <a:t>/</a:t>
            </a:r>
            <a:r>
              <a:rPr lang="zh-TW" altLang="zh-TW" sz="2800" b="1" dirty="0" smtClean="0"/>
              <a:t>文字動畫</a:t>
            </a:r>
            <a:r>
              <a:rPr lang="en-US" altLang="zh-TW" sz="2800" b="1" dirty="0" smtClean="0"/>
              <a:t>/</a:t>
            </a:r>
            <a:r>
              <a:rPr lang="zh-TW" altLang="zh-TW" sz="2800" b="1" dirty="0" smtClean="0"/>
              <a:t>文字能力檢定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/>
            </a:r>
            <a:br>
              <a:rPr lang="en-US" altLang="zh-TW" sz="2800" b="1" dirty="0" smtClean="0"/>
            </a:br>
            <a:r>
              <a:rPr lang="zh-TW" altLang="en-US" sz="2800" b="1" dirty="0" smtClean="0"/>
              <a:t> 參考網站</a:t>
            </a:r>
          </a:p>
        </p:txBody>
      </p:sp>
      <p:sp>
        <p:nvSpPr>
          <p:cNvPr id="6" name="矩形 5"/>
          <p:cNvSpPr/>
          <p:nvPr/>
        </p:nvSpPr>
        <p:spPr>
          <a:xfrm>
            <a:off x="539552" y="908720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 smtClean="0"/>
              <a:t>引自</a:t>
            </a:r>
            <a:r>
              <a:rPr kumimoji="0" lang="zh-TW" altLang="en-US" sz="1200" dirty="0" smtClean="0">
                <a:latin typeface="Calibri" pitchFamily="34" charset="0"/>
              </a:rPr>
              <a:t>洪儷瑜、劉淑貞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內容版面配置區 2"/>
          <p:cNvSpPr>
            <a:spLocks noGrp="1"/>
          </p:cNvSpPr>
          <p:nvPr>
            <p:ph idx="1"/>
          </p:nvPr>
        </p:nvSpPr>
        <p:spPr>
          <a:xfrm>
            <a:off x="611560" y="1772816"/>
            <a:ext cx="8136582" cy="42878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國科會數位博物館先導計畫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搜文解字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搜詞尋字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字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部件檢字</a:t>
            </a:r>
            <a:r>
              <a:rPr lang="en-US" altLang="zh-TW" sz="2000" u="sng" dirty="0" smtClean="0">
                <a:hlinkClick r:id="rId2"/>
              </a:rPr>
              <a:t>http://words.sinica.edu.tw/sou/sou.html</a:t>
            </a:r>
            <a:r>
              <a:rPr lang="en-US" altLang="zh-TW" sz="2000" dirty="0" smtClean="0"/>
              <a:t>  </a:t>
            </a:r>
            <a:endParaRPr lang="zh-TW" altLang="zh-TW" sz="2000" dirty="0" smtClean="0"/>
          </a:p>
          <a:p>
            <a:pPr fontAlgn="auto">
              <a:spcBef>
                <a:spcPts val="30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小學中文科常用字研究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部件連結表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3"/>
              </a:rPr>
              <a:t>http://alphads10-2.hkbu.edu.hk/~lcprichi/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Bef>
                <a:spcPts val="30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文國尋寶記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倒影湖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黑白宮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小泰山救美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4"/>
              </a:rPr>
              <a:t>http://proj1.sinica.edu.tw/~swjz/rlake/tai-in1.html#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endParaRPr lang="zh-TW" altLang="en-US" dirty="0" smtClean="0"/>
          </a:p>
        </p:txBody>
      </p:sp>
      <p:sp>
        <p:nvSpPr>
          <p:cNvPr id="4" name="矩形 3"/>
          <p:cNvSpPr/>
          <p:nvPr/>
        </p:nvSpPr>
        <p:spPr>
          <a:xfrm>
            <a:off x="437322" y="1340768"/>
            <a:ext cx="8498632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3851920" y="620688"/>
            <a:ext cx="5292080" cy="936104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zh-TW" altLang="zh-TW" sz="3200" b="1" dirty="0" smtClean="0"/>
              <a:t>部件</a:t>
            </a:r>
            <a:r>
              <a:rPr lang="en-US" altLang="zh-TW" sz="3200" b="1" dirty="0" smtClean="0"/>
              <a:t>/</a:t>
            </a:r>
            <a:r>
              <a:rPr lang="zh-TW" altLang="zh-TW" sz="3200" b="1" dirty="0" smtClean="0"/>
              <a:t>部件遊戲</a:t>
            </a:r>
            <a:r>
              <a:rPr lang="zh-TW" altLang="en-US" sz="3200" b="1" dirty="0" smtClean="0"/>
              <a:t> 參考網站</a:t>
            </a:r>
            <a:endParaRPr lang="zh-TW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467544" y="6093296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TW" altLang="en-US" sz="1200" dirty="0" smtClean="0">
                <a:latin typeface="Calibri" pitchFamily="34" charset="0"/>
              </a:rPr>
              <a:t>洪</a:t>
            </a:r>
            <a:r>
              <a:rPr kumimoji="0" lang="zh-TW" altLang="en-US" sz="1200" dirty="0" smtClean="0">
                <a:latin typeface="Calibri" pitchFamily="34" charset="0"/>
              </a:rPr>
              <a:t>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內容版面配置區 2"/>
          <p:cNvSpPr>
            <a:spLocks noGrp="1"/>
          </p:cNvSpPr>
          <p:nvPr>
            <p:ph idx="1"/>
          </p:nvPr>
        </p:nvSpPr>
        <p:spPr>
          <a:xfrm>
            <a:off x="323850" y="1773238"/>
            <a:ext cx="8631238" cy="4359275"/>
          </a:xfrm>
        </p:spPr>
        <p:txBody>
          <a:bodyPr rtlCol="0">
            <a:normAutofit/>
          </a:bodyPr>
          <a:lstStyle/>
          <a:p>
            <a:pPr fontAlgn="auto">
              <a:spcBef>
                <a:spcPts val="24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教育部常用國字標準字體筆順學習網</a:t>
            </a:r>
            <a:r>
              <a:rPr lang="en-US" altLang="zh-TW" sz="2100" dirty="0" smtClean="0">
                <a:solidFill>
                  <a:srgbClr val="3800D6"/>
                </a:solidFill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100" b="1" u="sng" dirty="0" smtClean="0">
                <a:solidFill>
                  <a:srgbClr val="3800D6"/>
                </a:solidFill>
                <a:hlinkClick r:id="rId2"/>
              </a:rPr>
              <a:t>    </a:t>
            </a:r>
            <a:r>
              <a:rPr lang="en-US" altLang="zh-TW" sz="2000" b="1" u="sng" dirty="0" smtClean="0">
                <a:hlinkClick r:id="rId2"/>
              </a:rPr>
              <a:t>http://stroke-order.learningweb.moe.edu.tw/home.do</a:t>
            </a:r>
            <a:r>
              <a:rPr lang="en-US" altLang="zh-TW" sz="2000" b="1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000" u="sng" dirty="0" smtClean="0">
                <a:hlinkClick r:id="rId3"/>
              </a:rPr>
              <a:t>    </a:t>
            </a:r>
            <a:r>
              <a:rPr lang="en-US" altLang="zh-TW" sz="2000" u="sng" dirty="0" smtClean="0">
                <a:hlinkClick r:id="rId3"/>
              </a:rPr>
              <a:t>http://stroke-order.learningweb.moe.edu.tw/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altLang="zh-TW" sz="2000" b="1" dirty="0" smtClean="0"/>
          </a:p>
          <a:p>
            <a:pPr fontAlgn="auto">
              <a:spcBef>
                <a:spcPts val="24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教育部常用國字標準字體筆順學習連結快速產生</a:t>
            </a:r>
            <a:r>
              <a:rPr lang="zh-TW" altLang="en-US" sz="2100" dirty="0" smtClean="0">
                <a:solidFill>
                  <a:srgbClr val="3800D6"/>
                </a:solidFill>
              </a:rPr>
              <a:t>  </a:t>
            </a:r>
            <a:r>
              <a:rPr lang="en-US" altLang="zh-TW" sz="2000" b="1" u="sng" dirty="0" smtClean="0">
                <a:hlinkClick r:id="rId4"/>
              </a:rPr>
              <a:t>http://gsyan.99k.org/works/getbig5_tpet.php</a:t>
            </a:r>
            <a:endParaRPr lang="zh-TW" altLang="zh-TW" sz="2000" dirty="0" smtClean="0"/>
          </a:p>
          <a:p>
            <a:pPr fontAlgn="auto">
              <a:spcBef>
                <a:spcPts val="24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現龍系列中文字詞學習系統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筆順練習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900" u="sng" dirty="0" smtClean="0">
                <a:hlinkClick r:id="rId5"/>
              </a:rPr>
              <a:t>http://www.dragonwise.hku.hk/dragon2/schools/archives/stroke.php</a:t>
            </a:r>
            <a:endParaRPr lang="zh-TW" altLang="en-US" sz="1900" dirty="0" smtClean="0"/>
          </a:p>
        </p:txBody>
      </p:sp>
      <p:sp>
        <p:nvSpPr>
          <p:cNvPr id="4" name="矩形 3"/>
          <p:cNvSpPr/>
          <p:nvPr/>
        </p:nvSpPr>
        <p:spPr>
          <a:xfrm>
            <a:off x="437322" y="1340768"/>
            <a:ext cx="8498632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4823520" y="620688"/>
            <a:ext cx="4320480" cy="936104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zh-TW" altLang="zh-TW" sz="3200" b="1" dirty="0" smtClean="0"/>
              <a:t>字體筆順</a:t>
            </a:r>
            <a:r>
              <a:rPr lang="zh-TW" altLang="en-US" sz="3200" b="1" dirty="0" smtClean="0"/>
              <a:t>   參考網站</a:t>
            </a:r>
            <a:endParaRPr kumimoji="1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書法家魏碑體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6093296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TW" altLang="en-US" sz="1200" dirty="0" smtClean="0">
                <a:latin typeface="Calibri" pitchFamily="34" charset="0"/>
              </a:rPr>
              <a:t>洪</a:t>
            </a:r>
            <a:r>
              <a:rPr kumimoji="0" lang="zh-TW" altLang="en-US" sz="1200" dirty="0" smtClean="0">
                <a:latin typeface="Calibri" pitchFamily="34" charset="0"/>
              </a:rPr>
              <a:t>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內容版面配置區 2"/>
          <p:cNvSpPr>
            <a:spLocks noGrp="1"/>
          </p:cNvSpPr>
          <p:nvPr>
            <p:ph idx="1"/>
          </p:nvPr>
        </p:nvSpPr>
        <p:spPr>
          <a:xfrm>
            <a:off x="323850" y="1916113"/>
            <a:ext cx="8631238" cy="4216400"/>
          </a:xfrm>
        </p:spPr>
        <p:txBody>
          <a:bodyPr rtlCol="0">
            <a:normAutofit/>
          </a:bodyPr>
          <a:lstStyle/>
          <a:p>
            <a:pPr fontAlgn="auto">
              <a:spcBef>
                <a:spcPts val="24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文國尋寶記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倒影湖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黑白宮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2"/>
              </a:rPr>
              <a:t>http://proj1.sinica.edu.tw/~swjz/bw-temp/index.html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Bef>
                <a:spcPts val="24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華語互動式教材</a:t>
            </a:r>
            <a:r>
              <a:rPr lang="en-US" altLang="zh-TW" sz="2100" dirty="0" smtClean="0">
                <a:solidFill>
                  <a:srgbClr val="3800D6"/>
                </a:solidFill>
              </a:rPr>
              <a:t>--</a:t>
            </a:r>
            <a:r>
              <a:rPr lang="zh-TW" altLang="zh-TW" sz="2100" dirty="0" smtClean="0">
                <a:solidFill>
                  <a:srgbClr val="3800D6"/>
                </a:solidFill>
              </a:rPr>
              <a:t>量詞輕鬆玩</a:t>
            </a:r>
            <a:r>
              <a:rPr lang="en-US" altLang="zh-TW" sz="2100" dirty="0" smtClean="0">
                <a:solidFill>
                  <a:srgbClr val="3800D6"/>
                </a:solidFill>
              </a:rPr>
              <a:t>  </a:t>
            </a:r>
            <a:endParaRPr lang="zh-TW" altLang="zh-TW" sz="2100" dirty="0" smtClean="0">
              <a:solidFill>
                <a:srgbClr val="3800D6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3"/>
              </a:rPr>
              <a:t>http://web.ncyu.edu.tw/~jennykuo/CSL/L_Opening.swf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Bef>
                <a:spcPts val="24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文國尋寶記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倒影湖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黑白宮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迷宮陣</a:t>
            </a:r>
            <a:r>
              <a:rPr lang="en-US" altLang="zh-TW" sz="2100" dirty="0" smtClean="0">
                <a:solidFill>
                  <a:srgbClr val="3800D6"/>
                </a:solidFill>
              </a:rPr>
              <a:t>  </a:t>
            </a:r>
            <a:r>
              <a:rPr lang="en-US" altLang="zh-TW" sz="2000" u="sng" dirty="0" smtClean="0">
                <a:hlinkClick r:id="rId4"/>
              </a:rPr>
              <a:t>http://proj1.sinica.edu.tw/~swjz/bw-temp/game_intro1.html</a:t>
            </a:r>
            <a:endParaRPr lang="zh-TW" altLang="en-US" sz="2000" dirty="0" smtClean="0"/>
          </a:p>
        </p:txBody>
      </p:sp>
      <p:sp>
        <p:nvSpPr>
          <p:cNvPr id="4" name="矩形 3"/>
          <p:cNvSpPr/>
          <p:nvPr/>
        </p:nvSpPr>
        <p:spPr>
          <a:xfrm>
            <a:off x="437322" y="1340768"/>
            <a:ext cx="8498632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3563888" y="620688"/>
            <a:ext cx="5580112" cy="936104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zh-TW" altLang="zh-TW" sz="3200" b="1" dirty="0" smtClean="0"/>
              <a:t>量詞</a:t>
            </a:r>
            <a:r>
              <a:rPr lang="en-US" altLang="zh-TW" sz="3200" b="1" dirty="0" smtClean="0"/>
              <a:t>/</a:t>
            </a:r>
            <a:r>
              <a:rPr lang="zh-TW" altLang="zh-TW" sz="3200" b="1" dirty="0" smtClean="0"/>
              <a:t>量詞遊戲</a:t>
            </a:r>
            <a:r>
              <a:rPr lang="zh-TW" altLang="en-US" sz="3200" b="1" dirty="0" smtClean="0"/>
              <a:t>   參考網站</a:t>
            </a:r>
            <a:endParaRPr lang="zh-TW" altLang="en-US" sz="3200" b="1" dirty="0"/>
          </a:p>
        </p:txBody>
      </p:sp>
      <p:sp>
        <p:nvSpPr>
          <p:cNvPr id="6" name="矩形 5"/>
          <p:cNvSpPr/>
          <p:nvPr/>
        </p:nvSpPr>
        <p:spPr>
          <a:xfrm>
            <a:off x="467544" y="6093296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TW" altLang="en-US" sz="1200" dirty="0" smtClean="0">
                <a:latin typeface="Calibri" pitchFamily="34" charset="0"/>
              </a:rPr>
              <a:t>洪</a:t>
            </a:r>
            <a:r>
              <a:rPr kumimoji="0" lang="zh-TW" altLang="en-US" sz="1200" dirty="0" smtClean="0">
                <a:latin typeface="Calibri" pitchFamily="34" charset="0"/>
              </a:rPr>
              <a:t>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內容版面配置區 2"/>
          <p:cNvSpPr>
            <a:spLocks noGrp="1"/>
          </p:cNvSpPr>
          <p:nvPr>
            <p:ph idx="1"/>
          </p:nvPr>
        </p:nvSpPr>
        <p:spPr>
          <a:xfrm>
            <a:off x="683568" y="1746250"/>
            <a:ext cx="7992888" cy="4563070"/>
          </a:xfrm>
        </p:spPr>
        <p:txBody>
          <a:bodyPr rtlCol="0">
            <a:normAutofit/>
          </a:bodyPr>
          <a:lstStyle/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台北市東區特教資源中心</a:t>
            </a:r>
            <a:r>
              <a:rPr lang="en-US" altLang="zh-TW" sz="2100" dirty="0" smtClean="0">
                <a:solidFill>
                  <a:srgbClr val="3800D6"/>
                </a:solidFill>
              </a:rPr>
              <a:t>/</a:t>
            </a:r>
            <a:r>
              <a:rPr lang="zh-TW" altLang="zh-TW" sz="2100" dirty="0" smtClean="0">
                <a:solidFill>
                  <a:srgbClr val="3800D6"/>
                </a:solidFill>
              </a:rPr>
              <a:t>教材小組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2"/>
              </a:rPr>
              <a:t>http://www.terc.tp.edu.tw/curriculum/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國民中學學習資源網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3"/>
              </a:rPr>
              <a:t>http://siro.moe.edu.tw/fip/index.php?n=0&amp;m=0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新北市政府教育局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自編國小一至六年級生字簿 </a:t>
            </a:r>
            <a:r>
              <a:rPr lang="en-US" altLang="zh-TW" sz="2000" dirty="0" smtClean="0">
                <a:hlinkClick r:id="rId4"/>
              </a:rPr>
              <a:t>http://eword.ntpc.edu.tw/</a:t>
            </a:r>
            <a:r>
              <a:rPr lang="zh-TW" altLang="en-US" sz="2000" dirty="0" smtClean="0"/>
              <a:t> </a:t>
            </a:r>
            <a:endParaRPr lang="en-US" altLang="zh-TW" sz="2000" u="sng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師大國語中心生字簿</a:t>
            </a:r>
            <a:r>
              <a:rPr lang="en-US" altLang="zh-TW" sz="2100" dirty="0" smtClean="0">
                <a:solidFill>
                  <a:srgbClr val="3800D6"/>
                </a:solidFill>
              </a:rPr>
              <a:t>  </a:t>
            </a:r>
            <a:endParaRPr lang="zh-TW" altLang="zh-TW" sz="2100" dirty="0" smtClean="0">
              <a:solidFill>
                <a:srgbClr val="3800D6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5"/>
              </a:rPr>
              <a:t>http://web.mtc.ntnu.edu.tw:88/ebook/index.aspx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教育部常用國字標準字體筆順學習網</a:t>
            </a:r>
            <a:r>
              <a:rPr lang="en-US" altLang="zh-TW" sz="2100" dirty="0" smtClean="0">
                <a:solidFill>
                  <a:srgbClr val="3800D6"/>
                </a:solidFill>
              </a:rPr>
              <a:t>-</a:t>
            </a:r>
            <a:r>
              <a:rPr lang="zh-TW" altLang="zh-TW" sz="2100" dirty="0" smtClean="0">
                <a:solidFill>
                  <a:srgbClr val="3800D6"/>
                </a:solidFill>
              </a:rPr>
              <a:t>生字練習簿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dirty="0" smtClean="0">
                <a:hlinkClick r:id="rId6"/>
              </a:rPr>
              <a:t>http://stroke-order.learningweb.moe.edu.tw/character_practice.do</a:t>
            </a:r>
            <a:r>
              <a:rPr lang="zh-TW" altLang="en-US" sz="2000" dirty="0" smtClean="0"/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437322" y="1340768"/>
            <a:ext cx="8498632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3491880" y="620688"/>
            <a:ext cx="5652120" cy="936104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zh-TW" altLang="zh-TW" sz="3200" b="1" dirty="0" smtClean="0"/>
              <a:t>教材學習單</a:t>
            </a:r>
            <a:r>
              <a:rPr lang="en-US" altLang="zh-TW" sz="3200" b="1" dirty="0" smtClean="0"/>
              <a:t>/</a:t>
            </a:r>
            <a:r>
              <a:rPr lang="zh-TW" altLang="zh-TW" sz="3200" b="1" dirty="0" smtClean="0"/>
              <a:t>生字簿</a:t>
            </a:r>
            <a:r>
              <a:rPr lang="zh-TW" altLang="en-US" sz="3200" b="1" dirty="0" smtClean="0"/>
              <a:t>   參考網站</a:t>
            </a:r>
            <a:endParaRPr lang="zh-TW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876256" y="1484784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 smtClean="0"/>
              <a:t>引自</a:t>
            </a:r>
            <a:r>
              <a:rPr kumimoji="0" lang="zh-TW" altLang="en-US" sz="1200" dirty="0" smtClean="0">
                <a:latin typeface="Calibri" pitchFamily="34" charset="0"/>
              </a:rPr>
              <a:t>洪儷瑜、劉淑貞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內容版面配置區 2"/>
          <p:cNvSpPr>
            <a:spLocks noGrp="1"/>
          </p:cNvSpPr>
          <p:nvPr>
            <p:ph idx="1"/>
          </p:nvPr>
        </p:nvSpPr>
        <p:spPr>
          <a:xfrm>
            <a:off x="611188" y="1989138"/>
            <a:ext cx="8208962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詞頻總表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u="sng" dirty="0" smtClean="0">
                <a:hlinkClick r:id="rId2"/>
              </a:rPr>
              <a:t>http://www.edu.tw/files/site_content/m0001/pin/biau2.htm?open</a:t>
            </a:r>
            <a:endParaRPr lang="zh-TW" altLang="zh-TW" sz="2000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zh-TW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437322" y="1340768"/>
            <a:ext cx="8498632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4823520" y="620688"/>
            <a:ext cx="4320480" cy="936104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zh-TW" altLang="en-US" sz="3200" b="1" dirty="0" smtClean="0"/>
              <a:t>詞頻  參考網站</a:t>
            </a:r>
            <a:endParaRPr lang="zh-TW" altLang="en-US" sz="3200" b="1" dirty="0"/>
          </a:p>
        </p:txBody>
      </p:sp>
      <p:sp>
        <p:nvSpPr>
          <p:cNvPr id="6" name="矩形 5"/>
          <p:cNvSpPr/>
          <p:nvPr/>
        </p:nvSpPr>
        <p:spPr>
          <a:xfrm>
            <a:off x="539552" y="6021288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TW" altLang="en-US" sz="1200" dirty="0" smtClean="0">
                <a:latin typeface="Calibri" pitchFamily="34" charset="0"/>
              </a:rPr>
              <a:t>洪</a:t>
            </a:r>
            <a:r>
              <a:rPr kumimoji="0" lang="zh-TW" altLang="en-US" sz="1200" dirty="0" smtClean="0">
                <a:latin typeface="Calibri" pitchFamily="34" charset="0"/>
              </a:rPr>
              <a:t>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內容版面配置區 2"/>
          <p:cNvSpPr>
            <a:spLocks noGrp="1"/>
          </p:cNvSpPr>
          <p:nvPr>
            <p:ph idx="1"/>
          </p:nvPr>
        </p:nvSpPr>
        <p:spPr>
          <a:xfrm>
            <a:off x="539552" y="1557338"/>
            <a:ext cx="8415536" cy="49672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台灣</a:t>
            </a:r>
            <a:r>
              <a:rPr lang="en-US" altLang="zh-TW" sz="2100" dirty="0" smtClean="0">
                <a:solidFill>
                  <a:srgbClr val="3800D6"/>
                </a:solidFill>
              </a:rPr>
              <a:t>PISA</a:t>
            </a:r>
            <a:r>
              <a:rPr lang="zh-TW" altLang="zh-TW" sz="2100" dirty="0" smtClean="0">
                <a:solidFill>
                  <a:srgbClr val="3800D6"/>
                </a:solidFill>
              </a:rPr>
              <a:t>國家研究中心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000" u="sng" dirty="0" smtClean="0">
                <a:hlinkClick r:id="rId2"/>
              </a:rPr>
              <a:t>    </a:t>
            </a:r>
            <a:r>
              <a:rPr lang="en-US" altLang="zh-TW" sz="2000" u="sng" dirty="0" smtClean="0">
                <a:hlinkClick r:id="rId2"/>
              </a:rPr>
              <a:t>http://pisa.nutn.edu.tw/download_tw.htm</a:t>
            </a:r>
            <a:r>
              <a:rPr lang="en-US" altLang="zh-TW" sz="2000" dirty="0" smtClean="0"/>
              <a:t> </a:t>
            </a:r>
            <a:endParaRPr lang="zh-TW" altLang="zh-TW" sz="20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dirty="0" smtClean="0"/>
              <a:t> </a:t>
            </a:r>
            <a:r>
              <a:rPr lang="zh-TW" altLang="zh-TW" sz="2000" dirty="0" smtClean="0"/>
              <a:t> 【檔案下載</a:t>
            </a:r>
            <a:r>
              <a:rPr lang="en-US" altLang="zh-TW" sz="2000" dirty="0" smtClean="0"/>
              <a:t>/PISA </a:t>
            </a:r>
            <a:r>
              <a:rPr lang="zh-TW" altLang="zh-TW" sz="2000" dirty="0" smtClean="0"/>
              <a:t>模擬試卷、</a:t>
            </a:r>
            <a:r>
              <a:rPr lang="en-US" altLang="zh-TW" sz="2000" dirty="0" smtClean="0"/>
              <a:t>PISA </a:t>
            </a:r>
            <a:r>
              <a:rPr lang="zh-TW" altLang="zh-TW" sz="2000" dirty="0" smtClean="0"/>
              <a:t>樣本試題、</a:t>
            </a:r>
            <a:r>
              <a:rPr lang="en-US" altLang="zh-TW" sz="2000" dirty="0" smtClean="0"/>
              <a:t>PISA </a:t>
            </a:r>
            <a:r>
              <a:rPr lang="zh-TW" altLang="zh-TW" sz="2000" dirty="0" smtClean="0"/>
              <a:t>閱讀素養應試指南】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 smtClean="0"/>
              <a:t> </a:t>
            </a:r>
            <a:r>
              <a:rPr lang="zh-TW" altLang="zh-TW" sz="2000" dirty="0" smtClean="0"/>
              <a:t>【樣本試題</a:t>
            </a:r>
            <a:r>
              <a:rPr lang="en-US" altLang="zh-TW" sz="2000" dirty="0" smtClean="0"/>
              <a:t>/</a:t>
            </a:r>
            <a:r>
              <a:rPr lang="zh-TW" altLang="zh-TW" sz="2000" dirty="0" smtClean="0"/>
              <a:t>電腦化試題</a:t>
            </a:r>
            <a:r>
              <a:rPr lang="en-US" altLang="zh-TW" sz="2000" dirty="0" smtClean="0"/>
              <a:t>/</a:t>
            </a:r>
            <a:r>
              <a:rPr lang="en-US" altLang="zh-TW" sz="2000" b="1" dirty="0" smtClean="0"/>
              <a:t> ERA </a:t>
            </a:r>
            <a:r>
              <a:rPr lang="zh-TW" altLang="zh-TW" sz="2000" b="1" dirty="0" smtClean="0"/>
              <a:t>樣本試題範例</a:t>
            </a:r>
            <a:r>
              <a:rPr lang="en-US" altLang="zh-TW" sz="2000" b="1" dirty="0" smtClean="0"/>
              <a:t>-</a:t>
            </a:r>
            <a:r>
              <a:rPr lang="zh-TW" altLang="zh-TW" sz="2000" b="1" dirty="0" smtClean="0"/>
              <a:t>中文版</a:t>
            </a:r>
            <a:r>
              <a:rPr lang="en-US" altLang="zh-TW" sz="2000" b="1" dirty="0" smtClean="0"/>
              <a:t> (</a:t>
            </a:r>
            <a:r>
              <a:rPr lang="zh-TW" altLang="zh-TW" sz="2000" b="1" dirty="0" smtClean="0"/>
              <a:t>無評量功能</a:t>
            </a:r>
            <a:r>
              <a:rPr lang="en-US" altLang="zh-TW" sz="2000" b="1" dirty="0" smtClean="0"/>
              <a:t>)</a:t>
            </a:r>
            <a:endParaRPr lang="zh-TW" altLang="zh-TW" sz="2000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 smtClean="0"/>
              <a:t>      </a:t>
            </a:r>
            <a:r>
              <a:rPr lang="en-US" altLang="zh-TW" sz="2000" b="1" u="sng" dirty="0" smtClean="0">
                <a:hlinkClick r:id="rId3" tooltip="E005-1"/>
              </a:rPr>
              <a:t>E005-1</a:t>
            </a:r>
            <a:r>
              <a:rPr lang="zh-TW" altLang="zh-TW" sz="2000" b="1" dirty="0" smtClean="0"/>
              <a:t>、</a:t>
            </a:r>
            <a:r>
              <a:rPr lang="en-US" altLang="zh-TW" sz="2000" b="1" u="sng" dirty="0" smtClean="0">
                <a:hlinkClick r:id="rId4" tooltip="E006-1"/>
              </a:rPr>
              <a:t>E006-1</a:t>
            </a:r>
            <a:r>
              <a:rPr lang="zh-TW" altLang="zh-TW" sz="2000" b="1" dirty="0" smtClean="0"/>
              <a:t>、</a:t>
            </a:r>
            <a:r>
              <a:rPr lang="en-US" altLang="zh-TW" sz="2000" b="1" u="sng" dirty="0" smtClean="0">
                <a:hlinkClick r:id="rId5" tooltip="E007-1"/>
              </a:rPr>
              <a:t>E007-1</a:t>
            </a:r>
            <a:r>
              <a:rPr lang="zh-TW" altLang="zh-TW" sz="2000" b="1" dirty="0" smtClean="0"/>
              <a:t>、</a:t>
            </a:r>
            <a:r>
              <a:rPr lang="en-US" altLang="zh-TW" sz="2000" b="1" u="sng" dirty="0" smtClean="0">
                <a:hlinkClick r:id="rId6" tooltip="E008-1"/>
              </a:rPr>
              <a:t>E008-1</a:t>
            </a:r>
            <a:r>
              <a:rPr lang="zh-TW" altLang="zh-TW" sz="2000" b="1" dirty="0" smtClean="0"/>
              <a:t>、</a:t>
            </a:r>
            <a:r>
              <a:rPr lang="en-US" altLang="zh-TW" sz="2000" b="1" u="sng" dirty="0" smtClean="0">
                <a:hlinkClick r:id="rId7" tooltip="E010-1"/>
              </a:rPr>
              <a:t>E010-1</a:t>
            </a:r>
            <a:r>
              <a:rPr lang="zh-TW" altLang="zh-TW" sz="2000" b="1" dirty="0" smtClean="0"/>
              <a:t>、</a:t>
            </a:r>
            <a:r>
              <a:rPr lang="en-US" altLang="zh-TW" sz="2000" b="1" u="sng" dirty="0" smtClean="0">
                <a:hlinkClick r:id="rId8" tooltip="E012-1"/>
              </a:rPr>
              <a:t>E012-1</a:t>
            </a:r>
            <a:r>
              <a:rPr lang="zh-TW" altLang="zh-TW" sz="2000" b="1" dirty="0" smtClean="0"/>
              <a:t>、</a:t>
            </a:r>
            <a:r>
              <a:rPr lang="en-US" altLang="zh-TW" sz="2000" b="1" u="sng" dirty="0" smtClean="0">
                <a:hlinkClick r:id="rId9" tooltip="E022-1"/>
              </a:rPr>
              <a:t>E022-1</a:t>
            </a:r>
            <a:r>
              <a:rPr lang="zh-TW" altLang="zh-TW" sz="2000" b="1" dirty="0" smtClean="0"/>
              <a:t>、</a:t>
            </a:r>
            <a:r>
              <a:rPr lang="en-US" altLang="zh-TW" sz="2000" b="1" u="sng" dirty="0" smtClean="0">
                <a:hlinkClick r:id="rId9" tooltip="E022-1"/>
              </a:rPr>
              <a:t>E022-1</a:t>
            </a:r>
            <a:endParaRPr lang="en-US" altLang="zh-TW" sz="2000" b="1" u="sng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zh-TW" sz="2000" dirty="0" smtClean="0"/>
              <a:t>【電腦化試題</a:t>
            </a:r>
            <a:r>
              <a:rPr lang="en-US" altLang="zh-TW" sz="2000" dirty="0" smtClean="0"/>
              <a:t>/</a:t>
            </a:r>
            <a:r>
              <a:rPr lang="zh-TW" altLang="en-US" sz="2000" b="1" dirty="0" smtClean="0"/>
              <a:t>問題解決樣本試題範例</a:t>
            </a:r>
            <a:r>
              <a:rPr lang="en-US" altLang="zh-TW" sz="2000" b="1" dirty="0" smtClean="0"/>
              <a:t>-</a:t>
            </a:r>
            <a:r>
              <a:rPr lang="zh-TW" altLang="en-US" sz="2000" b="1" dirty="0" smtClean="0"/>
              <a:t>中文版 </a:t>
            </a:r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無評量功能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</a:t>
            </a:r>
            <a:r>
              <a:rPr lang="en-US" altLang="zh-TW" sz="2000" dirty="0" smtClean="0">
                <a:hlinkClick r:id="rId10" action="ppaction://hlinkfile" tooltip="CP013-1"/>
              </a:rPr>
              <a:t>CP013-1</a:t>
            </a:r>
            <a:r>
              <a:rPr lang="zh-TW" altLang="en-US" sz="2000" dirty="0" smtClean="0"/>
              <a:t>、</a:t>
            </a:r>
            <a:r>
              <a:rPr lang="en-US" altLang="zh-TW" sz="2000" dirty="0" smtClean="0">
                <a:hlinkClick r:id="rId11" action="ppaction://hlinkfile" tooltip="CP043-1"/>
              </a:rPr>
              <a:t>CP043-1</a:t>
            </a:r>
            <a:r>
              <a:rPr lang="zh-TW" altLang="zh-TW" sz="2000" b="1" dirty="0" smtClean="0"/>
              <a:t>】</a:t>
            </a:r>
            <a:endParaRPr lang="en-US" altLang="zh-TW" sz="20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zh-TW" sz="2000" dirty="0" smtClean="0"/>
              <a:t>【樣本試題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問卷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學生問卷</a:t>
            </a:r>
            <a:r>
              <a:rPr lang="zh-TW" altLang="zh-TW" sz="2000" b="1" dirty="0" smtClean="0"/>
              <a:t>】</a:t>
            </a:r>
            <a:r>
              <a:rPr lang="en-US" altLang="zh-TW" sz="2000" b="1" dirty="0" smtClean="0"/>
              <a:t/>
            </a:r>
            <a:br>
              <a:rPr lang="en-US" altLang="zh-TW" sz="2000" b="1" dirty="0" smtClean="0"/>
            </a:br>
            <a:endParaRPr lang="en-US" altLang="zh-TW" sz="2000" b="1" dirty="0" smtClean="0"/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r>
              <a:rPr lang="zh-TW" altLang="zh-TW" sz="2100" dirty="0" smtClean="0">
                <a:solidFill>
                  <a:srgbClr val="3800D6"/>
                </a:solidFill>
              </a:rPr>
              <a:t>促進國際閱讀素養研究（</a:t>
            </a:r>
            <a:r>
              <a:rPr lang="en-US" altLang="zh-TW" sz="2100" dirty="0" smtClean="0">
                <a:solidFill>
                  <a:srgbClr val="3800D6"/>
                </a:solidFill>
              </a:rPr>
              <a:t>PIRLS</a:t>
            </a:r>
            <a:r>
              <a:rPr lang="zh-TW" altLang="zh-TW" sz="2100" dirty="0" smtClean="0">
                <a:solidFill>
                  <a:srgbClr val="3800D6"/>
                </a:solidFill>
              </a:rPr>
              <a:t>）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000" u="sng" dirty="0" smtClean="0">
                <a:hlinkClick r:id="rId12"/>
              </a:rPr>
              <a:t>     </a:t>
            </a:r>
            <a:r>
              <a:rPr lang="en-US" altLang="zh-TW" sz="2000" u="sng" dirty="0" smtClean="0">
                <a:hlinkClick r:id="rId12"/>
              </a:rPr>
              <a:t>http://140.115.78.41/PIRLS_Tests.htm</a:t>
            </a:r>
            <a:r>
              <a:rPr lang="en-US" altLang="zh-TW" sz="2000" dirty="0" smtClean="0"/>
              <a:t> (</a:t>
            </a:r>
            <a:r>
              <a:rPr lang="zh-TW" altLang="zh-TW" sz="2000" dirty="0" smtClean="0"/>
              <a:t>新</a:t>
            </a:r>
            <a:r>
              <a:rPr lang="en-US" altLang="zh-TW" sz="2000" dirty="0" smtClean="0"/>
              <a:t>)</a:t>
            </a:r>
            <a:endParaRPr lang="zh-TW" altLang="zh-TW" sz="2000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000" u="sng" dirty="0" smtClean="0">
                <a:hlinkClick r:id="rId13"/>
              </a:rPr>
              <a:t>     </a:t>
            </a:r>
            <a:r>
              <a:rPr lang="en-US" altLang="zh-TW" sz="2000" u="sng" dirty="0" smtClean="0">
                <a:hlinkClick r:id="rId13"/>
              </a:rPr>
              <a:t>http://lrn.ncu.edu.tw/pirls/Download.html</a:t>
            </a:r>
            <a:r>
              <a:rPr lang="en-US" altLang="zh-TW" sz="2000" dirty="0" smtClean="0"/>
              <a:t> (</a:t>
            </a:r>
            <a:r>
              <a:rPr lang="zh-TW" altLang="zh-TW" sz="2000" dirty="0" smtClean="0"/>
              <a:t>舊</a:t>
            </a:r>
            <a:r>
              <a:rPr lang="en-US" altLang="zh-TW" sz="2000" dirty="0" smtClean="0"/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zh-TW" sz="2000" b="1" dirty="0" smtClean="0"/>
          </a:p>
          <a:p>
            <a:pPr fontAlgn="auto">
              <a:spcAft>
                <a:spcPts val="0"/>
              </a:spcAft>
              <a:buFont typeface="Wingdings 2"/>
              <a:buChar char="ß"/>
              <a:defRPr/>
            </a:pPr>
            <a:endParaRPr lang="zh-TW" altLang="en-US" dirty="0" smtClean="0"/>
          </a:p>
        </p:txBody>
      </p:sp>
      <p:sp>
        <p:nvSpPr>
          <p:cNvPr id="4" name="矩形 3"/>
          <p:cNvSpPr/>
          <p:nvPr/>
        </p:nvSpPr>
        <p:spPr>
          <a:xfrm>
            <a:off x="437322" y="1340768"/>
            <a:ext cx="8498632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4823520" y="620688"/>
            <a:ext cx="4320480" cy="936104"/>
          </a:xfrm>
          <a:prstGeom prst="rect">
            <a:avLst/>
          </a:prstGeom>
          <a:ln w="952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altLang="zh-TW" sz="3200" b="1" dirty="0" smtClean="0"/>
              <a:t>PISA / PIRLS</a:t>
            </a:r>
            <a:r>
              <a:rPr lang="zh-TW" altLang="en-US" sz="3200" b="1" dirty="0" smtClean="0"/>
              <a:t>   參考網站</a:t>
            </a:r>
            <a:endParaRPr lang="zh-TW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804248" y="1556792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 smtClean="0"/>
              <a:t>引自</a:t>
            </a:r>
            <a:r>
              <a:rPr kumimoji="0" lang="zh-TW" altLang="en-US" sz="1200" dirty="0" smtClean="0">
                <a:latin typeface="Calibri" pitchFamily="34" charset="0"/>
              </a:rPr>
              <a:t>洪儷瑜、劉淑貞 </a:t>
            </a:r>
            <a:r>
              <a:rPr kumimoji="0" lang="en-US" altLang="zh-TW" sz="1200" dirty="0" smtClean="0">
                <a:latin typeface="Calibri" pitchFamily="34" charset="0"/>
              </a:rPr>
              <a:t>(2012)</a:t>
            </a:r>
            <a:endParaRPr kumimoji="0" lang="zh-TW" altLang="en-US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846</Words>
  <Application>Microsoft Office PowerPoint</Application>
  <PresentationFormat>如螢幕大小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補教教學 國小國語文教材教法</dc:title>
  <dc:creator>lanpintsai</dc:creator>
  <cp:lastModifiedBy>lanpintsai</cp:lastModifiedBy>
  <cp:revision>15</cp:revision>
  <dcterms:created xsi:type="dcterms:W3CDTF">2014-08-09T08:44:26Z</dcterms:created>
  <dcterms:modified xsi:type="dcterms:W3CDTF">2015-05-28T05:05:16Z</dcterms:modified>
</cp:coreProperties>
</file>