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8653" autoAdjust="0"/>
    <p:restoredTop sz="90929"/>
  </p:normalViewPr>
  <p:slideViewPr>
    <p:cSldViewPr>
      <p:cViewPr varScale="1">
        <p:scale>
          <a:sx n="88" d="100"/>
          <a:sy n="88" d="100"/>
        </p:scale>
        <p:origin x="-142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4522-9C4F-453A-9C09-794032570325}" type="datetimeFigureOut">
              <a:rPr lang="zh-TW" altLang="en-US" smtClean="0"/>
              <a:pPr/>
              <a:t>2014/11/10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2CB8E-5AC8-46FB-9C0A-F1CE71D637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2CB8E-5AC8-46FB-9C0A-F1CE71D6371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16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666257-7C54-457D-889C-24EECC7A8174}" type="slidenum">
              <a:rPr lang="zh-TW" altLang="en-US" smtClean="0">
                <a:latin typeface="Arial" pitchFamily="34" charset="0"/>
              </a:rPr>
              <a:pPr/>
              <a:t>10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26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36771C-E9F4-47AC-AC89-7B4627FAC375}" type="slidenum">
              <a:rPr lang="zh-TW" altLang="en-US" smtClean="0">
                <a:latin typeface="Arial" pitchFamily="34" charset="0"/>
              </a:rPr>
              <a:pPr/>
              <a:t>11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36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C7C48F-EE5C-4753-BCDE-74E50027053D}" type="slidenum">
              <a:rPr lang="zh-TW" altLang="en-US" smtClean="0">
                <a:latin typeface="Arial" pitchFamily="34" charset="0"/>
              </a:rPr>
              <a:pPr/>
              <a:t>12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46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D4A464-D2BE-4261-B5F5-2E162AAC4E3B}" type="slidenum">
              <a:rPr lang="zh-TW" altLang="en-US" smtClean="0">
                <a:latin typeface="Arial" pitchFamily="34" charset="0"/>
              </a:rPr>
              <a:pPr/>
              <a:t>13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57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09FFE7-F0CC-4A08-9A6F-5D537C8657B1}" type="slidenum">
              <a:rPr lang="zh-TW" altLang="en-US" smtClean="0">
                <a:latin typeface="Arial" pitchFamily="34" charset="0"/>
              </a:rPr>
              <a:pPr/>
              <a:t>14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67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1815F3-3404-4DA3-96E7-0BE74E535DF9}" type="slidenum">
              <a:rPr lang="zh-TW" altLang="en-US" smtClean="0">
                <a:latin typeface="Arial" pitchFamily="34" charset="0"/>
              </a:rPr>
              <a:pPr/>
              <a:t>15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77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52AAE3-292C-45D3-B141-9644C6432103}" type="slidenum">
              <a:rPr lang="zh-TW" altLang="en-US" smtClean="0">
                <a:latin typeface="Arial" pitchFamily="34" charset="0"/>
              </a:rPr>
              <a:pPr/>
              <a:t>16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87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3DB1F8-9945-4CB3-90CD-8C548C4B16D6}" type="slidenum">
              <a:rPr lang="zh-TW" altLang="en-US" smtClean="0">
                <a:latin typeface="Arial" pitchFamily="34" charset="0"/>
              </a:rPr>
              <a:pPr/>
              <a:t>17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98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3C373D-A1B0-418E-A183-F719BACEBA43}" type="slidenum">
              <a:rPr lang="zh-TW" altLang="en-US" smtClean="0">
                <a:latin typeface="Arial" pitchFamily="34" charset="0"/>
              </a:rPr>
              <a:pPr/>
              <a:t>18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08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7AE8B3-90AB-4960-BAD4-ABE4FD11D5E9}" type="slidenum">
              <a:rPr lang="zh-TW" altLang="en-US" smtClean="0">
                <a:latin typeface="Arial" pitchFamily="34" charset="0"/>
              </a:rPr>
              <a:pPr/>
              <a:t>19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034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8C9517-1366-4F29-8FB8-CB6FC3B6A92A}" type="slidenum">
              <a:rPr lang="zh-TW" altLang="en-US" smtClean="0">
                <a:latin typeface="Arial" pitchFamily="34" charset="0"/>
              </a:rPr>
              <a:pPr/>
              <a:t>2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18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54C7B3-31BC-401F-9578-3983C7D88117}" type="slidenum">
              <a:rPr lang="zh-TW" altLang="en-US" smtClean="0">
                <a:latin typeface="Arial" pitchFamily="34" charset="0"/>
              </a:rPr>
              <a:pPr/>
              <a:t>20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28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BB8F7B-11F8-4DCA-821C-633FCD98FBD6}" type="slidenum">
              <a:rPr lang="zh-TW" altLang="en-US" smtClean="0">
                <a:latin typeface="Arial" pitchFamily="34" charset="0"/>
              </a:rPr>
              <a:pPr/>
              <a:t>21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39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B5FAE8-CDE1-4693-AFC4-927E485F8B53}" type="slidenum">
              <a:rPr lang="zh-TW" altLang="en-US" smtClean="0">
                <a:latin typeface="Arial" pitchFamily="34" charset="0"/>
              </a:rPr>
              <a:pPr/>
              <a:t>22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49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71B725-E7DB-4B2E-BB0B-21A5F95DF64D}" type="slidenum">
              <a:rPr lang="zh-TW" altLang="en-US" smtClean="0">
                <a:latin typeface="Arial" pitchFamily="34" charset="0"/>
              </a:rPr>
              <a:pPr/>
              <a:t>23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59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A0758B-6C13-46A3-949C-A1EA1772A3AB}" type="slidenum">
              <a:rPr lang="zh-TW" altLang="en-US" smtClean="0">
                <a:latin typeface="Arial" pitchFamily="34" charset="0"/>
              </a:rPr>
              <a:pPr/>
              <a:t>24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69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06829C-A4A1-40DB-B3B9-737F76F7F50D}" type="slidenum">
              <a:rPr lang="zh-TW" altLang="en-US" smtClean="0">
                <a:latin typeface="Arial" pitchFamily="34" charset="0"/>
              </a:rPr>
              <a:pPr/>
              <a:t>25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80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0D063A-037B-402A-876A-DCEEF279B932}" type="slidenum">
              <a:rPr lang="zh-TW" altLang="en-US" smtClean="0">
                <a:latin typeface="Arial" pitchFamily="34" charset="0"/>
              </a:rPr>
              <a:pPr/>
              <a:t>26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90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A77A7F-7873-4E8A-B2DA-E799CD5BF994}" type="slidenum">
              <a:rPr lang="zh-TW" altLang="en-US" smtClean="0">
                <a:latin typeface="Arial" pitchFamily="34" charset="0"/>
              </a:rPr>
              <a:pPr/>
              <a:t>27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952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C16321-79E0-46A3-B4D0-D4B69F3EEB0F}" type="slidenum">
              <a:rPr lang="zh-TW" altLang="en-US" smtClean="0">
                <a:latin typeface="Arial" pitchFamily="34" charset="0"/>
              </a:rPr>
              <a:pPr/>
              <a:t>28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044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0DF7ED-CF39-433E-9DC8-61ED7DB3E98C}" type="slidenum">
              <a:rPr lang="zh-TW" altLang="en-US" smtClean="0">
                <a:latin typeface="Arial" pitchFamily="34" charset="0"/>
              </a:rPr>
              <a:pPr/>
              <a:t>3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054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46ABC0-2468-4F74-B0A6-365D9EEF4F86}" type="slidenum">
              <a:rPr lang="zh-TW" altLang="en-US" smtClean="0">
                <a:latin typeface="Arial" pitchFamily="34" charset="0"/>
              </a:rPr>
              <a:pPr/>
              <a:t>4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065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67ADCC-235B-48F5-93D0-D96F09C58742}" type="slidenum">
              <a:rPr lang="zh-TW" altLang="en-US" smtClean="0">
                <a:latin typeface="Arial" pitchFamily="34" charset="0"/>
              </a:rPr>
              <a:pPr/>
              <a:t>5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075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4C45BA-E7B1-4EF5-AD51-053610EF550B}" type="slidenum">
              <a:rPr lang="zh-TW" altLang="en-US" smtClean="0">
                <a:latin typeface="Arial" pitchFamily="34" charset="0"/>
              </a:rPr>
              <a:pPr/>
              <a:t>6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085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C40E5C-DB2C-415F-8CE0-B1CE46603945}" type="slidenum">
              <a:rPr lang="zh-TW" altLang="en-US" smtClean="0">
                <a:latin typeface="Arial" pitchFamily="34" charset="0"/>
              </a:rPr>
              <a:pPr/>
              <a:t>7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8E3D72-B037-419A-9DA0-856CC06080C3}" type="slidenum">
              <a:rPr lang="zh-TW" altLang="en-US" smtClean="0">
                <a:latin typeface="Arial" pitchFamily="34" charset="0"/>
              </a:rPr>
              <a:pPr/>
              <a:t>8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05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7E3D40-F7C5-4347-B0E2-279DD341D255}" type="slidenum">
              <a:rPr lang="zh-TW" altLang="en-US" smtClean="0">
                <a:latin typeface="Arial" pitchFamily="34" charset="0"/>
              </a:rPr>
              <a:pPr/>
              <a:t>9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C8EA5D-CA9B-40D9-9DF7-CEFFB93D0D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40E13-F4F6-43D4-ABE8-EA9A343133E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406F3-184D-4E93-8A9F-8E3E7BA9898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5BA2-BE72-407B-9E29-A9BF95BE7FAC}" type="datetimeFigureOut">
              <a:rPr lang="zh-TW" altLang="en-US"/>
              <a:pPr>
                <a:defRPr/>
              </a:pPr>
              <a:t>2014/11/10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EE524-5361-4677-9A69-66A3C0A83D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22308-81BB-4A24-AFAC-BB05FC4C5F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FACA0-76C1-4425-B8E2-611A31AF08E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C758-B26C-48B2-A8D6-2BA2CE0E54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ACDA4-F8F8-4CF7-8554-84BC35F78D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D89D-739F-40B8-B94E-7F5B0672E0D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0B513-30B8-43E6-A075-4CC8358D653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9D3FE-13C6-4E09-8055-22823D52D6C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CA2A-1798-4996-83D9-681C8B5F66D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:\12009OK\12009003z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29F095-A432-448E-B675-5A50030334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6.gif"/><Relationship Id="rId4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聯想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VS.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擴寫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成功國小 高介仁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圓是月餅，是中秋節從垃圾桶找出來發霉不敢吃的月餅，聞起來酸酸臭臭的，像榴槤口味的草莓蛋糕，吃了保證讓你跑廁所跑到腿抽筋。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algn="r"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（全班共同討論）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學生作品</a:t>
            </a:r>
          </a:p>
        </p:txBody>
      </p:sp>
      <p:sp>
        <p:nvSpPr>
          <p:cNvPr id="532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圓是披薩，是從披薩店的廚房做出來令人口水直流的披薩，吃起來色香味俱全，像嚐到了幸福的滋味，保證讓你吃完了一盒披薩還想再吃。（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○○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學生作品</a:t>
            </a:r>
            <a:endParaRPr lang="zh-TW" altLang="en-US" smtClean="0"/>
          </a:p>
        </p:txBody>
      </p:sp>
      <p:sp>
        <p:nvSpPr>
          <p:cNvPr id="542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圓是足球，是出去玩從水溝裡撿到不敢玩的足球，看起來髒髒的，聞起來臭臭的，像壞掉發霉的麵包，保證你摸到以後，手都洗不乾淨。（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○○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學生作品</a:t>
            </a:r>
            <a:endParaRPr lang="zh-TW" altLang="en-US" smtClean="0"/>
          </a:p>
        </p:txBody>
      </p:sp>
      <p:sp>
        <p:nvSpPr>
          <p:cNvPr id="552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圓是月亮，是在每天晚上發出光芒的月亮，月光的輕柔照射讓人們感到窩心，就像親愛的母親細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心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的呵護我們一樣，就像親愛的哥哥疼惜我一般；就像親愛的父親努力賺錢養家帶給我們笑容。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buFontTx/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○○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學生作品</a:t>
            </a:r>
            <a:endParaRPr lang="zh-TW" altLang="en-US" smtClean="0"/>
          </a:p>
        </p:txBody>
      </p:sp>
      <p:sp>
        <p:nvSpPr>
          <p:cNvPr id="563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圓是月亮，是和藹可親、笑容可掬的月亮婆婆。是在寧靜的夜晚，悄悄的上班，高掛在燦爛的夜空上，用柔和慈祥的月光，為晚歸的人們指引回家的路。也讓夜晚增添了些許的神秘；也像媽媽一樣，用慈愛的眼神看著我在夢鄉中沉沉入睡。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○○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6" descr="C:\Users\Police\AppData\Local\Microsoft\Windows\Temporary Internet Files\Content.IE5\HXNEYWFC\MM90017821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767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7" descr="C:\Users\Police\AppData\Local\Microsoft\Windows\Temporary Internet Files\Content.IE5\1GXX8SI0\MM90017821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724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標題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772400" cy="1143000"/>
          </a:xfrm>
        </p:spPr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主題延伸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我喜歡吃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7250" y="1412875"/>
            <a:ext cx="8072438" cy="41148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我喜歡吃蛋包飯，</a:t>
            </a:r>
          </a:p>
          <a:p>
            <a:pPr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我喜歡咖哩店剛剛炸好香噴噴熱呼呼的豬排咖哩蛋包飯，</a:t>
            </a:r>
          </a:p>
          <a:p>
            <a:pPr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豬排看起來像黃色的油菜花，吃起來皮酥酥的，肉嫩嫩的，軟軟的蛋包著剛煮好的白飯，搭著小辣的咖哩，</a:t>
            </a:r>
          </a:p>
          <a:p>
            <a:pPr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吃起來就像坐在煙火上發射到天空中，</a:t>
            </a:r>
          </a:p>
          <a:p>
            <a:pPr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如同美麗的煙火，讓人永遠忘不了！（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高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○○）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</p:txBody>
      </p:sp>
      <p:pic>
        <p:nvPicPr>
          <p:cNvPr id="57350" name="Picture 4" descr="C:\Users\Police\AppData\Local\Microsoft\Windows\Temporary Internet Files\Content.IE5\I6AAU6IV\MM900178207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13573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5" descr="C:\Users\Police\AppData\Local\Microsoft\Windows\Temporary Internet Files\Content.IE5\T9GXRR4E\MM900178209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8" y="28575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8" descr="C:\Users\Police\AppData\Local\Microsoft\Windows\Temporary Internet Files\Content.IE5\1W85A6N3\MM900178208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19288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主題延伸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我喜歡吃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188" y="1981200"/>
            <a:ext cx="8281987" cy="41148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我喜歡吃鬆餅，</a:t>
            </a:r>
          </a:p>
          <a:p>
            <a:pPr>
              <a:buFontTx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我喜歡自己親手製作出來的鬆餅，</a:t>
            </a:r>
          </a:p>
          <a:p>
            <a:pPr>
              <a:buFontTx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吃起來鬆鬆軟軟的，聞起來很香，整個廚房都香味四溢，</a:t>
            </a:r>
          </a:p>
          <a:p>
            <a:pPr>
              <a:buFontTx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吃的時候加個果糖或是巧克力醬最對味，有種幸福的滋味，</a:t>
            </a:r>
          </a:p>
          <a:p>
            <a:pPr>
              <a:buFontTx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就像味蕾正在嘴巴跳著芭蕾舞一樣，</a:t>
            </a:r>
          </a:p>
          <a:p>
            <a:pPr>
              <a:buFontTx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令人一口接著一口，還想再做一個來吃。 （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○○）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</p:txBody>
      </p:sp>
      <p:pic>
        <p:nvPicPr>
          <p:cNvPr id="58372" name="Picture 4" descr="C:\Users\Police\AppData\Local\Microsoft\Windows\Temporary Internet Files\Content.IE5\I6AAU6IV\MM90017820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85737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8" descr="C:\Users\Police\AppData\Local\Microsoft\Windows\Temporary Internet Files\Content.IE5\1W85A6N3\MM90017820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3574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5" descr="C:\Users\Police\AppData\Local\Microsoft\Windows\Temporary Internet Files\Content.IE5\T9GXRR4E\MM900178209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" y="28575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6" descr="C:\Users\Police\AppData\Local\Microsoft\Windows\Temporary Internet Files\Content.IE5\HXNEYWFC\MM900178210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950" y="36449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7" descr="C:\Users\Police\AppData\Local\Microsoft\Windows\Temporary Internet Files\Content.IE5\1GXX8SI0\MM900178211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42211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再延伸</a:t>
            </a:r>
          </a:p>
        </p:txBody>
      </p:sp>
      <p:sp>
        <p:nvSpPr>
          <p:cNvPr id="593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三角的聯想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的聯想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手機的聯想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我喜歡玩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我討厭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我希望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內容版面配置區 2"/>
          <p:cNvSpPr>
            <a:spLocks noGrp="1"/>
          </p:cNvSpPr>
          <p:nvPr>
            <p:ph idx="1"/>
          </p:nvPr>
        </p:nvSpPr>
        <p:spPr>
          <a:xfrm>
            <a:off x="528638" y="1935163"/>
            <a:ext cx="8229600" cy="4389437"/>
          </a:xfrm>
        </p:spPr>
        <p:txBody>
          <a:bodyPr/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 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小明今天上學時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  看見一位老太太被車撞到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  腳受傷坐在路邊休息等救護車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  沒多久就被送到醫院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  希望她沒事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哪些部分可以擴寫？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</p:txBody>
      </p:sp>
      <p:sp>
        <p:nvSpPr>
          <p:cNvPr id="6041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情境題（一）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2267744" y="2060848"/>
            <a:ext cx="792733" cy="431800"/>
          </a:xfrm>
          <a:prstGeom prst="roundRect">
            <a:avLst/>
          </a:prstGeom>
          <a:noFill/>
          <a:ln w="38100">
            <a:solidFill>
              <a:srgbClr val="E12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923928" y="1988840"/>
            <a:ext cx="1079500" cy="431800"/>
          </a:xfrm>
          <a:prstGeom prst="roundRect">
            <a:avLst/>
          </a:prstGeom>
          <a:noFill/>
          <a:ln w="38100">
            <a:solidFill>
              <a:srgbClr val="E12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3923928" y="2636912"/>
            <a:ext cx="1152128" cy="431800"/>
          </a:xfrm>
          <a:prstGeom prst="roundRect">
            <a:avLst/>
          </a:prstGeom>
          <a:noFill/>
          <a:ln w="38100">
            <a:solidFill>
              <a:srgbClr val="E12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2195736" y="3212976"/>
            <a:ext cx="1224136" cy="433388"/>
          </a:xfrm>
          <a:prstGeom prst="roundRect">
            <a:avLst/>
          </a:prstGeom>
          <a:noFill/>
          <a:ln w="38100">
            <a:solidFill>
              <a:srgbClr val="E12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5076056" y="3212976"/>
            <a:ext cx="864046" cy="433388"/>
          </a:xfrm>
          <a:prstGeom prst="roundRect">
            <a:avLst/>
          </a:prstGeom>
          <a:noFill/>
          <a:ln w="38100">
            <a:solidFill>
              <a:srgbClr val="E12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4283968" y="3789040"/>
            <a:ext cx="1727200" cy="431800"/>
          </a:xfrm>
          <a:prstGeom prst="roundRect">
            <a:avLst/>
          </a:prstGeom>
          <a:noFill/>
          <a:ln w="38100">
            <a:solidFill>
              <a:srgbClr val="E12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5076056" y="2636912"/>
            <a:ext cx="1656184" cy="431800"/>
          </a:xfrm>
          <a:prstGeom prst="roundRect">
            <a:avLst/>
          </a:prstGeom>
          <a:noFill/>
          <a:ln w="38100">
            <a:solidFill>
              <a:srgbClr val="E12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smtClean="0"/>
              <a:t>學生作品（一）</a:t>
            </a:r>
          </a:p>
        </p:txBody>
      </p:sp>
      <p:sp>
        <p:nvSpPr>
          <p:cNvPr id="614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小明今天上學時，天氣晴空萬里、太陽高照，</a:t>
            </a:r>
          </a:p>
          <a:p>
            <a:r>
              <a:rPr lang="zh-TW" altLang="en-US" smtClean="0"/>
              <a:t>看見一位年過半百、待人和善、面容慈祥的老太太被時速一百公里殺氣騰騰的計程車撞到。</a:t>
            </a:r>
          </a:p>
          <a:p>
            <a:r>
              <a:rPr lang="zh-TW" altLang="en-US" smtClean="0"/>
              <a:t>腳受傷無助、可憐坐在人來人往的路邊休息等待救護車，</a:t>
            </a:r>
          </a:p>
          <a:p>
            <a:r>
              <a:rPr lang="zh-TW" altLang="en-US" smtClean="0"/>
              <a:t>沒多久就被送到附近的大醫院</a:t>
            </a:r>
          </a:p>
          <a:p>
            <a:r>
              <a:rPr lang="zh-TW" altLang="en-US" smtClean="0"/>
              <a:t>希望這一位可憐的老太太腳沒事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寫作教學實務分享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圓的聯想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教學流程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課堂討論、學生共同創作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一、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分鐘自由聯想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二、選擇一個主題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           </a:t>
            </a:r>
          </a:p>
          <a:p>
            <a:pPr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三、五步驟擴充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(A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E)</a:t>
            </a:r>
          </a:p>
          <a:p>
            <a:pPr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四、組成短文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smtClean="0"/>
              <a:t>學生作品（二）</a:t>
            </a:r>
          </a:p>
        </p:txBody>
      </p:sp>
      <p:sp>
        <p:nvSpPr>
          <p:cNvPr id="624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可愛的小明在風和日麗、艷陽高照的日子，開開心心去有趣好玩，可以交朋友的學校上學途中，</a:t>
            </a:r>
          </a:p>
          <a:p>
            <a:r>
              <a:rPr lang="zh-TW" altLang="en-US" smtClean="0"/>
              <a:t>看見一位弱不禁風、行動不便的老太太拄著拐杖走在馬路上，被一輛闖紅燈的巨大貨車撞飛，老太太瞬間變成超人飛在空中再墜落，全身骨頭碎裂。</a:t>
            </a:r>
          </a:p>
          <a:p>
            <a:r>
              <a:rPr lang="zh-TW" altLang="en-US" smtClean="0"/>
              <a:t>加上腳受傷可憐的坐在路邊休息等著像天神一樣的救護車來臨，</a:t>
            </a:r>
          </a:p>
          <a:p>
            <a:r>
              <a:rPr lang="zh-TW" altLang="en-US" smtClean="0"/>
              <a:t>過了沒多久就有許多醫護人員抬到車上送去博愛醫院，</a:t>
            </a:r>
          </a:p>
          <a:p>
            <a:r>
              <a:rPr lang="zh-TW" altLang="en-US" smtClean="0"/>
              <a:t>真希望他可以存活下來，沒有大礙。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情境題（二）</a:t>
            </a:r>
            <a:endParaRPr lang="zh-TW" altLang="en-US" smtClean="0"/>
          </a:p>
        </p:txBody>
      </p:sp>
      <p:sp>
        <p:nvSpPr>
          <p:cNvPr id="634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今天天氣很好</a:t>
            </a:r>
          </a:p>
          <a:p>
            <a:r>
              <a:rPr lang="zh-TW" altLang="en-US" smtClean="0"/>
              <a:t>我和爸爸去河邊釣魚</a:t>
            </a:r>
          </a:p>
          <a:p>
            <a:r>
              <a:rPr lang="zh-TW" altLang="en-US" smtClean="0"/>
              <a:t>運氣很好釣了三隻大魚</a:t>
            </a:r>
          </a:p>
          <a:p>
            <a:r>
              <a:rPr lang="zh-TW" altLang="en-US" smtClean="0"/>
              <a:t>回家媽媽煮了一鍋魚湯</a:t>
            </a:r>
          </a:p>
          <a:p>
            <a:r>
              <a:rPr lang="zh-TW" altLang="en-US" smtClean="0"/>
              <a:t>真是好喝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情境題（三）</a:t>
            </a:r>
            <a:endParaRPr lang="zh-TW" altLang="en-US" smtClean="0"/>
          </a:p>
        </p:txBody>
      </p:sp>
      <p:sp>
        <p:nvSpPr>
          <p:cNvPr id="645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我和阿寬約好去騎車</a:t>
            </a:r>
          </a:p>
          <a:p>
            <a:r>
              <a:rPr lang="zh-TW" altLang="en-US" smtClean="0"/>
              <a:t>到了公園卻開始下雨</a:t>
            </a:r>
          </a:p>
          <a:p>
            <a:r>
              <a:rPr lang="zh-TW" altLang="en-US" smtClean="0"/>
              <a:t>只好躲在騎樓躲雨</a:t>
            </a:r>
          </a:p>
          <a:p>
            <a:r>
              <a:rPr lang="zh-TW" altLang="en-US" smtClean="0"/>
              <a:t>看著大家撐著雨傘走來走去</a:t>
            </a:r>
          </a:p>
          <a:p>
            <a:r>
              <a:rPr lang="zh-TW" altLang="en-US" smtClean="0"/>
              <a:t>假日的下午就這樣沒了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四季聯想</a:t>
            </a:r>
            <a:r>
              <a:rPr lang="en-US" altLang="zh-TW" smtClean="0"/>
              <a:t>SOP</a:t>
            </a:r>
            <a:endParaRPr lang="zh-TW" altLang="en-US" smtClean="0"/>
          </a:p>
        </p:txBody>
      </p:sp>
      <p:sp>
        <p:nvSpPr>
          <p:cNvPr id="501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smtClean="0">
                <a:latin typeface="標楷體" pitchFamily="65" charset="-120"/>
                <a:ea typeface="標楷體" pitchFamily="65" charset="-120"/>
              </a:rPr>
              <a:t> </a:t>
            </a:r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四人一組並編號</a:t>
            </a:r>
            <a:endParaRPr lang="en-US" altLang="zh-TW" sz="44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smtClean="0">
                <a:latin typeface="標楷體" pitchFamily="65" charset="-120"/>
                <a:ea typeface="標楷體" pitchFamily="65" charset="-120"/>
              </a:rPr>
              <a:t>A  </a:t>
            </a:r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五分鐘語詞聯想</a:t>
            </a:r>
            <a:endParaRPr lang="en-US" altLang="zh-TW" sz="44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smtClean="0">
                <a:latin typeface="標楷體" pitchFamily="65" charset="-120"/>
                <a:ea typeface="標楷體" pitchFamily="65" charset="-120"/>
              </a:rPr>
              <a:t>B  </a:t>
            </a:r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五分鐘選詞造句</a:t>
            </a:r>
            <a:endParaRPr lang="en-US" altLang="zh-TW" sz="44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smtClean="0">
                <a:latin typeface="標楷體" pitchFamily="65" charset="-120"/>
                <a:ea typeface="標楷體" pitchFamily="65" charset="-120"/>
              </a:rPr>
              <a:t>C</a:t>
            </a:r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十分鐘組成短文</a:t>
            </a:r>
            <a:endParaRPr lang="en-US" altLang="zh-TW" sz="44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smtClean="0">
                <a:latin typeface="標楷體" pitchFamily="65" charset="-120"/>
                <a:ea typeface="標楷體" pitchFamily="65" charset="-120"/>
              </a:rPr>
              <a:t>D  </a:t>
            </a:r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找出優美句子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300788" y="4221163"/>
            <a:ext cx="1943100" cy="79216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試試看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65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春：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邱○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一年一度的春天已經來到，隨著春天的腳步天氣也變得溫暖，溫暖的陽光有如保母般輕輕的叫醒了睡夢中的大地，美麗的花朵和翠綠的樹葉也漸漸的醒了起來，五顏六色的蝴蝶在空中跳起了美妙的舞步，來慶祝春天的開始，美好的春天就這樣展開了！</a:t>
            </a: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75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夏：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○○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火紅的烈陽高掛在空中，把人們都快曬昏了，大家都爭先恐後的擠到冰店搶著買冰吃，不料卻已經賣光啦！而我呢？我阿！當然是待在家裡吹冷氣、玩電腦！突然媽媽說今天要去泡冷泉耶！真是太棒了！到了蘇澳後，我們開心的泡進冷泉裡，冰冰涼涼的，好舒服阿，在這「炎熱」又「涼爽」的一天，我玩得很開心！</a:t>
            </a:r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86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秋：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○○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在秋高氣爽的下午時，我悠閒的在湖畔旁散步，看到大樹上紅褐色的楓葉無精打采的從樹上落下，乾枯的、無力的、輕輕的倒在地上，不過一會兒，地上就堆滿了落葉，一陣寒風吹過，那些枯葉就隨風起舞，像是在歡迎我，也像是在訴說秋天已經到了的消息呢。</a:t>
            </a: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96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冬：張登安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有著寒冷的冷氣團的冬天到來，原本想在家裡泡著暖呼呼的棉被，吃著美味又可以暖身子的火鍋，沒想到媽媽卻突然說要去礁溪泡溫暖的溫泉，全家只好爬出那溫暖到不行的棉被，套上厚外套開著車，往礁溪泡溫泉，沒想到，到了時候發現來泡溫泉的有一大堆人，只好硬擠，泡著沙丁魚罐頭溫泉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內容版面配置區 2" descr="未命名.bmp"/>
          <p:cNvPicPr>
            <a:picLocks noGrp="1" noChangeAspect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1619672" y="1506707"/>
            <a:ext cx="6192688" cy="4211939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7772400" cy="1143000"/>
          </a:xfrm>
        </p:spPr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自由聯想</a:t>
            </a:r>
          </a:p>
        </p:txBody>
      </p:sp>
      <p:sp>
        <p:nvSpPr>
          <p:cNvPr id="4" name="橢圓 3"/>
          <p:cNvSpPr/>
          <p:nvPr/>
        </p:nvSpPr>
        <p:spPr>
          <a:xfrm>
            <a:off x="2786063" y="2071688"/>
            <a:ext cx="3240087" cy="31686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選擇主題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圓是月餅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mtClean="0"/>
          </a:p>
        </p:txBody>
      </p:sp>
      <p:sp>
        <p:nvSpPr>
          <p:cNvPr id="4" name="圓角矩形 3"/>
          <p:cNvSpPr/>
          <p:nvPr/>
        </p:nvSpPr>
        <p:spPr>
          <a:xfrm>
            <a:off x="1428750" y="2214563"/>
            <a:ext cx="6786563" cy="16430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太陽、蛋餅、披薩、杯墊、月亮、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盤子、月餅、時鐘、電燈、風扇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75856" y="3068960"/>
            <a:ext cx="714375" cy="35718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>
          <a:xfrm>
            <a:off x="714375" y="571500"/>
            <a:ext cx="7772400" cy="1143000"/>
          </a:xfrm>
        </p:spPr>
        <p:txBody>
          <a:bodyPr/>
          <a:lstStyle/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、語詞擴充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981200"/>
            <a:ext cx="8435975" cy="41148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①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是中秋節吃的月餅</a:t>
            </a: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②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是中秋節從垃圾桶找出來的月餅</a:t>
            </a: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③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是中秋節從垃圾桶找出來發霉的月餅</a:t>
            </a: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④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是中秋節從垃圾桶找出來發霉不敢吃的月餅</a:t>
            </a:r>
            <a:endParaRPr lang="zh-TW" altLang="en-US" sz="30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：摹寫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聞起來…、看起來…、摸起來…</a:t>
            </a: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①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聞起來酸酸臭臭的</a:t>
            </a:r>
            <a:endParaRPr lang="en-US" altLang="zh-TW" sz="3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②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看起來髒髒黑黑的</a:t>
            </a:r>
            <a:endParaRPr lang="en-US" altLang="zh-TW" sz="3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③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摸起來黏黏的</a:t>
            </a:r>
            <a:endParaRPr lang="en-US" altLang="zh-TW" sz="3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z="3000" smtClean="0">
                <a:latin typeface="標楷體" pitchFamily="65" charset="-120"/>
                <a:ea typeface="標楷體" pitchFamily="65" charset="-120"/>
              </a:rPr>
              <a:t>④</a:t>
            </a:r>
            <a:r>
              <a:rPr lang="en-US" altLang="ja-JP" sz="3000" smtClean="0">
                <a:latin typeface="標楷體" pitchFamily="65" charset="-120"/>
                <a:ea typeface="標楷體" pitchFamily="65" charset="-120"/>
              </a:rPr>
              <a:t>…………</a:t>
            </a:r>
            <a:endParaRPr lang="en-US" altLang="zh-TW" sz="3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：譬喻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pPr>
              <a:buFontTx/>
              <a:buNone/>
            </a:pPr>
            <a:r>
              <a:rPr lang="zh-TW" altLang="en-US" smtClean="0"/>
              <a:t>      </a:t>
            </a:r>
            <a:r>
              <a:rPr lang="ja-JP" altLang="zh-TW" smtClean="0">
                <a:latin typeface="標楷體" pitchFamily="65" charset="-120"/>
                <a:ea typeface="標楷體" pitchFamily="65" charset="-120"/>
              </a:rPr>
              <a:t>①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像壞掉的蛋糕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mtClean="0">
                <a:latin typeface="標楷體" pitchFamily="65" charset="-120"/>
                <a:ea typeface="標楷體" pitchFamily="65" charset="-120"/>
              </a:rPr>
              <a:t>②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像榴槤口味的草莓蛋糕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mtClean="0">
                <a:latin typeface="標楷體" pitchFamily="65" charset="-120"/>
                <a:ea typeface="標楷體" pitchFamily="65" charset="-120"/>
              </a:rPr>
              <a:t>③</a:t>
            </a:r>
            <a:r>
              <a:rPr lang="en-US" altLang="ja-JP" smtClean="0">
                <a:latin typeface="標楷體" pitchFamily="65" charset="-120"/>
                <a:ea typeface="標楷體" pitchFamily="65" charset="-120"/>
              </a:rPr>
              <a:t>…………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：結論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吃了會如何？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mtClean="0"/>
              <a:t>      </a:t>
            </a:r>
            <a:r>
              <a:rPr lang="ja-JP" altLang="zh-TW" smtClean="0">
                <a:latin typeface="標楷體" pitchFamily="65" charset="-120"/>
                <a:ea typeface="標楷體" pitchFamily="65" charset="-120"/>
              </a:rPr>
              <a:t>①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吃了保證讓你跑廁所跑到腿抽筋。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ja-JP" altLang="zh-TW" smtClean="0">
                <a:latin typeface="標楷體" pitchFamily="65" charset="-120"/>
                <a:ea typeface="標楷體" pitchFamily="65" charset="-120"/>
              </a:rPr>
              <a:t>②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吃了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…………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內容組合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：圓是月餅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：是中秋節從垃圾桶找出來發霉不敢吃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的月餅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：聞起來酸酸臭臭的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：像榴槤口味的草莓蛋糕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：吃了保證讓你跑廁所跑到腿抽筋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2009003B">
  <a:themeElements>
    <a:clrScheme name="Office 佈景主題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12009003B</Template>
  <TotalTime>11</TotalTime>
  <Words>1511</Words>
  <Application>Microsoft Office PowerPoint</Application>
  <PresentationFormat>如螢幕大小 (4:3)</PresentationFormat>
  <Paragraphs>153</Paragraphs>
  <Slides>28</Slides>
  <Notes>28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12009003B</vt:lpstr>
      <vt:lpstr>聯想 VS. 擴寫</vt:lpstr>
      <vt:lpstr>寫作教學實務分享</vt:lpstr>
      <vt:lpstr>自由聯想</vt:lpstr>
      <vt:lpstr>A.選擇主題</vt:lpstr>
      <vt:lpstr>B、語詞擴充</vt:lpstr>
      <vt:lpstr>C：摹寫</vt:lpstr>
      <vt:lpstr>D：譬喻</vt:lpstr>
      <vt:lpstr>E：結論</vt:lpstr>
      <vt:lpstr>內容組合</vt:lpstr>
      <vt:lpstr>投影片 10</vt:lpstr>
      <vt:lpstr>學生作品</vt:lpstr>
      <vt:lpstr>學生作品</vt:lpstr>
      <vt:lpstr>學生作品</vt:lpstr>
      <vt:lpstr>學生作品</vt:lpstr>
      <vt:lpstr>主題延伸—我喜歡吃…</vt:lpstr>
      <vt:lpstr>主題延伸—我喜歡吃…</vt:lpstr>
      <vt:lpstr>再延伸</vt:lpstr>
      <vt:lpstr>情境題（一）</vt:lpstr>
      <vt:lpstr>學生作品（一）</vt:lpstr>
      <vt:lpstr>學生作品（二）</vt:lpstr>
      <vt:lpstr>情境題（二）</vt:lpstr>
      <vt:lpstr>情境題（三）</vt:lpstr>
      <vt:lpstr>四季聯想SOP</vt:lpstr>
      <vt:lpstr>投影片 24</vt:lpstr>
      <vt:lpstr>投影片 25</vt:lpstr>
      <vt:lpstr>投影片 26</vt:lpstr>
      <vt:lpstr>投影片 27</vt:lpstr>
      <vt:lpstr>投影片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聯想 VS. 擴寫</dc:title>
  <dc:creator>Police</dc:creator>
  <cp:lastModifiedBy>Police</cp:lastModifiedBy>
  <cp:revision>2</cp:revision>
  <dcterms:created xsi:type="dcterms:W3CDTF">2014-10-28T00:38:11Z</dcterms:created>
  <dcterms:modified xsi:type="dcterms:W3CDTF">2014-11-10T03:27:39Z</dcterms:modified>
</cp:coreProperties>
</file>