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256" r:id="rId3"/>
    <p:sldId id="273" r:id="rId4"/>
    <p:sldId id="258" r:id="rId5"/>
    <p:sldId id="284" r:id="rId6"/>
    <p:sldId id="285" r:id="rId7"/>
    <p:sldId id="286" r:id="rId8"/>
    <p:sldId id="259" r:id="rId9"/>
    <p:sldId id="288" r:id="rId10"/>
    <p:sldId id="263" r:id="rId11"/>
    <p:sldId id="261" r:id="rId12"/>
    <p:sldId id="262" r:id="rId13"/>
    <p:sldId id="260" r:id="rId14"/>
    <p:sldId id="276" r:id="rId15"/>
    <p:sldId id="264" r:id="rId16"/>
    <p:sldId id="269" r:id="rId17"/>
    <p:sldId id="270" r:id="rId18"/>
    <p:sldId id="267" r:id="rId19"/>
    <p:sldId id="272" r:id="rId20"/>
    <p:sldId id="271" r:id="rId21"/>
    <p:sldId id="268" r:id="rId22"/>
    <p:sldId id="265" r:id="rId23"/>
    <p:sldId id="277" r:id="rId24"/>
    <p:sldId id="292" r:id="rId25"/>
    <p:sldId id="289" r:id="rId26"/>
    <p:sldId id="279" r:id="rId27"/>
    <p:sldId id="280" r:id="rId28"/>
    <p:sldId id="281" r:id="rId29"/>
    <p:sldId id="282" r:id="rId30"/>
    <p:sldId id="303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4" r:id="rId40"/>
    <p:sldId id="307" r:id="rId41"/>
    <p:sldId id="291" r:id="rId42"/>
    <p:sldId id="305" r:id="rId43"/>
    <p:sldId id="306" r:id="rId44"/>
    <p:sldId id="293" r:id="rId4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1AA5F7-6A83-4D25-AB95-7AE432D5074C}" type="doc">
      <dgm:prSet loTypeId="urn:microsoft.com/office/officeart/2005/8/layout/hList7#1" loCatId="list" qsTypeId="urn:microsoft.com/office/officeart/2005/8/quickstyle/simple1" qsCatId="simple" csTypeId="urn:microsoft.com/office/officeart/2005/8/colors/colorful5" csCatId="colorful" phldr="1"/>
      <dgm:spPr/>
    </dgm:pt>
    <dgm:pt modelId="{3CB7EC96-2AC5-4DD6-9CCC-029444AB01E8}">
      <dgm:prSet phldrT="[文字]" custT="1"/>
      <dgm:spPr>
        <a:xfrm>
          <a:off x="1829" y="0"/>
          <a:ext cx="2846179" cy="4853136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zh-TW" altLang="en-US" sz="2400" b="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顧及學童的</a:t>
          </a:r>
          <a:r>
            <a:rPr lang="zh-TW" altLang="en-US" sz="2400" b="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n-cs"/>
            </a:rPr>
            <a:t>生活經驗</a:t>
          </a:r>
          <a:r>
            <a:rPr lang="zh-TW" altLang="en-US" sz="2400" b="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、</a:t>
          </a:r>
          <a:r>
            <a:rPr lang="zh-TW" altLang="en-US" sz="2400" b="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n-cs"/>
            </a:rPr>
            <a:t>興趣</a:t>
          </a:r>
          <a:r>
            <a:rPr lang="zh-TW" altLang="en-US" sz="2400" b="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、</a:t>
          </a:r>
          <a:r>
            <a:rPr lang="zh-TW" altLang="en-US" sz="2400" b="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n-cs"/>
            </a:rPr>
            <a:t>發展上的特性</a:t>
          </a:r>
          <a:endParaRPr lang="zh-TW" altLang="en-US" sz="2400" b="0" dirty="0">
            <a:solidFill>
              <a:srgbClr val="C00000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FB5566FF-C22A-4A75-BC54-D2A0CFC38385}" type="parTrans" cxnId="{8C95EB45-9623-408D-8F2B-E51C0A031148}">
      <dgm:prSet/>
      <dgm:spPr/>
      <dgm:t>
        <a:bodyPr/>
        <a:lstStyle/>
        <a:p>
          <a:endParaRPr lang="zh-TW" altLang="en-US"/>
        </a:p>
      </dgm:t>
    </dgm:pt>
    <dgm:pt modelId="{8ED1BF67-AB93-4463-97EF-C231570E2A01}" type="sibTrans" cxnId="{8C95EB45-9623-408D-8F2B-E51C0A031148}">
      <dgm:prSet/>
      <dgm:spPr/>
      <dgm:t>
        <a:bodyPr/>
        <a:lstStyle/>
        <a:p>
          <a:endParaRPr lang="zh-TW" altLang="en-US"/>
        </a:p>
      </dgm:t>
    </dgm:pt>
    <dgm:pt modelId="{5EBF1E56-1C33-4FE0-B863-F5775CB225FF}">
      <dgm:prSet phldrT="[文字]" custT="1"/>
      <dgm:spPr>
        <a:xfrm>
          <a:off x="2933394" y="0"/>
          <a:ext cx="2846179" cy="4853136"/>
        </a:xfr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algn="just" defTabSz="914400" eaLnBrk="1" fontAlgn="auto" latinLnBrk="0" hangingPunct="1">
            <a:lnSpc>
              <a:spcPts val="3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solidFill>
                <a:sysClr val="window" lastClr="FFFFFF"/>
              </a:solidFill>
              <a:latin typeface="標楷體" pitchFamily="65" charset="-120"/>
              <a:ea typeface="標楷體" pitchFamily="65" charset="-120"/>
              <a:cs typeface="+mn-cs"/>
            </a:rPr>
            <a:t>  </a:t>
          </a:r>
          <a:endParaRPr lang="en-US" altLang="zh-TW" sz="2400" b="1" dirty="0" smtClean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  <a:p>
          <a:pPr marL="0" marR="0" indent="0" algn="ctr" defTabSz="914400" eaLnBrk="1" fontAlgn="auto" latinLnBrk="0" hangingPunct="1">
            <a:lnSpc>
              <a:spcPts val="3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2400" b="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探索</a:t>
          </a:r>
          <a:r>
            <a:rPr lang="zh-TW" altLang="en-US" sz="2400" b="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與</a:t>
          </a:r>
          <a:r>
            <a:rPr lang="zh-TW" altLang="zh-TW" sz="2400" b="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體驗</a:t>
          </a:r>
          <a:endParaRPr lang="en-US" altLang="zh-TW" sz="2400" b="0" dirty="0" smtClean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  <a:p>
          <a:pPr marL="0" marR="0" indent="0" algn="ctr" defTabSz="914400" eaLnBrk="1" fontAlgn="auto" latinLnBrk="0" hangingPunct="1">
            <a:lnSpc>
              <a:spcPts val="3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理解與欣賞</a:t>
          </a:r>
          <a:endParaRPr lang="en-US" altLang="zh-TW" sz="2400" b="0" dirty="0" smtClean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  <a:p>
          <a:pPr algn="ct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表達與運用</a:t>
          </a:r>
          <a:endParaRPr lang="en-US" altLang="zh-TW" sz="2400" b="0" dirty="0" smtClean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  <a:p>
          <a:pPr algn="ct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溝通與合作</a:t>
          </a:r>
          <a:endParaRPr lang="en-US" altLang="zh-TW" sz="2400" b="0" dirty="0" smtClean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  <a:p>
          <a:pPr algn="ct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態度與情操</a:t>
          </a:r>
          <a:endParaRPr lang="zh-TW" altLang="en-US" sz="2400" b="0" dirty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68CC3978-F11F-4E6B-856F-8E82AB9A0878}" type="parTrans" cxnId="{30CB8A6E-F249-43A9-8729-3BD274E52C6A}">
      <dgm:prSet/>
      <dgm:spPr/>
      <dgm:t>
        <a:bodyPr/>
        <a:lstStyle/>
        <a:p>
          <a:endParaRPr lang="zh-TW" altLang="en-US"/>
        </a:p>
      </dgm:t>
    </dgm:pt>
    <dgm:pt modelId="{9144EF74-CCC5-42C1-AED6-3AD28F592E63}" type="sibTrans" cxnId="{30CB8A6E-F249-43A9-8729-3BD274E52C6A}">
      <dgm:prSet/>
      <dgm:spPr/>
      <dgm:t>
        <a:bodyPr/>
        <a:lstStyle/>
        <a:p>
          <a:endParaRPr lang="zh-TW" altLang="en-US"/>
        </a:p>
      </dgm:t>
    </dgm:pt>
    <dgm:pt modelId="{C211F76E-9AE0-4A46-A46D-28081B255BF7}">
      <dgm:prSet phldrT="[文字]" custT="1"/>
      <dgm:spPr>
        <a:xfrm>
          <a:off x="5864959" y="0"/>
          <a:ext cx="2846179" cy="4853136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>
            <a:lnSpc>
              <a:spcPts val="3000"/>
            </a:lnSpc>
            <a:spcAft>
              <a:spcPts val="0"/>
            </a:spcAft>
          </a:pPr>
          <a:endParaRPr lang="en-US" altLang="zh-TW" sz="2400" b="0" dirty="0" smtClean="0">
            <a:solidFill>
              <a:srgbClr val="002060"/>
            </a:solidFill>
            <a:latin typeface="標楷體" pitchFamily="65" charset="-120"/>
            <a:ea typeface="標楷體" pitchFamily="65" charset="-120"/>
            <a:cs typeface="+mn-cs"/>
          </a:endParaRPr>
        </a:p>
        <a:p>
          <a:pPr algn="just">
            <a:lnSpc>
              <a:spcPts val="3000"/>
            </a:lnSpc>
            <a:spcAft>
              <a:spcPts val="0"/>
            </a:spcAft>
          </a:pPr>
          <a:r>
            <a:rPr lang="zh-TW" altLang="en-US" sz="2400" b="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運用不同表徵方式表達（如文字、圖像、肢體等）以及事物的意義</a:t>
          </a:r>
          <a:endParaRPr lang="zh-TW" altLang="en-US" sz="2400" b="0" dirty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39016A70-F47C-4D1F-BCD0-965F5FB74016}" type="parTrans" cxnId="{EBE5C67A-1B74-483C-9DCD-2BC330BC17C6}">
      <dgm:prSet/>
      <dgm:spPr/>
      <dgm:t>
        <a:bodyPr/>
        <a:lstStyle/>
        <a:p>
          <a:endParaRPr lang="zh-TW" altLang="en-US"/>
        </a:p>
      </dgm:t>
    </dgm:pt>
    <dgm:pt modelId="{C8CAD48F-2C9F-4E78-8E39-96ECB50FCB01}" type="sibTrans" cxnId="{EBE5C67A-1B74-483C-9DCD-2BC330BC17C6}">
      <dgm:prSet/>
      <dgm:spPr/>
      <dgm:t>
        <a:bodyPr/>
        <a:lstStyle/>
        <a:p>
          <a:endParaRPr lang="zh-TW" altLang="en-US"/>
        </a:p>
      </dgm:t>
    </dgm:pt>
    <dgm:pt modelId="{50B3CF01-C2A5-4636-BF96-9AFBFB745B5D}" type="pres">
      <dgm:prSet presAssocID="{5C1AA5F7-6A83-4D25-AB95-7AE432D5074C}" presName="Name0" presStyleCnt="0">
        <dgm:presLayoutVars>
          <dgm:dir/>
          <dgm:resizeHandles val="exact"/>
        </dgm:presLayoutVars>
      </dgm:prSet>
      <dgm:spPr/>
    </dgm:pt>
    <dgm:pt modelId="{2C0DA872-9E89-4360-BCC1-D6AFF3A66831}" type="pres">
      <dgm:prSet presAssocID="{5C1AA5F7-6A83-4D25-AB95-7AE432D5074C}" presName="fgShape" presStyleLbl="fgShp" presStyleIdx="0" presStyleCnt="1" custLinFactNeighborX="144" custLinFactNeighborY="10705"/>
      <dgm:spPr>
        <a:xfrm>
          <a:off x="360061" y="3960438"/>
          <a:ext cx="8015930" cy="727970"/>
        </a:xfrm>
        <a:prstGeom prst="leftRightArrow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2250A6B-E0FF-4130-8634-F4B001A2EAAA}" type="pres">
      <dgm:prSet presAssocID="{5C1AA5F7-6A83-4D25-AB95-7AE432D5074C}" presName="linComp" presStyleCnt="0"/>
      <dgm:spPr/>
    </dgm:pt>
    <dgm:pt modelId="{3973F267-1C53-43A7-9E0B-B320631E9CC2}" type="pres">
      <dgm:prSet presAssocID="{3CB7EC96-2AC5-4DD6-9CCC-029444AB01E8}" presName="compNode" presStyleCnt="0"/>
      <dgm:spPr/>
    </dgm:pt>
    <dgm:pt modelId="{9EB72B02-5933-4C48-822E-7BA1153203DE}" type="pres">
      <dgm:prSet presAssocID="{3CB7EC96-2AC5-4DD6-9CCC-029444AB01E8}" presName="bkgdShape" presStyleLbl="node1" presStyleIdx="0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128754A5-7F66-40BB-B2CD-201D0EB7BDBC}" type="pres">
      <dgm:prSet presAssocID="{3CB7EC96-2AC5-4DD6-9CCC-029444AB01E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78ED26-D677-4F62-B596-9912104CAD8B}" type="pres">
      <dgm:prSet presAssocID="{3CB7EC96-2AC5-4DD6-9CCC-029444AB01E8}" presName="invisiNode" presStyleLbl="node1" presStyleIdx="0" presStyleCnt="3"/>
      <dgm:spPr/>
    </dgm:pt>
    <dgm:pt modelId="{B88AA91E-4BAB-4DC0-9F21-C01BF0958652}" type="pres">
      <dgm:prSet presAssocID="{3CB7EC96-2AC5-4DD6-9CCC-029444AB01E8}" presName="imagNode" presStyleLbl="fgImgPlace1" presStyleIdx="0" presStyleCnt="3"/>
      <dgm:spPr>
        <a:xfrm>
          <a:off x="616871" y="291188"/>
          <a:ext cx="1616094" cy="161609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BF1F03CF-3C7A-43C1-AB5B-79DFBA06F0F7}" type="pres">
      <dgm:prSet presAssocID="{8ED1BF67-AB93-4463-97EF-C231570E2A0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119D413B-172B-40CF-917E-6A66E6A8447F}" type="pres">
      <dgm:prSet presAssocID="{5EBF1E56-1C33-4FE0-B863-F5775CB225FF}" presName="compNode" presStyleCnt="0"/>
      <dgm:spPr/>
    </dgm:pt>
    <dgm:pt modelId="{3EA564CE-8E3A-4228-BB93-00422AAD6BF9}" type="pres">
      <dgm:prSet presAssocID="{5EBF1E56-1C33-4FE0-B863-F5775CB225FF}" presName="bkgdShape" presStyleLbl="node1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E5984AB7-8C4F-4024-B390-00E00CDCEE68}" type="pres">
      <dgm:prSet presAssocID="{5EBF1E56-1C33-4FE0-B863-F5775CB225F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0514BE-E315-429C-9CE0-07818F2658ED}" type="pres">
      <dgm:prSet presAssocID="{5EBF1E56-1C33-4FE0-B863-F5775CB225FF}" presName="invisiNode" presStyleLbl="node1" presStyleIdx="1" presStyleCnt="3"/>
      <dgm:spPr/>
    </dgm:pt>
    <dgm:pt modelId="{3AAE5940-B2D0-44DA-ABF1-C35931FEE449}" type="pres">
      <dgm:prSet presAssocID="{5EBF1E56-1C33-4FE0-B863-F5775CB225FF}" presName="imagNode" presStyleLbl="fgImgPlace1" presStyleIdx="1" presStyleCnt="3"/>
      <dgm:spPr>
        <a:xfrm>
          <a:off x="3548436" y="291188"/>
          <a:ext cx="1616094" cy="1616094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1BDFD0C9-131D-4742-B87B-2E070DEBF38B}" type="pres">
      <dgm:prSet presAssocID="{9144EF74-CCC5-42C1-AED6-3AD28F592E63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322F3355-3093-4E24-AC0D-3EDCF53DB35A}" type="pres">
      <dgm:prSet presAssocID="{C211F76E-9AE0-4A46-A46D-28081B255BF7}" presName="compNode" presStyleCnt="0"/>
      <dgm:spPr/>
    </dgm:pt>
    <dgm:pt modelId="{16152F4E-2B5E-469A-82BF-B8A4F1ADC180}" type="pres">
      <dgm:prSet presAssocID="{C211F76E-9AE0-4A46-A46D-28081B255BF7}" presName="bkgdShape" presStyleLbl="node1" presStyleIdx="2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2CDC458D-6C0E-45B3-87FB-A4D58F50A145}" type="pres">
      <dgm:prSet presAssocID="{C211F76E-9AE0-4A46-A46D-28081B255BF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F8FD9A-A193-4379-9209-41CA5B875959}" type="pres">
      <dgm:prSet presAssocID="{C211F76E-9AE0-4A46-A46D-28081B255BF7}" presName="invisiNode" presStyleLbl="node1" presStyleIdx="2" presStyleCnt="3"/>
      <dgm:spPr/>
    </dgm:pt>
    <dgm:pt modelId="{0D733F5E-73C4-4B74-BDBA-6526503858ED}" type="pres">
      <dgm:prSet presAssocID="{C211F76E-9AE0-4A46-A46D-28081B255BF7}" presName="imagNode" presStyleLbl="fgImgPlace1" presStyleIdx="2" presStyleCnt="3"/>
      <dgm:spPr>
        <a:xfrm>
          <a:off x="6480001" y="291188"/>
          <a:ext cx="1616094" cy="1616094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</dgm:ptLst>
  <dgm:cxnLst>
    <dgm:cxn modelId="{CA46708D-9084-491C-9BA5-658C15C8203C}" type="presOf" srcId="{5EBF1E56-1C33-4FE0-B863-F5775CB225FF}" destId="{E5984AB7-8C4F-4024-B390-00E00CDCEE68}" srcOrd="1" destOrd="0" presId="urn:microsoft.com/office/officeart/2005/8/layout/hList7#1"/>
    <dgm:cxn modelId="{B4316923-D0F4-481A-AC94-5FD25366254A}" type="presOf" srcId="{C211F76E-9AE0-4A46-A46D-28081B255BF7}" destId="{2CDC458D-6C0E-45B3-87FB-A4D58F50A145}" srcOrd="1" destOrd="0" presId="urn:microsoft.com/office/officeart/2005/8/layout/hList7#1"/>
    <dgm:cxn modelId="{FEE93504-3B01-4628-8B62-FF443860EF0A}" type="presOf" srcId="{5C1AA5F7-6A83-4D25-AB95-7AE432D5074C}" destId="{50B3CF01-C2A5-4636-BF96-9AFBFB745B5D}" srcOrd="0" destOrd="0" presId="urn:microsoft.com/office/officeart/2005/8/layout/hList7#1"/>
    <dgm:cxn modelId="{22A3DCEB-241B-406F-A777-07A6FB54B739}" type="presOf" srcId="{3CB7EC96-2AC5-4DD6-9CCC-029444AB01E8}" destId="{128754A5-7F66-40BB-B2CD-201D0EB7BDBC}" srcOrd="1" destOrd="0" presId="urn:microsoft.com/office/officeart/2005/8/layout/hList7#1"/>
    <dgm:cxn modelId="{30CB8A6E-F249-43A9-8729-3BD274E52C6A}" srcId="{5C1AA5F7-6A83-4D25-AB95-7AE432D5074C}" destId="{5EBF1E56-1C33-4FE0-B863-F5775CB225FF}" srcOrd="1" destOrd="0" parTransId="{68CC3978-F11F-4E6B-856F-8E82AB9A0878}" sibTransId="{9144EF74-CCC5-42C1-AED6-3AD28F592E63}"/>
    <dgm:cxn modelId="{EBE5C67A-1B74-483C-9DCD-2BC330BC17C6}" srcId="{5C1AA5F7-6A83-4D25-AB95-7AE432D5074C}" destId="{C211F76E-9AE0-4A46-A46D-28081B255BF7}" srcOrd="2" destOrd="0" parTransId="{39016A70-F47C-4D1F-BCD0-965F5FB74016}" sibTransId="{C8CAD48F-2C9F-4E78-8E39-96ECB50FCB01}"/>
    <dgm:cxn modelId="{37ED78DC-B40B-4915-8220-2A8B0998C1E3}" type="presOf" srcId="{9144EF74-CCC5-42C1-AED6-3AD28F592E63}" destId="{1BDFD0C9-131D-4742-B87B-2E070DEBF38B}" srcOrd="0" destOrd="0" presId="urn:microsoft.com/office/officeart/2005/8/layout/hList7#1"/>
    <dgm:cxn modelId="{FD7B6C2C-4C63-46BA-9FCA-6548E699A941}" type="presOf" srcId="{8ED1BF67-AB93-4463-97EF-C231570E2A01}" destId="{BF1F03CF-3C7A-43C1-AB5B-79DFBA06F0F7}" srcOrd="0" destOrd="0" presId="urn:microsoft.com/office/officeart/2005/8/layout/hList7#1"/>
    <dgm:cxn modelId="{C7CE3B85-9547-4E8A-8810-BB0D6E262DE1}" type="presOf" srcId="{5EBF1E56-1C33-4FE0-B863-F5775CB225FF}" destId="{3EA564CE-8E3A-4228-BB93-00422AAD6BF9}" srcOrd="0" destOrd="0" presId="urn:microsoft.com/office/officeart/2005/8/layout/hList7#1"/>
    <dgm:cxn modelId="{8C95EB45-9623-408D-8F2B-E51C0A031148}" srcId="{5C1AA5F7-6A83-4D25-AB95-7AE432D5074C}" destId="{3CB7EC96-2AC5-4DD6-9CCC-029444AB01E8}" srcOrd="0" destOrd="0" parTransId="{FB5566FF-C22A-4A75-BC54-D2A0CFC38385}" sibTransId="{8ED1BF67-AB93-4463-97EF-C231570E2A01}"/>
    <dgm:cxn modelId="{A56562E8-A37C-473E-A2DC-A39D50F5316A}" type="presOf" srcId="{3CB7EC96-2AC5-4DD6-9CCC-029444AB01E8}" destId="{9EB72B02-5933-4C48-822E-7BA1153203DE}" srcOrd="0" destOrd="0" presId="urn:microsoft.com/office/officeart/2005/8/layout/hList7#1"/>
    <dgm:cxn modelId="{40B25DC3-DBB5-440C-902B-4134AD7D81E1}" type="presOf" srcId="{C211F76E-9AE0-4A46-A46D-28081B255BF7}" destId="{16152F4E-2B5E-469A-82BF-B8A4F1ADC180}" srcOrd="0" destOrd="0" presId="urn:microsoft.com/office/officeart/2005/8/layout/hList7#1"/>
    <dgm:cxn modelId="{492E08AE-17ED-40B4-91C1-B127EDD12D73}" type="presParOf" srcId="{50B3CF01-C2A5-4636-BF96-9AFBFB745B5D}" destId="{2C0DA872-9E89-4360-BCC1-D6AFF3A66831}" srcOrd="0" destOrd="0" presId="urn:microsoft.com/office/officeart/2005/8/layout/hList7#1"/>
    <dgm:cxn modelId="{63DB0670-8ECE-41D6-9845-9A958C9F8634}" type="presParOf" srcId="{50B3CF01-C2A5-4636-BF96-9AFBFB745B5D}" destId="{72250A6B-E0FF-4130-8634-F4B001A2EAAA}" srcOrd="1" destOrd="0" presId="urn:microsoft.com/office/officeart/2005/8/layout/hList7#1"/>
    <dgm:cxn modelId="{6572F2E1-8F94-4152-A5F4-A9028D7CBE7F}" type="presParOf" srcId="{72250A6B-E0FF-4130-8634-F4B001A2EAAA}" destId="{3973F267-1C53-43A7-9E0B-B320631E9CC2}" srcOrd="0" destOrd="0" presId="urn:microsoft.com/office/officeart/2005/8/layout/hList7#1"/>
    <dgm:cxn modelId="{914C9110-1809-40BF-99EC-4675F2F53E6C}" type="presParOf" srcId="{3973F267-1C53-43A7-9E0B-B320631E9CC2}" destId="{9EB72B02-5933-4C48-822E-7BA1153203DE}" srcOrd="0" destOrd="0" presId="urn:microsoft.com/office/officeart/2005/8/layout/hList7#1"/>
    <dgm:cxn modelId="{268D3AFF-019C-4E01-97A7-69E244421967}" type="presParOf" srcId="{3973F267-1C53-43A7-9E0B-B320631E9CC2}" destId="{128754A5-7F66-40BB-B2CD-201D0EB7BDBC}" srcOrd="1" destOrd="0" presId="urn:microsoft.com/office/officeart/2005/8/layout/hList7#1"/>
    <dgm:cxn modelId="{5A53DAD0-C968-4585-B69F-B71D4460292A}" type="presParOf" srcId="{3973F267-1C53-43A7-9E0B-B320631E9CC2}" destId="{2A78ED26-D677-4F62-B596-9912104CAD8B}" srcOrd="2" destOrd="0" presId="urn:microsoft.com/office/officeart/2005/8/layout/hList7#1"/>
    <dgm:cxn modelId="{7F227940-7281-4496-8F2C-7017C3D62555}" type="presParOf" srcId="{3973F267-1C53-43A7-9E0B-B320631E9CC2}" destId="{B88AA91E-4BAB-4DC0-9F21-C01BF0958652}" srcOrd="3" destOrd="0" presId="urn:microsoft.com/office/officeart/2005/8/layout/hList7#1"/>
    <dgm:cxn modelId="{23FEF39F-C2F5-4799-BC3E-87C8D9EB9DF5}" type="presParOf" srcId="{72250A6B-E0FF-4130-8634-F4B001A2EAAA}" destId="{BF1F03CF-3C7A-43C1-AB5B-79DFBA06F0F7}" srcOrd="1" destOrd="0" presId="urn:microsoft.com/office/officeart/2005/8/layout/hList7#1"/>
    <dgm:cxn modelId="{3337F41D-B6E5-42F0-97D2-34FAC4D82187}" type="presParOf" srcId="{72250A6B-E0FF-4130-8634-F4B001A2EAAA}" destId="{119D413B-172B-40CF-917E-6A66E6A8447F}" srcOrd="2" destOrd="0" presId="urn:microsoft.com/office/officeart/2005/8/layout/hList7#1"/>
    <dgm:cxn modelId="{7F9A9AD4-7453-4E61-B958-286CD764B5BC}" type="presParOf" srcId="{119D413B-172B-40CF-917E-6A66E6A8447F}" destId="{3EA564CE-8E3A-4228-BB93-00422AAD6BF9}" srcOrd="0" destOrd="0" presId="urn:microsoft.com/office/officeart/2005/8/layout/hList7#1"/>
    <dgm:cxn modelId="{3911A01A-53D4-4620-B68B-9C8C6D8942A5}" type="presParOf" srcId="{119D413B-172B-40CF-917E-6A66E6A8447F}" destId="{E5984AB7-8C4F-4024-B390-00E00CDCEE68}" srcOrd="1" destOrd="0" presId="urn:microsoft.com/office/officeart/2005/8/layout/hList7#1"/>
    <dgm:cxn modelId="{9C82F11D-E23D-4B78-A5EC-284E8643F415}" type="presParOf" srcId="{119D413B-172B-40CF-917E-6A66E6A8447F}" destId="{920514BE-E315-429C-9CE0-07818F2658ED}" srcOrd="2" destOrd="0" presId="urn:microsoft.com/office/officeart/2005/8/layout/hList7#1"/>
    <dgm:cxn modelId="{1DED2D39-D93D-4E90-8BAD-FDC2ACFBB84B}" type="presParOf" srcId="{119D413B-172B-40CF-917E-6A66E6A8447F}" destId="{3AAE5940-B2D0-44DA-ABF1-C35931FEE449}" srcOrd="3" destOrd="0" presId="urn:microsoft.com/office/officeart/2005/8/layout/hList7#1"/>
    <dgm:cxn modelId="{0DFC604B-BDC9-4833-A4C8-BC348A0DF9BB}" type="presParOf" srcId="{72250A6B-E0FF-4130-8634-F4B001A2EAAA}" destId="{1BDFD0C9-131D-4742-B87B-2E070DEBF38B}" srcOrd="3" destOrd="0" presId="urn:microsoft.com/office/officeart/2005/8/layout/hList7#1"/>
    <dgm:cxn modelId="{535E92E5-FDAC-4645-B7D8-14823DCA1938}" type="presParOf" srcId="{72250A6B-E0FF-4130-8634-F4B001A2EAAA}" destId="{322F3355-3093-4E24-AC0D-3EDCF53DB35A}" srcOrd="4" destOrd="0" presId="urn:microsoft.com/office/officeart/2005/8/layout/hList7#1"/>
    <dgm:cxn modelId="{B8408E5B-4634-445B-A9C2-3CE4DD839BD8}" type="presParOf" srcId="{322F3355-3093-4E24-AC0D-3EDCF53DB35A}" destId="{16152F4E-2B5E-469A-82BF-B8A4F1ADC180}" srcOrd="0" destOrd="0" presId="urn:microsoft.com/office/officeart/2005/8/layout/hList7#1"/>
    <dgm:cxn modelId="{76666769-E91B-4CFC-A33F-CD2C803244DE}" type="presParOf" srcId="{322F3355-3093-4E24-AC0D-3EDCF53DB35A}" destId="{2CDC458D-6C0E-45B3-87FB-A4D58F50A145}" srcOrd="1" destOrd="0" presId="urn:microsoft.com/office/officeart/2005/8/layout/hList7#1"/>
    <dgm:cxn modelId="{2EE7A413-D92F-4CDA-BD31-4AE2080E86BB}" type="presParOf" srcId="{322F3355-3093-4E24-AC0D-3EDCF53DB35A}" destId="{B8F8FD9A-A193-4379-9209-41CA5B875959}" srcOrd="2" destOrd="0" presId="urn:microsoft.com/office/officeart/2005/8/layout/hList7#1"/>
    <dgm:cxn modelId="{695C10A3-B818-4EFC-8131-4E60DEA875E3}" type="presParOf" srcId="{322F3355-3093-4E24-AC0D-3EDCF53DB35A}" destId="{0D733F5E-73C4-4B74-BDBA-6526503858E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889056-4B1B-45B8-856F-E60740EF4563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E7D45848-2C33-4F82-B7DB-DF4198EC8F28}">
      <dgm:prSet phldrT="[文字]" custT="1"/>
      <dgm:spPr/>
      <dgm:t>
        <a:bodyPr/>
        <a:lstStyle/>
        <a:p>
          <a:pPr algn="ctr"/>
          <a:r>
            <a:rPr lang="zh-TW" altLang="en-US" sz="2800" dirty="0" smtClean="0"/>
            <a:t>      國旗</a:t>
          </a:r>
          <a:endParaRPr lang="zh-TW" altLang="en-US" sz="2800" dirty="0"/>
        </a:p>
      </dgm:t>
    </dgm:pt>
    <dgm:pt modelId="{714FA2F5-C79F-4AB3-B48C-7F0FFC865B6C}" type="parTrans" cxnId="{25E67C97-20D2-4254-8739-355811E77829}">
      <dgm:prSet/>
      <dgm:spPr/>
      <dgm:t>
        <a:bodyPr/>
        <a:lstStyle/>
        <a:p>
          <a:pPr algn="ctr"/>
          <a:endParaRPr lang="zh-TW" altLang="en-US" sz="2800"/>
        </a:p>
      </dgm:t>
    </dgm:pt>
    <dgm:pt modelId="{6714237F-DF8A-44AC-9BB5-C25F9811C9AD}" type="sibTrans" cxnId="{25E67C97-20D2-4254-8739-355811E77829}">
      <dgm:prSet custT="1"/>
      <dgm:spPr/>
      <dgm:t>
        <a:bodyPr/>
        <a:lstStyle/>
        <a:p>
          <a:pPr algn="ctr"/>
          <a:endParaRPr lang="zh-TW" altLang="en-US" sz="2800"/>
        </a:p>
      </dgm:t>
    </dgm:pt>
    <dgm:pt modelId="{E68CB6CB-9779-4ADE-961D-26B9F2035D4F}">
      <dgm:prSet phldrT="[文字]" custT="1"/>
      <dgm:spPr/>
      <dgm:t>
        <a:bodyPr/>
        <a:lstStyle/>
        <a:p>
          <a:pPr algn="ctr"/>
          <a:r>
            <a:rPr lang="zh-TW" altLang="en-US" sz="2800" dirty="0" smtClean="0"/>
            <a:t>     國歌、國旗歌、國花</a:t>
          </a:r>
          <a:endParaRPr lang="zh-TW" altLang="en-US" sz="2800" dirty="0"/>
        </a:p>
      </dgm:t>
    </dgm:pt>
    <dgm:pt modelId="{EF021E86-29EC-460F-915E-6FCAE2830CBB}" type="parTrans" cxnId="{276C8651-39BD-46CD-B384-9CB244CE2496}">
      <dgm:prSet/>
      <dgm:spPr/>
      <dgm:t>
        <a:bodyPr/>
        <a:lstStyle/>
        <a:p>
          <a:pPr algn="ctr"/>
          <a:endParaRPr lang="zh-TW" altLang="en-US" sz="2800"/>
        </a:p>
      </dgm:t>
    </dgm:pt>
    <dgm:pt modelId="{D737B4F8-9B25-413C-A2C1-A59BC19241BD}" type="sibTrans" cxnId="{276C8651-39BD-46CD-B384-9CB244CE2496}">
      <dgm:prSet custT="1"/>
      <dgm:spPr/>
      <dgm:t>
        <a:bodyPr/>
        <a:lstStyle/>
        <a:p>
          <a:pPr algn="ctr"/>
          <a:endParaRPr lang="zh-TW" altLang="en-US" sz="2800"/>
        </a:p>
      </dgm:t>
    </dgm:pt>
    <dgm:pt modelId="{A0471D49-60ED-4183-B487-F8912F8E9F20}">
      <dgm:prSet phldrT="[文字]" custT="1"/>
      <dgm:spPr/>
      <dgm:t>
        <a:bodyPr/>
        <a:lstStyle/>
        <a:p>
          <a:pPr algn="ctr"/>
          <a:r>
            <a:rPr lang="zh-TW" altLang="en-US" sz="2800" dirty="0" smtClean="0"/>
            <a:t>      國父</a:t>
          </a:r>
          <a:endParaRPr lang="zh-TW" altLang="en-US" sz="2800" dirty="0"/>
        </a:p>
      </dgm:t>
    </dgm:pt>
    <dgm:pt modelId="{96D24070-E59D-49E6-9DF9-9C8DAF13F41F}" type="parTrans" cxnId="{3722E8E0-42A0-4B8F-871F-808C5F97AD71}">
      <dgm:prSet/>
      <dgm:spPr/>
      <dgm:t>
        <a:bodyPr/>
        <a:lstStyle/>
        <a:p>
          <a:pPr algn="ctr"/>
          <a:endParaRPr lang="zh-TW" altLang="en-US" sz="2800"/>
        </a:p>
      </dgm:t>
    </dgm:pt>
    <dgm:pt modelId="{0C1B7C5A-F7E9-46BE-B261-68D6EFDD1E87}" type="sibTrans" cxnId="{3722E8E0-42A0-4B8F-871F-808C5F97AD71}">
      <dgm:prSet custT="1"/>
      <dgm:spPr/>
      <dgm:t>
        <a:bodyPr/>
        <a:lstStyle/>
        <a:p>
          <a:pPr algn="ctr"/>
          <a:endParaRPr lang="zh-TW" altLang="en-US" sz="2800"/>
        </a:p>
      </dgm:t>
    </dgm:pt>
    <dgm:pt modelId="{E58794D4-1425-4DC3-B645-ECB61605F7BC}">
      <dgm:prSet phldrT="[文字]" custT="1"/>
      <dgm:spPr/>
      <dgm:t>
        <a:bodyPr/>
        <a:lstStyle/>
        <a:p>
          <a:pPr algn="ctr"/>
          <a:r>
            <a:rPr lang="zh-TW" altLang="en-US" sz="2800" dirty="0" smtClean="0"/>
            <a:t>     國慶日</a:t>
          </a:r>
          <a:endParaRPr lang="zh-TW" altLang="en-US" sz="2800" dirty="0"/>
        </a:p>
      </dgm:t>
    </dgm:pt>
    <dgm:pt modelId="{E2F38DEB-E255-41DB-BEC7-5C063557C273}" type="parTrans" cxnId="{E571592A-81CE-4306-BF47-CD9A3394D2C7}">
      <dgm:prSet/>
      <dgm:spPr/>
      <dgm:t>
        <a:bodyPr/>
        <a:lstStyle/>
        <a:p>
          <a:pPr algn="ctr"/>
          <a:endParaRPr lang="zh-TW" altLang="en-US" sz="2800"/>
        </a:p>
      </dgm:t>
    </dgm:pt>
    <dgm:pt modelId="{F6C21C8B-0A6F-40AC-BE35-20B7398D0190}" type="sibTrans" cxnId="{E571592A-81CE-4306-BF47-CD9A3394D2C7}">
      <dgm:prSet custT="1"/>
      <dgm:spPr/>
      <dgm:t>
        <a:bodyPr/>
        <a:lstStyle/>
        <a:p>
          <a:pPr algn="ctr"/>
          <a:endParaRPr lang="zh-TW" altLang="en-US" sz="2800"/>
        </a:p>
      </dgm:t>
    </dgm:pt>
    <dgm:pt modelId="{8E573D7C-A3C7-4BF9-A8E3-3277D6D65619}">
      <dgm:prSet phldrT="[文字]" custT="1"/>
      <dgm:spPr/>
      <dgm:t>
        <a:bodyPr/>
        <a:lstStyle/>
        <a:p>
          <a:pPr algn="ctr"/>
          <a:r>
            <a:rPr lang="zh-TW" altLang="en-US" sz="2800" dirty="0" smtClean="0"/>
            <a:t>     國軍</a:t>
          </a:r>
          <a:endParaRPr lang="zh-TW" altLang="en-US" sz="2800" dirty="0"/>
        </a:p>
      </dgm:t>
    </dgm:pt>
    <dgm:pt modelId="{CCAD9D99-AAE2-485E-9206-53A0183A9C7B}" type="parTrans" cxnId="{7531995B-8895-4439-91DC-5599067433C5}">
      <dgm:prSet/>
      <dgm:spPr/>
      <dgm:t>
        <a:bodyPr/>
        <a:lstStyle/>
        <a:p>
          <a:pPr algn="ctr"/>
          <a:endParaRPr lang="zh-TW" altLang="en-US" sz="2800"/>
        </a:p>
      </dgm:t>
    </dgm:pt>
    <dgm:pt modelId="{5E59161F-26FA-40B3-98D9-45DAD6954C40}" type="sibTrans" cxnId="{7531995B-8895-4439-91DC-5599067433C5}">
      <dgm:prSet/>
      <dgm:spPr/>
      <dgm:t>
        <a:bodyPr/>
        <a:lstStyle/>
        <a:p>
          <a:pPr algn="ctr"/>
          <a:endParaRPr lang="zh-TW" altLang="en-US" sz="2800"/>
        </a:p>
      </dgm:t>
    </dgm:pt>
    <dgm:pt modelId="{607EB668-931C-482B-9726-52F85F338133}" type="pres">
      <dgm:prSet presAssocID="{AC889056-4B1B-45B8-856F-E60740EF456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A81D181-3C9B-4CBB-8D8E-43E66F36232F}" type="pres">
      <dgm:prSet presAssocID="{AC889056-4B1B-45B8-856F-E60740EF4563}" presName="dummyMaxCanvas" presStyleCnt="0">
        <dgm:presLayoutVars/>
      </dgm:prSet>
      <dgm:spPr/>
    </dgm:pt>
    <dgm:pt modelId="{2281D434-9572-431A-B6F4-19EEDC6AB3CF}" type="pres">
      <dgm:prSet presAssocID="{AC889056-4B1B-45B8-856F-E60740EF456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EAF238-8CC8-4A9C-BEBA-F79FD443B426}" type="pres">
      <dgm:prSet presAssocID="{AC889056-4B1B-45B8-856F-E60740EF4563}" presName="FiveNodes_2" presStyleLbl="node1" presStyleIdx="1" presStyleCnt="5" custLinFactNeighborX="-89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B28A0C-1624-43E3-BB0E-AA9247A234D9}" type="pres">
      <dgm:prSet presAssocID="{AC889056-4B1B-45B8-856F-E60740EF4563}" presName="FiveNodes_3" presStyleLbl="node1" presStyleIdx="2" presStyleCnt="5" custLinFactNeighborX="-149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12B48C-01AE-4462-BF58-14E7DFBFBD36}" type="pres">
      <dgm:prSet presAssocID="{AC889056-4B1B-45B8-856F-E60740EF4563}" presName="FiveNodes_4" presStyleLbl="node1" presStyleIdx="3" presStyleCnt="5" custLinFactNeighborX="-215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FF567A-B9D3-4A25-9AD3-2C4A1DD317CE}" type="pres">
      <dgm:prSet presAssocID="{AC889056-4B1B-45B8-856F-E60740EF4563}" presName="FiveNodes_5" presStyleLbl="node1" presStyleIdx="4" presStyleCnt="5" custLinFactNeighborX="-294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E19E35-15F6-4B19-8326-0368236A6052}" type="pres">
      <dgm:prSet presAssocID="{AC889056-4B1B-45B8-856F-E60740EF456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49DB8B-9BBF-4CEC-813E-1727FDC8F9EC}" type="pres">
      <dgm:prSet presAssocID="{AC889056-4B1B-45B8-856F-E60740EF4563}" presName="FiveConn_2-3" presStyleLbl="fgAccFollowNode1" presStyleIdx="1" presStyleCnt="4" custLinFactNeighborX="-639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394036-167A-4D9F-ABF2-A34B1155F124}" type="pres">
      <dgm:prSet presAssocID="{AC889056-4B1B-45B8-856F-E60740EF4563}" presName="FiveConn_3-4" presStyleLbl="fgAccFollowNode1" presStyleIdx="2" presStyleCnt="4" custLinFactX="-39095" custLinFactNeighborX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83E8E4-5489-4759-85E4-9256D75DFB13}" type="pres">
      <dgm:prSet presAssocID="{AC889056-4B1B-45B8-856F-E60740EF4563}" presName="FiveConn_4-5" presStyleLbl="fgAccFollowNode1" presStyleIdx="3" presStyleCnt="4" custLinFactX="-100000" custLinFactNeighborX="-1079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977FAF-B5DD-41E9-9E9D-9085FEEF6CE3}" type="pres">
      <dgm:prSet presAssocID="{AC889056-4B1B-45B8-856F-E60740EF456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3EBA0E-01AA-40E3-B337-ED58A6B4CD46}" type="pres">
      <dgm:prSet presAssocID="{AC889056-4B1B-45B8-856F-E60740EF456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7A5B41-01AF-45FE-BA44-865D16FD9F5B}" type="pres">
      <dgm:prSet presAssocID="{AC889056-4B1B-45B8-856F-E60740EF456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A120DE-ED52-4AD0-B8F5-E6E27FE53766}" type="pres">
      <dgm:prSet presAssocID="{AC889056-4B1B-45B8-856F-E60740EF456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3B45F2-3FB2-409B-AEBA-DF890A2AA6B6}" type="pres">
      <dgm:prSet presAssocID="{AC889056-4B1B-45B8-856F-E60740EF456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2D43268-FF45-49A7-9212-99F253ABB620}" type="presOf" srcId="{8E573D7C-A3C7-4BF9-A8E3-3277D6D65619}" destId="{3EFF567A-B9D3-4A25-9AD3-2C4A1DD317CE}" srcOrd="0" destOrd="0" presId="urn:microsoft.com/office/officeart/2005/8/layout/vProcess5"/>
    <dgm:cxn modelId="{9C11157E-CDD4-4393-B7FB-C20BFB833E14}" type="presOf" srcId="{E68CB6CB-9779-4ADE-961D-26B9F2035D4F}" destId="{DAEAF238-8CC8-4A9C-BEBA-F79FD443B426}" srcOrd="0" destOrd="0" presId="urn:microsoft.com/office/officeart/2005/8/layout/vProcess5"/>
    <dgm:cxn modelId="{7F6283EA-CDED-46D7-A56A-7335C1179BA5}" type="presOf" srcId="{A0471D49-60ED-4183-B487-F8912F8E9F20}" destId="{EBB28A0C-1624-43E3-BB0E-AA9247A234D9}" srcOrd="0" destOrd="0" presId="urn:microsoft.com/office/officeart/2005/8/layout/vProcess5"/>
    <dgm:cxn modelId="{6EDD4DF0-5843-4C11-9492-6620AAF0583C}" type="presOf" srcId="{E58794D4-1425-4DC3-B645-ECB61605F7BC}" destId="{6E12B48C-01AE-4462-BF58-14E7DFBFBD36}" srcOrd="0" destOrd="0" presId="urn:microsoft.com/office/officeart/2005/8/layout/vProcess5"/>
    <dgm:cxn modelId="{6340590E-C706-4FA4-A60B-3A2E25F70202}" type="presOf" srcId="{E7D45848-2C33-4F82-B7DB-DF4198EC8F28}" destId="{2281D434-9572-431A-B6F4-19EEDC6AB3CF}" srcOrd="0" destOrd="0" presId="urn:microsoft.com/office/officeart/2005/8/layout/vProcess5"/>
    <dgm:cxn modelId="{88B5C704-4D52-4022-AD2C-5F6E458203DA}" type="presOf" srcId="{0C1B7C5A-F7E9-46BE-B261-68D6EFDD1E87}" destId="{E1394036-167A-4D9F-ABF2-A34B1155F124}" srcOrd="0" destOrd="0" presId="urn:microsoft.com/office/officeart/2005/8/layout/vProcess5"/>
    <dgm:cxn modelId="{01FCD391-DAB6-40A1-B2C6-BA4EB7E0F48B}" type="presOf" srcId="{E7D45848-2C33-4F82-B7DB-DF4198EC8F28}" destId="{23977FAF-B5DD-41E9-9E9D-9085FEEF6CE3}" srcOrd="1" destOrd="0" presId="urn:microsoft.com/office/officeart/2005/8/layout/vProcess5"/>
    <dgm:cxn modelId="{3722E8E0-42A0-4B8F-871F-808C5F97AD71}" srcId="{AC889056-4B1B-45B8-856F-E60740EF4563}" destId="{A0471D49-60ED-4183-B487-F8912F8E9F20}" srcOrd="2" destOrd="0" parTransId="{96D24070-E59D-49E6-9DF9-9C8DAF13F41F}" sibTransId="{0C1B7C5A-F7E9-46BE-B261-68D6EFDD1E87}"/>
    <dgm:cxn modelId="{7531995B-8895-4439-91DC-5599067433C5}" srcId="{AC889056-4B1B-45B8-856F-E60740EF4563}" destId="{8E573D7C-A3C7-4BF9-A8E3-3277D6D65619}" srcOrd="4" destOrd="0" parTransId="{CCAD9D99-AAE2-485E-9206-53A0183A9C7B}" sibTransId="{5E59161F-26FA-40B3-98D9-45DAD6954C40}"/>
    <dgm:cxn modelId="{99AB46B1-5766-47DE-A112-A707E0C7BABB}" type="presOf" srcId="{D737B4F8-9B25-413C-A2C1-A59BC19241BD}" destId="{1249DB8B-9BBF-4CEC-813E-1727FDC8F9EC}" srcOrd="0" destOrd="0" presId="urn:microsoft.com/office/officeart/2005/8/layout/vProcess5"/>
    <dgm:cxn modelId="{25E67C97-20D2-4254-8739-355811E77829}" srcId="{AC889056-4B1B-45B8-856F-E60740EF4563}" destId="{E7D45848-2C33-4F82-B7DB-DF4198EC8F28}" srcOrd="0" destOrd="0" parTransId="{714FA2F5-C79F-4AB3-B48C-7F0FFC865B6C}" sibTransId="{6714237F-DF8A-44AC-9BB5-C25F9811C9AD}"/>
    <dgm:cxn modelId="{276C8651-39BD-46CD-B384-9CB244CE2496}" srcId="{AC889056-4B1B-45B8-856F-E60740EF4563}" destId="{E68CB6CB-9779-4ADE-961D-26B9F2035D4F}" srcOrd="1" destOrd="0" parTransId="{EF021E86-29EC-460F-915E-6FCAE2830CBB}" sibTransId="{D737B4F8-9B25-413C-A2C1-A59BC19241BD}"/>
    <dgm:cxn modelId="{612BB168-F82A-4AA3-94C8-5DEDA21CD44D}" type="presOf" srcId="{A0471D49-60ED-4183-B487-F8912F8E9F20}" destId="{207A5B41-01AF-45FE-BA44-865D16FD9F5B}" srcOrd="1" destOrd="0" presId="urn:microsoft.com/office/officeart/2005/8/layout/vProcess5"/>
    <dgm:cxn modelId="{E571592A-81CE-4306-BF47-CD9A3394D2C7}" srcId="{AC889056-4B1B-45B8-856F-E60740EF4563}" destId="{E58794D4-1425-4DC3-B645-ECB61605F7BC}" srcOrd="3" destOrd="0" parTransId="{E2F38DEB-E255-41DB-BEC7-5C063557C273}" sibTransId="{F6C21C8B-0A6F-40AC-BE35-20B7398D0190}"/>
    <dgm:cxn modelId="{11738C1C-955F-4F3A-99FF-3370BCD0CE26}" type="presOf" srcId="{F6C21C8B-0A6F-40AC-BE35-20B7398D0190}" destId="{2B83E8E4-5489-4759-85E4-9256D75DFB13}" srcOrd="0" destOrd="0" presId="urn:microsoft.com/office/officeart/2005/8/layout/vProcess5"/>
    <dgm:cxn modelId="{0952D7C5-FB9D-40ED-9B0F-EB223B5AFA82}" type="presOf" srcId="{E68CB6CB-9779-4ADE-961D-26B9F2035D4F}" destId="{C23EBA0E-01AA-40E3-B337-ED58A6B4CD46}" srcOrd="1" destOrd="0" presId="urn:microsoft.com/office/officeart/2005/8/layout/vProcess5"/>
    <dgm:cxn modelId="{3A80395A-3415-483B-84CF-5C3DFB011F8B}" type="presOf" srcId="{8E573D7C-A3C7-4BF9-A8E3-3277D6D65619}" destId="{5B3B45F2-3FB2-409B-AEBA-DF890A2AA6B6}" srcOrd="1" destOrd="0" presId="urn:microsoft.com/office/officeart/2005/8/layout/vProcess5"/>
    <dgm:cxn modelId="{8DB0F8EB-6189-48FD-9BD1-1E49E584F50C}" type="presOf" srcId="{AC889056-4B1B-45B8-856F-E60740EF4563}" destId="{607EB668-931C-482B-9726-52F85F338133}" srcOrd="0" destOrd="0" presId="urn:microsoft.com/office/officeart/2005/8/layout/vProcess5"/>
    <dgm:cxn modelId="{705D520D-0605-480F-AA21-139309EF3325}" type="presOf" srcId="{6714237F-DF8A-44AC-9BB5-C25F9811C9AD}" destId="{37E19E35-15F6-4B19-8326-0368236A6052}" srcOrd="0" destOrd="0" presId="urn:microsoft.com/office/officeart/2005/8/layout/vProcess5"/>
    <dgm:cxn modelId="{FBE9E363-DA02-45DE-8892-2EE7AEB8535B}" type="presOf" srcId="{E58794D4-1425-4DC3-B645-ECB61605F7BC}" destId="{F9A120DE-ED52-4AD0-B8F5-E6E27FE53766}" srcOrd="1" destOrd="0" presId="urn:microsoft.com/office/officeart/2005/8/layout/vProcess5"/>
    <dgm:cxn modelId="{75A4B3E4-E6C9-4350-8020-B9D143A1A27B}" type="presParOf" srcId="{607EB668-931C-482B-9726-52F85F338133}" destId="{0A81D181-3C9B-4CBB-8D8E-43E66F36232F}" srcOrd="0" destOrd="0" presId="urn:microsoft.com/office/officeart/2005/8/layout/vProcess5"/>
    <dgm:cxn modelId="{19264E30-EAB9-4C58-BB58-2D7C931CC797}" type="presParOf" srcId="{607EB668-931C-482B-9726-52F85F338133}" destId="{2281D434-9572-431A-B6F4-19EEDC6AB3CF}" srcOrd="1" destOrd="0" presId="urn:microsoft.com/office/officeart/2005/8/layout/vProcess5"/>
    <dgm:cxn modelId="{CA3632C1-28F0-46DD-8D14-C95A80C88CB9}" type="presParOf" srcId="{607EB668-931C-482B-9726-52F85F338133}" destId="{DAEAF238-8CC8-4A9C-BEBA-F79FD443B426}" srcOrd="2" destOrd="0" presId="urn:microsoft.com/office/officeart/2005/8/layout/vProcess5"/>
    <dgm:cxn modelId="{A8D82EC4-3F23-4789-8A31-182A8B9DFC1C}" type="presParOf" srcId="{607EB668-931C-482B-9726-52F85F338133}" destId="{EBB28A0C-1624-43E3-BB0E-AA9247A234D9}" srcOrd="3" destOrd="0" presId="urn:microsoft.com/office/officeart/2005/8/layout/vProcess5"/>
    <dgm:cxn modelId="{9AFC68C1-9CB7-4991-90F0-A488C6E7C896}" type="presParOf" srcId="{607EB668-931C-482B-9726-52F85F338133}" destId="{6E12B48C-01AE-4462-BF58-14E7DFBFBD36}" srcOrd="4" destOrd="0" presId="urn:microsoft.com/office/officeart/2005/8/layout/vProcess5"/>
    <dgm:cxn modelId="{67295EAC-A60E-479E-B448-75520ABFDF75}" type="presParOf" srcId="{607EB668-931C-482B-9726-52F85F338133}" destId="{3EFF567A-B9D3-4A25-9AD3-2C4A1DD317CE}" srcOrd="5" destOrd="0" presId="urn:microsoft.com/office/officeart/2005/8/layout/vProcess5"/>
    <dgm:cxn modelId="{D753E7F1-4AA6-4C54-94A6-70D654D5FBC8}" type="presParOf" srcId="{607EB668-931C-482B-9726-52F85F338133}" destId="{37E19E35-15F6-4B19-8326-0368236A6052}" srcOrd="6" destOrd="0" presId="urn:microsoft.com/office/officeart/2005/8/layout/vProcess5"/>
    <dgm:cxn modelId="{49CF63E4-3FB6-4784-A5ED-414722B1E1CE}" type="presParOf" srcId="{607EB668-931C-482B-9726-52F85F338133}" destId="{1249DB8B-9BBF-4CEC-813E-1727FDC8F9EC}" srcOrd="7" destOrd="0" presId="urn:microsoft.com/office/officeart/2005/8/layout/vProcess5"/>
    <dgm:cxn modelId="{A5CB21FD-BD75-4C71-8028-3593DBBB0E6A}" type="presParOf" srcId="{607EB668-931C-482B-9726-52F85F338133}" destId="{E1394036-167A-4D9F-ABF2-A34B1155F124}" srcOrd="8" destOrd="0" presId="urn:microsoft.com/office/officeart/2005/8/layout/vProcess5"/>
    <dgm:cxn modelId="{149F5E7B-8AB6-4707-931C-F9D1716D48FE}" type="presParOf" srcId="{607EB668-931C-482B-9726-52F85F338133}" destId="{2B83E8E4-5489-4759-85E4-9256D75DFB13}" srcOrd="9" destOrd="0" presId="urn:microsoft.com/office/officeart/2005/8/layout/vProcess5"/>
    <dgm:cxn modelId="{D9B4EF38-C902-430F-A04C-49999B98B62C}" type="presParOf" srcId="{607EB668-931C-482B-9726-52F85F338133}" destId="{23977FAF-B5DD-41E9-9E9D-9085FEEF6CE3}" srcOrd="10" destOrd="0" presId="urn:microsoft.com/office/officeart/2005/8/layout/vProcess5"/>
    <dgm:cxn modelId="{C19BD300-66D4-443A-9018-A3E4106CE66E}" type="presParOf" srcId="{607EB668-931C-482B-9726-52F85F338133}" destId="{C23EBA0E-01AA-40E3-B337-ED58A6B4CD46}" srcOrd="11" destOrd="0" presId="urn:microsoft.com/office/officeart/2005/8/layout/vProcess5"/>
    <dgm:cxn modelId="{B1A11797-6466-4DA4-8FB8-4AB8661F0CD8}" type="presParOf" srcId="{607EB668-931C-482B-9726-52F85F338133}" destId="{207A5B41-01AF-45FE-BA44-865D16FD9F5B}" srcOrd="12" destOrd="0" presId="urn:microsoft.com/office/officeart/2005/8/layout/vProcess5"/>
    <dgm:cxn modelId="{CEFA507C-D1AF-4733-BAE6-C0E83F10822E}" type="presParOf" srcId="{607EB668-931C-482B-9726-52F85F338133}" destId="{F9A120DE-ED52-4AD0-B8F5-E6E27FE53766}" srcOrd="13" destOrd="0" presId="urn:microsoft.com/office/officeart/2005/8/layout/vProcess5"/>
    <dgm:cxn modelId="{F3084314-67DF-476B-8E47-C2EEB4123BC9}" type="presParOf" srcId="{607EB668-931C-482B-9726-52F85F338133}" destId="{5B3B45F2-3FB2-409B-AEBA-DF890A2AA6B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C40198-C8AE-4842-8432-6DBB6115FE20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1FFF0C3-0157-480D-8264-FE2927D684F3}">
      <dgm:prSet phldrT="[文字]"/>
      <dgm:spPr/>
      <dgm:t>
        <a:bodyPr/>
        <a:lstStyle/>
        <a:p>
          <a:r>
            <a:rPr lang="en-US" altLang="zh-TW" dirty="0" smtClean="0"/>
            <a:t>1.</a:t>
          </a:r>
          <a:r>
            <a:rPr lang="zh-TW" altLang="en-US" dirty="0" smtClean="0"/>
            <a:t>確認目標</a:t>
          </a:r>
          <a:endParaRPr lang="zh-TW" altLang="en-US" dirty="0"/>
        </a:p>
      </dgm:t>
    </dgm:pt>
    <dgm:pt modelId="{50F6B520-3923-4801-875D-4D59F493A9E7}" type="parTrans" cxnId="{5A7B95A6-8237-4C3C-BF38-45A308675865}">
      <dgm:prSet/>
      <dgm:spPr/>
      <dgm:t>
        <a:bodyPr/>
        <a:lstStyle/>
        <a:p>
          <a:endParaRPr lang="zh-TW" altLang="en-US"/>
        </a:p>
      </dgm:t>
    </dgm:pt>
    <dgm:pt modelId="{2439ED53-CBFE-48BD-A98B-24B6517EE299}" type="sibTrans" cxnId="{5A7B95A6-8237-4C3C-BF38-45A308675865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zh-TW" altLang="en-US"/>
        </a:p>
      </dgm:t>
    </dgm:pt>
    <dgm:pt modelId="{36B1D63A-ED81-4937-A4B7-E84955B095E8}">
      <dgm:prSet phldrT="[文字]"/>
      <dgm:spPr/>
      <dgm:t>
        <a:bodyPr/>
        <a:lstStyle/>
        <a:p>
          <a:r>
            <a:rPr lang="en-US" altLang="zh-TW" dirty="0" smtClean="0"/>
            <a:t>2.</a:t>
          </a:r>
          <a:r>
            <a:rPr lang="zh-TW" altLang="en-US" dirty="0" smtClean="0"/>
            <a:t>編輯文本</a:t>
          </a:r>
          <a:endParaRPr lang="zh-TW" altLang="en-US" dirty="0"/>
        </a:p>
      </dgm:t>
    </dgm:pt>
    <dgm:pt modelId="{9D47E82D-D57B-45B3-9F20-79C00B486DC6}" type="parTrans" cxnId="{A2705962-D0FE-47AF-8C19-102B20C4B7B6}">
      <dgm:prSet/>
      <dgm:spPr/>
      <dgm:t>
        <a:bodyPr/>
        <a:lstStyle/>
        <a:p>
          <a:endParaRPr lang="zh-TW" altLang="en-US"/>
        </a:p>
      </dgm:t>
    </dgm:pt>
    <dgm:pt modelId="{FCCAC790-FB39-466A-964C-F1D17D58E386}" type="sibTrans" cxnId="{A2705962-D0FE-47AF-8C19-102B20C4B7B6}">
      <dgm:prSet/>
      <dgm:spPr/>
      <dgm:t>
        <a:bodyPr/>
        <a:lstStyle/>
        <a:p>
          <a:endParaRPr lang="zh-TW" altLang="en-US"/>
        </a:p>
      </dgm:t>
    </dgm:pt>
    <dgm:pt modelId="{DD0B3D1F-3D62-48FE-AED4-210EA8365310}" type="pres">
      <dgm:prSet presAssocID="{5FC40198-C8AE-4842-8432-6DBB6115FE2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51A03E2-85DD-4785-BA99-B3F235E58819}" type="pres">
      <dgm:prSet presAssocID="{5FC40198-C8AE-4842-8432-6DBB6115FE20}" presName="dummyMaxCanvas" presStyleCnt="0">
        <dgm:presLayoutVars/>
      </dgm:prSet>
      <dgm:spPr/>
    </dgm:pt>
    <dgm:pt modelId="{65372E89-7CE3-4F48-B703-EE75179F905B}" type="pres">
      <dgm:prSet presAssocID="{5FC40198-C8AE-4842-8432-6DBB6115FE20}" presName="TwoNodes_1" presStyleLbl="node1" presStyleIdx="0" presStyleCnt="2" custScaleX="775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ED4062-F04E-4615-81A7-6FFBCEF0851F}" type="pres">
      <dgm:prSet presAssocID="{5FC40198-C8AE-4842-8432-6DBB6115FE20}" presName="TwoNodes_2" presStyleLbl="node1" presStyleIdx="1" presStyleCnt="2" custScaleX="78112" custLinFactNeighborX="-164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A4F0E1-305B-4775-86E5-030C4DDF6513}" type="pres">
      <dgm:prSet presAssocID="{5FC40198-C8AE-4842-8432-6DBB6115FE20}" presName="TwoConn_1-2" presStyleLbl="fgAccFollowNode1" presStyleIdx="0" presStyleCnt="1" custLinFactX="-19017" custLinFactNeighborX="-100000" custLinFactNeighborY="10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ABB543-6D8E-43DC-BF30-CF4EAE56EFEE}" type="pres">
      <dgm:prSet presAssocID="{5FC40198-C8AE-4842-8432-6DBB6115FE20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BEF34C-1279-49FA-A773-153624ECEC27}" type="pres">
      <dgm:prSet presAssocID="{5FC40198-C8AE-4842-8432-6DBB6115FE20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0654548-8DEE-4B59-8619-6AF10887F96B}" type="presOf" srcId="{36B1D63A-ED81-4937-A4B7-E84955B095E8}" destId="{7DED4062-F04E-4615-81A7-6FFBCEF0851F}" srcOrd="0" destOrd="0" presId="urn:microsoft.com/office/officeart/2005/8/layout/vProcess5"/>
    <dgm:cxn modelId="{5A7B95A6-8237-4C3C-BF38-45A308675865}" srcId="{5FC40198-C8AE-4842-8432-6DBB6115FE20}" destId="{01FFF0C3-0157-480D-8264-FE2927D684F3}" srcOrd="0" destOrd="0" parTransId="{50F6B520-3923-4801-875D-4D59F493A9E7}" sibTransId="{2439ED53-CBFE-48BD-A98B-24B6517EE299}"/>
    <dgm:cxn modelId="{A2705962-D0FE-47AF-8C19-102B20C4B7B6}" srcId="{5FC40198-C8AE-4842-8432-6DBB6115FE20}" destId="{36B1D63A-ED81-4937-A4B7-E84955B095E8}" srcOrd="1" destOrd="0" parTransId="{9D47E82D-D57B-45B3-9F20-79C00B486DC6}" sibTransId="{FCCAC790-FB39-466A-964C-F1D17D58E386}"/>
    <dgm:cxn modelId="{8FDA437E-68D9-4BDA-9563-BED30F6A2997}" type="presOf" srcId="{01FFF0C3-0157-480D-8264-FE2927D684F3}" destId="{D9ABB543-6D8E-43DC-BF30-CF4EAE56EFEE}" srcOrd="1" destOrd="0" presId="urn:microsoft.com/office/officeart/2005/8/layout/vProcess5"/>
    <dgm:cxn modelId="{AE1668F5-ED0D-4BCC-AE4C-6ACE342BAFDD}" type="presOf" srcId="{01FFF0C3-0157-480D-8264-FE2927D684F3}" destId="{65372E89-7CE3-4F48-B703-EE75179F905B}" srcOrd="0" destOrd="0" presId="urn:microsoft.com/office/officeart/2005/8/layout/vProcess5"/>
    <dgm:cxn modelId="{16C29CE8-B750-472F-8E96-12E4F6192262}" type="presOf" srcId="{5FC40198-C8AE-4842-8432-6DBB6115FE20}" destId="{DD0B3D1F-3D62-48FE-AED4-210EA8365310}" srcOrd="0" destOrd="0" presId="urn:microsoft.com/office/officeart/2005/8/layout/vProcess5"/>
    <dgm:cxn modelId="{F60C77EB-48CC-4674-929F-3AE69E72B10C}" type="presOf" srcId="{2439ED53-CBFE-48BD-A98B-24B6517EE299}" destId="{10A4F0E1-305B-4775-86E5-030C4DDF6513}" srcOrd="0" destOrd="0" presId="urn:microsoft.com/office/officeart/2005/8/layout/vProcess5"/>
    <dgm:cxn modelId="{2F410164-352A-4F60-9477-1B75A224A652}" type="presOf" srcId="{36B1D63A-ED81-4937-A4B7-E84955B095E8}" destId="{42BEF34C-1279-49FA-A773-153624ECEC27}" srcOrd="1" destOrd="0" presId="urn:microsoft.com/office/officeart/2005/8/layout/vProcess5"/>
    <dgm:cxn modelId="{49DCCE4A-AEE1-4466-8F5A-39A5EE1E9019}" type="presParOf" srcId="{DD0B3D1F-3D62-48FE-AED4-210EA8365310}" destId="{351A03E2-85DD-4785-BA99-B3F235E58819}" srcOrd="0" destOrd="0" presId="urn:microsoft.com/office/officeart/2005/8/layout/vProcess5"/>
    <dgm:cxn modelId="{2B138C1F-2FC2-4F67-BC70-87A285A33C50}" type="presParOf" srcId="{DD0B3D1F-3D62-48FE-AED4-210EA8365310}" destId="{65372E89-7CE3-4F48-B703-EE75179F905B}" srcOrd="1" destOrd="0" presId="urn:microsoft.com/office/officeart/2005/8/layout/vProcess5"/>
    <dgm:cxn modelId="{016E8661-1C69-4FF5-AC18-E4DE9185676A}" type="presParOf" srcId="{DD0B3D1F-3D62-48FE-AED4-210EA8365310}" destId="{7DED4062-F04E-4615-81A7-6FFBCEF0851F}" srcOrd="2" destOrd="0" presId="urn:microsoft.com/office/officeart/2005/8/layout/vProcess5"/>
    <dgm:cxn modelId="{98006BEF-0E59-4757-9E98-8188FBF3CE7A}" type="presParOf" srcId="{DD0B3D1F-3D62-48FE-AED4-210EA8365310}" destId="{10A4F0E1-305B-4775-86E5-030C4DDF6513}" srcOrd="3" destOrd="0" presId="urn:microsoft.com/office/officeart/2005/8/layout/vProcess5"/>
    <dgm:cxn modelId="{4149880A-0422-416E-A585-EE0159A20217}" type="presParOf" srcId="{DD0B3D1F-3D62-48FE-AED4-210EA8365310}" destId="{D9ABB543-6D8E-43DC-BF30-CF4EAE56EFEE}" srcOrd="4" destOrd="0" presId="urn:microsoft.com/office/officeart/2005/8/layout/vProcess5"/>
    <dgm:cxn modelId="{3D3AA973-082F-4CBB-A032-5D66D336259F}" type="presParOf" srcId="{DD0B3D1F-3D62-48FE-AED4-210EA8365310}" destId="{42BEF34C-1279-49FA-A773-153624ECEC2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72B02-5933-4C48-822E-7BA1153203DE}">
      <dsp:nvSpPr>
        <dsp:cNvPr id="0" name=""/>
        <dsp:cNvSpPr/>
      </dsp:nvSpPr>
      <dsp:spPr>
        <a:xfrm>
          <a:off x="1829" y="0"/>
          <a:ext cx="2846179" cy="4853136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顧及學童的</a:t>
          </a:r>
          <a:r>
            <a:rPr lang="zh-TW" altLang="en-US" sz="2400" b="0" kern="1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n-cs"/>
            </a:rPr>
            <a:t>生活經驗</a:t>
          </a:r>
          <a:r>
            <a:rPr lang="zh-TW" altLang="en-US" sz="2400" b="0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、</a:t>
          </a:r>
          <a:r>
            <a:rPr lang="zh-TW" altLang="en-US" sz="2400" b="0" kern="1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n-cs"/>
            </a:rPr>
            <a:t>興趣</a:t>
          </a:r>
          <a:r>
            <a:rPr lang="zh-TW" altLang="en-US" sz="2400" b="0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、</a:t>
          </a:r>
          <a:r>
            <a:rPr lang="zh-TW" altLang="en-US" sz="2400" b="0" kern="1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n-cs"/>
            </a:rPr>
            <a:t>發展上的特性</a:t>
          </a:r>
          <a:endParaRPr lang="zh-TW" altLang="en-US" sz="2400" b="0" kern="1200" dirty="0">
            <a:solidFill>
              <a:srgbClr val="C00000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1829" y="1941254"/>
        <a:ext cx="2846179" cy="1941254"/>
      </dsp:txXfrm>
    </dsp:sp>
    <dsp:sp modelId="{B88AA91E-4BAB-4DC0-9F21-C01BF0958652}">
      <dsp:nvSpPr>
        <dsp:cNvPr id="0" name=""/>
        <dsp:cNvSpPr/>
      </dsp:nvSpPr>
      <dsp:spPr>
        <a:xfrm>
          <a:off x="616871" y="291188"/>
          <a:ext cx="1616094" cy="161609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564CE-8E3A-4228-BB93-00422AAD6BF9}">
      <dsp:nvSpPr>
        <dsp:cNvPr id="0" name=""/>
        <dsp:cNvSpPr/>
      </dsp:nvSpPr>
      <dsp:spPr>
        <a:xfrm>
          <a:off x="2933394" y="0"/>
          <a:ext cx="2846179" cy="4853136"/>
        </a:xfrm>
        <a:prstGeom prst="roundRect">
          <a:avLst>
            <a:gd name="adj" fmla="val 1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ts val="3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solidFill>
                <a:sysClr val="window" lastClr="FFFFFF"/>
              </a:solidFill>
              <a:latin typeface="標楷體" pitchFamily="65" charset="-120"/>
              <a:ea typeface="標楷體" pitchFamily="65" charset="-120"/>
              <a:cs typeface="+mn-cs"/>
            </a:rPr>
            <a:t>  </a:t>
          </a:r>
          <a:endParaRPr lang="en-US" altLang="zh-TW" sz="2400" b="1" kern="1200" dirty="0" smtClean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ts val="3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2400" b="0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探索</a:t>
          </a:r>
          <a:r>
            <a:rPr lang="zh-TW" altLang="en-US" sz="2400" b="0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與</a:t>
          </a:r>
          <a:r>
            <a:rPr lang="zh-TW" altLang="zh-TW" sz="2400" b="0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體驗</a:t>
          </a:r>
          <a:endParaRPr lang="en-US" altLang="zh-TW" sz="2400" b="0" kern="1200" dirty="0" smtClean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ts val="3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0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理解與欣賞</a:t>
          </a:r>
          <a:endParaRPr lang="en-US" altLang="zh-TW" sz="2400" b="0" kern="1200" dirty="0" smtClean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  <a:p>
          <a:pPr lvl="0" algn="ct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0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表達與運用</a:t>
          </a:r>
          <a:endParaRPr lang="en-US" altLang="zh-TW" sz="2400" b="0" kern="1200" dirty="0" smtClean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  <a:p>
          <a:pPr lvl="0" algn="ct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0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溝通與合作</a:t>
          </a:r>
          <a:endParaRPr lang="en-US" altLang="zh-TW" sz="2400" b="0" kern="1200" dirty="0" smtClean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  <a:p>
          <a:pPr lvl="0" algn="ct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0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態度與情操</a:t>
          </a:r>
          <a:endParaRPr lang="zh-TW" altLang="en-US" sz="2400" b="0" kern="1200" dirty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2933394" y="1941254"/>
        <a:ext cx="2846179" cy="1941254"/>
      </dsp:txXfrm>
    </dsp:sp>
    <dsp:sp modelId="{3AAE5940-B2D0-44DA-ABF1-C35931FEE449}">
      <dsp:nvSpPr>
        <dsp:cNvPr id="0" name=""/>
        <dsp:cNvSpPr/>
      </dsp:nvSpPr>
      <dsp:spPr>
        <a:xfrm>
          <a:off x="3548436" y="291188"/>
          <a:ext cx="1616094" cy="1616094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52F4E-2B5E-469A-82BF-B8A4F1ADC180}">
      <dsp:nvSpPr>
        <dsp:cNvPr id="0" name=""/>
        <dsp:cNvSpPr/>
      </dsp:nvSpPr>
      <dsp:spPr>
        <a:xfrm>
          <a:off x="5864959" y="0"/>
          <a:ext cx="2846179" cy="4853136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endParaRPr lang="en-US" altLang="zh-TW" sz="2400" b="0" kern="1200" dirty="0" smtClean="0">
            <a:solidFill>
              <a:srgbClr val="002060"/>
            </a:solidFill>
            <a:latin typeface="標楷體" pitchFamily="65" charset="-120"/>
            <a:ea typeface="標楷體" pitchFamily="65" charset="-120"/>
            <a:cs typeface="+mn-cs"/>
          </a:endParaRPr>
        </a:p>
        <a:p>
          <a:pPr lvl="0" algn="just" defTabSz="10668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0" kern="1200" dirty="0" smtClea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rPr>
            <a:t>運用不同表徵方式表達（如文字、圖像、肢體等）以及事物的意義</a:t>
          </a:r>
          <a:endParaRPr lang="zh-TW" altLang="en-US" sz="2400" b="0" kern="1200" dirty="0">
            <a:solidFill>
              <a:sysClr val="windowText" lastClr="000000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5864959" y="1941254"/>
        <a:ext cx="2846179" cy="1941254"/>
      </dsp:txXfrm>
    </dsp:sp>
    <dsp:sp modelId="{0D733F5E-73C4-4B74-BDBA-6526503858ED}">
      <dsp:nvSpPr>
        <dsp:cNvPr id="0" name=""/>
        <dsp:cNvSpPr/>
      </dsp:nvSpPr>
      <dsp:spPr>
        <a:xfrm>
          <a:off x="6480001" y="291188"/>
          <a:ext cx="1616094" cy="1616094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DA872-9E89-4360-BCC1-D6AFF3A66831}">
      <dsp:nvSpPr>
        <dsp:cNvPr id="0" name=""/>
        <dsp:cNvSpPr/>
      </dsp:nvSpPr>
      <dsp:spPr>
        <a:xfrm>
          <a:off x="360061" y="3960438"/>
          <a:ext cx="8015930" cy="727970"/>
        </a:xfrm>
        <a:prstGeom prst="leftRightArrow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1D434-9572-431A-B6F4-19EEDC6AB3CF}">
      <dsp:nvSpPr>
        <dsp:cNvPr id="0" name=""/>
        <dsp:cNvSpPr/>
      </dsp:nvSpPr>
      <dsp:spPr>
        <a:xfrm>
          <a:off x="0" y="0"/>
          <a:ext cx="4712923" cy="751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      國旗</a:t>
          </a:r>
          <a:endParaRPr lang="zh-TW" altLang="en-US" sz="2800" kern="1200" dirty="0"/>
        </a:p>
      </dsp:txBody>
      <dsp:txXfrm>
        <a:off x="22018" y="22018"/>
        <a:ext cx="3813756" cy="707727"/>
      </dsp:txXfrm>
    </dsp:sp>
    <dsp:sp modelId="{DAEAF238-8CC8-4A9C-BEBA-F79FD443B426}">
      <dsp:nvSpPr>
        <dsp:cNvPr id="0" name=""/>
        <dsp:cNvSpPr/>
      </dsp:nvSpPr>
      <dsp:spPr>
        <a:xfrm>
          <a:off x="0" y="856175"/>
          <a:ext cx="4712923" cy="751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     國歌、國旗歌、國花</a:t>
          </a:r>
          <a:endParaRPr lang="zh-TW" altLang="en-US" sz="2800" kern="1200" dirty="0"/>
        </a:p>
      </dsp:txBody>
      <dsp:txXfrm>
        <a:off x="22018" y="878193"/>
        <a:ext cx="3828302" cy="707727"/>
      </dsp:txXfrm>
    </dsp:sp>
    <dsp:sp modelId="{EBB28A0C-1624-43E3-BB0E-AA9247A234D9}">
      <dsp:nvSpPr>
        <dsp:cNvPr id="0" name=""/>
        <dsp:cNvSpPr/>
      </dsp:nvSpPr>
      <dsp:spPr>
        <a:xfrm>
          <a:off x="3" y="1712350"/>
          <a:ext cx="4712923" cy="751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      國父</a:t>
          </a:r>
          <a:endParaRPr lang="zh-TW" altLang="en-US" sz="2800" kern="1200" dirty="0"/>
        </a:p>
      </dsp:txBody>
      <dsp:txXfrm>
        <a:off x="22021" y="1734368"/>
        <a:ext cx="3828302" cy="707727"/>
      </dsp:txXfrm>
    </dsp:sp>
    <dsp:sp modelId="{6E12B48C-01AE-4462-BF58-14E7DFBFBD36}">
      <dsp:nvSpPr>
        <dsp:cNvPr id="0" name=""/>
        <dsp:cNvSpPr/>
      </dsp:nvSpPr>
      <dsp:spPr>
        <a:xfrm>
          <a:off x="39616" y="2568525"/>
          <a:ext cx="4712923" cy="751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     國慶日</a:t>
          </a:r>
          <a:endParaRPr lang="zh-TW" altLang="en-US" sz="2800" kern="1200" dirty="0"/>
        </a:p>
      </dsp:txBody>
      <dsp:txXfrm>
        <a:off x="61634" y="2590543"/>
        <a:ext cx="3828302" cy="707727"/>
      </dsp:txXfrm>
    </dsp:sp>
    <dsp:sp modelId="{3EFF567A-B9D3-4A25-9AD3-2C4A1DD317CE}">
      <dsp:nvSpPr>
        <dsp:cNvPr id="0" name=""/>
        <dsp:cNvSpPr/>
      </dsp:nvSpPr>
      <dsp:spPr>
        <a:xfrm>
          <a:off x="18245" y="3424700"/>
          <a:ext cx="4712923" cy="751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     國軍</a:t>
          </a:r>
          <a:endParaRPr lang="zh-TW" altLang="en-US" sz="2800" kern="1200" dirty="0"/>
        </a:p>
      </dsp:txBody>
      <dsp:txXfrm>
        <a:off x="40263" y="3446718"/>
        <a:ext cx="3828302" cy="707727"/>
      </dsp:txXfrm>
    </dsp:sp>
    <dsp:sp modelId="{37E19E35-15F6-4B19-8326-0368236A6052}">
      <dsp:nvSpPr>
        <dsp:cNvPr id="0" name=""/>
        <dsp:cNvSpPr/>
      </dsp:nvSpPr>
      <dsp:spPr>
        <a:xfrm>
          <a:off x="4224277" y="549205"/>
          <a:ext cx="488646" cy="48864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4334222" y="549205"/>
        <a:ext cx="268756" cy="367706"/>
      </dsp:txXfrm>
    </dsp:sp>
    <dsp:sp modelId="{1249DB8B-9BBF-4CEC-813E-1727FDC8F9EC}">
      <dsp:nvSpPr>
        <dsp:cNvPr id="0" name=""/>
        <dsp:cNvSpPr/>
      </dsp:nvSpPr>
      <dsp:spPr>
        <a:xfrm>
          <a:off x="4263883" y="1405380"/>
          <a:ext cx="488646" cy="48864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4373828" y="1405380"/>
        <a:ext cx="268756" cy="367706"/>
      </dsp:txXfrm>
    </dsp:sp>
    <dsp:sp modelId="{E1394036-167A-4D9F-ABF2-A34B1155F124}">
      <dsp:nvSpPr>
        <dsp:cNvPr id="0" name=""/>
        <dsp:cNvSpPr/>
      </dsp:nvSpPr>
      <dsp:spPr>
        <a:xfrm>
          <a:off x="4248472" y="2249025"/>
          <a:ext cx="488646" cy="48864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4358417" y="2249025"/>
        <a:ext cx="268756" cy="367706"/>
      </dsp:txXfrm>
    </dsp:sp>
    <dsp:sp modelId="{2B83E8E4-5489-4759-85E4-9256D75DFB13}">
      <dsp:nvSpPr>
        <dsp:cNvPr id="0" name=""/>
        <dsp:cNvSpPr/>
      </dsp:nvSpPr>
      <dsp:spPr>
        <a:xfrm>
          <a:off x="4263881" y="3113553"/>
          <a:ext cx="488646" cy="48864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4373826" y="3113553"/>
        <a:ext cx="268756" cy="367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72E89-7CE3-4F48-B703-EE75179F905B}">
      <dsp:nvSpPr>
        <dsp:cNvPr id="0" name=""/>
        <dsp:cNvSpPr/>
      </dsp:nvSpPr>
      <dsp:spPr>
        <a:xfrm>
          <a:off x="443283" y="0"/>
          <a:ext cx="3061272" cy="817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kern="1200" dirty="0" smtClean="0"/>
            <a:t>1.</a:t>
          </a:r>
          <a:r>
            <a:rPr lang="zh-TW" altLang="en-US" sz="3000" kern="1200" dirty="0" smtClean="0"/>
            <a:t>確認目標</a:t>
          </a:r>
          <a:endParaRPr lang="zh-TW" altLang="en-US" sz="3000" kern="1200" dirty="0"/>
        </a:p>
      </dsp:txBody>
      <dsp:txXfrm>
        <a:off x="467218" y="23935"/>
        <a:ext cx="2395571" cy="769319"/>
      </dsp:txXfrm>
    </dsp:sp>
    <dsp:sp modelId="{7DED4062-F04E-4615-81A7-6FFBCEF0851F}">
      <dsp:nvSpPr>
        <dsp:cNvPr id="0" name=""/>
        <dsp:cNvSpPr/>
      </dsp:nvSpPr>
      <dsp:spPr>
        <a:xfrm>
          <a:off x="480217" y="998786"/>
          <a:ext cx="3083735" cy="817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kern="1200" dirty="0" smtClean="0"/>
            <a:t>2.</a:t>
          </a:r>
          <a:r>
            <a:rPr lang="zh-TW" altLang="en-US" sz="3000" kern="1200" dirty="0" smtClean="0"/>
            <a:t>編輯文本</a:t>
          </a:r>
          <a:endParaRPr lang="zh-TW" altLang="en-US" sz="3000" kern="1200" dirty="0"/>
        </a:p>
      </dsp:txBody>
      <dsp:txXfrm>
        <a:off x="504152" y="1022721"/>
        <a:ext cx="2076767" cy="769319"/>
      </dsp:txXfrm>
    </dsp:sp>
    <dsp:sp modelId="{10A4F0E1-305B-4775-86E5-030C4DDF6513}">
      <dsp:nvSpPr>
        <dsp:cNvPr id="0" name=""/>
        <dsp:cNvSpPr/>
      </dsp:nvSpPr>
      <dsp:spPr>
        <a:xfrm>
          <a:off x="2784479" y="648074"/>
          <a:ext cx="531172" cy="531172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2903993" y="648074"/>
        <a:ext cx="292144" cy="399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8D99E-C0ED-432B-BE3C-1D4CE8758EAF}" type="datetimeFigureOut">
              <a:rPr lang="zh-TW" altLang="en-US" smtClean="0"/>
              <a:pPr/>
              <a:t>2014/12/3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771D6-6258-4FEA-8882-8655A06250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34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drc.mnd.gov.tw/rdrc/UpFiles/report/1020905.pdf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D69E-31DB-4597-B69B-732FDA8E93B2}" type="slidenum">
              <a:rPr lang="zh-TW" altLang="en-US" smtClean="0">
                <a:solidFill>
                  <a:prstClr val="black"/>
                </a:solidFill>
              </a:rPr>
              <a:pPr/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5006E-FB16-4FBA-AF80-44624621FBF2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52FF9-6191-4E45-B5F5-95357270E711}" type="slidenum">
              <a:rPr lang="zh-TW" altLang="en-US" smtClean="0">
                <a:solidFill>
                  <a:prstClr val="black"/>
                </a:solidFill>
              </a:rPr>
              <a:pPr/>
              <a:t>25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5006E-FB16-4FBA-AF80-44624621FBF2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875D9-FE24-417E-A2A6-55ED00A8A360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875D9-FE24-417E-A2A6-55ED00A8A360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5006E-FB16-4FBA-AF80-44624621FBF2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875D9-FE24-417E-A2A6-55ED00A8A360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/>
              <a:t>1.</a:t>
            </a:r>
            <a:r>
              <a:rPr lang="zh-TW" altLang="en-US" smtClean="0"/>
              <a:t>空軍第四九九聯隊補給中隊蔡秀琪士官長</a:t>
            </a:r>
            <a:r>
              <a:rPr lang="en-US" altLang="zh-TW" smtClean="0"/>
              <a:t>(</a:t>
            </a:r>
            <a:r>
              <a:rPr lang="zh-TW" altLang="en-US" smtClean="0"/>
              <a:t>民</a:t>
            </a:r>
            <a:r>
              <a:rPr lang="en-US" altLang="zh-TW" smtClean="0"/>
              <a:t>102</a:t>
            </a:r>
            <a:r>
              <a:rPr lang="zh-TW" altLang="en-US" smtClean="0"/>
              <a:t>年</a:t>
            </a:r>
            <a:r>
              <a:rPr lang="en-US" altLang="zh-TW" smtClean="0"/>
              <a:t>9</a:t>
            </a:r>
            <a:r>
              <a:rPr lang="zh-TW" altLang="en-US" smtClean="0"/>
              <a:t>月</a:t>
            </a:r>
            <a:r>
              <a:rPr lang="en-US" altLang="zh-TW" smtClean="0"/>
              <a:t>5</a:t>
            </a:r>
            <a:r>
              <a:rPr lang="zh-TW" altLang="en-US" smtClean="0"/>
              <a:t>日</a:t>
            </a:r>
            <a:r>
              <a:rPr lang="en-US" altLang="zh-TW" smtClean="0"/>
              <a:t>)</a:t>
            </a:r>
            <a:r>
              <a:rPr lang="zh-TW" altLang="en-US" smtClean="0"/>
              <a:t>。快樂從軍專題報導。奮鬥月刊。民</a:t>
            </a:r>
            <a:r>
              <a:rPr lang="en-US" altLang="zh-TW" smtClean="0"/>
              <a:t>102</a:t>
            </a:r>
            <a:r>
              <a:rPr lang="zh-TW" altLang="en-US" smtClean="0"/>
              <a:t>年</a:t>
            </a:r>
            <a:r>
              <a:rPr lang="en-US" altLang="zh-TW" smtClean="0"/>
              <a:t>11</a:t>
            </a:r>
            <a:r>
              <a:rPr lang="zh-TW" altLang="en-US" smtClean="0"/>
              <a:t>月</a:t>
            </a:r>
            <a:r>
              <a:rPr lang="en-US" altLang="zh-TW" smtClean="0"/>
              <a:t>21</a:t>
            </a:r>
            <a:r>
              <a:rPr lang="zh-TW" altLang="en-US" smtClean="0"/>
              <a:t>日，取自</a:t>
            </a:r>
            <a:r>
              <a:rPr lang="en-US" altLang="zh-TW" smtClean="0"/>
              <a:t>http://rdrc.mnd.gov.tw/rdrc/UpFiles/report/1020905.pdf</a:t>
            </a:r>
            <a:r>
              <a:rPr lang="zh-TW" altLang="en-US" smtClean="0"/>
              <a:t>。</a:t>
            </a:r>
          </a:p>
        </p:txBody>
      </p:sp>
      <p:sp>
        <p:nvSpPr>
          <p:cNvPr id="8089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B0CF36-E7B6-4B44-A85B-43DD44814254}" type="slidenum">
              <a:rPr lang="zh-TW" alt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zh-TW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/>
              <a:t>1.</a:t>
            </a:r>
            <a:r>
              <a:rPr lang="zh-TW" altLang="en-US" smtClean="0"/>
              <a:t>海軍服制：中華民國海軍，民</a:t>
            </a:r>
            <a:r>
              <a:rPr lang="en-US" altLang="zh-TW" smtClean="0"/>
              <a:t>102</a:t>
            </a:r>
            <a:r>
              <a:rPr lang="zh-TW" altLang="en-US" smtClean="0"/>
              <a:t>年</a:t>
            </a:r>
            <a:r>
              <a:rPr lang="en-US" altLang="zh-TW" smtClean="0"/>
              <a:t>11</a:t>
            </a:r>
            <a:r>
              <a:rPr lang="zh-TW" altLang="en-US" smtClean="0"/>
              <a:t>月</a:t>
            </a:r>
            <a:r>
              <a:rPr lang="en-US" altLang="zh-TW" smtClean="0"/>
              <a:t>12</a:t>
            </a:r>
            <a:r>
              <a:rPr lang="zh-TW" altLang="en-US" smtClean="0"/>
              <a:t>日，取自</a:t>
            </a:r>
            <a:r>
              <a:rPr lang="en-US" altLang="zh-TW" smtClean="0"/>
              <a:t>http://navy.mnd.gov.tw/Publish.aspx?cnid=2895&amp;p=47845&amp;Level=2</a:t>
            </a:r>
            <a:r>
              <a:rPr lang="zh-TW" altLang="en-US" smtClean="0"/>
              <a:t>。</a:t>
            </a:r>
          </a:p>
        </p:txBody>
      </p:sp>
      <p:sp>
        <p:nvSpPr>
          <p:cNvPr id="8294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AB2C6A-2363-488A-8657-21164F40C35E}" type="slidenum">
              <a:rPr lang="zh-TW" alt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zh-TW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/>
              <a:t>1. </a:t>
            </a:r>
            <a:r>
              <a:rPr lang="zh-TW" altLang="en-US" smtClean="0"/>
              <a:t>飛行官：唐詩孟，空軍司令部考核官。</a:t>
            </a:r>
          </a:p>
        </p:txBody>
      </p:sp>
      <p:sp>
        <p:nvSpPr>
          <p:cNvPr id="8499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05D8E0-4756-47FC-AD48-9BCC1FB9A979}" type="slidenum">
              <a:rPr lang="zh-TW" alt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zh-TW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照片來源：</a:t>
            </a:r>
          </a:p>
          <a:p>
            <a:pPr>
              <a:spcBef>
                <a:spcPct val="0"/>
              </a:spcBef>
            </a:pPr>
            <a:r>
              <a:rPr lang="en-US" altLang="zh-TW" smtClean="0"/>
              <a:t>1.</a:t>
            </a:r>
            <a:r>
              <a:rPr lang="zh-TW" altLang="en-US" smtClean="0"/>
              <a:t>空軍第四九九聯隊補給中隊蔡秀琪士官長</a:t>
            </a:r>
            <a:r>
              <a:rPr lang="en-US" altLang="zh-TW" smtClean="0"/>
              <a:t>(</a:t>
            </a:r>
            <a:r>
              <a:rPr lang="zh-TW" altLang="en-US" smtClean="0"/>
              <a:t>民</a:t>
            </a:r>
            <a:r>
              <a:rPr lang="en-US" altLang="zh-TW" smtClean="0"/>
              <a:t>102</a:t>
            </a:r>
            <a:r>
              <a:rPr lang="zh-TW" altLang="en-US" smtClean="0"/>
              <a:t>年</a:t>
            </a:r>
            <a:r>
              <a:rPr lang="en-US" altLang="zh-TW" smtClean="0"/>
              <a:t>9</a:t>
            </a:r>
            <a:r>
              <a:rPr lang="zh-TW" altLang="en-US" smtClean="0"/>
              <a:t>月</a:t>
            </a:r>
            <a:r>
              <a:rPr lang="en-US" altLang="zh-TW" smtClean="0"/>
              <a:t>5</a:t>
            </a:r>
            <a:r>
              <a:rPr lang="zh-TW" altLang="en-US" smtClean="0"/>
              <a:t>日</a:t>
            </a:r>
            <a:r>
              <a:rPr lang="en-US" altLang="zh-TW" smtClean="0"/>
              <a:t>)</a:t>
            </a:r>
            <a:r>
              <a:rPr lang="zh-TW" altLang="en-US" smtClean="0"/>
              <a:t>。快樂從軍專題報導。</a:t>
            </a:r>
            <a:r>
              <a:rPr lang="zh-TW" altLang="en-US" b="1" smtClean="0"/>
              <a:t>奮鬥月刊</a:t>
            </a:r>
            <a:r>
              <a:rPr lang="zh-TW" altLang="en-US" smtClean="0"/>
              <a:t>。民</a:t>
            </a:r>
            <a:r>
              <a:rPr lang="en-US" altLang="zh-TW" smtClean="0"/>
              <a:t>102</a:t>
            </a:r>
            <a:r>
              <a:rPr lang="zh-TW" altLang="en-US" smtClean="0"/>
              <a:t>年</a:t>
            </a:r>
            <a:r>
              <a:rPr lang="en-US" altLang="zh-TW" smtClean="0"/>
              <a:t>11</a:t>
            </a:r>
            <a:r>
              <a:rPr lang="zh-TW" altLang="en-US" smtClean="0"/>
              <a:t>月</a:t>
            </a:r>
            <a:r>
              <a:rPr lang="en-US" altLang="zh-TW" smtClean="0"/>
              <a:t>21</a:t>
            </a:r>
            <a:r>
              <a:rPr lang="zh-TW" altLang="en-US" smtClean="0"/>
              <a:t>日，取自</a:t>
            </a:r>
            <a:r>
              <a:rPr lang="en-US" altLang="zh-TW" smtClean="0">
                <a:hlinkClick r:id="rId3"/>
              </a:rPr>
              <a:t>http://rdrc.mnd.gov.tw/rdrc/UpFiles/report/1020905.pdf</a:t>
            </a:r>
            <a:r>
              <a:rPr lang="zh-TW" altLang="en-US" smtClean="0"/>
              <a:t>。</a:t>
            </a:r>
          </a:p>
          <a:p>
            <a:pPr>
              <a:spcBef>
                <a:spcPct val="0"/>
              </a:spcBef>
            </a:pPr>
            <a:r>
              <a:rPr lang="en-US" altLang="zh-TW" smtClean="0"/>
              <a:t>2.</a:t>
            </a:r>
            <a:r>
              <a:rPr lang="zh-TW" altLang="en-US" smtClean="0"/>
              <a:t>陸軍Ｍ６０Ａ３型戰車：中華民國國防部。民</a:t>
            </a:r>
            <a:r>
              <a:rPr lang="en-US" altLang="zh-TW" smtClean="0"/>
              <a:t>101</a:t>
            </a:r>
            <a:r>
              <a:rPr lang="zh-TW" altLang="en-US" smtClean="0"/>
              <a:t>年</a:t>
            </a:r>
            <a:r>
              <a:rPr lang="en-US" altLang="zh-TW" smtClean="0"/>
              <a:t>7</a:t>
            </a:r>
            <a:r>
              <a:rPr lang="zh-TW" altLang="en-US" smtClean="0"/>
              <a:t>月</a:t>
            </a:r>
            <a:r>
              <a:rPr lang="en-US" altLang="zh-TW" smtClean="0"/>
              <a:t>5</a:t>
            </a:r>
            <a:r>
              <a:rPr lang="zh-TW" altLang="en-US" smtClean="0"/>
              <a:t>日，取自</a:t>
            </a:r>
            <a:r>
              <a:rPr lang="en-US" altLang="zh-TW" smtClean="0"/>
              <a:t>http://www.mnd.gov.tw/publish.aspx?cnid=77&amp;p=30</a:t>
            </a:r>
            <a:r>
              <a:rPr lang="zh-TW" altLang="en-US" smtClean="0"/>
              <a:t>。</a:t>
            </a:r>
            <a:endParaRPr lang="en-US" altLang="zh-TW" smtClean="0"/>
          </a:p>
          <a:p>
            <a:pPr>
              <a:spcBef>
                <a:spcPct val="0"/>
              </a:spcBef>
            </a:pP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介紹</a:t>
            </a:r>
            <a:r>
              <a:rPr lang="en-US" altLang="zh-TW" smtClean="0"/>
              <a:t>:</a:t>
            </a:r>
            <a:r>
              <a:rPr lang="zh-TW" altLang="en-US" smtClean="0"/>
              <a:t>Ｍ６０Ａ３型戰車是由Ｍ６０Ａ１型戰車改良型，為我國向美國採購之陸軍主力戰車，其主要的改良為射控系統、新式雷射測距儀配合彈道計算機，具備夜戰能力並可於核生化狀況下履行作戰，使其第一發命中率大幅提昇，為我國目前主力戰車之一。</a:t>
            </a:r>
            <a:r>
              <a:rPr lang="en-US" altLang="zh-TW" smtClean="0"/>
              <a:t>)</a:t>
            </a:r>
            <a:endParaRPr lang="zh-TW" altLang="en-US" smtClean="0"/>
          </a:p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704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DED004-F413-4669-8D7C-C8C2B4F1AAF2}" type="slidenum">
              <a:rPr lang="zh-TW" alt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zh-TW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照片來源：</a:t>
            </a:r>
          </a:p>
          <a:p>
            <a:pPr>
              <a:spcBef>
                <a:spcPct val="0"/>
              </a:spcBef>
            </a:pPr>
            <a:r>
              <a:rPr lang="en-US" altLang="zh-TW" smtClean="0"/>
              <a:t>1.</a:t>
            </a:r>
            <a:r>
              <a:rPr lang="zh-TW" altLang="en-US" smtClean="0"/>
              <a:t>海軍服制</a:t>
            </a:r>
            <a:r>
              <a:rPr lang="zh-TW" altLang="en-US" smtClean="0">
                <a:latin typeface="新細明體" charset="-120"/>
              </a:rPr>
              <a:t>：中華民國海軍，民</a:t>
            </a:r>
            <a:r>
              <a:rPr lang="en-US" altLang="zh-TW" smtClean="0">
                <a:latin typeface="新細明體" charset="-120"/>
              </a:rPr>
              <a:t>102</a:t>
            </a:r>
            <a:r>
              <a:rPr lang="zh-TW" altLang="en-US" smtClean="0">
                <a:latin typeface="新細明體" charset="-120"/>
              </a:rPr>
              <a:t>年</a:t>
            </a:r>
            <a:r>
              <a:rPr lang="en-US" altLang="zh-TW" smtClean="0">
                <a:latin typeface="新細明體" charset="-120"/>
              </a:rPr>
              <a:t>11</a:t>
            </a:r>
            <a:r>
              <a:rPr lang="zh-TW" altLang="en-US" smtClean="0">
                <a:latin typeface="新細明體" charset="-120"/>
              </a:rPr>
              <a:t>月</a:t>
            </a:r>
            <a:r>
              <a:rPr lang="en-US" altLang="zh-TW" smtClean="0">
                <a:latin typeface="新細明體" charset="-120"/>
              </a:rPr>
              <a:t>12</a:t>
            </a:r>
            <a:r>
              <a:rPr lang="zh-TW" altLang="en-US" smtClean="0">
                <a:latin typeface="新細明體" charset="-120"/>
              </a:rPr>
              <a:t>日，取自</a:t>
            </a:r>
            <a:r>
              <a:rPr lang="en-US" altLang="zh-TW" smtClean="0">
                <a:latin typeface="新細明體" charset="-120"/>
              </a:rPr>
              <a:t>http://navy.mnd.gov.tw/Publish.aspx?cnid=2895&amp;p=47845&amp;Level=2</a:t>
            </a:r>
            <a:r>
              <a:rPr lang="zh-TW" altLang="en-US" smtClean="0">
                <a:latin typeface="新細明體" charset="-120"/>
              </a:rPr>
              <a:t>。</a:t>
            </a:r>
            <a:endParaRPr lang="en-US" altLang="zh-TW" smtClean="0">
              <a:latin typeface="新細明體" charset="-120"/>
            </a:endParaRPr>
          </a:p>
          <a:p>
            <a:pPr>
              <a:spcBef>
                <a:spcPct val="0"/>
              </a:spcBef>
            </a:pPr>
            <a:r>
              <a:rPr lang="en-US" altLang="zh-TW" smtClean="0"/>
              <a:t>2.</a:t>
            </a:r>
            <a:r>
              <a:rPr lang="zh-TW" altLang="en-US" smtClean="0"/>
              <a:t>茄比級潛艦：中華民國海軍，民</a:t>
            </a:r>
            <a:r>
              <a:rPr lang="en-US" altLang="zh-TW" smtClean="0"/>
              <a:t>102</a:t>
            </a:r>
            <a:r>
              <a:rPr lang="zh-TW" altLang="en-US" smtClean="0"/>
              <a:t>年</a:t>
            </a:r>
            <a:r>
              <a:rPr lang="en-US" altLang="zh-TW" smtClean="0"/>
              <a:t>11</a:t>
            </a:r>
            <a:r>
              <a:rPr lang="zh-TW" altLang="en-US" smtClean="0"/>
              <a:t>月</a:t>
            </a:r>
            <a:r>
              <a:rPr lang="en-US" altLang="zh-TW" smtClean="0"/>
              <a:t>12</a:t>
            </a:r>
            <a:r>
              <a:rPr lang="zh-TW" altLang="en-US" smtClean="0"/>
              <a:t>日，取自</a:t>
            </a:r>
            <a:r>
              <a:rPr lang="en-US" altLang="zh-TW" smtClean="0"/>
              <a:t>http://navy.mnd.gov.tw/Publish.aspx?cnid=866&amp;p=10159&amp;Level=2</a:t>
            </a:r>
            <a:r>
              <a:rPr lang="zh-TW" altLang="en-US" smtClean="0"/>
              <a:t>。</a:t>
            </a:r>
            <a:endParaRPr lang="en-US" altLang="zh-TW" smtClean="0"/>
          </a:p>
          <a:p>
            <a:pPr>
              <a:spcBef>
                <a:spcPct val="0"/>
              </a:spcBef>
            </a:pPr>
            <a:r>
              <a:rPr lang="en-US" altLang="zh-TW" smtClean="0"/>
              <a:t>(</a:t>
            </a:r>
            <a:r>
              <a:rPr lang="zh-TW" altLang="en-US" smtClean="0"/>
              <a:t>介紹</a:t>
            </a:r>
            <a:r>
              <a:rPr lang="en-US" altLang="zh-TW" smtClean="0"/>
              <a:t>:</a:t>
            </a:r>
            <a:r>
              <a:rPr lang="zh-TW" altLang="en-US" smtClean="0"/>
              <a:t>本軍現有茄比級潛艦計有海獅及海豹軍艦兩艘，其原為美軍艦隊編屬潛艦，於</a:t>
            </a:r>
            <a:r>
              <a:rPr lang="en-US" altLang="zh-TW" smtClean="0"/>
              <a:t>1944</a:t>
            </a:r>
            <a:r>
              <a:rPr lang="zh-TW" altLang="en-US" smtClean="0"/>
              <a:t>及</a:t>
            </a:r>
            <a:r>
              <a:rPr lang="en-US" altLang="zh-TW" smtClean="0"/>
              <a:t>1946</a:t>
            </a:r>
            <a:r>
              <a:rPr lang="zh-TW" altLang="en-US" smtClean="0"/>
              <a:t>年分別建造於美國費城及康乃狄克州，其後於民國</a:t>
            </a:r>
            <a:r>
              <a:rPr lang="en-US" altLang="zh-TW" smtClean="0"/>
              <a:t>62</a:t>
            </a:r>
            <a:r>
              <a:rPr lang="zh-TW" altLang="en-US" smtClean="0"/>
              <a:t>年</a:t>
            </a:r>
            <a:r>
              <a:rPr lang="en-US" altLang="zh-TW" smtClean="0"/>
              <a:t>(1973)</a:t>
            </a:r>
            <a:r>
              <a:rPr lang="zh-TW" altLang="en-US" smtClean="0"/>
              <a:t>返國服勤。茄比級潛艦續航力可達</a:t>
            </a:r>
            <a:r>
              <a:rPr lang="en-US" altLang="zh-TW" smtClean="0"/>
              <a:t>4500</a:t>
            </a:r>
            <a:r>
              <a:rPr lang="zh-TW" altLang="en-US" smtClean="0"/>
              <a:t>浬，可於海上獨立作戰達</a:t>
            </a:r>
            <a:r>
              <a:rPr lang="en-US" altLang="zh-TW" smtClean="0"/>
              <a:t>33</a:t>
            </a:r>
            <a:r>
              <a:rPr lang="zh-TW" altLang="en-US" smtClean="0"/>
              <a:t>天之久，目前主要擔任潛艦人員訓練及艦隊反潛作戰訓練任務，於戰時可擔任監偵、布雷、特攻及水下作戰之任務。本軍現有茄比級潛艦計海獅、海豹兩艘，海獅、海豹軍艦原為美國艦隊型潛艦，一九四四、一九四六年分別於美國費城及康乃狄克州製造，民國六十二年赴美接艦，民國六十三年返國服勤。茄比級潛艦續航力可達四五００浬，他可在海中獨立作戰達</a:t>
            </a:r>
            <a:r>
              <a:rPr lang="en-US" altLang="zh-TW" smtClean="0"/>
              <a:t>45</a:t>
            </a:r>
            <a:r>
              <a:rPr lang="zh-TW" altLang="en-US" smtClean="0"/>
              <a:t>天之久，現行主要擔任潛艦人員訓練及艦隊反潛作戰訓練任務，並可擔任監偵、布雷及特攻作戰之任務。</a:t>
            </a:r>
            <a:r>
              <a:rPr lang="en-US" altLang="zh-TW" smtClean="0"/>
              <a:t>)</a:t>
            </a:r>
          </a:p>
        </p:txBody>
      </p:sp>
      <p:sp>
        <p:nvSpPr>
          <p:cNvPr id="8909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BD323D-88EC-438D-876B-261A3ADFB888}" type="slidenum">
              <a:rPr lang="zh-TW" alt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zh-TW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照片來源</a:t>
            </a:r>
            <a:r>
              <a:rPr lang="zh-TW" altLang="en-US" smtClean="0">
                <a:latin typeface="新細明體" charset="-120"/>
              </a:rPr>
              <a:t>：</a:t>
            </a:r>
            <a:endParaRPr lang="en-US" altLang="zh-TW" smtClean="0">
              <a:latin typeface="新細明體" charset="-120"/>
            </a:endParaRPr>
          </a:p>
          <a:p>
            <a:pPr>
              <a:spcBef>
                <a:spcPct val="0"/>
              </a:spcBef>
            </a:pPr>
            <a:r>
              <a:rPr lang="en-US" altLang="zh-TW" smtClean="0">
                <a:latin typeface="新細明體" charset="-120"/>
              </a:rPr>
              <a:t>1.</a:t>
            </a:r>
            <a:r>
              <a:rPr lang="zh-TW" altLang="en-US" smtClean="0">
                <a:latin typeface="新細明體" charset="-120"/>
              </a:rPr>
              <a:t> 飛行官：唐詩孟，空軍司令部考核官。</a:t>
            </a:r>
            <a:endParaRPr lang="en-US" altLang="zh-TW" smtClean="0">
              <a:latin typeface="新細明體" charset="-120"/>
            </a:endParaRPr>
          </a:p>
          <a:p>
            <a:pPr>
              <a:spcBef>
                <a:spcPct val="0"/>
              </a:spcBef>
            </a:pPr>
            <a:r>
              <a:rPr lang="en-US" altLang="zh-TW" smtClean="0">
                <a:latin typeface="新細明體" charset="-120"/>
              </a:rPr>
              <a:t>2.F16</a:t>
            </a:r>
            <a:r>
              <a:rPr lang="zh-TW" altLang="en-US" smtClean="0">
                <a:latin typeface="新細明體" charset="-120"/>
              </a:rPr>
              <a:t>戰機：中華民國空軍，民</a:t>
            </a:r>
            <a:r>
              <a:rPr lang="en-US" altLang="zh-TW" smtClean="0">
                <a:latin typeface="新細明體" charset="-120"/>
              </a:rPr>
              <a:t>102</a:t>
            </a:r>
            <a:r>
              <a:rPr lang="zh-TW" altLang="en-US" smtClean="0">
                <a:latin typeface="新細明體" charset="-120"/>
              </a:rPr>
              <a:t>年</a:t>
            </a:r>
            <a:r>
              <a:rPr lang="en-US" altLang="zh-TW" smtClean="0">
                <a:latin typeface="新細明體" charset="-120"/>
              </a:rPr>
              <a:t>11</a:t>
            </a:r>
            <a:r>
              <a:rPr lang="zh-TW" altLang="en-US" smtClean="0">
                <a:latin typeface="新細明體" charset="-120"/>
              </a:rPr>
              <a:t>月</a:t>
            </a:r>
            <a:r>
              <a:rPr lang="en-US" altLang="zh-TW" smtClean="0">
                <a:latin typeface="新細明體" charset="-120"/>
              </a:rPr>
              <a:t>12</a:t>
            </a:r>
            <a:r>
              <a:rPr lang="zh-TW" altLang="en-US" smtClean="0">
                <a:latin typeface="新細明體" charset="-120"/>
              </a:rPr>
              <a:t>日，取自</a:t>
            </a:r>
            <a:r>
              <a:rPr lang="en-US" altLang="zh-TW" smtClean="0">
                <a:latin typeface="新細明體" charset="-120"/>
              </a:rPr>
              <a:t>http://air.mnd.gov.tw/Publish.aspx?cnid=1744&amp;p=13023&amp;Level=1</a:t>
            </a:r>
            <a:r>
              <a:rPr lang="zh-TW" altLang="en-US" smtClean="0">
                <a:latin typeface="新細明體" charset="-120"/>
              </a:rPr>
              <a:t>。</a:t>
            </a:r>
            <a:endParaRPr lang="en-US" altLang="zh-TW" smtClean="0">
              <a:latin typeface="新細明體" charset="-120"/>
            </a:endParaRPr>
          </a:p>
          <a:p>
            <a:pPr>
              <a:spcBef>
                <a:spcPct val="0"/>
              </a:spcBef>
            </a:pPr>
            <a:r>
              <a:rPr lang="zh-TW" altLang="en-US" smtClean="0">
                <a:latin typeface="新細明體" charset="-120"/>
              </a:rPr>
              <a:t> </a:t>
            </a:r>
            <a:r>
              <a:rPr lang="en-US" altLang="zh-TW" smtClean="0">
                <a:latin typeface="新細明體" charset="-120"/>
              </a:rPr>
              <a:t>(</a:t>
            </a:r>
            <a:r>
              <a:rPr lang="zh-TW" altLang="en-US" smtClean="0">
                <a:latin typeface="新細明體" charset="-120"/>
              </a:rPr>
              <a:t>介紹</a:t>
            </a:r>
            <a:r>
              <a:rPr lang="en-US" altLang="zh-TW" smtClean="0">
                <a:latin typeface="新細明體" charset="-120"/>
              </a:rPr>
              <a:t>:</a:t>
            </a:r>
            <a:r>
              <a:rPr lang="zh-TW" altLang="en-US" smtClean="0">
                <a:latin typeface="新細明體" charset="-120"/>
              </a:rPr>
              <a:t>民國八十一年我空軍向美購得，於民國八十六年四月起陸續飛返國內，並於民國八十七年三月起成軍服役，具有全天候對空、對地作戰能力。</a:t>
            </a:r>
            <a:r>
              <a:rPr lang="en-US" altLang="zh-TW" smtClean="0">
                <a:latin typeface="新細明體" charset="-120"/>
              </a:rPr>
              <a:t>)</a:t>
            </a:r>
            <a:endParaRPr lang="zh-TW" altLang="en-US" smtClean="0">
              <a:latin typeface="新細明體" charset="-120"/>
            </a:endParaRPr>
          </a:p>
          <a:p>
            <a:pPr>
              <a:spcBef>
                <a:spcPct val="0"/>
              </a:spcBef>
            </a:pPr>
            <a:endParaRPr lang="en-US" altLang="zh-TW" smtClean="0">
              <a:latin typeface="新細明體" charset="-120"/>
            </a:endParaRPr>
          </a:p>
        </p:txBody>
      </p:sp>
      <p:sp>
        <p:nvSpPr>
          <p:cNvPr id="9113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444D4C-801C-4E09-A4C2-8B18C5390B33}" type="slidenum">
              <a:rPr lang="zh-TW" alt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zh-TW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CDE557-0A95-4E87-AF42-C599FFC471D3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03F89-6F70-44FA-BE49-41EEE6E83543}" type="slidenum">
              <a:rPr lang="zh-TW" altLang="en-US" smtClean="0">
                <a:solidFill>
                  <a:prstClr val="black"/>
                </a:solidFill>
              </a:rPr>
              <a:pPr/>
              <a:t>42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71D6-6258-4FEA-8882-8655A0625026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8D44-E4BB-4B39-8FD5-022D094B1149}" type="datetimeFigureOut">
              <a:rPr lang="zh-TW" altLang="en-US" smtClean="0"/>
              <a:pPr/>
              <a:t>2014/12/3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605-2571-4D85-BA7B-12E08D85F8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13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8D44-E4BB-4B39-8FD5-022D094B1149}" type="datetimeFigureOut">
              <a:rPr lang="zh-TW" altLang="en-US" smtClean="0"/>
              <a:pPr/>
              <a:t>2014/12/3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605-2571-4D85-BA7B-12E08D85F8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17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8D44-E4BB-4B39-8FD5-022D094B1149}" type="datetimeFigureOut">
              <a:rPr lang="zh-TW" altLang="en-US" smtClean="0"/>
              <a:pPr/>
              <a:t>2014/12/3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605-2571-4D85-BA7B-12E08D85F8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052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F7BBD-D4A1-4113-BD2F-0A1ACD940E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E8642-9399-442E-8E34-B54AA9AF1E3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8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57DFE-E449-4B5A-AAA9-1E28139874D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4E58-70ED-4275-9962-703D961D4D7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78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FCECE-D5BB-4B39-8510-729F6133DA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C07B-DAAD-44BC-90F0-0A0435502E8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98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C429-7A9B-4136-AE08-62C4FE94F3A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FA02-3D20-44EE-9F81-79191AD0C8A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04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FB6F0-9E2F-4830-8C26-6E546A8DE4F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9096-DEB1-4A9A-B4EB-EDE9DDC5304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39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C137D-A575-4BDE-B1F3-3C3E5A48405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63C3-AD70-4779-B09C-855D54FEC0C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45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92913-16A4-4150-ACD9-32B360C9090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218C5-1CF5-41E0-A05C-873FD4E6244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17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065C-303E-44F1-A8FE-D7A58C9B1FF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8044-60B2-40A1-92F6-CDB011DDD34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1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8D44-E4BB-4B39-8FD5-022D094B1149}" type="datetimeFigureOut">
              <a:rPr lang="zh-TW" altLang="en-US" smtClean="0"/>
              <a:pPr/>
              <a:t>2014/12/3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605-2571-4D85-BA7B-12E08D85F8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841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043D-F4D6-4C58-93D7-F2DAF1200BD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BAD0-15CD-4978-AB7E-448D1987DDC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38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D6AA-3A05-4A99-8440-DEE68FE9333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8636D-CA8B-40F8-8348-66F748312F7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1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E313-F1D7-42C9-822F-C4D00FD6961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8D46-A5E6-44EE-9BE6-E6FD4227DC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3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8D44-E4BB-4B39-8FD5-022D094B1149}" type="datetimeFigureOut">
              <a:rPr lang="zh-TW" altLang="en-US" smtClean="0"/>
              <a:pPr/>
              <a:t>2014/12/3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605-2571-4D85-BA7B-12E08D85F8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50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8D44-E4BB-4B39-8FD5-022D094B1149}" type="datetimeFigureOut">
              <a:rPr lang="zh-TW" altLang="en-US" smtClean="0"/>
              <a:pPr/>
              <a:t>2014/12/3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605-2571-4D85-BA7B-12E08D85F8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60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8D44-E4BB-4B39-8FD5-022D094B1149}" type="datetimeFigureOut">
              <a:rPr lang="zh-TW" altLang="en-US" smtClean="0"/>
              <a:pPr/>
              <a:t>2014/12/3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605-2571-4D85-BA7B-12E08D85F8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03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8D44-E4BB-4B39-8FD5-022D094B1149}" type="datetimeFigureOut">
              <a:rPr lang="zh-TW" altLang="en-US" smtClean="0"/>
              <a:pPr/>
              <a:t>2014/12/3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605-2571-4D85-BA7B-12E08D85F8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50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8D44-E4BB-4B39-8FD5-022D094B1149}" type="datetimeFigureOut">
              <a:rPr lang="zh-TW" altLang="en-US" smtClean="0"/>
              <a:pPr/>
              <a:t>2014/12/3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605-2571-4D85-BA7B-12E08D85F8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76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8D44-E4BB-4B39-8FD5-022D094B1149}" type="datetimeFigureOut">
              <a:rPr lang="zh-TW" altLang="en-US" smtClean="0"/>
              <a:pPr/>
              <a:t>2014/12/3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605-2571-4D85-BA7B-12E08D85F8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80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8D44-E4BB-4B39-8FD5-022D094B1149}" type="datetimeFigureOut">
              <a:rPr lang="zh-TW" altLang="en-US" smtClean="0"/>
              <a:pPr/>
              <a:t>2014/12/3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605-2571-4D85-BA7B-12E08D85F8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77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8D44-E4BB-4B39-8FD5-022D094B1149}" type="datetimeFigureOut">
              <a:rPr lang="zh-TW" altLang="en-US" smtClean="0"/>
              <a:pPr/>
              <a:t>2014/12/3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0F605-2571-4D85-BA7B-12E08D85F8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47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5484D4A-0F33-4628-849D-02455465D69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97A2052-5117-4BEC-A27C-5D856980F40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22283;&#38450;&#25945;&#32946;/&#22283;&#38450;&#25945;&#32946;&#31777;&#22577;&#36899;&#32080;&#27284;/&#25945;&#23416;&#30456;&#38364;&#31777;&#22577;%20&#32032;&#26448;/&#27468;&#26354;/&#22283;&#26071;&#27468;.mp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22283;&#38450;&#25945;&#32946;/&#22283;&#38450;&#25945;&#32946;&#31777;&#22577;&#36899;&#32080;&#27284;/&#25945;&#23416;&#30456;&#38364;&#31777;&#22577;%20&#32032;&#26448;/&#27468;&#26354;/&#22283;&#27468;(&#20818;&#31461;&#31687;).mp4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&#22283;&#38450;&#25945;&#32946;/&#22283;&#38450;&#25945;&#32946;&#31777;&#22577;&#36899;&#32080;&#27284;/&#25945;&#23416;&#30456;&#38364;&#31777;&#22577;%20&#32032;&#26448;/&#27468;&#26354;/&#20108;&#21644;&#38936;&#21809;&#22283;&#27468;.mp4" TargetMode="External"/><Relationship Id="rId4" Type="http://schemas.openxmlformats.org/officeDocument/2006/relationships/hyperlink" Target="&#22283;&#38450;&#25945;&#32946;/&#22283;&#38450;&#25945;&#32946;&#31777;&#22577;&#36899;&#32080;&#27284;/&#25945;&#23416;&#30456;&#38364;&#31777;&#22577;%20&#32032;&#26448;/&#20302;&#24180;&#32026;&#22283;&#24950;&#26085;&#25945;&#23416;(&#32178;&#36335;&#36039;&#28304;)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&#22283;&#38450;&#25945;&#32946;/&#22283;&#38450;&#25945;&#32946;&#31777;&#22577;&#36899;&#32080;&#27284;/&#25945;&#23416;&#30456;&#38364;&#31777;&#22577;%20&#32032;&#26448;/&#23416;&#32722;&#21934;/&#27489;&#24950;&#38617;&#21313;&#23416;&#32722;&#21934;.docx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d8hnzFT0qA" TargetMode="External"/><Relationship Id="rId4" Type="http://schemas.openxmlformats.org/officeDocument/2006/relationships/hyperlink" Target="https://www.youtube.com/watch?v=vY84nLMS-Y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www.currency.cbc.gov.tw/a1/10-1.ht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&#22283;&#38450;&#25945;&#32946;/&#22283;&#38450;&#25945;&#32946;&#31777;&#22577;&#36899;&#32080;&#27284;/&#26377;&#30340;&#27794;&#30340;/&#30701;&#29255;/&#34479;&#34451;&#30340;&#19968;&#29983;.mp4" TargetMode="Externa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&#22283;&#38450;&#25945;&#32946;/&#22283;&#38450;&#25945;&#32946;&#31777;&#22577;&#36899;&#32080;&#27284;/&#29980;&#31570;&#26360;.pptx" TargetMode="External"/><Relationship Id="rId7" Type="http://schemas.microsoft.com/office/2007/relationships/hdphoto" Target="../media/hdphoto2.wd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microsoft.com/office/2007/relationships/hdphoto" Target="../media/hdphoto1.wdp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&#22283;&#38450;&#25945;&#32946;/&#22283;&#38450;&#25945;&#32946;&#31777;&#22577;&#36899;&#32080;&#27284;/&#25945;&#23416;&#30456;&#38364;&#31777;&#22577;%20&#32032;&#26448;/&#33836;&#23433;&#28436;&#32722;&#23526;&#27841;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.gpwb.gov.tw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hyperlink" Target="http://report.mnd.gov.tw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4btgSMOGWs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764482220279149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blog.ilc.edu.tw/blog/35" TargetMode="Externa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aw.mnd.gov.tw/scp/newsdetail.asp?no=1A00400003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w.mnd.gov.tw/scp/Query1B.asp?no=1A004000035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aw.mnd.gov.tw/scp/Query1B.asp?no=1A004000035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s://f820b578-a-62cb3a1a-s-sites.googlegroups.com/site/biopotluck/download/%E7%94%9F%E7%89%A9%E8%B6%B4%E8%BE%A3%E5%AE%A2%E8%A8%88%E6%99%82%E5%99%A8.swf?attachauth=ANoY7cqXpS-T0MOBOuxP_GyOnOl_ZtYPwg0lQxzI7if-LDADeLXI4DexHE1LQqtYYVuKdXXE0vSvAIEMInJ-ql-GOEyBD4EpievlxprvNtLMJ5BdXtQDmb1nkIxFy-UJR9V6oj8_4jinv-RCAA2SlMrN0yOZNYFpnVZFYnaxbTk049-rnfz0VFh45vTHeRwNomASJppE-tG42SdwPU5KT_Ut1pMTBpZIDOjiF0EztDNJSMigTlQvEGlLe0toeNmwhsNjUhjWKUM4OmjNn2-NknwzrkAoRu2yoB8GjS_ARd6FIEThJQTeXQn9dfQu_vBotsq6nWBif0cb&amp;attredirects=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22283;&#38450;&#25945;&#32946;/&#22283;&#38450;&#25945;&#32946;&#31777;&#22577;&#36899;&#32080;&#27284;/&#25945;&#23416;&#30456;&#38364;&#31777;&#22577;%20&#32032;&#26448;/&#22283;&#38450;&#25945;&#26448;(&#29983;&#27963;)/&#22283;&#38450;&#25945;&#32946;(&#29983;&#27963;)&#25945;&#31185;&#26360;&#20839;&#23481;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5127327"/>
            <a:ext cx="8604448" cy="1470025"/>
          </a:xfrm>
        </p:spPr>
        <p:txBody>
          <a:bodyPr>
            <a:normAutofit/>
          </a:bodyPr>
          <a:lstStyle/>
          <a:p>
            <a:r>
              <a:rPr lang="zh-TW" altLang="en-US" dirty="0"/>
              <a:t>國防教育在</a:t>
            </a:r>
            <a:r>
              <a:rPr lang="zh-TW" altLang="en-US" dirty="0" smtClean="0"/>
              <a:t>生活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000" dirty="0" smtClean="0"/>
              <a:t>宜蘭</a:t>
            </a:r>
            <a:r>
              <a:rPr lang="zh-TW" altLang="en-US" sz="2000" dirty="0"/>
              <a:t>國小 陳惠美</a:t>
            </a:r>
            <a:endParaRPr lang="zh-TW" altLang="en-US" dirty="0"/>
          </a:p>
        </p:txBody>
      </p:sp>
      <p:pic>
        <p:nvPicPr>
          <p:cNvPr id="1026" name="Picture 2" descr="http://www.tynews.com.tw/data/attachment/news/img/2012/12/18/201212181747136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98" y="382071"/>
            <a:ext cx="66247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這樣的</a:t>
            </a:r>
            <a:r>
              <a:rPr lang="zh-TW" altLang="en-US" dirty="0"/>
              <a:t>議題融入</a:t>
            </a:r>
            <a:r>
              <a:rPr lang="zh-TW" altLang="en-US" dirty="0" smtClean="0"/>
              <a:t>如何更有</a:t>
            </a:r>
            <a:r>
              <a:rPr lang="zh-TW" altLang="en-US" dirty="0"/>
              <a:t>生活味？</a:t>
            </a:r>
          </a:p>
        </p:txBody>
      </p:sp>
      <p:pic>
        <p:nvPicPr>
          <p:cNvPr id="4" name="圖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815" y="1772816"/>
            <a:ext cx="5366657" cy="357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39899" y="5661248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200" dirty="0" smtClean="0"/>
              <a:t>生活課程五大能力主軸</a:t>
            </a:r>
            <a:endParaRPr lang="zh-TW" altLang="en-US" sz="32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23045" y="4950495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23045" y="4950495"/>
            <a:ext cx="2613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51520" y="4492749"/>
            <a:ext cx="3588556" cy="792088"/>
          </a:xfrm>
          <a:prstGeom prst="cube">
            <a:avLst>
              <a:gd name="adj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40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kumimoji="1" lang="zh-TW" altLang="en-US" sz="40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探索與體驗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31255" y="3844677"/>
            <a:ext cx="3588556" cy="703335"/>
          </a:xfrm>
          <a:prstGeom prst="cube">
            <a:avLst>
              <a:gd name="adj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66651" y="2542257"/>
            <a:ext cx="3588556" cy="703335"/>
          </a:xfrm>
          <a:prstGeom prst="cube">
            <a:avLst>
              <a:gd name="adj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600729" y="3196605"/>
            <a:ext cx="3588556" cy="703335"/>
          </a:xfrm>
          <a:prstGeom prst="cube">
            <a:avLst>
              <a:gd name="adj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4000" b="1" kern="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1" lang="zh-TW" altLang="en-US" sz="4000" b="1" kern="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表現與運用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936849" y="1772816"/>
            <a:ext cx="3598862" cy="774700"/>
          </a:xfrm>
          <a:prstGeom prst="cube">
            <a:avLst>
              <a:gd name="adj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22957" y="3916685"/>
            <a:ext cx="35171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000" b="1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4000" b="1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1" lang="zh-TW" altLang="en-US" sz="4000" b="1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理解與欣賞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27782" y="2623220"/>
            <a:ext cx="3313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kumimoji="1"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溝通與合作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008286" y="1918866"/>
            <a:ext cx="3313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40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kumimoji="1" lang="zh-TW" altLang="en-US" sz="40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態度與情操</a:t>
            </a:r>
          </a:p>
        </p:txBody>
      </p:sp>
    </p:spTree>
    <p:extLst>
      <p:ext uri="{BB962C8B-B14F-4D97-AF65-F5344CB8AC3E}">
        <p14:creationId xmlns:p14="http://schemas.microsoft.com/office/powerpoint/2010/main" val="40209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258354"/>
              </p:ext>
            </p:extLst>
          </p:nvPr>
        </p:nvGraphicFramePr>
        <p:xfrm>
          <a:off x="179512" y="1196752"/>
          <a:ext cx="8712968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標題 1"/>
          <p:cNvSpPr txBox="1">
            <a:spLocks/>
          </p:cNvSpPr>
          <p:nvPr/>
        </p:nvSpPr>
        <p:spPr>
          <a:xfrm>
            <a:off x="424615" y="476672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200" dirty="0" smtClean="0">
                <a:solidFill>
                  <a:prstClr val="black"/>
                </a:solidFill>
              </a:rPr>
              <a:t>生活課程</a:t>
            </a:r>
            <a:r>
              <a:rPr lang="zh-TW" altLang="en-US" sz="3200" dirty="0">
                <a:solidFill>
                  <a:prstClr val="black"/>
                </a:solidFill>
              </a:rPr>
              <a:t>課綱精神</a:t>
            </a:r>
          </a:p>
        </p:txBody>
      </p:sp>
    </p:spTree>
    <p:extLst>
      <p:ext uri="{BB962C8B-B14F-4D97-AF65-F5344CB8AC3E}">
        <p14:creationId xmlns:p14="http://schemas.microsoft.com/office/powerpoint/2010/main" val="18279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213992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altLang="zh-TW" sz="3000" dirty="0" smtClean="0"/>
              <a:t>※</a:t>
            </a:r>
            <a:r>
              <a:rPr lang="zh-TW" altLang="en-US" sz="3000" dirty="0" smtClean="0"/>
              <a:t>國歌、國旗、國花、國軍這些議題，</a:t>
            </a:r>
            <a:r>
              <a:rPr lang="en-US" altLang="zh-TW" sz="3000" dirty="0" smtClean="0"/>
              <a:t/>
            </a:r>
            <a:br>
              <a:rPr lang="en-US" altLang="zh-TW" sz="3000" dirty="0" smtClean="0"/>
            </a:br>
            <a:r>
              <a:rPr lang="zh-TW" altLang="en-US" sz="3000" dirty="0" smtClean="0"/>
              <a:t>    何時、何地、何事、何因會</a:t>
            </a:r>
            <a:r>
              <a:rPr lang="zh-TW" altLang="en-US" sz="3000" dirty="0"/>
              <a:t>和學生的生活產生關聯</a:t>
            </a:r>
            <a:r>
              <a:rPr lang="zh-TW" altLang="en-US" sz="3000" dirty="0" smtClean="0"/>
              <a:t>？</a:t>
            </a:r>
            <a:endParaRPr lang="zh-TW" altLang="en-US" sz="30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3571876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000" dirty="0" smtClean="0"/>
              <a:t>※</a:t>
            </a:r>
            <a:r>
              <a:rPr lang="zh-TW" altLang="en-US" sz="3000" dirty="0" smtClean="0"/>
              <a:t>如何開展活動？</a:t>
            </a:r>
            <a:r>
              <a:rPr lang="en-US" altLang="zh-TW" sz="3000" dirty="0" smtClean="0"/>
              <a:t>(</a:t>
            </a:r>
            <a:r>
              <a:rPr lang="zh-TW" altLang="en-US" sz="3000" dirty="0" smtClean="0"/>
              <a:t>教學架構、脈絡</a:t>
            </a:r>
            <a:r>
              <a:rPr lang="en-US" altLang="zh-TW" sz="3000" dirty="0" smtClean="0"/>
              <a:t>)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710136" y="260648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/>
              <a:t>備課思考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29104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4072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教學</a:t>
            </a:r>
            <a:r>
              <a:rPr lang="zh-TW" altLang="en-US" dirty="0"/>
              <a:t>實踐</a:t>
            </a:r>
            <a:r>
              <a:rPr lang="zh-TW" altLang="en-US" dirty="0" smtClean="0"/>
              <a:t>分享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21341"/>
              </p:ext>
            </p:extLst>
          </p:nvPr>
        </p:nvGraphicFramePr>
        <p:xfrm>
          <a:off x="2267744" y="2132856"/>
          <a:ext cx="61206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/>
          <p:cNvSpPr/>
          <p:nvPr/>
        </p:nvSpPr>
        <p:spPr>
          <a:xfrm>
            <a:off x="827584" y="1268759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solidFill>
                  <a:prstClr val="black"/>
                </a:solidFill>
                <a:cs typeface="+mj-cs"/>
              </a:rPr>
              <a:t>歡慶雙十</a:t>
            </a:r>
            <a:r>
              <a:rPr lang="en-US" altLang="zh-TW" sz="4400" dirty="0">
                <a:solidFill>
                  <a:prstClr val="black"/>
                </a:solidFill>
                <a:cs typeface="+mj-cs"/>
              </a:rPr>
              <a:t>--</a:t>
            </a:r>
            <a:r>
              <a:rPr lang="zh-TW" altLang="en-US" sz="4400" dirty="0">
                <a:solidFill>
                  <a:prstClr val="black"/>
                </a:solidFill>
                <a:cs typeface="+mj-cs"/>
              </a:rPr>
              <a:t>中華民國生日快樂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03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TW" altLang="en-US" dirty="0" smtClean="0"/>
              <a:t>教學現場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國旗、國歌篇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51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18627" y="404664"/>
            <a:ext cx="2530624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 smtClean="0"/>
              <a:t>線索大猜謎</a:t>
            </a:r>
            <a:endParaRPr lang="zh-TW" altLang="en-US" sz="36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355976" y="1844824"/>
            <a:ext cx="4665494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600" dirty="0" smtClean="0"/>
              <a:t>1.</a:t>
            </a:r>
            <a:r>
              <a:rPr lang="zh-TW" altLang="en-US" sz="3600" dirty="0" smtClean="0"/>
              <a:t>長方形</a:t>
            </a:r>
            <a:endParaRPr lang="zh-TW" altLang="en-US" sz="36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355976" y="2852936"/>
            <a:ext cx="4665494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600" dirty="0" smtClean="0"/>
              <a:t>2.</a:t>
            </a:r>
            <a:r>
              <a:rPr lang="zh-TW" altLang="en-US" sz="3600" dirty="0" smtClean="0"/>
              <a:t>升旗典禮會看得到</a:t>
            </a:r>
            <a:endParaRPr lang="zh-TW" altLang="en-US" sz="3600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355976" y="4869160"/>
            <a:ext cx="4665494" cy="8579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600" dirty="0"/>
              <a:t>4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有紅藍白三個顏色</a:t>
            </a:r>
            <a:endParaRPr lang="zh-TW" altLang="en-US" sz="3600" dirty="0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107504" y="1857364"/>
            <a:ext cx="4176464" cy="38576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規則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1.</a:t>
            </a:r>
            <a:r>
              <a:rPr lang="zh-TW" altLang="en-US" sz="2400" dirty="0" smtClean="0"/>
              <a:t>請於</a:t>
            </a:r>
            <a:r>
              <a:rPr lang="en-US" altLang="zh-TW" sz="2400" dirty="0" smtClean="0"/>
              <a:t>20</a:t>
            </a:r>
            <a:r>
              <a:rPr lang="zh-TW" altLang="en-US" sz="2400" dirty="0" smtClean="0"/>
              <a:t>秒依各提示寫出答案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2.</a:t>
            </a:r>
            <a:r>
              <a:rPr lang="zh-TW" altLang="en-US" sz="2400" dirty="0" smtClean="0"/>
              <a:t>不能發問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3.</a:t>
            </a:r>
            <a:r>
              <a:rPr lang="zh-TW" altLang="en-US" sz="2400" dirty="0" smtClean="0"/>
              <a:t>請仔細聽提示</a:t>
            </a:r>
            <a:endParaRPr lang="en-US" altLang="zh-TW" sz="2400" dirty="0" smtClean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355976" y="3832278"/>
            <a:ext cx="4665494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600" dirty="0" smtClean="0"/>
              <a:t>3.</a:t>
            </a:r>
            <a:r>
              <a:rPr lang="zh-TW" altLang="en-US" sz="3600" dirty="0" smtClean="0"/>
              <a:t>和這首歌曲有關</a:t>
            </a:r>
            <a:r>
              <a:rPr lang="en-US" altLang="zh-TW" sz="3600" dirty="0" smtClean="0"/>
              <a:t>(</a:t>
            </a:r>
            <a:r>
              <a:rPr lang="zh-TW" altLang="en-US" sz="3600" dirty="0" smtClean="0">
                <a:hlinkClick r:id="rId3" action="ppaction://hlinkfile"/>
              </a:rPr>
              <a:t>聽聽看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152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uiExpand="1" build="p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33265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/>
              <a:t>預測 </a:t>
            </a:r>
            <a:r>
              <a:rPr lang="en-US" altLang="zh-TW" sz="3600" dirty="0" smtClean="0"/>
              <a:t>/</a:t>
            </a:r>
            <a:r>
              <a:rPr lang="zh-TW" altLang="en-US" sz="3600" dirty="0" smtClean="0"/>
              <a:t> 國旗長什麼樣子呢？</a:t>
            </a:r>
            <a:endParaRPr lang="zh-TW" altLang="en-US" sz="3600" dirty="0"/>
          </a:p>
        </p:txBody>
      </p:sp>
      <p:pic>
        <p:nvPicPr>
          <p:cNvPr id="5" name="Picture 5" descr="https://scontent-b.xx.fbcdn.net/hphotos-xpf1/v/t1.0-9/1465272_881655408519090_7708770762903423646_n.jpg?oh=c553116da6fb7109fdd6512716b044ac&amp;oe=54F4813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490124" y="2443585"/>
            <a:ext cx="3558625" cy="236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scontent-b.xx.fbcdn.net/hphotos-xpf1/v/t1.0-9/1465272_881655408519090_7708770762903423646_n.jpg?oh=c553116da6fb7109fdd6512716b044ac&amp;oe=54F4813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247899" y="2689203"/>
            <a:ext cx="3559762" cy="187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s://scontent-b.xx.fbcdn.net/hphotos-xpf1/v/t1.0-9/1465272_881655408519090_7708770762903423646_n.jpg?oh=c553116da6fb7109fdd6512716b044ac&amp;oe=54F4813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 rot="5400000">
            <a:off x="4085260" y="2620732"/>
            <a:ext cx="356576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s://scontent-b.xx.fbcdn.net/hphotos-xpf1/v/t1.0-9/1465272_881655408519090_7708770762903423646_n.jpg?oh=c553116da6fb7109fdd6512716b044ac&amp;oe=54F4813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887588" y="2657027"/>
            <a:ext cx="3566906" cy="194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54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861" y="1288889"/>
            <a:ext cx="4032448" cy="260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2341" y="1268760"/>
            <a:ext cx="3888432" cy="262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843808" y="188640"/>
            <a:ext cx="388843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dirty="0" smtClean="0"/>
              <a:t>國</a:t>
            </a:r>
            <a:r>
              <a:rPr lang="zh-TW" altLang="en-US" sz="3600" dirty="0"/>
              <a:t>旗</a:t>
            </a:r>
            <a:r>
              <a:rPr lang="zh-TW" altLang="en-US" sz="3600" dirty="0" smtClean="0"/>
              <a:t>是</a:t>
            </a:r>
            <a:r>
              <a:rPr lang="zh-TW" altLang="en-US" sz="3600" dirty="0"/>
              <a:t>這個</a:t>
            </a:r>
            <a:r>
              <a:rPr lang="zh-TW" altLang="en-US" sz="3600" dirty="0" smtClean="0"/>
              <a:t>樣子</a:t>
            </a:r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545929" y="3933056"/>
            <a:ext cx="7989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prstClr val="black"/>
                </a:solidFill>
              </a:rPr>
              <a:t>→自我檢核所畫的和國旗不一樣的地方</a:t>
            </a:r>
            <a:endParaRPr lang="zh-TW" altLang="en-US" sz="3600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3766" y="4654877"/>
            <a:ext cx="6421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prstClr val="black"/>
                </a:solidFill>
              </a:rPr>
              <a:t>→特徵討論：顏色、圖象</a:t>
            </a:r>
            <a:r>
              <a:rPr lang="en-US" altLang="zh-TW" sz="3600" dirty="0" smtClean="0">
                <a:solidFill>
                  <a:prstClr val="black"/>
                </a:solidFill>
              </a:rPr>
              <a:t>(</a:t>
            </a:r>
            <a:r>
              <a:rPr lang="zh-TW" altLang="en-US" sz="3600" dirty="0" smtClean="0">
                <a:solidFill>
                  <a:prstClr val="black"/>
                </a:solidFill>
              </a:rPr>
              <a:t>光芒</a:t>
            </a:r>
            <a:r>
              <a:rPr lang="en-US" altLang="zh-TW" sz="3600" dirty="0" smtClean="0">
                <a:solidFill>
                  <a:prstClr val="black"/>
                </a:solidFill>
              </a:rPr>
              <a:t>)</a:t>
            </a:r>
            <a:endParaRPr lang="zh-TW" altLang="en-US" sz="3600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2825" y="5373216"/>
            <a:ext cx="4296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prstClr val="black"/>
                </a:solidFill>
              </a:rPr>
              <a:t>→國旗代表的意義？</a:t>
            </a:r>
            <a:endParaRPr lang="zh-TW" altLang="en-US" sz="3600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2349" y="6044695"/>
            <a:ext cx="4758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prstClr val="black"/>
                </a:solidFill>
              </a:rPr>
              <a:t>→升旗時該有的表現？</a:t>
            </a:r>
            <a:endParaRPr lang="zh-TW" alt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課後作業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713138"/>
            <a:ext cx="809419" cy="432072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600" dirty="0" smtClean="0"/>
              <a:t>※</a:t>
            </a:r>
            <a:r>
              <a:rPr lang="zh-TW" altLang="en-US" sz="3600" dirty="0" smtClean="0"/>
              <a:t>找找哪裡有國旗？</a:t>
            </a:r>
            <a:endParaRPr lang="zh-TW" altLang="en-US" sz="3600" dirty="0"/>
          </a:p>
        </p:txBody>
      </p:sp>
      <p:sp>
        <p:nvSpPr>
          <p:cNvPr id="4" name="圓角矩形圖說文字 3"/>
          <p:cNvSpPr/>
          <p:nvPr/>
        </p:nvSpPr>
        <p:spPr>
          <a:xfrm>
            <a:off x="1619672" y="1556792"/>
            <a:ext cx="3240360" cy="3240360"/>
          </a:xfrm>
          <a:prstGeom prst="wedgeRoundRectCallout">
            <a:avLst>
              <a:gd name="adj1" fmla="val -60403"/>
              <a:gd name="adj2" fmla="val -683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800" dirty="0" smtClean="0"/>
              <a:t>‧</a:t>
            </a:r>
            <a:r>
              <a:rPr lang="zh-TW" altLang="en-US" sz="2800" dirty="0" smtClean="0"/>
              <a:t>市公所</a:t>
            </a:r>
            <a:endParaRPr lang="en-US" altLang="zh-TW" sz="2800" dirty="0" smtClean="0"/>
          </a:p>
          <a:p>
            <a:r>
              <a:rPr lang="en-US" altLang="zh-TW" sz="2800" dirty="0"/>
              <a:t>‧</a:t>
            </a:r>
            <a:r>
              <a:rPr lang="zh-TW" altLang="en-US" sz="2800" dirty="0"/>
              <a:t>中山</a:t>
            </a:r>
            <a:r>
              <a:rPr lang="zh-TW" altLang="en-US" sz="2800" dirty="0" smtClean="0"/>
              <a:t>公園</a:t>
            </a:r>
            <a:endParaRPr lang="en-US" altLang="zh-TW" sz="2800" dirty="0" smtClean="0"/>
          </a:p>
          <a:p>
            <a:r>
              <a:rPr lang="en-US" altLang="zh-TW" sz="2800" dirty="0"/>
              <a:t>‧</a:t>
            </a:r>
            <a:r>
              <a:rPr lang="zh-TW" altLang="en-US" sz="2800" dirty="0"/>
              <a:t>校門</a:t>
            </a:r>
            <a:r>
              <a:rPr lang="zh-TW" altLang="en-US" sz="2800" dirty="0" smtClean="0"/>
              <a:t>口</a:t>
            </a:r>
            <a:endParaRPr lang="en-US" altLang="zh-TW" sz="2800" dirty="0" smtClean="0"/>
          </a:p>
          <a:p>
            <a:r>
              <a:rPr lang="en-US" altLang="zh-TW" sz="2800" dirty="0" smtClean="0"/>
              <a:t>‧</a:t>
            </a:r>
            <a:r>
              <a:rPr lang="zh-TW" altLang="en-US" sz="2800" dirty="0" smtClean="0"/>
              <a:t>警察局</a:t>
            </a:r>
            <a:endParaRPr lang="en-US" altLang="zh-TW" sz="2800" dirty="0" smtClean="0"/>
          </a:p>
          <a:p>
            <a:r>
              <a:rPr lang="en-US" altLang="zh-TW" sz="2800" dirty="0" smtClean="0"/>
              <a:t>‧</a:t>
            </a:r>
            <a:r>
              <a:rPr lang="zh-TW" altLang="en-US" sz="2800" dirty="0" smtClean="0"/>
              <a:t>河濱公園</a:t>
            </a:r>
            <a:endParaRPr lang="en-US" altLang="zh-TW" sz="2800" dirty="0" smtClean="0"/>
          </a:p>
          <a:p>
            <a:r>
              <a:rPr lang="en-US" altLang="zh-TW" sz="2800" dirty="0" smtClean="0"/>
              <a:t>‧</a:t>
            </a:r>
            <a:r>
              <a:rPr lang="zh-TW" altLang="en-US" sz="2800" dirty="0" smtClean="0"/>
              <a:t>市立圖書館</a:t>
            </a:r>
            <a:endParaRPr lang="en-US" altLang="zh-TW" sz="2800" dirty="0" smtClean="0"/>
          </a:p>
          <a:p>
            <a:r>
              <a:rPr lang="en-US" altLang="zh-TW" sz="2800" dirty="0" smtClean="0"/>
              <a:t>‧</a:t>
            </a:r>
            <a:r>
              <a:rPr lang="zh-TW" altLang="en-US" sz="2800" dirty="0" smtClean="0"/>
              <a:t>火車站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丟丟噹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1619672" y="4936653"/>
            <a:ext cx="3240360" cy="804664"/>
          </a:xfrm>
          <a:prstGeom prst="wedgeRoundRectCallout">
            <a:avLst>
              <a:gd name="adj1" fmla="val -61586"/>
              <a:gd name="adj2" fmla="val -5764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800" dirty="0" smtClean="0"/>
              <a:t>‧</a:t>
            </a:r>
            <a:r>
              <a:rPr lang="zh-TW" altLang="en-US" sz="2800" dirty="0" smtClean="0"/>
              <a:t>書籍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國旗書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743400" y="5994971"/>
            <a:ext cx="5400600" cy="8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 smtClean="0"/>
              <a:t>延伸</a:t>
            </a:r>
            <a:r>
              <a:rPr lang="en-US" altLang="zh-TW" sz="3200" dirty="0" smtClean="0"/>
              <a:t>…</a:t>
            </a:r>
            <a:r>
              <a:rPr lang="zh-TW" altLang="en-US" sz="3200" dirty="0"/>
              <a:t>有</a:t>
            </a:r>
            <a:r>
              <a:rPr lang="zh-TW" altLang="en-US" sz="3200" dirty="0" smtClean="0"/>
              <a:t>國旗元素的文創設計</a:t>
            </a:r>
            <a:endParaRPr lang="zh-TW" altLang="en-US" sz="3200" dirty="0"/>
          </a:p>
        </p:txBody>
      </p:sp>
      <p:pic>
        <p:nvPicPr>
          <p:cNvPr id="8" name="圖片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073" y="5994971"/>
            <a:ext cx="1395275" cy="83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5994971"/>
            <a:ext cx="879748" cy="87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550" y="1569724"/>
            <a:ext cx="3474720" cy="22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735994" y="3199294"/>
            <a:ext cx="2154841" cy="347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779912" y="155679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唱唱</a:t>
            </a:r>
            <a:r>
              <a:rPr lang="zh-TW" altLang="en-US" sz="3600" dirty="0" smtClean="0">
                <a:hlinkClick r:id="rId3" action="ppaction://hlinkfile"/>
              </a:rPr>
              <a:t>國歌</a:t>
            </a:r>
            <a:endParaRPr lang="zh-TW" altLang="en-US" sz="3600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707904" y="3722367"/>
            <a:ext cx="5456596" cy="1143000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/>
              <a:t>聽聽</a:t>
            </a:r>
            <a:r>
              <a:rPr lang="zh-TW" altLang="en-US" sz="4000" dirty="0" smtClean="0">
                <a:hlinkClick r:id="rId4" action="ppaction://hlinkpres?slideindex=1&amp;slidetitle="/>
              </a:rPr>
              <a:t>國旗、國慶日的故事</a:t>
            </a:r>
            <a:endParaRPr lang="zh-TW" altLang="en-US" sz="4000" dirty="0"/>
          </a:p>
        </p:txBody>
      </p:sp>
      <p:pic>
        <p:nvPicPr>
          <p:cNvPr id="11267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758408"/>
            <a:ext cx="3672408" cy="217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01008"/>
            <a:ext cx="3672408" cy="22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7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8870" y="357166"/>
            <a:ext cx="6615130" cy="1143000"/>
          </a:xfrm>
        </p:spPr>
        <p:txBody>
          <a:bodyPr/>
          <a:lstStyle/>
          <a:p>
            <a:r>
              <a:rPr lang="zh-TW" altLang="en-US" dirty="0" smtClean="0"/>
              <a:t>這個下午，你希望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643142" y="2071678"/>
            <a:ext cx="65008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這個下午，</a:t>
            </a:r>
            <a:r>
              <a:rPr lang="zh-TW" altLang="en-US" dirty="0"/>
              <a:t>我</a:t>
            </a:r>
            <a:r>
              <a:rPr lang="zh-TW" altLang="en-US" dirty="0" smtClean="0"/>
              <a:t>希望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06688" y="5205867"/>
            <a:ext cx="576063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600" dirty="0" smtClean="0"/>
              <a:t>運用</a:t>
            </a:r>
            <a:r>
              <a:rPr lang="zh-TW" altLang="en-US" sz="3600" dirty="0"/>
              <a:t>國防教材</a:t>
            </a:r>
            <a:r>
              <a:rPr lang="zh-TW" altLang="en-US" sz="3600" dirty="0" smtClean="0"/>
              <a:t>更有</a:t>
            </a:r>
            <a:r>
              <a:rPr lang="zh-TW" altLang="en-US" sz="3600" dirty="0" smtClean="0">
                <a:solidFill>
                  <a:srgbClr val="FF0000"/>
                </a:solidFill>
              </a:rPr>
              <a:t>生活</a:t>
            </a:r>
            <a:r>
              <a:rPr lang="zh-TW" altLang="en-US" sz="3600" dirty="0" smtClean="0"/>
              <a:t>味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1606688" y="4005064"/>
            <a:ext cx="576064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/>
              <a:t>生活課程國防教材初步認識</a:t>
            </a:r>
            <a:endParaRPr lang="zh-TW" altLang="en-US" sz="3600" dirty="0"/>
          </a:p>
        </p:txBody>
      </p:sp>
      <p:pic>
        <p:nvPicPr>
          <p:cNvPr id="20482" name="Picture 2" descr="https://sp.yimg.com/ib/th?id=HN.608055524209527417&amp;pid=15.1&amp;H=163&amp;W=160&amp;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2786082" cy="2851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4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hlinkClick r:id="rId3" action="ppaction://hlinkfile"/>
          </p:cNvPr>
          <p:cNvSpPr txBox="1"/>
          <p:nvPr/>
        </p:nvSpPr>
        <p:spPr>
          <a:xfrm>
            <a:off x="2720538" y="842007"/>
            <a:ext cx="379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hlinkClick r:id="rId3" action="ppaction://hlinkfile"/>
              </a:rPr>
              <a:t>歡慶雙十學習單</a:t>
            </a:r>
            <a:endParaRPr lang="zh-TW" altLang="en-US" sz="3600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261705187"/>
              </p:ext>
            </p:extLst>
          </p:nvPr>
        </p:nvGraphicFramePr>
        <p:xfrm>
          <a:off x="4857752" y="2928934"/>
          <a:ext cx="4644516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向右箭號 5"/>
          <p:cNvSpPr/>
          <p:nvPr/>
        </p:nvSpPr>
        <p:spPr>
          <a:xfrm>
            <a:off x="500034" y="2143116"/>
            <a:ext cx="4357718" cy="335758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生活課程中</a:t>
            </a:r>
            <a:endParaRPr lang="en-US" altLang="zh-TW" sz="3200" dirty="0" smtClean="0"/>
          </a:p>
          <a:p>
            <a:pPr algn="ctr"/>
            <a:r>
              <a:rPr lang="zh-TW" altLang="en-US" sz="3200" dirty="0" smtClean="0"/>
              <a:t>的</a:t>
            </a:r>
            <a:endParaRPr lang="en-US" altLang="zh-TW" sz="3200" dirty="0" smtClean="0"/>
          </a:p>
          <a:p>
            <a:pPr algn="ctr"/>
            <a:r>
              <a:rPr lang="zh-TW" altLang="en-US" sz="3200" dirty="0" smtClean="0"/>
              <a:t>閱讀融入</a:t>
            </a:r>
          </a:p>
        </p:txBody>
      </p:sp>
    </p:spTree>
    <p:extLst>
      <p:ext uri="{BB962C8B-B14F-4D97-AF65-F5344CB8AC3E}">
        <p14:creationId xmlns:p14="http://schemas.microsoft.com/office/powerpoint/2010/main" val="42556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也許</a:t>
            </a:r>
            <a:r>
              <a:rPr lang="zh-TW" altLang="en-US" dirty="0"/>
              <a:t>還</a:t>
            </a:r>
            <a:r>
              <a:rPr lang="zh-TW" altLang="en-US" dirty="0" smtClean="0"/>
              <a:t>可以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4098" name="Picture 2" descr="https://fbcdn-sphotos-c-a.akamaihd.net/hphotos-ak-xpa1/v/t1.0-9/10501908_4690997968177_2730679557613609034_n.jpg?oh=de8aad3882d3150bc0a878983001b97e&amp;oe=54F47ED9&amp;__gda__=1421101403_de3ab88fd4ea78dc400d9e59d8f8e51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3429000" cy="50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bcdn-sphotos-e-a.akamaihd.net/hphotos-ak-xfa1/v/t1.0-9/10660223_701424209925943_356978565725366761_n.jpg?oh=08cc44f998dbd8c71383d9483b16222f&amp;oe=54B959AA&amp;__gda__=1425081850_6f5df422c4461ff56eb32e0376e4b76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860159"/>
            <a:ext cx="3169537" cy="23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ontent-b.xx.fbcdn.net/hphotos-xpa1/v/t1.0-9/10454301_701423803259317_3332402638394075281_n.jpg?oh=e8449b3f0edf76d7b20c52d8310caa73&amp;oe=54AB5E9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12775"/>
            <a:ext cx="3097529" cy="232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4000" dirty="0" smtClean="0"/>
              <a:t>教學現場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(</a:t>
            </a:r>
            <a:r>
              <a:rPr lang="zh-TW" altLang="en-US" sz="4000" dirty="0" smtClean="0"/>
              <a:t>國花篇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457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-10017" y="628154"/>
            <a:ext cx="9144000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我們的</a:t>
            </a:r>
            <a:r>
              <a:rPr lang="zh-TW" altLang="en-US" dirty="0" smtClean="0"/>
              <a:t>國花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梅花</a:t>
            </a:r>
            <a:endParaRPr lang="zh-TW" altLang="en-US" dirty="0"/>
          </a:p>
        </p:txBody>
      </p:sp>
      <p:pic>
        <p:nvPicPr>
          <p:cNvPr id="5" name="圖片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273" y="1363167"/>
            <a:ext cx="5276695" cy="39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0" y="5499685"/>
            <a:ext cx="9144000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聽聽歌曲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梅花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79712" y="6093296"/>
            <a:ext cx="4991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4"/>
              </a:rPr>
              <a:t>https://www.youtube.com/watch?v=vY84nLMS-YI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979958" y="6472788"/>
            <a:ext cx="4991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5"/>
              </a:rPr>
              <a:t>https://www.youtube.com/watch?v=Sd8hnzFT0qA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04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他山之石</a:t>
            </a:r>
            <a:r>
              <a:rPr lang="en-US" altLang="zh-TW" dirty="0" smtClean="0"/>
              <a:t>(</a:t>
            </a:r>
            <a:r>
              <a:rPr lang="zh-TW" altLang="en-US" dirty="0" smtClean="0"/>
              <a:t>南投縣為例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3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正面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937" y="1268759"/>
            <a:ext cx="4848225" cy="2371726"/>
          </a:xfrm>
          <a:prstGeom prst="rect">
            <a:avLst/>
          </a:prstGeom>
          <a:noFill/>
        </p:spPr>
      </p:pic>
      <p:pic>
        <p:nvPicPr>
          <p:cNvPr id="2058" name="Picture 10" descr="新臺幣拾圓硬幣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104" y="1759294"/>
            <a:ext cx="2748966" cy="1390655"/>
          </a:xfrm>
          <a:prstGeom prst="rect">
            <a:avLst/>
          </a:prstGeom>
          <a:noFill/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0" y="150911"/>
            <a:ext cx="9143999" cy="111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哪裡有梅花？</a:t>
            </a:r>
          </a:p>
        </p:txBody>
      </p:sp>
      <p:pic>
        <p:nvPicPr>
          <p:cNvPr id="7" name="圖片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789040"/>
            <a:ext cx="8712968" cy="2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5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597" y="1620936"/>
            <a:ext cx="3762086" cy="345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4943" y="1567223"/>
            <a:ext cx="3921369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142844" y="5370699"/>
            <a:ext cx="90011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zh-TW" sz="3200" b="1" dirty="0">
                <a:solidFill>
                  <a:prstClr val="black"/>
                </a:solidFill>
                <a:latin typeface="華康楷書體注音" pitchFamily="18" charset="-120"/>
                <a:ea typeface="華康楷書體注音" pitchFamily="18" charset="-120"/>
              </a:rPr>
              <a:t>這兩張都是</a:t>
            </a:r>
            <a:r>
              <a:rPr lang="en-US" altLang="zh-TW" sz="3200" b="1" dirty="0">
                <a:solidFill>
                  <a:prstClr val="black"/>
                </a:solidFill>
                <a:latin typeface="華康楷書體注音" pitchFamily="18" charset="-120"/>
                <a:ea typeface="華康楷書體注音" pitchFamily="18" charset="-120"/>
              </a:rPr>
              <a:t>10</a:t>
            </a:r>
            <a:r>
              <a:rPr lang="zh-TW" altLang="zh-TW" sz="3200" b="1" dirty="0">
                <a:solidFill>
                  <a:prstClr val="black"/>
                </a:solidFill>
                <a:latin typeface="華康楷書體注音" pitchFamily="18" charset="-120"/>
                <a:ea typeface="華康楷書體注音" pitchFamily="18" charset="-120"/>
              </a:rPr>
              <a:t>元硬幣背面的圖案</a:t>
            </a:r>
            <a:r>
              <a:rPr lang="zh-TW" altLang="zh-TW" sz="3200" b="1" dirty="0" smtClean="0">
                <a:solidFill>
                  <a:prstClr val="black"/>
                </a:solidFill>
                <a:latin typeface="華康楷書體注音" pitchFamily="18" charset="-120"/>
                <a:ea typeface="華康楷書體注音" pitchFamily="18" charset="-120"/>
              </a:rPr>
              <a:t>，</a:t>
            </a:r>
            <a:endParaRPr lang="en-US" altLang="zh-TW" sz="3200" b="1" dirty="0" smtClean="0">
              <a:solidFill>
                <a:prstClr val="black"/>
              </a:solidFill>
              <a:latin typeface="華康楷書體注音" pitchFamily="18" charset="-120"/>
              <a:ea typeface="華康楷書體注音" pitchFamily="18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zh-TW" sz="3200" b="1" dirty="0" smtClean="0">
                <a:solidFill>
                  <a:prstClr val="black"/>
                </a:solidFill>
                <a:latin typeface="華康楷書體注音" pitchFamily="18" charset="-120"/>
                <a:ea typeface="華康楷書體注音" pitchFamily="18" charset="-120"/>
              </a:rPr>
              <a:t>找</a:t>
            </a:r>
            <a:r>
              <a:rPr lang="zh-TW" altLang="zh-TW" sz="3200" b="1" dirty="0">
                <a:solidFill>
                  <a:prstClr val="black"/>
                </a:solidFill>
                <a:latin typeface="華康楷書體注音" pitchFamily="18" charset="-120"/>
                <a:ea typeface="華康楷書體注音" pitchFamily="18" charset="-120"/>
              </a:rPr>
              <a:t>找看，有沒有相同的地方？</a:t>
            </a:r>
          </a:p>
        </p:txBody>
      </p:sp>
    </p:spTree>
    <p:extLst>
      <p:ext uri="{BB962C8B-B14F-4D97-AF65-F5344CB8AC3E}">
        <p14:creationId xmlns:p14="http://schemas.microsoft.com/office/powerpoint/2010/main" val="7449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5539" name="圖片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095" y="8634"/>
            <a:ext cx="8704385" cy="306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1762019" y="295833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用筆畫硬幣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750129" y="298249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用</a:t>
            </a:r>
            <a:r>
              <a:rPr lang="zh-TW" altLang="en-US" sz="2400" dirty="0" smtClean="0"/>
              <a:t>筆拓印硬幣</a:t>
            </a:r>
            <a:endParaRPr lang="zh-TW" altLang="en-US" sz="2400" dirty="0"/>
          </a:p>
        </p:txBody>
      </p:sp>
      <p:pic>
        <p:nvPicPr>
          <p:cNvPr id="6" name="圖片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812" y="3429000"/>
            <a:ext cx="8834511" cy="294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280734" y="636209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第一個</a:t>
            </a:r>
            <a:r>
              <a:rPr lang="zh-TW" altLang="en-US" sz="2400" dirty="0"/>
              <a:t>拓印的兒童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435523" y="636209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學習用筆拓印硬幣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592014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7587" name="圖片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96482"/>
            <a:ext cx="6372200" cy="259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4939" y="0"/>
            <a:ext cx="2823318" cy="249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7170" y="2493844"/>
            <a:ext cx="6464242" cy="236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534" y="4794140"/>
            <a:ext cx="3232121" cy="20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0898" y="4794140"/>
            <a:ext cx="3476419" cy="20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59179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4000" dirty="0" smtClean="0"/>
              <a:t>教學現場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(</a:t>
            </a:r>
            <a:r>
              <a:rPr lang="zh-TW" altLang="en-US" sz="4000" dirty="0" smtClean="0"/>
              <a:t>認識國軍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843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5736" y="908720"/>
            <a:ext cx="6696744" cy="1143000"/>
          </a:xfrm>
        </p:spPr>
        <p:txBody>
          <a:bodyPr>
            <a:normAutofit/>
          </a:bodyPr>
          <a:lstStyle/>
          <a:p>
            <a:r>
              <a:rPr lang="zh-TW" altLang="en-US" dirty="0"/>
              <a:t>為什麼</a:t>
            </a:r>
            <a:r>
              <a:rPr lang="zh-TW" altLang="en-US" dirty="0" smtClean="0"/>
              <a:t>要推動國防</a:t>
            </a:r>
            <a:r>
              <a:rPr lang="zh-TW" altLang="en-US" dirty="0"/>
              <a:t>教育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pic>
        <p:nvPicPr>
          <p:cNvPr id="2050" name="Picture 2" descr="https://fbcdn-sphotos-a-a.akamaihd.net/hphotos-ak-xaf1/v/t1.0-9/s720x720/419766_10150563227833376_327668894_n.jpg?oh=9f1ab31145b5e0bbb2d273de22c26a95&amp;oe=5454F523&amp;__gda__=1414602845_694ef1ffc64d19366e14a8a602e83baa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88640"/>
            <a:ext cx="1608508" cy="249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9">
            <a:hlinkClick r:id="rId5" action="ppaction://hlinkfile"/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163936202"/>
              </p:ext>
            </p:extLst>
          </p:nvPr>
        </p:nvGraphicFramePr>
        <p:xfrm>
          <a:off x="1596828" y="2996952"/>
          <a:ext cx="5976912" cy="2380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點陣圖影像" r:id="rId6" imgW="3801006" imgH="2638095" progId="PBrush">
                  <p:embed/>
                </p:oleObj>
              </mc:Choice>
              <mc:Fallback>
                <p:oleObj name="點陣圖影像" r:id="rId6" imgW="3801006" imgH="2638095" progId="PBrush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828" y="2996952"/>
                        <a:ext cx="5976912" cy="2380493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5947848"/>
            <a:ext cx="9144000" cy="76944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defRPr sz="28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defRPr sz="28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defRPr sz="28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defRPr sz="28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kumimoji="1" lang="zh-TW" altLang="en-US" sz="4400" b="0" dirty="0">
                <a:solidFill>
                  <a:schemeClr val="bg1"/>
                </a:solidFill>
                <a:latin typeface="Times New Roman" pitchFamily="18" charset="0"/>
              </a:rPr>
              <a:t>沒有國家的保護</a:t>
            </a:r>
            <a:r>
              <a:rPr kumimoji="1" lang="zh-TW" altLang="en-US" sz="4400" b="0" dirty="0" smtClean="0">
                <a:solidFill>
                  <a:schemeClr val="bg1"/>
                </a:solidFill>
                <a:latin typeface="Times New Roman" pitchFamily="18" charset="0"/>
              </a:rPr>
              <a:t>，處處</a:t>
            </a:r>
            <a:r>
              <a:rPr kumimoji="1" lang="zh-TW" altLang="en-US" sz="4400" b="0" dirty="0">
                <a:solidFill>
                  <a:schemeClr val="bg1"/>
                </a:solidFill>
                <a:latin typeface="Times New Roman" pitchFamily="18" charset="0"/>
              </a:rPr>
              <a:t>都是危機！</a:t>
            </a:r>
          </a:p>
        </p:txBody>
      </p:sp>
    </p:spTree>
    <p:extLst>
      <p:ext uri="{BB962C8B-B14F-4D97-AF65-F5344CB8AC3E}">
        <p14:creationId xmlns:p14="http://schemas.microsoft.com/office/powerpoint/2010/main" val="933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4800" dirty="0" smtClean="0">
                <a:solidFill>
                  <a:schemeClr val="tx1"/>
                </a:solidFill>
                <a:latin typeface="華康圓體注音"/>
                <a:ea typeface="華康圓體注音"/>
                <a:cs typeface="華康圓體注音"/>
              </a:rPr>
              <a:t>認識阿兵</a:t>
            </a:r>
            <a:r>
              <a:rPr lang="zh-TW" altLang="en-US" sz="4800" dirty="0" smtClean="0">
                <a:solidFill>
                  <a:schemeClr val="tx1"/>
                </a:solidFill>
                <a:latin typeface="華康圓體注音"/>
                <a:ea typeface="書法中黑（破音二）"/>
                <a:cs typeface="書法中黑（破音二）"/>
              </a:rPr>
              <a:t>哥</a:t>
            </a:r>
          </a:p>
        </p:txBody>
      </p:sp>
      <p:pic>
        <p:nvPicPr>
          <p:cNvPr id="4102" name="Picture 6" descr="C:\Users\moejsmpc\Desktop\陸軍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84784"/>
            <a:ext cx="24479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Users\moejsmpc\Desktop\海軍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489547"/>
            <a:ext cx="23764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Users\moejsmpc\Desktop\空軍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1484784"/>
            <a:ext cx="2303462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流程圖: 接點 3"/>
          <p:cNvSpPr/>
          <p:nvPr/>
        </p:nvSpPr>
        <p:spPr>
          <a:xfrm>
            <a:off x="179388" y="4802659"/>
            <a:ext cx="1116012" cy="893763"/>
          </a:xfrm>
          <a:prstGeom prst="flowChartConnector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rgbClr val="000000"/>
                </a:solidFill>
                <a:latin typeface="華康圓體注音" panose="01030500010101010101" pitchFamily="18" charset="-120"/>
                <a:ea typeface="華康圓體注音" panose="01030500010101010101" pitchFamily="18" charset="-120"/>
              </a:rPr>
              <a:t>陸軍</a:t>
            </a:r>
          </a:p>
        </p:txBody>
      </p:sp>
      <p:sp>
        <p:nvSpPr>
          <p:cNvPr id="12" name="流程圖: 接點 11"/>
          <p:cNvSpPr/>
          <p:nvPr/>
        </p:nvSpPr>
        <p:spPr>
          <a:xfrm>
            <a:off x="3132138" y="4802659"/>
            <a:ext cx="1116012" cy="893763"/>
          </a:xfrm>
          <a:prstGeom prst="flowChartConnector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rgbClr val="000000"/>
                </a:solidFill>
                <a:latin typeface="華康圓體注音" panose="01030500010101010101" pitchFamily="18" charset="-120"/>
                <a:ea typeface="華康圓體注音" panose="01030500010101010101" pitchFamily="18" charset="-120"/>
              </a:rPr>
              <a:t>海軍</a:t>
            </a:r>
          </a:p>
        </p:txBody>
      </p:sp>
      <p:sp>
        <p:nvSpPr>
          <p:cNvPr id="13" name="流程圖: 接點 12"/>
          <p:cNvSpPr/>
          <p:nvPr/>
        </p:nvSpPr>
        <p:spPr>
          <a:xfrm>
            <a:off x="6084888" y="4909022"/>
            <a:ext cx="1114425" cy="893762"/>
          </a:xfrm>
          <a:prstGeom prst="flowChartConnector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rgbClr val="000000"/>
                </a:solidFill>
                <a:latin typeface="華康圓體注音" panose="01030500010101010101" pitchFamily="18" charset="-120"/>
                <a:ea typeface="華康圓體注音" panose="01030500010101010101" pitchFamily="18" charset="-120"/>
              </a:rPr>
              <a:t>空軍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i="1" dirty="0">
                <a:latin typeface="華康圓體注音"/>
                <a:ea typeface="華康圓體注音"/>
                <a:cs typeface="華康圓體注音"/>
              </a:rPr>
              <a:t>哥哥爸爸真</a:t>
            </a:r>
            <a:r>
              <a:rPr lang="zh-TW" altLang="en-US" i="1" dirty="0" smtClean="0">
                <a:latin typeface="華康圓體注音"/>
                <a:ea typeface="華康圓體注音"/>
                <a:cs typeface="華康圓體注音"/>
              </a:rPr>
              <a:t>偉大  名譽照我家 為國去打仗 當兵笑哈哈 </a:t>
            </a:r>
            <a:endParaRPr lang="en-US" altLang="zh-TW" i="1" dirty="0" smtClean="0">
              <a:latin typeface="華康圓體注音"/>
              <a:ea typeface="華康圓體注音"/>
              <a:cs typeface="華康圓體注音"/>
            </a:endParaRPr>
          </a:p>
          <a:p>
            <a:pPr algn="ctr"/>
            <a:r>
              <a:rPr lang="zh-TW" altLang="en-US" i="1" dirty="0" smtClean="0">
                <a:latin typeface="華康圓體注音"/>
                <a:ea typeface="華康圓體注音"/>
                <a:cs typeface="華康圓體注音"/>
              </a:rPr>
              <a:t>走吧走吧哥哥爸爸 家事不用你牽掛 只要我長大  只要我長大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40714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標題 1"/>
          <p:cNvSpPr>
            <a:spLocks noGrp="1"/>
          </p:cNvSpPr>
          <p:nvPr>
            <p:ph type="title"/>
          </p:nvPr>
        </p:nvSpPr>
        <p:spPr>
          <a:xfrm>
            <a:off x="6118225" y="333375"/>
            <a:ext cx="2243138" cy="2298700"/>
          </a:xfrm>
        </p:spPr>
        <p:txBody>
          <a:bodyPr/>
          <a:lstStyle/>
          <a:p>
            <a:pPr eaLnBrk="1" hangingPunct="1"/>
            <a:r>
              <a:rPr lang="zh-TW" altLang="en-US" sz="6600" smtClean="0">
                <a:solidFill>
                  <a:schemeClr val="tx1"/>
                </a:solidFill>
                <a:latin typeface="華康圓體注音"/>
                <a:ea typeface="華康圓體注音"/>
                <a:cs typeface="華康圓體注音"/>
              </a:rPr>
              <a:t>陸軍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33375"/>
            <a:ext cx="466725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moejsmpc\Desktop\陸軍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2997200"/>
            <a:ext cx="23749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47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標題 1"/>
          <p:cNvSpPr>
            <a:spLocks noGrp="1"/>
          </p:cNvSpPr>
          <p:nvPr>
            <p:ph type="title"/>
          </p:nvPr>
        </p:nvSpPr>
        <p:spPr>
          <a:xfrm>
            <a:off x="755650" y="606425"/>
            <a:ext cx="2170113" cy="1871663"/>
          </a:xfrm>
        </p:spPr>
        <p:txBody>
          <a:bodyPr/>
          <a:lstStyle/>
          <a:p>
            <a:pPr eaLnBrk="1" hangingPunct="1"/>
            <a:r>
              <a:rPr lang="zh-TW" altLang="en-US" sz="6600" smtClean="0">
                <a:solidFill>
                  <a:schemeClr val="tx1"/>
                </a:solidFill>
                <a:latin typeface="華康圓體注音"/>
                <a:ea typeface="華康圓體注音"/>
                <a:cs typeface="華康圓體注音"/>
              </a:rPr>
              <a:t>海軍</a:t>
            </a:r>
          </a:p>
        </p:txBody>
      </p:sp>
      <p:pic>
        <p:nvPicPr>
          <p:cNvPr id="6147" name="Picture 2" descr="C:\Users\moejsmpc\Desktop\國小3修\生活5\圖片\海軍男生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4275" y="519113"/>
            <a:ext cx="1944688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C:\Users\moejsmpc\Desktop\國小3修\生活5\圖片\海軍圖樣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530225"/>
            <a:ext cx="2011363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Users\moejsmpc\Desktop\海軍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50" y="2924175"/>
            <a:ext cx="20161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385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標題 1"/>
          <p:cNvSpPr>
            <a:spLocks noGrp="1"/>
          </p:cNvSpPr>
          <p:nvPr>
            <p:ph type="title"/>
          </p:nvPr>
        </p:nvSpPr>
        <p:spPr>
          <a:xfrm>
            <a:off x="1171575" y="692150"/>
            <a:ext cx="1873250" cy="2514600"/>
          </a:xfrm>
        </p:spPr>
        <p:txBody>
          <a:bodyPr/>
          <a:lstStyle/>
          <a:p>
            <a:pPr eaLnBrk="1" hangingPunct="1"/>
            <a:r>
              <a:rPr lang="zh-TW" altLang="en-US" sz="6600" smtClean="0">
                <a:solidFill>
                  <a:schemeClr val="tx1"/>
                </a:solidFill>
                <a:latin typeface="華康圓體注音"/>
                <a:ea typeface="華康圓體注音"/>
                <a:cs typeface="華康圓體注音"/>
              </a:rPr>
              <a:t>空軍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333375"/>
            <a:ext cx="4086225" cy="61801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7173" name="Picture 5" descr="C:\Users\moejsmpc\Desktop\空軍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114675"/>
            <a:ext cx="1800225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315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內容版面配置區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813300"/>
          </a:xfrm>
        </p:spPr>
        <p:txBody>
          <a:bodyPr/>
          <a:lstStyle/>
          <a:p>
            <a:pPr eaLnBrk="1" hangingPunct="1"/>
            <a:r>
              <a:rPr lang="zh-TW" altLang="en-US" sz="4400" smtClean="0">
                <a:latin typeface="華康圓體注音"/>
                <a:ea typeface="華康圓體注音"/>
                <a:cs typeface="華康圓體注音"/>
              </a:rPr>
              <a:t>陸軍</a:t>
            </a:r>
          </a:p>
        </p:txBody>
      </p:sp>
      <p:sp>
        <p:nvSpPr>
          <p:cNvPr id="860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  <a:latin typeface="華康圓體注音"/>
                <a:ea typeface="華康圓體注音"/>
                <a:cs typeface="華康圓體注音"/>
              </a:rPr>
              <a:t>認識軍事武器</a:t>
            </a:r>
          </a:p>
        </p:txBody>
      </p:sp>
      <p:sp>
        <p:nvSpPr>
          <p:cNvPr id="86019" name="矩形 1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026" name="Picture 2" descr="C:\Users\User\Desktop\M60A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76475"/>
            <a:ext cx="429418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3614738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16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內容版面配置區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256212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latin typeface="華康圓體注音"/>
                <a:ea typeface="華康圓體注音"/>
                <a:cs typeface="華康圓體注音"/>
              </a:rPr>
              <a:t>海軍</a:t>
            </a:r>
          </a:p>
        </p:txBody>
      </p:sp>
      <p:sp>
        <p:nvSpPr>
          <p:cNvPr id="88066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  <a:latin typeface="華康圓體注音"/>
                <a:ea typeface="華康圓體注音"/>
                <a:cs typeface="華康圓體注音"/>
              </a:rPr>
              <a:t>認識軍事武器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0350" y="2079625"/>
            <a:ext cx="302418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1800225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079625"/>
            <a:ext cx="1800225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281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標題 1"/>
          <p:cNvSpPr>
            <a:spLocks noGrp="1"/>
          </p:cNvSpPr>
          <p:nvPr>
            <p:ph type="title"/>
          </p:nvPr>
        </p:nvSpPr>
        <p:spPr>
          <a:xfrm>
            <a:off x="446088" y="11588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  <a:latin typeface="華康圓體注音"/>
                <a:ea typeface="華康圓體注音"/>
                <a:cs typeface="華康圓體注音"/>
              </a:rPr>
              <a:t>認識軍事武器</a:t>
            </a:r>
          </a:p>
        </p:txBody>
      </p:sp>
      <p:sp>
        <p:nvSpPr>
          <p:cNvPr id="90114" name="內容版面配置區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886325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latin typeface="華康圓體注音"/>
                <a:ea typeface="華康圓體注音"/>
                <a:cs typeface="華康圓體注音"/>
              </a:rPr>
              <a:t>空軍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2133600"/>
            <a:ext cx="40322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43068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79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68313" y="-27384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tx1"/>
                </a:solidFill>
                <a:latin typeface="華康圓體注音" pitchFamily="18" charset="-120"/>
                <a:ea typeface="華康圓體注音" pitchFamily="18" charset="-120"/>
              </a:rPr>
              <a:t>補充教材學習單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143" y="908720"/>
            <a:ext cx="7837714" cy="492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0" y="6050445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/>
              <a:t>如何產生感謝之情</a:t>
            </a:r>
            <a:r>
              <a:rPr lang="en-US" altLang="zh-TW" sz="2400" b="1" dirty="0" smtClean="0"/>
              <a:t>?</a:t>
            </a:r>
          </a:p>
          <a:p>
            <a:pPr algn="ctr"/>
            <a:r>
              <a:rPr lang="zh-TW" altLang="en-US" sz="2400" b="1" dirty="0"/>
              <a:t>如何表達出感謝</a:t>
            </a:r>
            <a:r>
              <a:rPr lang="en-US" altLang="zh-TW" sz="2400" b="1" dirty="0"/>
              <a:t>?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954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67248" y="281505"/>
            <a:ext cx="5314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dirty="0" smtClean="0">
                <a:latin typeface="華康圓體注音" pitchFamily="18" charset="-120"/>
                <a:ea typeface="華康圓體注音" pitchFamily="18" charset="-120"/>
              </a:rPr>
              <a:t>感謝</a:t>
            </a:r>
            <a:r>
              <a:rPr lang="zh-TW" altLang="en-US" sz="4000" dirty="0">
                <a:latin typeface="華康圓體注音" pitchFamily="18" charset="-120"/>
                <a:ea typeface="華康圓體注音" pitchFamily="18" charset="-120"/>
              </a:rPr>
              <a:t>小書</a:t>
            </a:r>
            <a:r>
              <a:rPr lang="zh-TW" altLang="en-US" sz="4000" dirty="0" smtClean="0">
                <a:latin typeface="華康圓體注音" pitchFamily="18" charset="-120"/>
                <a:ea typeface="華康圓體注音" pitchFamily="18" charset="-120"/>
              </a:rPr>
              <a:t>製作</a:t>
            </a:r>
            <a:r>
              <a:rPr lang="en-US" altLang="zh-TW" sz="4000" dirty="0" smtClean="0">
                <a:latin typeface="華康圓體注音" pitchFamily="18" charset="-120"/>
                <a:ea typeface="華康圓體注音" pitchFamily="18" charset="-120"/>
              </a:rPr>
              <a:t>—</a:t>
            </a:r>
            <a:r>
              <a:rPr lang="zh-TW" altLang="en-US" sz="4000" dirty="0" smtClean="0">
                <a:latin typeface="華康圓體注音" pitchFamily="18" charset="-120"/>
                <a:ea typeface="華康圓體注音" pitchFamily="18" charset="-120"/>
                <a:hlinkClick r:id="rId3" action="ppaction://hlinkpres?slideindex=1&amp;slidetitle="/>
              </a:rPr>
              <a:t>甜筒書</a:t>
            </a:r>
            <a:endParaRPr lang="zh-TW" altLang="en-US" sz="4000" dirty="0" smtClean="0">
              <a:latin typeface="華康圓體注音" pitchFamily="18" charset="-120"/>
              <a:ea typeface="華康圓體注音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068956" y="642197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資料來源：一張紙做一本書</a:t>
            </a:r>
            <a:r>
              <a:rPr lang="en-US" altLang="zh-TW" dirty="0" smtClean="0"/>
              <a:t>/</a:t>
            </a:r>
            <a:r>
              <a:rPr lang="zh-TW" altLang="en-US" dirty="0" smtClean="0"/>
              <a:t>王淑芬</a:t>
            </a:r>
            <a:r>
              <a:rPr lang="en-US" altLang="zh-TW" dirty="0" smtClean="0"/>
              <a:t>/</a:t>
            </a:r>
            <a:r>
              <a:rPr lang="zh-TW" altLang="en-US" dirty="0" smtClean="0"/>
              <a:t>親子天下</a:t>
            </a:r>
            <a:endParaRPr lang="zh-TW" altLang="en-US" dirty="0"/>
          </a:p>
        </p:txBody>
      </p:sp>
      <p:pic>
        <p:nvPicPr>
          <p:cNvPr id="13316" name="Picture 4" descr="目前顯示的是「DSC_0410.JPG」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44647">
            <a:off x="7295426" y="138176"/>
            <a:ext cx="899826" cy="99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目前顯示的是「DSC_0412.JPG」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80408"/>
            <a:ext cx="9144000" cy="514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3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7148" y="530120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國防教育</a:t>
            </a:r>
            <a:r>
              <a:rPr lang="en-US" altLang="zh-TW" dirty="0" smtClean="0"/>
              <a:t>--</a:t>
            </a:r>
            <a:r>
              <a:rPr lang="zh-TW" altLang="en-US" dirty="0" smtClean="0"/>
              <a:t>處處是教材</a:t>
            </a:r>
            <a:endParaRPr lang="zh-TW" altLang="en-US" dirty="0"/>
          </a:p>
        </p:txBody>
      </p:sp>
      <p:pic>
        <p:nvPicPr>
          <p:cNvPr id="614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9076" y="1700808"/>
            <a:ext cx="6145847" cy="30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最後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39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581274" y="940203"/>
            <a:ext cx="8311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Education is the </a:t>
            </a:r>
            <a:r>
              <a:rPr lang="en-US" altLang="zh-TW" sz="3600" dirty="0" smtClean="0">
                <a:solidFill>
                  <a:srgbClr val="00B050"/>
                </a:solidFill>
              </a:rPr>
              <a:t>cheap</a:t>
            </a:r>
            <a:r>
              <a:rPr lang="en-US" altLang="zh-TW" sz="3600" dirty="0" smtClean="0"/>
              <a:t> defense of nations.</a:t>
            </a:r>
            <a:endParaRPr lang="zh-TW" altLang="en-US" sz="36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81274" y="1916832"/>
            <a:ext cx="8311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rgbClr val="FF0000"/>
                </a:solidFill>
              </a:rPr>
              <a:t>教育是最廉價的國防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493792" y="3645024"/>
            <a:ext cx="8311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Education is the </a:t>
            </a:r>
            <a:r>
              <a:rPr lang="en-US" altLang="zh-TW" sz="3600" dirty="0" smtClean="0">
                <a:solidFill>
                  <a:srgbClr val="00B050"/>
                </a:solidFill>
              </a:rPr>
              <a:t>chief</a:t>
            </a:r>
            <a:r>
              <a:rPr lang="en-US" altLang="zh-TW" sz="3600" dirty="0" smtClean="0"/>
              <a:t> defense of nations.</a:t>
            </a:r>
            <a:endParaRPr lang="zh-TW" altLang="en-US" sz="36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61733" y="4509120"/>
            <a:ext cx="8311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rgbClr val="FF0000"/>
                </a:solidFill>
              </a:rPr>
              <a:t>教育是</a:t>
            </a:r>
            <a:r>
              <a:rPr lang="zh-TW" altLang="en-US" sz="6600" dirty="0" smtClean="0">
                <a:solidFill>
                  <a:srgbClr val="FF0000"/>
                </a:solidFill>
              </a:rPr>
              <a:t>最</a:t>
            </a:r>
            <a:r>
              <a:rPr lang="zh-TW" altLang="en-US" sz="6600" dirty="0">
                <a:solidFill>
                  <a:srgbClr val="FF0000"/>
                </a:solidFill>
              </a:rPr>
              <a:t>首要</a:t>
            </a:r>
            <a:r>
              <a:rPr lang="zh-TW" altLang="en-US" sz="6600" dirty="0" smtClean="0">
                <a:solidFill>
                  <a:srgbClr val="FF0000"/>
                </a:solidFill>
              </a:rPr>
              <a:t>的</a:t>
            </a:r>
            <a:r>
              <a:rPr lang="zh-TW" altLang="en-US" sz="6600" dirty="0">
                <a:solidFill>
                  <a:srgbClr val="FF0000"/>
                </a:solidFill>
              </a:rPr>
              <a:t>國防</a:t>
            </a:r>
          </a:p>
        </p:txBody>
      </p:sp>
    </p:spTree>
    <p:extLst>
      <p:ext uri="{BB962C8B-B14F-4D97-AF65-F5344CB8AC3E}">
        <p14:creationId xmlns:p14="http://schemas.microsoft.com/office/powerpoint/2010/main" val="10533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50554" y="1841786"/>
            <a:ext cx="4841926" cy="1143000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全民國防教育暑期戰鬥營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en-US" altLang="zh-TW" sz="3200" dirty="0">
                <a:hlinkClick r:id="rId3"/>
              </a:rPr>
              <a:t>https://camp.gpwb.gov.tw</a:t>
            </a:r>
            <a:r>
              <a:rPr lang="en-US" altLang="zh-TW" sz="3200" dirty="0" smtClean="0">
                <a:hlinkClick r:id="rId3"/>
              </a:rPr>
              <a:t>/</a:t>
            </a:r>
            <a:endParaRPr lang="zh-TW" altLang="en-US" sz="3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4211960" y="4114526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+mj-lt"/>
                <a:ea typeface="+mj-ea"/>
                <a:cs typeface="+mj-cs"/>
              </a:rPr>
              <a:t>國防報告書</a:t>
            </a:r>
            <a:endParaRPr lang="en-US" altLang="zh-TW" sz="3200" dirty="0">
              <a:latin typeface="+mj-lt"/>
              <a:ea typeface="+mj-ea"/>
              <a:cs typeface="+mj-cs"/>
            </a:endParaRPr>
          </a:p>
          <a:p>
            <a:r>
              <a:rPr lang="en-US" altLang="zh-TW" sz="3200" dirty="0">
                <a:hlinkClick r:id="rId4"/>
              </a:rPr>
              <a:t>http://report.mnd.gov.tw/</a:t>
            </a:r>
            <a:endParaRPr lang="zh-TW" alt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6" y="3624559"/>
            <a:ext cx="4010267" cy="205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98" y="1469580"/>
            <a:ext cx="3926062" cy="1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補充一下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99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7063" y="1700808"/>
            <a:ext cx="7234105" cy="75901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《</a:t>
            </a:r>
            <a:r>
              <a:rPr lang="zh-TW" altLang="en-US" dirty="0" smtClean="0"/>
              <a:t>十月十日國慶日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兒歌律動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217" y="2060848"/>
            <a:ext cx="8579296" cy="13967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altLang="zh-TW" dirty="0" smtClean="0">
              <a:hlinkClick r:id="rId3"/>
            </a:endParaRPr>
          </a:p>
          <a:p>
            <a:pPr marL="0" indent="0">
              <a:buNone/>
            </a:pPr>
            <a:r>
              <a:rPr lang="en-US" altLang="zh-TW" dirty="0" smtClean="0">
                <a:hlinkClick r:id="rId3"/>
              </a:rPr>
              <a:t>https://www.youtube.com/watch?v=M4btgSMOGWs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43425" y="429309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effectLst/>
              </a:rPr>
              <a:t>路人甲：超可愛的律動，尤其是這首歌曲很簡單很適合幼稚園的小朋友唱，這首歌是誰唱的？沒有聽過耶！這個年代幾乎沒有幼稚園還在過雙十節只過聖誕節，有國家的概念真是太棒了，這群孩子有概念，國家也有希望了。</a:t>
            </a:r>
            <a:endParaRPr lang="zh-TW" altLang="en-US" sz="24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如果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14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-277301" y="4820250"/>
            <a:ext cx="5206716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2000" dirty="0" smtClean="0"/>
              <a:t>宜蘭縣</a:t>
            </a:r>
            <a:r>
              <a:rPr lang="zh-TW" altLang="en-US" sz="2000" dirty="0"/>
              <a:t>生活課程教師</a:t>
            </a:r>
            <a:r>
              <a:rPr lang="zh-TW" altLang="en-US" sz="2000" dirty="0" smtClean="0"/>
              <a:t>專屬</a:t>
            </a:r>
            <a:r>
              <a:rPr lang="en-US" altLang="zh-TW" sz="2000" dirty="0" err="1" smtClean="0"/>
              <a:t>Fb</a:t>
            </a:r>
            <a:r>
              <a:rPr lang="zh-TW" altLang="en-US" sz="2000" dirty="0" smtClean="0"/>
              <a:t>社群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不公開</a:t>
            </a:r>
            <a:r>
              <a:rPr lang="en-US" altLang="zh-TW" sz="2000" dirty="0" smtClean="0"/>
              <a:t>)</a:t>
            </a:r>
          </a:p>
          <a:p>
            <a:pPr marL="0" indent="0" algn="ctr"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《</a:t>
            </a:r>
            <a:r>
              <a:rPr lang="zh-TW" altLang="en-US" sz="2000" dirty="0" smtClean="0">
                <a:solidFill>
                  <a:srgbClr val="FF0000"/>
                </a:solidFill>
              </a:rPr>
              <a:t>生活課程教學園地</a:t>
            </a:r>
            <a:r>
              <a:rPr lang="en-US" altLang="zh-TW" sz="2000" dirty="0" smtClean="0">
                <a:solidFill>
                  <a:srgbClr val="FF0000"/>
                </a:solidFill>
              </a:rPr>
              <a:t>》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0700" y="5756354"/>
            <a:ext cx="4968552" cy="352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1600" dirty="0" err="1" smtClean="0">
                <a:solidFill>
                  <a:prstClr val="black"/>
                </a:solidFill>
                <a:hlinkClick r:id="rId3"/>
              </a:rPr>
              <a:t>https://www.facebook.com/groups/764482220279149/</a:t>
            </a:r>
            <a:endParaRPr lang="en-US" altLang="zh-TW" sz="16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1600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355" y="1522741"/>
            <a:ext cx="4237404" cy="272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 bwMode="auto">
          <a:xfrm>
            <a:off x="450926" y="1005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4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讓我們在一起吧</a:t>
            </a:r>
            <a:r>
              <a:rPr lang="en-US" altLang="zh-TW" sz="4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sz="4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4759" y="1481851"/>
            <a:ext cx="4435838" cy="28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4330576" y="4600274"/>
            <a:ext cx="520671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2000" dirty="0" smtClean="0"/>
              <a:t>宜蘭縣國教輔導團</a:t>
            </a:r>
            <a:endParaRPr lang="en-US" altLang="zh-TW" sz="2000" dirty="0" smtClean="0"/>
          </a:p>
          <a:p>
            <a:pPr marL="0" indent="0" algn="ctr">
              <a:buFont typeface="Arial" pitchFamily="34" charset="0"/>
              <a:buNone/>
            </a:pPr>
            <a:r>
              <a:rPr lang="zh-TW" altLang="en-US" sz="2000" dirty="0" smtClean="0"/>
              <a:t>生活課程輔導小組網站</a:t>
            </a:r>
            <a:endParaRPr lang="en-US" altLang="zh-TW" sz="2000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《</a:t>
            </a:r>
            <a:r>
              <a:rPr lang="zh-TW" altLang="en-US" sz="2000" dirty="0" smtClean="0">
                <a:solidFill>
                  <a:srgbClr val="FF0000"/>
                </a:solidFill>
              </a:rPr>
              <a:t>繽紛生活樂趣多</a:t>
            </a:r>
            <a:r>
              <a:rPr lang="en-US" altLang="zh-TW" sz="2000" dirty="0" smtClean="0">
                <a:solidFill>
                  <a:srgbClr val="FF0000"/>
                </a:solidFill>
              </a:rPr>
              <a:t>》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5244969" y="5737274"/>
            <a:ext cx="3349359" cy="352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>
                <a:hlinkClick r:id="rId6"/>
              </a:rPr>
              <a:t>http://</a:t>
            </a:r>
            <a:r>
              <a:rPr lang="en-US" altLang="zh-TW" sz="2000" dirty="0" smtClean="0">
                <a:solidFill>
                  <a:prstClr val="black"/>
                </a:solidFill>
                <a:hlinkClick r:id="rId6"/>
              </a:rPr>
              <a:t>blog.ilc.edu.tw/blog/35</a:t>
            </a:r>
            <a:endParaRPr lang="zh-TW" altLang="en-US" sz="2000" dirty="0">
              <a:solidFill>
                <a:prstClr val="black"/>
              </a:solidFill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-12548" y="6323638"/>
            <a:ext cx="9156548" cy="46805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2000" dirty="0" smtClean="0"/>
              <a:t>服務專線：</a:t>
            </a:r>
            <a:r>
              <a:rPr lang="en-US" altLang="zh-TW" sz="2000" dirty="0" smtClean="0"/>
              <a:t>9332978-24 </a:t>
            </a:r>
            <a:r>
              <a:rPr lang="zh-TW" altLang="en-US" sz="2000" dirty="0" smtClean="0"/>
              <a:t>陳惠美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016224"/>
          </a:xfrm>
        </p:spPr>
        <p:txBody>
          <a:bodyPr>
            <a:normAutofit/>
          </a:bodyPr>
          <a:lstStyle/>
          <a:p>
            <a:r>
              <a:rPr lang="zh-TW" altLang="en-US" dirty="0"/>
              <a:t>謝謝</a:t>
            </a:r>
            <a:r>
              <a:rPr lang="zh-TW" altLang="en-US" dirty="0" smtClean="0"/>
              <a:t>大家</a:t>
            </a:r>
            <a:r>
              <a:rPr lang="en-US" altLang="zh-TW" dirty="0" smtClean="0"/>
              <a:t>!!!</a:t>
            </a:r>
            <a:br>
              <a:rPr lang="en-US" altLang="zh-TW" dirty="0" smtClean="0"/>
            </a:br>
            <a:r>
              <a:rPr lang="zh-TW" altLang="en-US" dirty="0"/>
              <a:t>辛苦</a:t>
            </a:r>
            <a:r>
              <a:rPr lang="zh-TW" altLang="en-US" dirty="0" smtClean="0"/>
              <a:t>了</a:t>
            </a:r>
            <a:endParaRPr lang="zh-TW" altLang="en-US" dirty="0"/>
          </a:p>
        </p:txBody>
      </p:sp>
      <p:pic>
        <p:nvPicPr>
          <p:cNvPr id="35842" name="Picture 2" descr="http://pic20.nipic.com/20120416/4694295_163658195131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857364"/>
            <a:ext cx="3214710" cy="4143404"/>
          </a:xfrm>
          <a:prstGeom prst="rect">
            <a:avLst/>
          </a:prstGeom>
          <a:noFill/>
        </p:spPr>
      </p:pic>
      <p:pic>
        <p:nvPicPr>
          <p:cNvPr id="4" name="Picture 2" descr="http://pic20.nipic.com/20120416/4694295_163658195131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857364"/>
            <a:ext cx="3429024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9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0" y="1700808"/>
            <a:ext cx="8795320" cy="1143000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 err="1" smtClean="0">
                <a:hlinkClick r:id="rId3"/>
              </a:rPr>
              <a:t>各級學校全民國防教育課程內容及實施辦法</a:t>
            </a:r>
            <a:r>
              <a:rPr lang="en-US" altLang="zh-TW" sz="3600" b="1" dirty="0" smtClean="0"/>
              <a:t> </a:t>
            </a:r>
            <a:br>
              <a:rPr lang="en-US" altLang="zh-TW" sz="3600" b="1" dirty="0" smtClean="0"/>
            </a:br>
            <a:r>
              <a:rPr lang="en-US" altLang="zh-TW" sz="3600" b="1" dirty="0" smtClean="0"/>
              <a:t>(</a:t>
            </a:r>
            <a:r>
              <a:rPr lang="zh-TW" altLang="zh-TW" sz="3600" b="1" dirty="0" smtClean="0"/>
              <a:t>民國</a:t>
            </a:r>
            <a:r>
              <a:rPr lang="en-US" altLang="zh-TW" sz="3600" b="1" dirty="0" smtClean="0"/>
              <a:t> 99 </a:t>
            </a:r>
            <a:r>
              <a:rPr lang="zh-TW" altLang="zh-TW" sz="3600" b="1" dirty="0" smtClean="0"/>
              <a:t>年</a:t>
            </a:r>
            <a:r>
              <a:rPr lang="en-US" altLang="zh-TW" sz="3600" b="1" dirty="0" smtClean="0"/>
              <a:t> 05 </a:t>
            </a:r>
            <a:r>
              <a:rPr lang="zh-TW" altLang="zh-TW" sz="3600" b="1" dirty="0" smtClean="0"/>
              <a:t>月</a:t>
            </a:r>
            <a:r>
              <a:rPr lang="en-US" altLang="zh-TW" sz="3600" b="1" dirty="0" smtClean="0"/>
              <a:t> 25 </a:t>
            </a:r>
            <a:r>
              <a:rPr lang="zh-TW" altLang="zh-TW" sz="3600" b="1" dirty="0" smtClean="0"/>
              <a:t>日 公發布</a:t>
            </a:r>
            <a:r>
              <a:rPr lang="en-US" altLang="zh-TW" sz="3600" b="1" dirty="0" smtClean="0"/>
              <a:t>)</a:t>
            </a:r>
            <a:endParaRPr lang="zh-TW" altLang="en-US" sz="3600" dirty="0" smtClean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237748"/>
              </p:ext>
            </p:extLst>
          </p:nvPr>
        </p:nvGraphicFramePr>
        <p:xfrm>
          <a:off x="323528" y="3212976"/>
          <a:ext cx="8137525" cy="1943100"/>
        </p:xfrm>
        <a:graphic>
          <a:graphicData uri="http://schemas.openxmlformats.org/drawingml/2006/table">
            <a:tbl>
              <a:tblPr/>
              <a:tblGrid>
                <a:gridCol w="1173162"/>
                <a:gridCol w="6964363"/>
              </a:tblGrid>
              <a:tr h="1943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  <a:hlinkClick r:id="rId4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  <a:hlinkClick r:id="rId4"/>
                        </a:rPr>
                        <a:t>  6  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  <a:hlinkClick r:id="rId4"/>
                        </a:rPr>
                        <a:t>條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9526" marR="9526" marT="9520" marB="95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kumimoji="1" sz="2400">
                          <a:solidFill>
                            <a:srgbClr val="FF0066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kumimoji="1">
                          <a:solidFill>
                            <a:srgbClr val="FF0066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</a:rPr>
                        <a:t>國民中學、國民小學全民國防教育，其課程內容為國防軍事、全民防衛及國防相關事務等，由教育部訂定補充教材，並採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</a:rPr>
                        <a:t>融入式教學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</a:rPr>
                        <a:t>，納入現行課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</a:rPr>
                        <a:t>程中實施。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9526" marR="9526" marT="9520" marB="95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/>
              <a:t>法源依據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454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948539"/>
              </p:ext>
            </p:extLst>
          </p:nvPr>
        </p:nvGraphicFramePr>
        <p:xfrm>
          <a:off x="0" y="620713"/>
          <a:ext cx="9144000" cy="5505452"/>
        </p:xfrm>
        <a:graphic>
          <a:graphicData uri="http://schemas.openxmlformats.org/drawingml/2006/table">
            <a:tbl>
              <a:tblPr firstRow="1" firstCol="1" bandRow="1"/>
              <a:tblGrid>
                <a:gridCol w="1189569"/>
                <a:gridCol w="7954431"/>
              </a:tblGrid>
              <a:tr h="5184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u="none" strike="noStrike" kern="0" dirty="0" smtClean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  <a:hlinkClick r:id="rId3"/>
                        </a:rPr>
                        <a:t>第</a:t>
                      </a:r>
                      <a:r>
                        <a:rPr lang="en-US" sz="2400" u="none" strike="noStrike" kern="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hlinkClick r:id="rId3"/>
                        </a:rPr>
                        <a:t> 8</a:t>
                      </a:r>
                      <a:r>
                        <a:rPr lang="en-US" sz="2400" u="none" strike="noStrike" kern="0" dirty="0" smtClean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  <a:hlinkClick r:id="rId3"/>
                        </a:rPr>
                        <a:t>條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95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sz="2400" kern="0" dirty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各級學校全民國防教育人員，規定如下：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一、大學、專科學校二年制與五年制後二年及其相當層級之</a:t>
                      </a:r>
                      <a:endParaRPr lang="en-US" altLang="zh-TW" sz="2400" kern="0" dirty="0" smtClean="0">
                        <a:effectLst/>
                        <a:latin typeface="Calibri" panose="020F0502020204030204" pitchFamily="34" charset="0"/>
                        <a:ea typeface="細明體" panose="02020509000000000000" pitchFamily="49" charset="-120"/>
                        <a:cs typeface="細明體" panose="02020509000000000000" pitchFamily="49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         </a:t>
                      </a:r>
                      <a:r>
                        <a:rPr lang="zh-TW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進修學校：由具第三條第一項所定課程內容專業之該教</a:t>
                      </a:r>
                      <a:endParaRPr lang="en-US" altLang="zh-TW" sz="2400" kern="0" dirty="0" smtClean="0">
                        <a:effectLst/>
                        <a:latin typeface="Calibri" panose="020F0502020204030204" pitchFamily="34" charset="0"/>
                        <a:ea typeface="細明體" panose="02020509000000000000" pitchFamily="49" charset="-120"/>
                        <a:cs typeface="細明體" panose="02020509000000000000" pitchFamily="49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         </a:t>
                      </a:r>
                      <a:r>
                        <a:rPr lang="zh-TW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育階段合格教師擔任；師資不足時，得由教育部認可經</a:t>
                      </a:r>
                      <a:endParaRPr lang="en-US" altLang="zh-TW" sz="2400" kern="0" dirty="0" smtClean="0">
                        <a:effectLst/>
                        <a:latin typeface="Calibri" panose="020F0502020204030204" pitchFamily="34" charset="0"/>
                        <a:ea typeface="細明體" panose="02020509000000000000" pitchFamily="49" charset="-120"/>
                        <a:cs typeface="細明體" panose="02020509000000000000" pitchFamily="49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         </a:t>
                      </a:r>
                      <a:r>
                        <a:rPr lang="zh-TW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全民國防教育人員培訓合格之軍訓教官擔任。</a:t>
                      </a:r>
                      <a:endParaRPr lang="zh-TW" sz="24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altLang="zh-TW" sz="2400" kern="0" dirty="0" smtClean="0">
                        <a:effectLst/>
                        <a:latin typeface="Calibri" panose="020F0502020204030204" pitchFamily="34" charset="0"/>
                        <a:ea typeface="細明體" panose="02020509000000000000" pitchFamily="49" charset="-120"/>
                        <a:cs typeface="細明體" panose="02020509000000000000" pitchFamily="49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二、高級中等學校、專科學校五年制前三年及其相當層級之</a:t>
                      </a:r>
                      <a:endParaRPr lang="en-US" altLang="zh-TW" sz="2400" kern="0" dirty="0" smtClean="0">
                        <a:effectLst/>
                        <a:latin typeface="Calibri" panose="020F0502020204030204" pitchFamily="34" charset="0"/>
                        <a:ea typeface="細明體" panose="02020509000000000000" pitchFamily="49" charset="-120"/>
                        <a:cs typeface="細明體" panose="02020509000000000000" pitchFamily="49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          </a:t>
                      </a:r>
                      <a:r>
                        <a:rPr lang="zh-TW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進修學校：由具第四條所定課程內容專業之該教育階</a:t>
                      </a:r>
                      <a:endParaRPr lang="en-US" altLang="zh-TW" sz="2400" kern="0" dirty="0" smtClean="0">
                        <a:effectLst/>
                        <a:latin typeface="Calibri" panose="020F0502020204030204" pitchFamily="34" charset="0"/>
                        <a:ea typeface="細明體" panose="02020509000000000000" pitchFamily="49" charset="-120"/>
                        <a:cs typeface="細明體" panose="02020509000000000000" pitchFamily="49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          </a:t>
                      </a:r>
                      <a:r>
                        <a:rPr lang="zh-TW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段合格教師擔任；師資不足時，得由教育部認可經全</a:t>
                      </a:r>
                      <a:endParaRPr lang="en-US" altLang="zh-TW" sz="2400" kern="0" dirty="0" smtClean="0">
                        <a:effectLst/>
                        <a:latin typeface="Calibri" panose="020F0502020204030204" pitchFamily="34" charset="0"/>
                        <a:ea typeface="細明體" panose="02020509000000000000" pitchFamily="49" charset="-120"/>
                        <a:cs typeface="細明體" panose="02020509000000000000" pitchFamily="49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          </a:t>
                      </a:r>
                      <a:r>
                        <a:rPr lang="zh-TW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民國防教育人員培訓合格之軍訓教官擔任。</a:t>
                      </a:r>
                      <a:endParaRPr lang="zh-TW" sz="24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altLang="zh-TW" sz="2400" kern="0" dirty="0" smtClean="0">
                        <a:effectLst/>
                        <a:latin typeface="Calibri" panose="020F0502020204030204" pitchFamily="34" charset="0"/>
                        <a:ea typeface="細明體" panose="02020509000000000000" pitchFamily="49" charset="-120"/>
                        <a:cs typeface="細明體" panose="02020509000000000000" pitchFamily="49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三</a:t>
                      </a:r>
                      <a:r>
                        <a:rPr lang="zh-TW" sz="2400" kern="0" dirty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、</a:t>
                      </a:r>
                      <a:r>
                        <a:rPr lang="zh-TW" sz="2400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國民中學、國民小學：由該教育階段合格教師擔任</a:t>
                      </a:r>
                      <a:r>
                        <a:rPr lang="zh-TW" sz="2400" kern="0" dirty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；</a:t>
                      </a:r>
                      <a:r>
                        <a:rPr lang="zh-TW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師</a:t>
                      </a:r>
                      <a:endParaRPr lang="en-US" altLang="zh-TW" sz="2400" kern="0" dirty="0" smtClean="0">
                        <a:effectLst/>
                        <a:latin typeface="Calibri" panose="020F0502020204030204" pitchFamily="34" charset="0"/>
                        <a:ea typeface="細明體" panose="02020509000000000000" pitchFamily="49" charset="-120"/>
                        <a:cs typeface="細明體" panose="02020509000000000000" pitchFamily="49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         </a:t>
                      </a:r>
                      <a:r>
                        <a:rPr lang="zh-TW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資</a:t>
                      </a:r>
                      <a:r>
                        <a:rPr lang="zh-TW" sz="2400" kern="0" dirty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不足時，</a:t>
                      </a:r>
                      <a:r>
                        <a:rPr lang="zh-TW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得由前款人員協助教學工作。前項</a:t>
                      </a:r>
                      <a:r>
                        <a:rPr lang="zh-TW" sz="2400" kern="0" dirty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各款</a:t>
                      </a:r>
                      <a:r>
                        <a:rPr lang="zh-TW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軍訓</a:t>
                      </a:r>
                      <a:endParaRPr lang="en-US" altLang="zh-TW" sz="2400" kern="0" dirty="0" smtClean="0">
                        <a:effectLst/>
                        <a:latin typeface="Calibri" panose="020F0502020204030204" pitchFamily="34" charset="0"/>
                        <a:ea typeface="細明體" panose="02020509000000000000" pitchFamily="49" charset="-120"/>
                        <a:cs typeface="細明體" panose="02020509000000000000" pitchFamily="49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         </a:t>
                      </a:r>
                      <a:r>
                        <a:rPr lang="zh-TW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教官</a:t>
                      </a:r>
                      <a:r>
                        <a:rPr lang="zh-TW" sz="2400" kern="0" dirty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擔任全民國防教育人員之培訓，由國防部會同</a:t>
                      </a:r>
                      <a:r>
                        <a:rPr lang="zh-TW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教育</a:t>
                      </a:r>
                      <a:endParaRPr lang="en-US" altLang="zh-TW" sz="2400" kern="0" dirty="0" smtClean="0">
                        <a:effectLst/>
                        <a:latin typeface="Calibri" panose="020F0502020204030204" pitchFamily="34" charset="0"/>
                        <a:ea typeface="細明體" panose="02020509000000000000" pitchFamily="49" charset="-120"/>
                        <a:cs typeface="細明體" panose="02020509000000000000" pitchFamily="49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         </a:t>
                      </a:r>
                      <a:r>
                        <a:rPr lang="zh-TW" sz="2400" kern="0" dirty="0" smtClean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部辦理</a:t>
                      </a:r>
                      <a:r>
                        <a:rPr lang="zh-TW" sz="2400" kern="0" dirty="0">
                          <a:effectLst/>
                          <a:latin typeface="Calibri" panose="020F0502020204030204" pitchFamily="34" charset="0"/>
                          <a:ea typeface="細明體" panose="02020509000000000000" pitchFamily="49" charset="-120"/>
                          <a:cs typeface="細明體" panose="02020509000000000000" pitchFamily="49" charset="-120"/>
                        </a:rPr>
                        <a:t>。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9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2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790" y="1600295"/>
            <a:ext cx="8640960" cy="2151112"/>
          </a:xfrm>
        </p:spPr>
        <p:txBody>
          <a:bodyPr>
            <a:noAutofit/>
          </a:bodyPr>
          <a:lstStyle/>
          <a:p>
            <a:pPr algn="l"/>
            <a:r>
              <a:rPr lang="zh-TW" altLang="en-US" sz="3600" dirty="0" smtClean="0"/>
              <a:t>國防教育在</a:t>
            </a:r>
            <a:r>
              <a:rPr lang="zh-TW" altLang="en-US" sz="3600" dirty="0"/>
              <a:t>生活課程中</a:t>
            </a:r>
            <a:r>
              <a:rPr lang="zh-TW" altLang="en-US" sz="3600" dirty="0" smtClean="0"/>
              <a:t>，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您認為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可以融入教學的議題</a:t>
            </a:r>
            <a:r>
              <a:rPr lang="zh-TW" altLang="en-US" sz="3600" dirty="0"/>
              <a:t>為何</a:t>
            </a:r>
            <a:r>
              <a:rPr lang="zh-TW" altLang="en-US" sz="3600" dirty="0" smtClean="0"/>
              <a:t>？</a:t>
            </a:r>
            <a:br>
              <a:rPr lang="zh-TW" altLang="en-US" sz="3600" dirty="0" smtClean="0"/>
            </a:br>
            <a:endParaRPr lang="zh-TW" altLang="en-US" sz="3600" dirty="0"/>
          </a:p>
        </p:txBody>
      </p:sp>
      <p:pic>
        <p:nvPicPr>
          <p:cNvPr id="3074" name="Picture 2" descr="http://f.blog.xuite.net/f/0/6/5/22435776/blog_2298432/txt/43092361/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81442">
            <a:off x="6257634" y="4145295"/>
            <a:ext cx="2497274" cy="205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.roodo.com/rocklee/a2ad4d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32531">
            <a:off x="411377" y="4462616"/>
            <a:ext cx="2599628" cy="183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s2.mm.bing.net/th?id=HN.608021997689569793&amp;pid=15.1&amp;P=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96512">
            <a:off x="3483851" y="4584063"/>
            <a:ext cx="2473799" cy="193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blog.roodo.com/babymiki/64bc89c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8632" y="404664"/>
            <a:ext cx="2060228" cy="24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p.yimg.com/ib/th?id=HN.607991348796261705&amp;pid=15.1&amp;P=0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3840" y="5861594"/>
            <a:ext cx="1440160" cy="99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-23809" y="188640"/>
            <a:ext cx="9144000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/>
              <a:t>全民國防教育國民小學課程主軸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202800"/>
              </p:ext>
            </p:extLst>
          </p:nvPr>
        </p:nvGraphicFramePr>
        <p:xfrm>
          <a:off x="0" y="1340768"/>
          <a:ext cx="9144001" cy="53030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2080"/>
                <a:gridCol w="1296144"/>
                <a:gridCol w="1296144"/>
                <a:gridCol w="1259633"/>
              </a:tblGrid>
              <a:tr h="576886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課程主軸</a:t>
                      </a:r>
                      <a:endParaRPr lang="zh-TW" altLang="en-US" sz="3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補充教材</a:t>
                      </a:r>
                      <a:endParaRPr lang="en-US" altLang="zh-TW" sz="3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3761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低年級</a:t>
                      </a:r>
                      <a:endParaRPr lang="en-US" altLang="zh-TW" sz="24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中年級</a:t>
                      </a:r>
                      <a:endParaRPr lang="en-US" altLang="zh-TW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高年級</a:t>
                      </a:r>
                      <a:endParaRPr lang="en-US" altLang="zh-TW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70273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一、國防軍事</a:t>
                      </a:r>
                      <a:endParaRPr kumimoji="0" lang="en-US" altLang="zh-TW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國家安全、國防政策、軍事戰略</a:t>
                      </a:r>
                      <a:r>
                        <a:rPr kumimoji="0" lang="en-US" altLang="zh-TW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生活</a:t>
                      </a:r>
                      <a:endParaRPr lang="en-US" altLang="zh-TW" sz="32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社會</a:t>
                      </a:r>
                      <a:endParaRPr lang="en-US" altLang="zh-TW" sz="3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社會</a:t>
                      </a:r>
                      <a:endParaRPr lang="en-US" altLang="zh-TW" sz="3200" dirty="0" smtClean="0"/>
                    </a:p>
                    <a:p>
                      <a:pPr algn="ctr"/>
                      <a:r>
                        <a:rPr lang="zh-TW" altLang="en-US" sz="3200" dirty="0" smtClean="0"/>
                        <a:t>健體</a:t>
                      </a:r>
                      <a:endParaRPr lang="en-US" altLang="zh-TW" sz="3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484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二、全民防衛</a:t>
                      </a:r>
                      <a:endParaRPr lang="en-US" altLang="zh-TW" sz="3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dirty="0" smtClean="0"/>
                        <a:t>(</a:t>
                      </a:r>
                      <a:r>
                        <a:rPr lang="zh-TW" altLang="en-US" sz="2200" dirty="0" smtClean="0"/>
                        <a:t>國家認同、全民國防、全民防衛</a:t>
                      </a:r>
                      <a:r>
                        <a:rPr lang="en-US" altLang="zh-TW" sz="22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/>
                        <a:t>健體</a:t>
                      </a:r>
                      <a:endParaRPr lang="en-US" altLang="zh-TW" sz="3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/>
                        <a:t>綜合</a:t>
                      </a:r>
                      <a:endParaRPr lang="en-US" altLang="zh-TW" sz="3200" dirty="0" smtClean="0"/>
                    </a:p>
                    <a:p>
                      <a:pPr algn="ctr"/>
                      <a:endParaRPr lang="en-US" altLang="zh-TW" sz="32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/>
                        <a:t>健體</a:t>
                      </a:r>
                      <a:endParaRPr lang="en-US" altLang="zh-TW" sz="3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/>
                        <a:t>綜合</a:t>
                      </a:r>
                      <a:endParaRPr lang="en-US" altLang="zh-TW" sz="3200" dirty="0" smtClean="0"/>
                    </a:p>
                    <a:p>
                      <a:pPr algn="ctr"/>
                      <a:endParaRPr lang="en-US" altLang="zh-TW" sz="3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/>
                        <a:t>社會</a:t>
                      </a:r>
                      <a:endParaRPr lang="en-US" altLang="zh-TW" sz="3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/>
                        <a:t>健體</a:t>
                      </a:r>
                      <a:endParaRPr lang="en-US" altLang="zh-TW" sz="3200" dirty="0" smtClean="0"/>
                    </a:p>
                    <a:p>
                      <a:pPr algn="ctr"/>
                      <a:r>
                        <a:rPr lang="zh-TW" altLang="en-US" sz="3200" dirty="0" smtClean="0"/>
                        <a:t>綜合</a:t>
                      </a:r>
                      <a:endParaRPr lang="en-US" altLang="zh-TW" sz="3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615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三、國防相關事務</a:t>
                      </a:r>
                      <a:endParaRPr lang="en-US" altLang="zh-TW" sz="3200" dirty="0" smtClean="0"/>
                    </a:p>
                    <a:p>
                      <a:pPr algn="ctr"/>
                      <a:r>
                        <a:rPr lang="en-US" altLang="zh-TW" sz="2200" dirty="0" smtClean="0"/>
                        <a:t>(</a:t>
                      </a:r>
                      <a:r>
                        <a:rPr lang="zh-TW" altLang="en-US" sz="2200" dirty="0" smtClean="0"/>
                        <a:t> 政治與社會、經濟與科技、文化與心理</a:t>
                      </a:r>
                      <a:r>
                        <a:rPr lang="en-US" altLang="zh-TW" sz="2200" dirty="0" smtClean="0"/>
                        <a:t>)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無</a:t>
                      </a:r>
                      <a:endParaRPr lang="en-US" altLang="zh-TW" sz="32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無</a:t>
                      </a:r>
                      <a:endParaRPr lang="en-US" altLang="zh-TW" sz="3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/>
                        <a:t>社會</a:t>
                      </a:r>
                      <a:endParaRPr lang="en-US" altLang="zh-TW" sz="3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/>
                        <a:t>健體</a:t>
                      </a:r>
                      <a:endParaRPr lang="en-US" altLang="zh-TW" sz="3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雲朵形圖說文字 3"/>
          <p:cNvSpPr/>
          <p:nvPr/>
        </p:nvSpPr>
        <p:spPr>
          <a:xfrm>
            <a:off x="5500694" y="3571876"/>
            <a:ext cx="3286148" cy="857256"/>
          </a:xfrm>
          <a:prstGeom prst="cloudCallout">
            <a:avLst>
              <a:gd name="adj1" fmla="val -27335"/>
              <a:gd name="adj2" fmla="val -721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i="1" dirty="0" smtClean="0">
                <a:solidFill>
                  <a:srgbClr val="002060"/>
                </a:solidFill>
              </a:rPr>
              <a:t>單純的美好</a:t>
            </a:r>
            <a:endParaRPr lang="zh-TW" altLang="en-US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7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教材檢閱</a:t>
            </a:r>
            <a:endParaRPr lang="zh-TW" altLang="en-US" dirty="0"/>
          </a:p>
        </p:txBody>
      </p:sp>
      <p:pic>
        <p:nvPicPr>
          <p:cNvPr id="1026" name="Picture 2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3438" y="1000109"/>
            <a:ext cx="4099896" cy="500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4288528" y="2437430"/>
            <a:ext cx="4603952" cy="409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5720" y="1071546"/>
            <a:ext cx="4248472" cy="54353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zh-TW" altLang="en-US" sz="2800" u="sng" dirty="0" smtClean="0"/>
              <a:t>國防教育融入生活課程</a:t>
            </a:r>
            <a:endParaRPr lang="en-US" altLang="zh-TW" sz="2800" u="sng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zh-TW" altLang="en-US" sz="2800" u="sng" dirty="0" smtClean="0"/>
              <a:t>教材編輯原則</a:t>
            </a:r>
            <a:endParaRPr lang="en-US" altLang="zh-TW" sz="2800" u="sng" dirty="0" smtClean="0"/>
          </a:p>
          <a:p>
            <a:pPr lvl="0">
              <a:lnSpc>
                <a:spcPct val="170000"/>
              </a:lnSpc>
              <a:defRPr/>
            </a:pPr>
            <a:r>
              <a:rPr lang="en-US" altLang="zh-TW" sz="2400" dirty="0"/>
              <a:t>1.</a:t>
            </a:r>
            <a:r>
              <a:rPr lang="zh-TW" altLang="en-US" sz="2400" dirty="0"/>
              <a:t>以</a:t>
            </a:r>
            <a:r>
              <a:rPr lang="en-US" altLang="zh-TW" sz="2400" dirty="0">
                <a:solidFill>
                  <a:srgbClr val="FF0000"/>
                </a:solidFill>
              </a:rPr>
              <a:t>10-20</a:t>
            </a:r>
            <a:r>
              <a:rPr lang="zh-TW" altLang="en-US" sz="2400" dirty="0">
                <a:solidFill>
                  <a:srgbClr val="FF0000"/>
                </a:solidFill>
              </a:rPr>
              <a:t>分鐘</a:t>
            </a:r>
            <a:r>
              <a:rPr lang="en-US" altLang="zh-TW" sz="2400" dirty="0"/>
              <a:t>(15</a:t>
            </a:r>
            <a:r>
              <a:rPr lang="zh-TW" altLang="en-US" sz="2400" dirty="0"/>
              <a:t>分鐘</a:t>
            </a:r>
            <a:r>
              <a:rPr lang="en-US" altLang="zh-TW" sz="2400" dirty="0"/>
              <a:t>)</a:t>
            </a:r>
            <a:r>
              <a:rPr lang="zh-TW" altLang="en-US" sz="2400" dirty="0"/>
              <a:t>的</a:t>
            </a:r>
            <a:r>
              <a:rPr lang="zh-TW" altLang="en-US" sz="2400" dirty="0" smtClean="0"/>
              <a:t>國防</a:t>
            </a:r>
            <a:endParaRPr lang="en-US" altLang="zh-TW" sz="2400" dirty="0" smtClean="0"/>
          </a:p>
          <a:p>
            <a:pPr lvl="0">
              <a:lnSpc>
                <a:spcPct val="170000"/>
              </a:lnSpc>
              <a:defRPr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</a:t>
            </a:r>
            <a:r>
              <a:rPr lang="zh-TW" altLang="en-US" sz="2400" dirty="0" smtClean="0"/>
              <a:t>教育</a:t>
            </a:r>
            <a:r>
              <a:rPr lang="zh-TW" altLang="en-US" sz="2400" dirty="0"/>
              <a:t>教學活動，化整為零</a:t>
            </a:r>
            <a:r>
              <a:rPr lang="zh-TW" altLang="en-US" sz="2400" dirty="0" smtClean="0"/>
              <a:t>，</a:t>
            </a:r>
            <a:endParaRPr lang="en-US" altLang="zh-TW" sz="2400" dirty="0" smtClean="0"/>
          </a:p>
          <a:p>
            <a:pPr lvl="0">
              <a:lnSpc>
                <a:spcPct val="170000"/>
              </a:lnSpc>
              <a:defRPr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</a:t>
            </a:r>
            <a:r>
              <a:rPr lang="zh-TW" altLang="en-US" sz="2400" dirty="0" smtClean="0"/>
              <a:t>融入生活</a:t>
            </a:r>
            <a:r>
              <a:rPr lang="zh-TW" altLang="en-US" sz="2400" dirty="0"/>
              <a:t>課程教學活動。</a:t>
            </a:r>
            <a:endParaRPr lang="en-US" altLang="zh-TW" sz="2400" dirty="0"/>
          </a:p>
          <a:p>
            <a:pPr lvl="0">
              <a:lnSpc>
                <a:spcPct val="170000"/>
              </a:lnSpc>
              <a:defRPr/>
            </a:pPr>
            <a:r>
              <a:rPr lang="en-US" altLang="zh-TW" sz="2400" dirty="0"/>
              <a:t>2.</a:t>
            </a:r>
            <a:r>
              <a:rPr lang="zh-TW" altLang="en-US" sz="2400" dirty="0"/>
              <a:t>以</a:t>
            </a:r>
            <a:r>
              <a:rPr lang="zh-TW" altLang="en-US" sz="2400" dirty="0">
                <a:solidFill>
                  <a:srgbClr val="FF0000"/>
                </a:solidFill>
              </a:rPr>
              <a:t>兒童生活經驗</a:t>
            </a:r>
            <a:r>
              <a:rPr lang="zh-TW" altLang="en-US" sz="2400" dirty="0"/>
              <a:t>為起始點</a:t>
            </a:r>
            <a:r>
              <a:rPr lang="zh-TW" altLang="en-US" sz="2400" dirty="0" smtClean="0"/>
              <a:t>，</a:t>
            </a:r>
            <a:endParaRPr lang="en-US" altLang="zh-TW" sz="2400" dirty="0" smtClean="0"/>
          </a:p>
          <a:p>
            <a:pPr lvl="0">
              <a:lnSpc>
                <a:spcPct val="170000"/>
              </a:lnSpc>
              <a:defRPr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</a:t>
            </a:r>
            <a:r>
              <a:rPr lang="zh-TW" altLang="en-US" sz="2400" dirty="0" smtClean="0"/>
              <a:t>透過</a:t>
            </a:r>
            <a:r>
              <a:rPr lang="zh-TW" altLang="en-US" sz="2400" dirty="0">
                <a:solidFill>
                  <a:srgbClr val="FF0000"/>
                </a:solidFill>
              </a:rPr>
              <a:t>探索與體驗</a:t>
            </a:r>
            <a:r>
              <a:rPr lang="zh-TW" altLang="en-US" sz="2400" dirty="0"/>
              <a:t>，引導</a:t>
            </a:r>
            <a:r>
              <a:rPr lang="zh-TW" altLang="en-US" sz="2400" dirty="0" smtClean="0"/>
              <a:t>兒童</a:t>
            </a:r>
            <a:endParaRPr lang="en-US" altLang="zh-TW" sz="2400" dirty="0" smtClean="0"/>
          </a:p>
          <a:p>
            <a:pPr lvl="0">
              <a:lnSpc>
                <a:spcPct val="170000"/>
              </a:lnSpc>
              <a:defRPr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</a:t>
            </a:r>
            <a:r>
              <a:rPr lang="zh-TW" altLang="en-US" sz="2400" dirty="0" smtClean="0"/>
              <a:t>認識 國旗</a:t>
            </a:r>
            <a:r>
              <a:rPr lang="zh-TW" altLang="en-US" sz="2400" dirty="0"/>
              <a:t>、國歌、國花、</a:t>
            </a:r>
            <a:r>
              <a:rPr lang="zh-TW" altLang="en-US" sz="2400" dirty="0" smtClean="0"/>
              <a:t>國</a:t>
            </a:r>
            <a:endParaRPr lang="en-US" altLang="zh-TW" sz="2400" dirty="0" smtClean="0"/>
          </a:p>
          <a:p>
            <a:pPr lvl="0">
              <a:lnSpc>
                <a:spcPct val="170000"/>
              </a:lnSpc>
              <a:defRPr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</a:t>
            </a:r>
            <a:r>
              <a:rPr lang="zh-TW" altLang="en-US" sz="2400" dirty="0" smtClean="0"/>
              <a:t>軍</a:t>
            </a:r>
            <a:r>
              <a:rPr lang="zh-TW" altLang="en-US" sz="2400" dirty="0"/>
              <a:t>，</a:t>
            </a:r>
            <a:r>
              <a:rPr lang="zh-TW" altLang="en-US" sz="2400" dirty="0" smtClean="0"/>
              <a:t>進而</a:t>
            </a:r>
            <a:r>
              <a:rPr lang="zh-TW" altLang="en-US" sz="2400" dirty="0"/>
              <a:t>認識我們的國家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643438" y="6072206"/>
            <a:ext cx="407196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教學實施可行性？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775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1726</Words>
  <Application>Microsoft Office PowerPoint</Application>
  <PresentationFormat>如螢幕大小 (4:3)</PresentationFormat>
  <Paragraphs>249</Paragraphs>
  <Slides>43</Slides>
  <Notes>42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6" baseType="lpstr">
      <vt:lpstr>Office 佈景主題</vt:lpstr>
      <vt:lpstr>4_Office 佈景主題</vt:lpstr>
      <vt:lpstr>點陣圖影像</vt:lpstr>
      <vt:lpstr>國防教育在生活 宜蘭國小 陳惠美</vt:lpstr>
      <vt:lpstr>這個下午，你希望……</vt:lpstr>
      <vt:lpstr>為什麼要推動國防教育？</vt:lpstr>
      <vt:lpstr>PowerPoint 簡報</vt:lpstr>
      <vt:lpstr>各級學校全民國防教育課程內容及實施辦法  (民國 99 年 05 月 25 日 公發布)</vt:lpstr>
      <vt:lpstr>PowerPoint 簡報</vt:lpstr>
      <vt:lpstr>國防教育在生活課程中， 您認為 可以融入教學的議題為何？ </vt:lpstr>
      <vt:lpstr>全民國防教育國民小學課程主軸</vt:lpstr>
      <vt:lpstr>教材檢閱</vt:lpstr>
      <vt:lpstr>這樣的議題融入如何更有生活味？</vt:lpstr>
      <vt:lpstr>PowerPoint 簡報</vt:lpstr>
      <vt:lpstr>※國歌、國旗、國花、國軍這些議題，     何時、何地、何事、何因會和學生的生活產生關聯？</vt:lpstr>
      <vt:lpstr>教學實踐分享</vt:lpstr>
      <vt:lpstr>教學現場 (國旗、國歌篇)</vt:lpstr>
      <vt:lpstr>線索大猜謎</vt:lpstr>
      <vt:lpstr>PowerPoint 簡報</vt:lpstr>
      <vt:lpstr>PowerPoint 簡報</vt:lpstr>
      <vt:lpstr>課後作業</vt:lpstr>
      <vt:lpstr>聽聽國旗、國慶日的故事</vt:lpstr>
      <vt:lpstr>PowerPoint 簡報</vt:lpstr>
      <vt:lpstr>也許還可以…</vt:lpstr>
      <vt:lpstr>教學現場 (國花篇)</vt:lpstr>
      <vt:lpstr>PowerPoint 簡報</vt:lpstr>
      <vt:lpstr>他山之石(南投縣為例)</vt:lpstr>
      <vt:lpstr>PowerPoint 簡報</vt:lpstr>
      <vt:lpstr>PowerPoint 簡報</vt:lpstr>
      <vt:lpstr>PowerPoint 簡報</vt:lpstr>
      <vt:lpstr>PowerPoint 簡報</vt:lpstr>
      <vt:lpstr>教學現場 (認識國軍)</vt:lpstr>
      <vt:lpstr>認識阿兵哥</vt:lpstr>
      <vt:lpstr>陸軍</vt:lpstr>
      <vt:lpstr>海軍</vt:lpstr>
      <vt:lpstr>空軍</vt:lpstr>
      <vt:lpstr>認識軍事武器</vt:lpstr>
      <vt:lpstr>認識軍事武器</vt:lpstr>
      <vt:lpstr>認識軍事武器</vt:lpstr>
      <vt:lpstr>補充教材學習單</vt:lpstr>
      <vt:lpstr>PowerPoint 簡報</vt:lpstr>
      <vt:lpstr>國防教育--處處是教材</vt:lpstr>
      <vt:lpstr>全民國防教育暑期戰鬥營 https://camp.gpwb.gov.tw/</vt:lpstr>
      <vt:lpstr>《十月十日國慶日》兒歌律動</vt:lpstr>
      <vt:lpstr>PowerPoint 簡報</vt:lpstr>
      <vt:lpstr>謝謝大家!!! 辛苦了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國防教育在生活 生活課程輔導小組 宜蘭國小 陳惠美</dc:title>
  <dc:creator>MAY</dc:creator>
  <cp:lastModifiedBy>MAY</cp:lastModifiedBy>
  <cp:revision>100</cp:revision>
  <dcterms:created xsi:type="dcterms:W3CDTF">2014-10-24T02:22:35Z</dcterms:created>
  <dcterms:modified xsi:type="dcterms:W3CDTF">2014-12-03T08:27:37Z</dcterms:modified>
</cp:coreProperties>
</file>