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0"/>
  </p:notesMasterIdLst>
  <p:sldIdLst>
    <p:sldId id="257" r:id="rId2"/>
    <p:sldId id="368" r:id="rId3"/>
    <p:sldId id="346" r:id="rId4"/>
    <p:sldId id="261" r:id="rId5"/>
    <p:sldId id="258" r:id="rId6"/>
    <p:sldId id="367" r:id="rId7"/>
    <p:sldId id="345" r:id="rId8"/>
    <p:sldId id="347" r:id="rId9"/>
    <p:sldId id="348" r:id="rId10"/>
    <p:sldId id="365" r:id="rId11"/>
    <p:sldId id="352" r:id="rId12"/>
    <p:sldId id="349" r:id="rId13"/>
    <p:sldId id="354" r:id="rId14"/>
    <p:sldId id="355" r:id="rId15"/>
    <p:sldId id="364" r:id="rId16"/>
    <p:sldId id="370" r:id="rId17"/>
    <p:sldId id="369" r:id="rId18"/>
    <p:sldId id="371" r:id="rId19"/>
    <p:sldId id="356" r:id="rId20"/>
    <p:sldId id="350" r:id="rId21"/>
    <p:sldId id="351" r:id="rId22"/>
    <p:sldId id="357" r:id="rId23"/>
    <p:sldId id="358" r:id="rId24"/>
    <p:sldId id="359" r:id="rId25"/>
    <p:sldId id="360" r:id="rId26"/>
    <p:sldId id="353" r:id="rId27"/>
    <p:sldId id="362" r:id="rId28"/>
    <p:sldId id="361" r:id="rId29"/>
    <p:sldId id="267" r:id="rId30"/>
    <p:sldId id="263" r:id="rId31"/>
    <p:sldId id="264" r:id="rId32"/>
    <p:sldId id="265" r:id="rId33"/>
    <p:sldId id="266" r:id="rId34"/>
    <p:sldId id="268" r:id="rId35"/>
    <p:sldId id="269" r:id="rId36"/>
    <p:sldId id="270" r:id="rId37"/>
    <p:sldId id="271" r:id="rId38"/>
    <p:sldId id="272" r:id="rId39"/>
    <p:sldId id="273" r:id="rId40"/>
    <p:sldId id="275" r:id="rId41"/>
    <p:sldId id="276" r:id="rId42"/>
    <p:sldId id="277" r:id="rId43"/>
    <p:sldId id="279" r:id="rId44"/>
    <p:sldId id="278" r:id="rId45"/>
    <p:sldId id="280" r:id="rId46"/>
    <p:sldId id="281" r:id="rId47"/>
    <p:sldId id="292" r:id="rId48"/>
    <p:sldId id="343" r:id="rId49"/>
    <p:sldId id="295" r:id="rId50"/>
    <p:sldId id="296" r:id="rId51"/>
    <p:sldId id="297" r:id="rId52"/>
    <p:sldId id="298" r:id="rId53"/>
    <p:sldId id="299" r:id="rId54"/>
    <p:sldId id="300" r:id="rId55"/>
    <p:sldId id="301" r:id="rId56"/>
    <p:sldId id="302" r:id="rId57"/>
    <p:sldId id="303" r:id="rId58"/>
    <p:sldId id="304" r:id="rId59"/>
    <p:sldId id="305"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50021"/>
    <a:srgbClr val="800080"/>
    <a:srgbClr val="FFCC99"/>
    <a:srgbClr val="FF66CC"/>
    <a:srgbClr val="FF99FF"/>
    <a:srgbClr val="FF00FF"/>
    <a:srgbClr val="FF66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7" autoAdjust="0"/>
    <p:restoredTop sz="94660"/>
  </p:normalViewPr>
  <p:slideViewPr>
    <p:cSldViewPr>
      <p:cViewPr>
        <p:scale>
          <a:sx n="60" d="100"/>
          <a:sy n="60" d="100"/>
        </p:scale>
        <p:origin x="-1890"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626D6-02CB-41B5-9253-EB9046B3868F}" type="datetimeFigureOut">
              <a:rPr lang="zh-TW" altLang="en-US" smtClean="0"/>
              <a:pPr/>
              <a:t>2014/11/5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93172-2AD5-4017-8EC4-89C084E5088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1061392" y="4350019"/>
            <a:ext cx="4740978" cy="351232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1061392" y="4350019"/>
            <a:ext cx="4740978" cy="351232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1061392" y="4350019"/>
            <a:ext cx="4740978" cy="351232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1061392" y="4350019"/>
            <a:ext cx="4739537" cy="3510970"/>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GOOGLE  FORM</a:t>
            </a:r>
            <a:endParaRPr lang="zh-TW"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設計</a:t>
            </a:r>
            <a:r>
              <a:rPr lang="en-US" altLang="zh-TW" dirty="0" err="1" smtClean="0"/>
              <a:t>google</a:t>
            </a:r>
            <a:r>
              <a:rPr lang="en-US" altLang="zh-TW" dirty="0" smtClean="0"/>
              <a:t> form</a:t>
            </a:r>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大家知道是長什麼樣子嗎？</a:t>
            </a:r>
            <a:endParaRPr lang="en-US" altLang="zh-TW" dirty="0" smtClean="0"/>
          </a:p>
          <a:p>
            <a:r>
              <a:rPr lang="zh-TW" altLang="en-US" dirty="0" smtClean="0"/>
              <a:t>宜蘭團重點工作，學期評量藍圖  定考的評量架構。</a:t>
            </a:r>
            <a:endParaRPr lang="en-US" altLang="zh-TW" dirty="0" smtClean="0"/>
          </a:p>
          <a:p>
            <a:r>
              <a:rPr lang="zh-TW" altLang="en-US" dirty="0" smtClean="0"/>
              <a:t>學習成效評估之掌握！</a:t>
            </a:r>
            <a:endParaRPr lang="zh-TW"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1061392" y="4350019"/>
            <a:ext cx="4740978" cy="351232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1061392" y="4350019"/>
            <a:ext cx="4739537" cy="3510970"/>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Grp="1" noRot="1" noChangeAspect="1" noChangeArrowheads="1"/>
          </p:cNvSpPr>
          <p:nvPr>
            <p:ph type="sldImg"/>
          </p:nvPr>
        </p:nvSpPr>
        <p:spPr bwMode="auto">
          <a:xfrm>
            <a:off x="1143000" y="695325"/>
            <a:ext cx="4573588" cy="342900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Google form </a:t>
            </a:r>
          </a:p>
          <a:p>
            <a:r>
              <a:rPr lang="zh-TW" altLang="en-US" dirty="0" smtClean="0"/>
              <a:t>明年度自己領域小組成員的社群運作</a:t>
            </a:r>
            <a:endParaRPr lang="en-US" altLang="zh-TW" dirty="0" smtClean="0"/>
          </a:p>
          <a:p>
            <a:r>
              <a:rPr lang="zh-TW" altLang="en-US" dirty="0" smtClean="0"/>
              <a:t>重要工作的轉化</a:t>
            </a:r>
            <a:endParaRPr lang="en-US" altLang="zh-TW" dirty="0" smtClean="0"/>
          </a:p>
          <a:p>
            <a:r>
              <a:rPr lang="zh-TW" altLang="en-US" dirty="0" smtClean="0"/>
              <a:t>想要發展的重點</a:t>
            </a:r>
            <a:endParaRPr lang="en-US" altLang="zh-TW" dirty="0" smtClean="0"/>
          </a:p>
          <a:p>
            <a:r>
              <a:rPr lang="zh-TW" altLang="en-US" dirty="0" smtClean="0"/>
              <a:t>內部增能的需求</a:t>
            </a:r>
            <a:endParaRPr lang="en-US" altLang="zh-TW" dirty="0" smtClean="0"/>
          </a:p>
          <a:p>
            <a:r>
              <a:rPr lang="zh-TW" altLang="en-US" dirty="0" smtClean="0"/>
              <a:t>整合成自己的內部工作坊</a:t>
            </a:r>
            <a:r>
              <a:rPr lang="en-US" altLang="zh-TW" dirty="0" smtClean="0"/>
              <a:t>(</a:t>
            </a:r>
            <a:r>
              <a:rPr lang="zh-TW" altLang="en-US" dirty="0" smtClean="0"/>
              <a:t>輔導團的大小社群</a:t>
            </a:r>
            <a:r>
              <a:rPr lang="en-US" altLang="zh-TW" dirty="0" smtClean="0"/>
              <a:t>)</a:t>
            </a:r>
          </a:p>
          <a:p>
            <a:r>
              <a:rPr lang="zh-TW" altLang="en-US" dirty="0" smtClean="0"/>
              <a:t>需要安排的社群活動次數</a:t>
            </a:r>
            <a:endParaRPr lang="en-US" altLang="zh-TW" dirty="0" smtClean="0"/>
          </a:p>
          <a:p>
            <a:r>
              <a:rPr lang="zh-TW" altLang="en-US" dirty="0" smtClean="0"/>
              <a:t>時程</a:t>
            </a:r>
            <a:endParaRPr lang="en-US" altLang="zh-TW" dirty="0" smtClean="0"/>
          </a:p>
          <a:p>
            <a:r>
              <a:rPr lang="zh-TW" altLang="en-US" dirty="0" smtClean="0"/>
              <a:t>重要內涵</a:t>
            </a:r>
            <a:endParaRPr lang="en-US" altLang="zh-TW" dirty="0" smtClean="0"/>
          </a:p>
          <a:p>
            <a:endParaRPr lang="zh-TW"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Grp="1" noRot="1" noChangeAspect="1" noChangeArrowheads="1"/>
          </p:cNvSpPr>
          <p:nvPr>
            <p:ph type="sldImg"/>
          </p:nvPr>
        </p:nvSpPr>
        <p:spPr bwMode="auto">
          <a:xfrm>
            <a:off x="1106488" y="812800"/>
            <a:ext cx="5341937" cy="400685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754640" y="5077737"/>
            <a:ext cx="6047195" cy="4810274"/>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106488" y="812800"/>
            <a:ext cx="5341937" cy="4006850"/>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754640" y="5077737"/>
            <a:ext cx="6047195" cy="4810274"/>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2402"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3426"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104450" name="Rectangle 2"/>
          <p:cNvSpPr txBox="1">
            <a:spLocks noGrp="1" noChangeArrowheads="1"/>
          </p:cNvSpPr>
          <p:nvPr>
            <p:ph type="body" idx="1"/>
          </p:nvPr>
        </p:nvSpPr>
        <p:spPr bwMode="auto">
          <a:xfrm>
            <a:off x="1061392" y="4350019"/>
            <a:ext cx="4739537" cy="3510970"/>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Grp="1" noRot="1" noChangeAspect="1" noChangeArrowheads="1"/>
          </p:cNvSpPr>
          <p:nvPr>
            <p:ph type="sldImg"/>
          </p:nvPr>
        </p:nvSpPr>
        <p:spPr bwMode="auto">
          <a:xfrm>
            <a:off x="1106488" y="812800"/>
            <a:ext cx="5341937" cy="400685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754640" y="5077737"/>
            <a:ext cx="6047195" cy="4810274"/>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Grp="1" noRot="1" noChangeAspect="1" noChangeArrowheads="1"/>
          </p:cNvSpPr>
          <p:nvPr>
            <p:ph type="sldImg"/>
          </p:nvPr>
        </p:nvSpPr>
        <p:spPr bwMode="auto">
          <a:xfrm>
            <a:off x="1104900" y="812800"/>
            <a:ext cx="5343525" cy="400685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756080" y="5077737"/>
            <a:ext cx="6045755" cy="4808916"/>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GOOGLE  FORM </a:t>
            </a:r>
            <a:endParaRPr lang="zh-TW"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Grp="1" noRot="1" noChangeAspect="1" noChangeArrowheads="1"/>
          </p:cNvSpPr>
          <p:nvPr>
            <p:ph type="sldImg"/>
          </p:nvPr>
        </p:nvSpPr>
        <p:spPr bwMode="auto">
          <a:xfrm>
            <a:off x="1143000" y="695325"/>
            <a:ext cx="4573588" cy="3429000"/>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p:cNvSpPr txBox="1">
            <a:spLocks noGrp="1" noRot="1" noChangeAspect="1" noChangeArrowheads="1"/>
          </p:cNvSpPr>
          <p:nvPr>
            <p:ph type="sldImg"/>
          </p:nvPr>
        </p:nvSpPr>
        <p:spPr bwMode="auto">
          <a:xfrm>
            <a:off x="1143000" y="695325"/>
            <a:ext cx="4573588" cy="3429000"/>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3666"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Grp="1" noRot="1" noChangeAspect="1" noChangeArrowheads="1"/>
          </p:cNvSpPr>
          <p:nvPr>
            <p:ph type="sldImg"/>
          </p:nvPr>
        </p:nvSpPr>
        <p:spPr bwMode="auto">
          <a:xfrm>
            <a:off x="1106488" y="812800"/>
            <a:ext cx="5341937" cy="4006850"/>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754640" y="5077737"/>
            <a:ext cx="6047195" cy="4810274"/>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10</a:t>
            </a:r>
            <a:r>
              <a:rPr lang="zh-TW" altLang="en-US" dirty="0" smtClean="0"/>
              <a:t>分鐘，討論</a:t>
            </a:r>
            <a:endParaRPr lang="en-US" altLang="zh-TW" dirty="0" smtClean="0"/>
          </a:p>
          <a:p>
            <a:r>
              <a:rPr lang="zh-TW" altLang="en-US" dirty="0" smtClean="0"/>
              <a:t>一起分享</a:t>
            </a:r>
            <a:endParaRPr lang="en-US" altLang="zh-TW" dirty="0" smtClean="0"/>
          </a:p>
          <a:p>
            <a:r>
              <a:rPr lang="zh-TW" altLang="en-US" dirty="0" smtClean="0"/>
              <a:t>單位：縣市合作</a:t>
            </a:r>
            <a:r>
              <a:rPr lang="en-US" altLang="zh-TW" dirty="0" smtClean="0"/>
              <a:t>(2</a:t>
            </a:r>
            <a:r>
              <a:rPr lang="zh-TW" altLang="en-US" dirty="0" smtClean="0"/>
              <a:t>個縣市</a:t>
            </a:r>
            <a:r>
              <a:rPr lang="en-US" altLang="zh-TW" dirty="0" smtClean="0"/>
              <a:t>)</a:t>
            </a:r>
          </a:p>
          <a:p>
            <a:r>
              <a:rPr lang="zh-TW" altLang="en-US" dirty="0" smtClean="0"/>
              <a:t>預定聚會次數</a:t>
            </a:r>
            <a:endParaRPr lang="en-US" altLang="zh-TW" dirty="0" smtClean="0"/>
          </a:p>
          <a:p>
            <a:r>
              <a:rPr lang="zh-TW" altLang="en-US" dirty="0" smtClean="0"/>
              <a:t>  </a:t>
            </a:r>
            <a:endParaRPr lang="en-US" altLang="zh-TW" dirty="0" smtClean="0"/>
          </a:p>
          <a:p>
            <a:endParaRPr lang="zh-TW"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Grp="1" noRot="1" noChangeAspect="1" noChangeArrowheads="1"/>
          </p:cNvSpPr>
          <p:nvPr>
            <p:ph type="sldImg"/>
          </p:nvPr>
        </p:nvSpPr>
        <p:spPr bwMode="auto">
          <a:xfrm>
            <a:off x="1143000" y="695325"/>
            <a:ext cx="4573588" cy="3429000"/>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137218" name="Rectangle 2"/>
          <p:cNvSpPr txBox="1">
            <a:spLocks noGrp="1" noChangeArrowheads="1"/>
          </p:cNvSpPr>
          <p:nvPr>
            <p:ph type="body" idx="1"/>
          </p:nvPr>
        </p:nvSpPr>
        <p:spPr bwMode="auto">
          <a:xfrm>
            <a:off x="1061392" y="4350019"/>
            <a:ext cx="4739537" cy="3510970"/>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Google  form +FB</a:t>
            </a:r>
          </a:p>
          <a:p>
            <a:r>
              <a:rPr lang="zh-TW" altLang="en-US" dirty="0" smtClean="0"/>
              <a:t>設定對象，社群主題</a:t>
            </a:r>
            <a:endParaRPr lang="en-US" altLang="zh-TW" dirty="0" smtClean="0"/>
          </a:p>
          <a:p>
            <a:r>
              <a:rPr lang="zh-TW" altLang="en-US" dirty="0" smtClean="0"/>
              <a:t>第一次 可以要討論什麼？</a:t>
            </a:r>
            <a:endParaRPr lang="en-US" altLang="zh-TW" dirty="0" smtClean="0"/>
          </a:p>
          <a:p>
            <a:r>
              <a:rPr lang="zh-TW" altLang="en-US" dirty="0" smtClean="0"/>
              <a:t>其他的部分，先寫四次。</a:t>
            </a:r>
            <a:endParaRPr lang="en-US" altLang="zh-TW" dirty="0" smtClean="0"/>
          </a:p>
          <a:p>
            <a:endParaRPr lang="zh-TW"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754639" y="5079096"/>
            <a:ext cx="6048635" cy="4812988"/>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0" y="0"/>
            <a:ext cx="1441" cy="1358"/>
          </a:xfrm>
          <a:prstGeom prst="rect">
            <a:avLst/>
          </a:prstGeom>
          <a:noFill/>
          <a:ln w="9525">
            <a:noFill/>
            <a:round/>
            <a:headEnd/>
            <a:tailEnd/>
          </a:ln>
          <a:effectLst/>
        </p:spPr>
        <p:txBody>
          <a:bodyPr lIns="78903" tIns="39452" rIns="78903" bIns="39452"/>
          <a:lstStyle/>
          <a:p>
            <a: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46E8000D-388C-4146-A82E-45ED05B3878A}" type="slidenum">
              <a:rPr lang="en-US" sz="1100">
                <a:solidFill>
                  <a:srgbClr val="000000"/>
                </a:solidFill>
                <a:ea typeface="新細明體" charset="-120"/>
              </a:rPr>
              <a: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33</a:t>
            </a:fld>
            <a:endParaRPr lang="en-US" sz="1100" dirty="0">
              <a:solidFill>
                <a:srgbClr val="000000"/>
              </a:solidFill>
              <a:ea typeface="新細明體" charset="-120"/>
            </a:endParaRPr>
          </a:p>
        </p:txBody>
      </p:sp>
      <p:sp>
        <p:nvSpPr>
          <p:cNvPr id="91138" name="Rectangle 2"/>
          <p:cNvSpPr>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zh-TW" altLang="en-US"/>
          </a:p>
        </p:txBody>
      </p:sp>
      <p:sp>
        <p:nvSpPr>
          <p:cNvPr id="91139" name="Rectangle 3"/>
          <p:cNvSpPr txBox="1">
            <a:spLocks noGrp="1" noChangeArrowheads="1"/>
          </p:cNvSpPr>
          <p:nvPr>
            <p:ph type="body"/>
          </p:nvPr>
        </p:nvSpPr>
        <p:spPr bwMode="auto">
          <a:xfrm>
            <a:off x="685512" y="4343230"/>
            <a:ext cx="5485536" cy="4115139"/>
          </a:xfrm>
          <a:prstGeom prst="rect">
            <a:avLst/>
          </a:prstGeom>
          <a:noFill/>
          <a:ln>
            <a:round/>
            <a:headEnd/>
            <a:tailEnd/>
          </a:ln>
        </p:spPr>
        <p:txBody>
          <a:bodyPr wrap="none" anchor="ctr"/>
          <a:lstStyle/>
          <a:p>
            <a:pPr>
              <a:spcBef>
                <a:spcPts val="395"/>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endParaRPr lang="en-US" dirty="0">
              <a:ea typeface="Microsoft YaHei"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199208" y="1752600"/>
            <a:ext cx="5143502" cy="1828800"/>
          </a:xfrm>
        </p:spPr>
        <p:txBody>
          <a:bodyPr>
            <a:normAutofit/>
          </a:bodyPr>
          <a:lstStyle>
            <a:lvl1pPr algn="l" latinLnBrk="0">
              <a:defRPr lang="zh-TW" sz="5400" b="1"/>
            </a:lvl1pPr>
          </a:lstStyle>
          <a:p>
            <a:r>
              <a:rPr lang="zh-TW" altLang="en-US" smtClean="0"/>
              <a:t>按一下以編輯母片標題樣式</a:t>
            </a:r>
            <a:endParaRPr lang="zh-TW"/>
          </a:p>
        </p:txBody>
      </p:sp>
      <p:sp>
        <p:nvSpPr>
          <p:cNvPr id="3" name="副標題 2"/>
          <p:cNvSpPr>
            <a:spLocks noGrp="1"/>
          </p:cNvSpPr>
          <p:nvPr>
            <p:ph type="subTitle" idx="1"/>
          </p:nvPr>
        </p:nvSpPr>
        <p:spPr>
          <a:xfrm>
            <a:off x="3199207" y="3733800"/>
            <a:ext cx="5143502" cy="914400"/>
          </a:xfrm>
        </p:spPr>
        <p:txBody>
          <a:bodyPr/>
          <a:lstStyle>
            <a:lvl1pPr marL="0" indent="0" algn="l" latinLnBrk="0">
              <a:spcBef>
                <a:spcPts val="0"/>
              </a:spcBef>
              <a:buNone/>
              <a:defRPr lang="zh-TW" sz="2400"/>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smtClean="0"/>
              <a:t>按一下以編輯母片副標題樣式</a:t>
            </a:r>
            <a:endParaRPr lang="zh-TW"/>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含標題的三個圖片">
    <p:spTree>
      <p:nvGrpSpPr>
        <p:cNvPr id="1" name=""/>
        <p:cNvGrpSpPr/>
        <p:nvPr/>
      </p:nvGrpSpPr>
      <p:grpSpPr>
        <a:xfrm>
          <a:off x="0" y="0"/>
          <a:ext cx="0" cy="0"/>
          <a:chOff x="0" y="0"/>
          <a:chExt cx="0" cy="0"/>
        </a:xfrm>
      </p:grpSpPr>
      <p:grpSp>
        <p:nvGrpSpPr>
          <p:cNvPr id="6" name="群組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7"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8"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9"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0"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1"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2"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3"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4"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5"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6"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7"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8"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grpSp>
        <p:nvGrpSpPr>
          <p:cNvPr id="19" name="群組 97"/>
          <p:cNvGrpSpPr/>
          <p:nvPr/>
        </p:nvGrpSpPr>
        <p:grpSpPr>
          <a:xfrm>
            <a:off x="3991867" y="319177"/>
            <a:ext cx="2542205" cy="2710838"/>
            <a:chOff x="895350" y="3313113"/>
            <a:chExt cx="3613151" cy="2790825"/>
          </a:xfrm>
          <a:solidFill>
            <a:schemeClr val="tx1">
              <a:lumMod val="50000"/>
            </a:schemeClr>
          </a:solidFill>
        </p:grpSpPr>
        <p:sp>
          <p:nvSpPr>
            <p:cNvPr id="2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grpSp>
        <p:nvGrpSpPr>
          <p:cNvPr id="32" name="群組 111"/>
          <p:cNvGrpSpPr/>
          <p:nvPr/>
        </p:nvGrpSpPr>
        <p:grpSpPr>
          <a:xfrm>
            <a:off x="3991867" y="3436140"/>
            <a:ext cx="2542205" cy="2710838"/>
            <a:chOff x="895350" y="3313113"/>
            <a:chExt cx="3613151" cy="2790825"/>
          </a:xfrm>
          <a:solidFill>
            <a:schemeClr val="tx1">
              <a:lumMod val="50000"/>
            </a:schemeClr>
          </a:solidFill>
        </p:grpSpPr>
        <p:sp>
          <p:nvSpPr>
            <p:cNvPr id="3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sp>
        <p:nvSpPr>
          <p:cNvPr id="97" name="圖片版面配置區 33"/>
          <p:cNvSpPr>
            <a:spLocks noGrp="1"/>
          </p:cNvSpPr>
          <p:nvPr>
            <p:ph type="pic" sz="quarter" idx="17"/>
          </p:nvPr>
        </p:nvSpPr>
        <p:spPr>
          <a:xfrm>
            <a:off x="630596" y="1020193"/>
            <a:ext cx="2914650" cy="45720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111" name="圖片版面配置區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125" name="圖片版面配置區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126" name="文字版面配置區 3"/>
          <p:cNvSpPr>
            <a:spLocks noGrp="1"/>
          </p:cNvSpPr>
          <p:nvPr>
            <p:ph type="body" sz="half" idx="21"/>
          </p:nvPr>
        </p:nvSpPr>
        <p:spPr>
          <a:xfrm>
            <a:off x="6799661" y="2048894"/>
            <a:ext cx="1714500" cy="2514599"/>
          </a:xfrm>
        </p:spPr>
        <p:txBody>
          <a:bodyPr anchor="ct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45" name="日期版面配置區 5"/>
          <p:cNvSpPr>
            <a:spLocks noGrp="1"/>
          </p:cNvSpPr>
          <p:nvPr>
            <p:ph type="dt" sz="half" idx="22"/>
          </p:nvPr>
        </p:nvSpPr>
        <p:spPr/>
        <p:txBody>
          <a:bodyPr/>
          <a:lstStyle>
            <a:lvl1pPr>
              <a:defRPr/>
            </a:lvl1pPr>
          </a:lstStyle>
          <a:p>
            <a:pPr>
              <a:defRPr/>
            </a:pPr>
            <a:fld id="{B23ADB2C-8F56-4036-8735-85A2F8B3AFA0}" type="datetimeFigureOut">
              <a:rPr altLang="en-US"/>
              <a:pPr>
                <a:defRPr/>
              </a:pPr>
              <a:t>2014/9/16</a:t>
            </a:fld>
            <a:endParaRPr altLang="en-US"/>
          </a:p>
        </p:txBody>
      </p:sp>
      <p:sp>
        <p:nvSpPr>
          <p:cNvPr id="46" name="頁尾版面配置區 6"/>
          <p:cNvSpPr>
            <a:spLocks noGrp="1"/>
          </p:cNvSpPr>
          <p:nvPr>
            <p:ph type="ftr" sz="quarter" idx="23"/>
          </p:nvPr>
        </p:nvSpPr>
        <p:spPr/>
        <p:txBody>
          <a:bodyPr/>
          <a:lstStyle>
            <a:lvl1pPr>
              <a:defRPr/>
            </a:lvl1pPr>
          </a:lstStyle>
          <a:p>
            <a:pPr>
              <a:defRPr/>
            </a:pPr>
            <a:endParaRPr altLang="en-US"/>
          </a:p>
        </p:txBody>
      </p:sp>
      <p:sp>
        <p:nvSpPr>
          <p:cNvPr id="47" name="投影片編號版面配置區 7"/>
          <p:cNvSpPr>
            <a:spLocks noGrp="1"/>
          </p:cNvSpPr>
          <p:nvPr>
            <p:ph type="sldNum" sz="quarter" idx="24"/>
          </p:nvPr>
        </p:nvSpPr>
        <p:spPr/>
        <p:txBody>
          <a:bodyPr/>
          <a:lstStyle>
            <a:lvl1pPr>
              <a:defRPr/>
            </a:lvl1pPr>
          </a:lstStyle>
          <a:p>
            <a:pPr>
              <a:defRPr/>
            </a:pPr>
            <a:fld id="{B563EBF4-7DFE-4B6C-81FD-D09E80A1C300}" type="slidenum">
              <a:rPr altLang="en-US"/>
              <a:pPr>
                <a:defRPr/>
              </a:pPr>
              <a:t>‹#›</a:t>
            </a:fld>
            <a:endParaRPr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633799" y="1330347"/>
            <a:ext cx="2880360" cy="2103120"/>
          </a:xfrm>
        </p:spPr>
        <p:txBody>
          <a:bodyPr>
            <a:normAutofit/>
          </a:bodyPr>
          <a:lstStyle>
            <a:lvl1pPr latinLnBrk="0">
              <a:defRPr lang="zh-TW" sz="3600" b="1"/>
            </a:lvl1pPr>
          </a:lstStyle>
          <a:p>
            <a:r>
              <a:rPr lang="zh-TW" altLang="en-US" smtClean="0"/>
              <a:t>按一下以編輯母片標題樣式</a:t>
            </a:r>
            <a:endParaRPr lang="zh-TW"/>
          </a:p>
        </p:txBody>
      </p:sp>
      <p:sp>
        <p:nvSpPr>
          <p:cNvPr id="3" name="內容版面配置區 2"/>
          <p:cNvSpPr>
            <a:spLocks noGrp="1"/>
          </p:cNvSpPr>
          <p:nvPr>
            <p:ph idx="1"/>
          </p:nvPr>
        </p:nvSpPr>
        <p:spPr>
          <a:xfrm>
            <a:off x="627460" y="914400"/>
            <a:ext cx="4629151" cy="50292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2000"/>
            </a:lvl6pPr>
            <a:lvl7pPr latinLnBrk="0">
              <a:defRPr lang="zh-TW" sz="2000"/>
            </a:lvl7pPr>
            <a:lvl8pPr latinLnBrk="0">
              <a:defRPr lang="zh-TW" sz="2000"/>
            </a:lvl8pPr>
            <a:lvl9pPr latinLnBrk="0">
              <a:defRPr lang="zh-TW"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5633799" y="3555523"/>
            <a:ext cx="2880360" cy="2388077"/>
          </a:xfrm>
        </p:spPr>
        <p:txBody>
          <a:bodyPr>
            <a:normAutofit/>
          </a:bodyPr>
          <a:lstStyle>
            <a:lvl1pPr marL="0" indent="0" latinLnBrk="0">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A533EB0-3E01-4113-B3F0-30C289ACCDDB}" type="datetimeFigureOut">
              <a:rPr altLang="en-US"/>
              <a:pPr>
                <a:defRPr/>
              </a:pPr>
              <a:t>2014/9/16</a:t>
            </a:fld>
            <a:endParaRPr altLang="en-US"/>
          </a:p>
        </p:txBody>
      </p:sp>
      <p:sp>
        <p:nvSpPr>
          <p:cNvPr id="6" name="頁尾版面配置區 4"/>
          <p:cNvSpPr>
            <a:spLocks noGrp="1"/>
          </p:cNvSpPr>
          <p:nvPr>
            <p:ph type="ftr" sz="quarter" idx="11"/>
          </p:nvPr>
        </p:nvSpPr>
        <p:spPr/>
        <p:txBody>
          <a:bodyPr/>
          <a:lstStyle>
            <a:lvl1pPr>
              <a:defRPr/>
            </a:lvl1pPr>
          </a:lstStyle>
          <a:p>
            <a:pPr>
              <a:defRPr/>
            </a:pPr>
            <a:endParaRPr altLang="en-US"/>
          </a:p>
        </p:txBody>
      </p:sp>
      <p:sp>
        <p:nvSpPr>
          <p:cNvPr id="7" name="投影片編號版面配置區 5"/>
          <p:cNvSpPr>
            <a:spLocks noGrp="1"/>
          </p:cNvSpPr>
          <p:nvPr>
            <p:ph type="sldNum" sz="quarter" idx="12"/>
          </p:nvPr>
        </p:nvSpPr>
        <p:spPr/>
        <p:txBody>
          <a:bodyPr/>
          <a:lstStyle>
            <a:lvl1pPr>
              <a:defRPr/>
            </a:lvl1pPr>
          </a:lstStyle>
          <a:p>
            <a:pPr>
              <a:defRPr/>
            </a:pPr>
            <a:fld id="{4B3BF789-11A6-471C-AEA9-EF8776C6B643}" type="slidenum">
              <a:rPr altLang="en-US"/>
              <a:pPr>
                <a:defRPr/>
              </a:pPr>
              <a:t>‹#›</a:t>
            </a:fld>
            <a:endParaRPr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5" name="群組 6"/>
          <p:cNvGrpSpPr>
            <a:grpSpLocks/>
          </p:cNvGrpSpPr>
          <p:nvPr/>
        </p:nvGrpSpPr>
        <p:grpSpPr bwMode="auto">
          <a:xfrm>
            <a:off x="446088" y="781050"/>
            <a:ext cx="4826000" cy="5054600"/>
            <a:chOff x="5162444" y="781398"/>
            <a:chExt cx="6433398" cy="5053665"/>
          </a:xfrm>
        </p:grpSpPr>
        <p:sp>
          <p:nvSpPr>
            <p:cNvPr id="6" name="手繪多邊形 42"/>
            <p:cNvSpPr>
              <a:spLocks/>
            </p:cNvSpPr>
            <p:nvPr/>
          </p:nvSpPr>
          <p:spPr bwMode="auto">
            <a:xfrm rot="16200000" flipV="1">
              <a:off x="3343504" y="3275958"/>
              <a:ext cx="3828342" cy="16930"/>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7" name="手繪多邊形 43"/>
            <p:cNvSpPr>
              <a:spLocks/>
            </p:cNvSpPr>
            <p:nvPr/>
          </p:nvSpPr>
          <p:spPr bwMode="auto">
            <a:xfrm rot="16200000" flipV="1">
              <a:off x="9564747" y="3299767"/>
              <a:ext cx="3837865" cy="16930"/>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grpSp>
          <p:nvGrpSpPr>
            <p:cNvPr id="8" name="群組 9"/>
            <p:cNvGrpSpPr>
              <a:grpSpLocks/>
            </p:cNvGrpSpPr>
            <p:nvPr/>
          </p:nvGrpSpPr>
          <p:grpSpPr bwMode="auto">
            <a:xfrm>
              <a:off x="5814247" y="859172"/>
              <a:ext cx="5129787" cy="4880660"/>
              <a:chOff x="7856585" y="859172"/>
              <a:chExt cx="3087177" cy="4880660"/>
            </a:xfrm>
          </p:grpSpPr>
          <p:sp>
            <p:nvSpPr>
              <p:cNvPr id="17" name="手繪多邊形 41"/>
              <p:cNvSpPr>
                <a:spLocks/>
              </p:cNvSpPr>
              <p:nvPr/>
            </p:nvSpPr>
            <p:spPr bwMode="auto">
              <a:xfrm rot="16200000" flipV="1">
                <a:off x="9392238" y="4188307"/>
                <a:ext cx="15872" cy="3087178"/>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8" name="手繪多邊形 44"/>
              <p:cNvSpPr>
                <a:spLocks/>
              </p:cNvSpPr>
              <p:nvPr/>
            </p:nvSpPr>
            <p:spPr bwMode="auto">
              <a:xfrm rot="16200000" flipV="1">
                <a:off x="9367717" y="-651959"/>
                <a:ext cx="12698" cy="303496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grpSp>
        <p:sp>
          <p:nvSpPr>
            <p:cNvPr id="9" name="手繪多邊形 45"/>
            <p:cNvSpPr>
              <a:spLocks noEditPoints="1"/>
            </p:cNvSpPr>
            <p:nvPr/>
          </p:nvSpPr>
          <p:spPr bwMode="auto">
            <a:xfrm rot="16200000" flipV="1">
              <a:off x="5185984" y="5322663"/>
              <a:ext cx="477750" cy="524830"/>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0" name="手繪多邊形 46"/>
            <p:cNvSpPr>
              <a:spLocks noEditPoints="1"/>
            </p:cNvSpPr>
            <p:nvPr/>
          </p:nvSpPr>
          <p:spPr bwMode="auto">
            <a:xfrm rot="16200000" flipV="1">
              <a:off x="5197623" y="5323193"/>
              <a:ext cx="477749" cy="514248"/>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1" name="手繪多邊形 47"/>
            <p:cNvSpPr>
              <a:spLocks noEditPoints="1"/>
            </p:cNvSpPr>
            <p:nvPr/>
          </p:nvSpPr>
          <p:spPr bwMode="auto">
            <a:xfrm rot="16200000" flipV="1">
              <a:off x="11077358" y="5320811"/>
              <a:ext cx="507906" cy="520597"/>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2" name="手繪多邊形 48"/>
            <p:cNvSpPr>
              <a:spLocks noEditPoints="1"/>
            </p:cNvSpPr>
            <p:nvPr/>
          </p:nvSpPr>
          <p:spPr bwMode="auto">
            <a:xfrm rot="16200000" flipV="1">
              <a:off x="11092436" y="5320547"/>
              <a:ext cx="471401" cy="535412"/>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3" name="手繪多邊形 49"/>
            <p:cNvSpPr>
              <a:spLocks noEditPoints="1"/>
            </p:cNvSpPr>
            <p:nvPr/>
          </p:nvSpPr>
          <p:spPr bwMode="auto">
            <a:xfrm rot="16200000" flipV="1">
              <a:off x="11051697" y="772143"/>
              <a:ext cx="468226" cy="51848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4" name="手繪多邊形 50"/>
            <p:cNvSpPr>
              <a:spLocks noEditPoints="1"/>
            </p:cNvSpPr>
            <p:nvPr/>
          </p:nvSpPr>
          <p:spPr bwMode="auto">
            <a:xfrm rot="16200000" flipV="1">
              <a:off x="11043232" y="786957"/>
              <a:ext cx="468226" cy="48885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5" name="手繪多邊形 51"/>
            <p:cNvSpPr>
              <a:spLocks noEditPoints="1"/>
            </p:cNvSpPr>
            <p:nvPr/>
          </p:nvSpPr>
          <p:spPr bwMode="auto">
            <a:xfrm rot="16200000" flipV="1">
              <a:off x="5233070" y="721352"/>
              <a:ext cx="423785" cy="543877"/>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sp>
          <p:nvSpPr>
            <p:cNvPr id="16" name="手繪多邊形 52"/>
            <p:cNvSpPr>
              <a:spLocks noEditPoints="1"/>
            </p:cNvSpPr>
            <p:nvPr/>
          </p:nvSpPr>
          <p:spPr bwMode="auto">
            <a:xfrm rot="16200000" flipV="1">
              <a:off x="5242328" y="750186"/>
              <a:ext cx="428546" cy="49097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fontAlgn="auto">
                <a:spcBef>
                  <a:spcPts val="0"/>
                </a:spcBef>
                <a:spcAft>
                  <a:spcPts val="0"/>
                </a:spcAft>
                <a:defRPr/>
              </a:pPr>
              <a:endParaRPr kumimoji="0" lang="zh-TW">
                <a:latin typeface="+mn-lt"/>
                <a:ea typeface="+mn-ea"/>
              </a:endParaRPr>
            </a:p>
          </p:txBody>
        </p:sp>
      </p:grpSp>
      <p:sp>
        <p:nvSpPr>
          <p:cNvPr id="2" name="標題 1"/>
          <p:cNvSpPr>
            <a:spLocks noGrp="1"/>
          </p:cNvSpPr>
          <p:nvPr>
            <p:ph type="title"/>
          </p:nvPr>
        </p:nvSpPr>
        <p:spPr>
          <a:xfrm>
            <a:off x="5619668" y="1330347"/>
            <a:ext cx="2880360" cy="2103120"/>
          </a:xfrm>
        </p:spPr>
        <p:txBody>
          <a:bodyPr>
            <a:normAutofit/>
          </a:bodyPr>
          <a:lstStyle>
            <a:lvl1pPr latinLnBrk="0">
              <a:defRPr lang="zh-TW" sz="3600" b="1"/>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normAutofit/>
          </a:bodyPr>
          <a:lstStyle>
            <a:lvl1pPr marL="0" indent="0" latinLnBrk="0">
              <a:buNone/>
              <a:defRPr lang="zh-TW" sz="32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pPr lvl="0"/>
            <a:r>
              <a:rPr lang="zh-TW" altLang="en-US" noProof="0" smtClean="0"/>
              <a:t>按一下圖示以新增圖片</a:t>
            </a:r>
            <a:endParaRPr lang="zh-TW" noProof="0"/>
          </a:p>
        </p:txBody>
      </p:sp>
      <p:sp>
        <p:nvSpPr>
          <p:cNvPr id="4" name="文字版面配置區 3"/>
          <p:cNvSpPr>
            <a:spLocks noGrp="1"/>
          </p:cNvSpPr>
          <p:nvPr>
            <p:ph type="body" sz="half" idx="2"/>
          </p:nvPr>
        </p:nvSpPr>
        <p:spPr>
          <a:xfrm>
            <a:off x="5619668" y="3555522"/>
            <a:ext cx="2880360" cy="2168517"/>
          </a:xfrm>
        </p:spPr>
        <p:txBody>
          <a:bodyPr>
            <a:normAutofit/>
          </a:bodyPr>
          <a:lstStyle>
            <a:lvl1pPr marL="0" indent="0" latinLnBrk="0">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19" name="日期版面配置區 4"/>
          <p:cNvSpPr>
            <a:spLocks noGrp="1"/>
          </p:cNvSpPr>
          <p:nvPr>
            <p:ph type="dt" sz="half" idx="10"/>
          </p:nvPr>
        </p:nvSpPr>
        <p:spPr/>
        <p:txBody>
          <a:bodyPr/>
          <a:lstStyle>
            <a:lvl1pPr>
              <a:defRPr/>
            </a:lvl1pPr>
          </a:lstStyle>
          <a:p>
            <a:pPr>
              <a:defRPr/>
            </a:pPr>
            <a:fld id="{7191BB10-915C-4DD1-A9A9-7747777DC8C3}" type="datetimeFigureOut">
              <a:rPr altLang="en-US"/>
              <a:pPr>
                <a:defRPr/>
              </a:pPr>
              <a:t>2014/9/16</a:t>
            </a:fld>
            <a:endParaRPr altLang="en-US"/>
          </a:p>
        </p:txBody>
      </p:sp>
      <p:sp>
        <p:nvSpPr>
          <p:cNvPr id="20" name="頁尾版面配置區 5"/>
          <p:cNvSpPr>
            <a:spLocks noGrp="1"/>
          </p:cNvSpPr>
          <p:nvPr>
            <p:ph type="ftr" sz="quarter" idx="11"/>
          </p:nvPr>
        </p:nvSpPr>
        <p:spPr/>
        <p:txBody>
          <a:bodyPr/>
          <a:lstStyle>
            <a:lvl1pPr>
              <a:defRPr/>
            </a:lvl1pPr>
          </a:lstStyle>
          <a:p>
            <a:pPr>
              <a:defRPr/>
            </a:pPr>
            <a:endParaRPr altLang="en-US"/>
          </a:p>
        </p:txBody>
      </p:sp>
      <p:sp>
        <p:nvSpPr>
          <p:cNvPr id="21" name="投影片編號版面配置區 6"/>
          <p:cNvSpPr>
            <a:spLocks noGrp="1"/>
          </p:cNvSpPr>
          <p:nvPr>
            <p:ph type="sldNum" sz="quarter" idx="12"/>
          </p:nvPr>
        </p:nvSpPr>
        <p:spPr/>
        <p:txBody>
          <a:bodyPr/>
          <a:lstStyle>
            <a:lvl1pPr>
              <a:defRPr/>
            </a:lvl1pPr>
          </a:lstStyle>
          <a:p>
            <a:pPr>
              <a:defRPr/>
            </a:pPr>
            <a:fld id="{561216AC-0CB7-458A-BE1F-FAB09536B6D4}" type="slidenum">
              <a:rPr altLang="en-US"/>
              <a:pPr>
                <a:defRPr/>
              </a:pPr>
              <a:t>‹#›</a:t>
            </a:fld>
            <a:endParaRPr alt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smtClean="0"/>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41B55731-4D99-4AAF-A398-0412EC618016}" type="datetimeFigureOut">
              <a:rPr altLang="en-US"/>
              <a:pPr>
                <a:defRPr/>
              </a:pPr>
              <a:t>2014/9/16</a:t>
            </a:fld>
            <a:endParaRPr altLang="en-US"/>
          </a:p>
        </p:txBody>
      </p:sp>
      <p:sp>
        <p:nvSpPr>
          <p:cNvPr id="5" name="頁尾版面配置區 4"/>
          <p:cNvSpPr>
            <a:spLocks noGrp="1"/>
          </p:cNvSpPr>
          <p:nvPr>
            <p:ph type="ftr" sz="quarter" idx="11"/>
          </p:nvPr>
        </p:nvSpPr>
        <p:spPr/>
        <p:txBody>
          <a:bodyPr/>
          <a:lstStyle>
            <a:lvl1pPr>
              <a:defRPr/>
            </a:lvl1pPr>
          </a:lstStyle>
          <a:p>
            <a:pPr>
              <a:defRPr/>
            </a:pPr>
            <a:endParaRPr altLang="en-US"/>
          </a:p>
        </p:txBody>
      </p:sp>
      <p:sp>
        <p:nvSpPr>
          <p:cNvPr id="6" name="投影片編號版面配置區 5"/>
          <p:cNvSpPr>
            <a:spLocks noGrp="1"/>
          </p:cNvSpPr>
          <p:nvPr>
            <p:ph type="sldNum" sz="quarter" idx="12"/>
          </p:nvPr>
        </p:nvSpPr>
        <p:spPr/>
        <p:txBody>
          <a:bodyPr/>
          <a:lstStyle>
            <a:lvl1pPr>
              <a:defRPr/>
            </a:lvl1pPr>
          </a:lstStyle>
          <a:p>
            <a:pPr>
              <a:defRPr/>
            </a:pPr>
            <a:fld id="{8E897785-4D33-4C4B-A7D8-4470C9372297}" type="slidenum">
              <a:rPr altLang="en-US"/>
              <a:pPr>
                <a:defRPr/>
              </a:pPr>
              <a:t>‹#›</a:t>
            </a:fld>
            <a:endParaRPr alt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標題及文字">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7218202" y="304800"/>
            <a:ext cx="1297148" cy="5676900"/>
          </a:xfrm>
        </p:spPr>
        <p:txBody>
          <a:bodyPr vert="eaVert"/>
          <a:lstStyle>
            <a:lvl1pPr>
              <a:defRPr b="1"/>
            </a:lvl1pPr>
          </a:lstStyle>
          <a:p>
            <a:r>
              <a:rPr lang="zh-TW" altLang="en-US" smtClean="0"/>
              <a:t>按一下以編輯母片標題樣式</a:t>
            </a:r>
            <a:endParaRPr lang="zh-TW"/>
          </a:p>
        </p:txBody>
      </p:sp>
      <p:sp>
        <p:nvSpPr>
          <p:cNvPr id="3" name="垂直文字版面配置區 2"/>
          <p:cNvSpPr>
            <a:spLocks noGrp="1"/>
          </p:cNvSpPr>
          <p:nvPr>
            <p:ph type="body" orient="vert" idx="1"/>
          </p:nvPr>
        </p:nvSpPr>
        <p:spPr>
          <a:xfrm>
            <a:off x="628650" y="304800"/>
            <a:ext cx="6475253" cy="56769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59FCEA18-6D87-4FE9-85C2-3CCF85E32212}" type="datetimeFigureOut">
              <a:rPr altLang="en-US"/>
              <a:pPr>
                <a:defRPr/>
              </a:pPr>
              <a:t>2014/9/16</a:t>
            </a:fld>
            <a:endParaRPr altLang="en-US"/>
          </a:p>
        </p:txBody>
      </p:sp>
      <p:sp>
        <p:nvSpPr>
          <p:cNvPr id="5" name="頁尾版面配置區 4"/>
          <p:cNvSpPr>
            <a:spLocks noGrp="1"/>
          </p:cNvSpPr>
          <p:nvPr>
            <p:ph type="ftr" sz="quarter" idx="11"/>
          </p:nvPr>
        </p:nvSpPr>
        <p:spPr/>
        <p:txBody>
          <a:bodyPr/>
          <a:lstStyle>
            <a:lvl1pPr>
              <a:defRPr/>
            </a:lvl1pPr>
          </a:lstStyle>
          <a:p>
            <a:pPr>
              <a:defRPr/>
            </a:pPr>
            <a:endParaRPr altLang="en-US"/>
          </a:p>
        </p:txBody>
      </p:sp>
      <p:sp>
        <p:nvSpPr>
          <p:cNvPr id="6" name="投影片編號版面配置區 5"/>
          <p:cNvSpPr>
            <a:spLocks noGrp="1"/>
          </p:cNvSpPr>
          <p:nvPr>
            <p:ph type="sldNum" sz="quarter" idx="12"/>
          </p:nvPr>
        </p:nvSpPr>
        <p:spPr/>
        <p:txBody>
          <a:bodyPr/>
          <a:lstStyle>
            <a:lvl1pPr>
              <a:defRPr/>
            </a:lvl1pPr>
          </a:lstStyle>
          <a:p>
            <a:pPr>
              <a:defRPr/>
            </a:pPr>
            <a:fld id="{3BE1399E-8E54-423E-ABC3-E5232DFF20E9}" type="slidenum">
              <a:rPr altLang="en-US"/>
              <a:pPr>
                <a:defRPr/>
              </a:pPr>
              <a:t>‹#›</a:t>
            </a:fld>
            <a:endParaRPr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i="0"/>
            </a:lvl1p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E4BEE26F-463A-41A7-B9EC-CFA5640C081E}" type="datetimeFigureOut">
              <a:rPr altLang="en-US"/>
              <a:pPr>
                <a:defRPr/>
              </a:pPr>
              <a:t>2014/9/16</a:t>
            </a:fld>
            <a:endParaRPr altLang="en-US"/>
          </a:p>
        </p:txBody>
      </p:sp>
      <p:sp>
        <p:nvSpPr>
          <p:cNvPr id="5" name="頁尾版面配置區 4"/>
          <p:cNvSpPr>
            <a:spLocks noGrp="1"/>
          </p:cNvSpPr>
          <p:nvPr>
            <p:ph type="ftr" sz="quarter" idx="11"/>
          </p:nvPr>
        </p:nvSpPr>
        <p:spPr/>
        <p:txBody>
          <a:bodyPr/>
          <a:lstStyle>
            <a:lvl1pPr>
              <a:defRPr/>
            </a:lvl1pPr>
          </a:lstStyle>
          <a:p>
            <a:pPr>
              <a:defRPr/>
            </a:pPr>
            <a:endParaRPr altLang="en-US"/>
          </a:p>
        </p:txBody>
      </p:sp>
      <p:sp>
        <p:nvSpPr>
          <p:cNvPr id="6" name="投影片編號版面配置區 5"/>
          <p:cNvSpPr>
            <a:spLocks noGrp="1"/>
          </p:cNvSpPr>
          <p:nvPr>
            <p:ph type="sldNum" sz="quarter" idx="12"/>
          </p:nvPr>
        </p:nvSpPr>
        <p:spPr/>
        <p:txBody>
          <a:bodyPr/>
          <a:lstStyle>
            <a:lvl1pPr>
              <a:defRPr/>
            </a:lvl1pPr>
          </a:lstStyle>
          <a:p>
            <a:pPr>
              <a:defRPr/>
            </a:pPr>
            <a:fld id="{577915F5-353A-4387-A51F-A43560A6E8D0}" type="slidenum">
              <a:rPr altLang="en-US"/>
              <a:pPr>
                <a:defRPr/>
              </a:pPr>
              <a:t>‹#›</a:t>
            </a:fld>
            <a:endParaRPr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199210" y="1828800"/>
            <a:ext cx="5143502" cy="1828800"/>
          </a:xfrm>
        </p:spPr>
        <p:txBody>
          <a:bodyPr>
            <a:normAutofit/>
          </a:bodyPr>
          <a:lstStyle>
            <a:lvl1pPr latinLnBrk="0">
              <a:defRPr lang="zh-TW" sz="4400" b="1"/>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3199207" y="3733800"/>
            <a:ext cx="5143502" cy="914400"/>
          </a:xfrm>
        </p:spPr>
        <p:txBody>
          <a:bodyPr/>
          <a:lstStyle>
            <a:lvl1pPr marL="0" indent="0" latinLnBrk="0">
              <a:spcBef>
                <a:spcPts val="0"/>
              </a:spcBef>
              <a:buNone/>
              <a:defRPr lang="zh-TW" sz="2400">
                <a:solidFill>
                  <a:schemeClr val="tx1"/>
                </a:solidFill>
              </a:defRPr>
            </a:lvl1pPr>
            <a:lvl2pPr marL="457200" indent="0" latinLnBrk="0">
              <a:buNone/>
              <a:defRPr lang="zh-TW" sz="2000">
                <a:solidFill>
                  <a:schemeClr val="tx1">
                    <a:tint val="75000"/>
                  </a:schemeClr>
                </a:solidFill>
              </a:defRPr>
            </a:lvl2pPr>
            <a:lvl3pPr marL="914400" indent="0" latinLnBrk="0">
              <a:buNone/>
              <a:defRPr lang="zh-TW" sz="1800">
                <a:solidFill>
                  <a:schemeClr val="tx1">
                    <a:tint val="75000"/>
                  </a:schemeClr>
                </a:solidFill>
              </a:defRPr>
            </a:lvl3pPr>
            <a:lvl4pPr marL="1371600" indent="0" latinLnBrk="0">
              <a:buNone/>
              <a:defRPr lang="zh-TW" sz="1600">
                <a:solidFill>
                  <a:schemeClr val="tx1">
                    <a:tint val="75000"/>
                  </a:schemeClr>
                </a:solidFill>
              </a:defRPr>
            </a:lvl4pPr>
            <a:lvl5pPr marL="1828800" indent="0" latinLnBrk="0">
              <a:buNone/>
              <a:defRPr lang="zh-TW" sz="1600">
                <a:solidFill>
                  <a:schemeClr val="tx1">
                    <a:tint val="75000"/>
                  </a:schemeClr>
                </a:solidFill>
              </a:defRPr>
            </a:lvl5pPr>
            <a:lvl6pPr marL="2286000" indent="0" latinLnBrk="0">
              <a:buNone/>
              <a:defRPr lang="zh-TW" sz="1600">
                <a:solidFill>
                  <a:schemeClr val="tx1">
                    <a:tint val="75000"/>
                  </a:schemeClr>
                </a:solidFill>
              </a:defRPr>
            </a:lvl6pPr>
            <a:lvl7pPr marL="2743200" indent="0" latinLnBrk="0">
              <a:buNone/>
              <a:defRPr lang="zh-TW" sz="1600">
                <a:solidFill>
                  <a:schemeClr val="tx1">
                    <a:tint val="75000"/>
                  </a:schemeClr>
                </a:solidFill>
              </a:defRPr>
            </a:lvl7pPr>
            <a:lvl8pPr marL="3200400" indent="0" latinLnBrk="0">
              <a:buNone/>
              <a:defRPr lang="zh-TW" sz="1600">
                <a:solidFill>
                  <a:schemeClr val="tx1">
                    <a:tint val="75000"/>
                  </a:schemeClr>
                </a:solidFill>
              </a:defRPr>
            </a:lvl8pPr>
            <a:lvl9pPr marL="3657600" indent="0" latinLnBrk="0">
              <a:buNone/>
              <a:defRPr lang="zh-TW" sz="1600">
                <a:solidFill>
                  <a:schemeClr val="tx1">
                    <a:tint val="75000"/>
                  </a:schemeClr>
                </a:solidFill>
              </a:defRPr>
            </a:lvl9pPr>
          </a:lstStyle>
          <a:p>
            <a:pPr lvl="0"/>
            <a:r>
              <a:rPr lang="zh-TW" altLang="en-US" smtClean="0"/>
              <a:t>按一下以編輯母片文字樣式</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smtClean="0"/>
              <a:t>按一下以編輯母片標題樣式</a:t>
            </a:r>
            <a:endParaRPr lang="zh-TW"/>
          </a:p>
        </p:txBody>
      </p:sp>
      <p:sp>
        <p:nvSpPr>
          <p:cNvPr id="3" name="內容版面配置區 2"/>
          <p:cNvSpPr>
            <a:spLocks noGrp="1"/>
          </p:cNvSpPr>
          <p:nvPr>
            <p:ph sz="half" idx="1"/>
          </p:nvPr>
        </p:nvSpPr>
        <p:spPr>
          <a:xfrm>
            <a:off x="798909" y="1825625"/>
            <a:ext cx="3715941" cy="41879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4629150" y="1825625"/>
            <a:ext cx="3713561" cy="41879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3"/>
          <p:cNvSpPr>
            <a:spLocks noGrp="1"/>
          </p:cNvSpPr>
          <p:nvPr>
            <p:ph type="dt" sz="half" idx="10"/>
          </p:nvPr>
        </p:nvSpPr>
        <p:spPr/>
        <p:txBody>
          <a:bodyPr/>
          <a:lstStyle>
            <a:lvl1pPr>
              <a:defRPr/>
            </a:lvl1pPr>
          </a:lstStyle>
          <a:p>
            <a:pPr>
              <a:defRPr/>
            </a:pPr>
            <a:fld id="{6373C024-AAFF-4DD0-A9D1-1BB72BCE0CB9}" type="datetimeFigureOut">
              <a:rPr altLang="en-US"/>
              <a:pPr>
                <a:defRPr/>
              </a:pPr>
              <a:t>2014/9/16</a:t>
            </a:fld>
            <a:endParaRPr altLang="en-US"/>
          </a:p>
        </p:txBody>
      </p:sp>
      <p:sp>
        <p:nvSpPr>
          <p:cNvPr id="6" name="頁尾版面配置區 4"/>
          <p:cNvSpPr>
            <a:spLocks noGrp="1"/>
          </p:cNvSpPr>
          <p:nvPr>
            <p:ph type="ftr" sz="quarter" idx="11"/>
          </p:nvPr>
        </p:nvSpPr>
        <p:spPr/>
        <p:txBody>
          <a:bodyPr/>
          <a:lstStyle>
            <a:lvl1pPr>
              <a:defRPr/>
            </a:lvl1pPr>
          </a:lstStyle>
          <a:p>
            <a:pPr>
              <a:defRPr/>
            </a:pPr>
            <a:endParaRPr altLang="en-US"/>
          </a:p>
        </p:txBody>
      </p:sp>
      <p:sp>
        <p:nvSpPr>
          <p:cNvPr id="7" name="投影片編號版面配置區 5"/>
          <p:cNvSpPr>
            <a:spLocks noGrp="1"/>
          </p:cNvSpPr>
          <p:nvPr>
            <p:ph type="sldNum" sz="quarter" idx="12"/>
          </p:nvPr>
        </p:nvSpPr>
        <p:spPr/>
        <p:txBody>
          <a:bodyPr/>
          <a:lstStyle>
            <a:lvl1pPr>
              <a:defRPr/>
            </a:lvl1pPr>
          </a:lstStyle>
          <a:p>
            <a:pPr>
              <a:defRPr/>
            </a:pPr>
            <a:fld id="{5E919D79-9EF2-4FF1-B3C7-B20DA76621BF}" type="slidenum">
              <a:rPr altLang="en-US"/>
              <a:pPr>
                <a:defRPr/>
              </a:pPr>
              <a:t>‹#›</a:t>
            </a:fld>
            <a:endParaRPr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802386" y="1681163"/>
            <a:ext cx="3717036" cy="823912"/>
          </a:xfrm>
        </p:spPr>
        <p:txBody>
          <a:bodyPr anchor="b"/>
          <a:lstStyle>
            <a:lvl1pPr marL="0" indent="0" latinLnBrk="0">
              <a:spcBef>
                <a:spcPts val="0"/>
              </a:spcBef>
              <a:buNone/>
              <a:defRPr lang="zh-TW" sz="24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02386" y="2505076"/>
            <a:ext cx="3717036" cy="34766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4629150" y="1681163"/>
            <a:ext cx="3717036" cy="823912"/>
          </a:xfrm>
        </p:spPr>
        <p:txBody>
          <a:bodyPr anchor="b"/>
          <a:lstStyle>
            <a:lvl1pPr marL="0" indent="0" latinLnBrk="0">
              <a:spcBef>
                <a:spcPts val="0"/>
              </a:spcBef>
              <a:buNone/>
              <a:defRPr lang="zh-TW" sz="24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6"/>
            <a:ext cx="3717036" cy="34766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3"/>
          <p:cNvSpPr>
            <a:spLocks noGrp="1"/>
          </p:cNvSpPr>
          <p:nvPr>
            <p:ph type="dt" sz="half" idx="10"/>
          </p:nvPr>
        </p:nvSpPr>
        <p:spPr/>
        <p:txBody>
          <a:bodyPr/>
          <a:lstStyle>
            <a:lvl1pPr>
              <a:defRPr/>
            </a:lvl1pPr>
          </a:lstStyle>
          <a:p>
            <a:pPr>
              <a:defRPr/>
            </a:pPr>
            <a:fld id="{3A440BC3-D279-4F51-88F7-3997DCE26C22}" type="datetimeFigureOut">
              <a:rPr altLang="en-US"/>
              <a:pPr>
                <a:defRPr/>
              </a:pPr>
              <a:t>2014/9/16</a:t>
            </a:fld>
            <a:endParaRPr altLang="en-US"/>
          </a:p>
        </p:txBody>
      </p:sp>
      <p:sp>
        <p:nvSpPr>
          <p:cNvPr id="8" name="頁尾版面配置區 4"/>
          <p:cNvSpPr>
            <a:spLocks noGrp="1"/>
          </p:cNvSpPr>
          <p:nvPr>
            <p:ph type="ftr" sz="quarter" idx="11"/>
          </p:nvPr>
        </p:nvSpPr>
        <p:spPr/>
        <p:txBody>
          <a:bodyPr/>
          <a:lstStyle>
            <a:lvl1pPr>
              <a:defRPr/>
            </a:lvl1pPr>
          </a:lstStyle>
          <a:p>
            <a:pPr>
              <a:defRPr/>
            </a:pPr>
            <a:endParaRPr altLang="en-US"/>
          </a:p>
        </p:txBody>
      </p:sp>
      <p:sp>
        <p:nvSpPr>
          <p:cNvPr id="9" name="投影片編號版面配置區 5"/>
          <p:cNvSpPr>
            <a:spLocks noGrp="1"/>
          </p:cNvSpPr>
          <p:nvPr>
            <p:ph type="sldNum" sz="quarter" idx="12"/>
          </p:nvPr>
        </p:nvSpPr>
        <p:spPr/>
        <p:txBody>
          <a:bodyPr/>
          <a:lstStyle>
            <a:lvl1pPr>
              <a:defRPr/>
            </a:lvl1pPr>
          </a:lstStyle>
          <a:p>
            <a:pPr>
              <a:defRPr/>
            </a:pPr>
            <a:fld id="{48DA1382-37B7-42ED-9E38-E690726F88BC}" type="slidenum">
              <a:rPr altLang="en-US"/>
              <a:pPr>
                <a:defRPr/>
              </a:pPr>
              <a:t>‹#›</a:t>
            </a:fld>
            <a:endParaRPr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smtClean="0"/>
              <a:t>按一下以編輯母片標題樣式</a:t>
            </a:r>
            <a:endParaRPr lang="zh-TW"/>
          </a:p>
        </p:txBody>
      </p:sp>
      <p:sp>
        <p:nvSpPr>
          <p:cNvPr id="3" name="日期版面配置區 3"/>
          <p:cNvSpPr>
            <a:spLocks noGrp="1"/>
          </p:cNvSpPr>
          <p:nvPr>
            <p:ph type="dt" sz="half" idx="10"/>
          </p:nvPr>
        </p:nvSpPr>
        <p:spPr/>
        <p:txBody>
          <a:bodyPr/>
          <a:lstStyle>
            <a:lvl1pPr>
              <a:defRPr/>
            </a:lvl1pPr>
          </a:lstStyle>
          <a:p>
            <a:pPr>
              <a:defRPr/>
            </a:pPr>
            <a:fld id="{F07CC7E0-A7CE-4077-98B5-A2DCDCCD337D}" type="datetimeFigureOut">
              <a:rPr altLang="en-US"/>
              <a:pPr>
                <a:defRPr/>
              </a:pPr>
              <a:t>2014/9/16</a:t>
            </a:fld>
            <a:endParaRPr altLang="en-US"/>
          </a:p>
        </p:txBody>
      </p:sp>
      <p:sp>
        <p:nvSpPr>
          <p:cNvPr id="4" name="頁尾版面配置區 4"/>
          <p:cNvSpPr>
            <a:spLocks noGrp="1"/>
          </p:cNvSpPr>
          <p:nvPr>
            <p:ph type="ftr" sz="quarter" idx="11"/>
          </p:nvPr>
        </p:nvSpPr>
        <p:spPr/>
        <p:txBody>
          <a:bodyPr/>
          <a:lstStyle>
            <a:lvl1pPr>
              <a:defRPr/>
            </a:lvl1pPr>
          </a:lstStyle>
          <a:p>
            <a:pPr>
              <a:defRPr/>
            </a:pPr>
            <a:endParaRPr altLang="en-US"/>
          </a:p>
        </p:txBody>
      </p:sp>
      <p:sp>
        <p:nvSpPr>
          <p:cNvPr id="5" name="投影片編號版面配置區 5"/>
          <p:cNvSpPr>
            <a:spLocks noGrp="1"/>
          </p:cNvSpPr>
          <p:nvPr>
            <p:ph type="sldNum" sz="quarter" idx="12"/>
          </p:nvPr>
        </p:nvSpPr>
        <p:spPr/>
        <p:txBody>
          <a:bodyPr/>
          <a:lstStyle>
            <a:lvl1pPr>
              <a:defRPr/>
            </a:lvl1pPr>
          </a:lstStyle>
          <a:p>
            <a:pPr>
              <a:defRPr/>
            </a:pPr>
            <a:fld id="{0D5DD7E6-0F2C-46B3-B99D-36BC97D62DC6}" type="slidenum">
              <a:rPr altLang="en-US"/>
              <a:pPr>
                <a:defRPr/>
              </a:pPr>
              <a:t>‹#›</a:t>
            </a:fld>
            <a:endParaRPr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960DCD9-01D6-41C6-84F4-1437C2C37D1B}" type="datetimeFigureOut">
              <a:rPr altLang="en-US"/>
              <a:pPr>
                <a:defRPr/>
              </a:pPr>
              <a:t>2014/9/16</a:t>
            </a:fld>
            <a:endParaRPr altLang="en-US"/>
          </a:p>
        </p:txBody>
      </p:sp>
      <p:sp>
        <p:nvSpPr>
          <p:cNvPr id="3" name="頁尾版面配置區 4"/>
          <p:cNvSpPr>
            <a:spLocks noGrp="1"/>
          </p:cNvSpPr>
          <p:nvPr>
            <p:ph type="ftr" sz="quarter" idx="11"/>
          </p:nvPr>
        </p:nvSpPr>
        <p:spPr/>
        <p:txBody>
          <a:bodyPr/>
          <a:lstStyle>
            <a:lvl1pPr>
              <a:defRPr/>
            </a:lvl1pPr>
          </a:lstStyle>
          <a:p>
            <a:pPr>
              <a:defRPr/>
            </a:pPr>
            <a:endParaRPr altLang="en-US"/>
          </a:p>
        </p:txBody>
      </p:sp>
      <p:sp>
        <p:nvSpPr>
          <p:cNvPr id="4" name="投影片編號版面配置區 5"/>
          <p:cNvSpPr>
            <a:spLocks noGrp="1"/>
          </p:cNvSpPr>
          <p:nvPr>
            <p:ph type="sldNum" sz="quarter" idx="12"/>
          </p:nvPr>
        </p:nvSpPr>
        <p:spPr/>
        <p:txBody>
          <a:bodyPr/>
          <a:lstStyle>
            <a:lvl1pPr>
              <a:defRPr/>
            </a:lvl1pPr>
          </a:lstStyle>
          <a:p>
            <a:pPr>
              <a:defRPr/>
            </a:pPr>
            <a:fld id="{336E8100-853C-4174-BDD0-F1672DC875B2}" type="slidenum">
              <a:rPr altLang="en-US"/>
              <a:pPr>
                <a:defRPr/>
              </a:pPr>
              <a:t>‹#›</a:t>
            </a:fld>
            <a:endParaRPr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兩個圖片">
    <p:spTree>
      <p:nvGrpSpPr>
        <p:cNvPr id="1" name=""/>
        <p:cNvGrpSpPr/>
        <p:nvPr/>
      </p:nvGrpSpPr>
      <p:grpSpPr>
        <a:xfrm>
          <a:off x="0" y="0"/>
          <a:ext cx="0" cy="0"/>
          <a:chOff x="0" y="0"/>
          <a:chExt cx="0" cy="0"/>
        </a:xfrm>
      </p:grpSpPr>
      <p:grpSp>
        <p:nvGrpSpPr>
          <p:cNvPr id="6" name="群組 8"/>
          <p:cNvGrpSpPr/>
          <p:nvPr/>
        </p:nvGrpSpPr>
        <p:grpSpPr>
          <a:xfrm>
            <a:off x="430824" y="724620"/>
            <a:ext cx="3989234" cy="3795623"/>
            <a:chOff x="895350" y="3313113"/>
            <a:chExt cx="3613151" cy="2790825"/>
          </a:xfrm>
          <a:solidFill>
            <a:schemeClr val="tx1">
              <a:lumMod val="50000"/>
            </a:schemeClr>
          </a:solidFill>
        </p:grpSpPr>
        <p:sp>
          <p:nvSpPr>
            <p:cNvPr id="7"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8"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9"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0"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1"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2"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3"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4"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5"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6"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7"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8"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grpSp>
        <p:nvGrpSpPr>
          <p:cNvPr id="19" name="群組 21"/>
          <p:cNvGrpSpPr/>
          <p:nvPr/>
        </p:nvGrpSpPr>
        <p:grpSpPr>
          <a:xfrm>
            <a:off x="4713841" y="724620"/>
            <a:ext cx="3989234" cy="3795623"/>
            <a:chOff x="895350" y="3313113"/>
            <a:chExt cx="3613151" cy="2790825"/>
          </a:xfrm>
          <a:solidFill>
            <a:schemeClr val="tx1">
              <a:lumMod val="50000"/>
            </a:schemeClr>
          </a:solidFill>
        </p:grpSpPr>
        <p:sp>
          <p:nvSpPr>
            <p:cNvPr id="2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sp>
        <p:nvSpPr>
          <p:cNvPr id="36" name="圖片版面配置區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37" name="圖片版面配置區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39" name="文字版面配置區 3"/>
          <p:cNvSpPr>
            <a:spLocks noGrp="1"/>
          </p:cNvSpPr>
          <p:nvPr>
            <p:ph type="body" sz="half" idx="2"/>
          </p:nvPr>
        </p:nvSpPr>
        <p:spPr>
          <a:xfrm>
            <a:off x="789317" y="4648200"/>
            <a:ext cx="3276735" cy="1295400"/>
          </a:xfrm>
        </p:spPr>
        <p:txBody>
          <a:bodyP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40" name="文字版面配置區 3"/>
          <p:cNvSpPr>
            <a:spLocks noGrp="1"/>
          </p:cNvSpPr>
          <p:nvPr>
            <p:ph type="body" sz="half" idx="19"/>
          </p:nvPr>
        </p:nvSpPr>
        <p:spPr>
          <a:xfrm>
            <a:off x="5057181" y="4648200"/>
            <a:ext cx="3276735" cy="1295400"/>
          </a:xfrm>
        </p:spPr>
        <p:txBody>
          <a:bodyP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32" name="日期版面配置區 5"/>
          <p:cNvSpPr>
            <a:spLocks noGrp="1"/>
          </p:cNvSpPr>
          <p:nvPr>
            <p:ph type="dt" sz="half" idx="20"/>
          </p:nvPr>
        </p:nvSpPr>
        <p:spPr/>
        <p:txBody>
          <a:bodyPr/>
          <a:lstStyle>
            <a:lvl1pPr>
              <a:defRPr/>
            </a:lvl1pPr>
          </a:lstStyle>
          <a:p>
            <a:pPr>
              <a:defRPr/>
            </a:pPr>
            <a:fld id="{E834DEBC-F5BA-4A93-BF57-343501ED0D5F}" type="datetimeFigureOut">
              <a:rPr altLang="en-US"/>
              <a:pPr>
                <a:defRPr/>
              </a:pPr>
              <a:t>2014/9/16</a:t>
            </a:fld>
            <a:endParaRPr altLang="en-US"/>
          </a:p>
        </p:txBody>
      </p:sp>
      <p:sp>
        <p:nvSpPr>
          <p:cNvPr id="33" name="頁尾版面配置區 6"/>
          <p:cNvSpPr>
            <a:spLocks noGrp="1"/>
          </p:cNvSpPr>
          <p:nvPr>
            <p:ph type="ftr" sz="quarter" idx="21"/>
          </p:nvPr>
        </p:nvSpPr>
        <p:spPr/>
        <p:txBody>
          <a:bodyPr/>
          <a:lstStyle>
            <a:lvl1pPr>
              <a:defRPr/>
            </a:lvl1pPr>
          </a:lstStyle>
          <a:p>
            <a:pPr>
              <a:defRPr/>
            </a:pPr>
            <a:endParaRPr altLang="en-US"/>
          </a:p>
        </p:txBody>
      </p:sp>
      <p:sp>
        <p:nvSpPr>
          <p:cNvPr id="34" name="投影片編號版面配置區 7"/>
          <p:cNvSpPr>
            <a:spLocks noGrp="1"/>
          </p:cNvSpPr>
          <p:nvPr>
            <p:ph type="sldNum" sz="quarter" idx="22"/>
          </p:nvPr>
        </p:nvSpPr>
        <p:spPr/>
        <p:txBody>
          <a:bodyPr/>
          <a:lstStyle>
            <a:lvl1pPr>
              <a:defRPr/>
            </a:lvl1pPr>
          </a:lstStyle>
          <a:p>
            <a:pPr>
              <a:defRPr/>
            </a:pPr>
            <a:fld id="{C2E14E76-BCBB-4FA3-BD1E-CF0FA3B5582B}" type="slidenum">
              <a:rPr altLang="en-US"/>
              <a:pPr>
                <a:defRPr/>
              </a:pPr>
              <a:t>‹#›</a:t>
            </a:fld>
            <a:endParaRPr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含標題的兩個圖片">
    <p:spTree>
      <p:nvGrpSpPr>
        <p:cNvPr id="1" name=""/>
        <p:cNvGrpSpPr/>
        <p:nvPr/>
      </p:nvGrpSpPr>
      <p:grpSpPr>
        <a:xfrm>
          <a:off x="0" y="0"/>
          <a:ext cx="0" cy="0"/>
          <a:chOff x="0" y="0"/>
          <a:chExt cx="0" cy="0"/>
        </a:xfrm>
      </p:grpSpPr>
      <p:grpSp>
        <p:nvGrpSpPr>
          <p:cNvPr id="8" name="群組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1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grpSp>
        <p:nvGrpSpPr>
          <p:cNvPr id="21" name="群組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22"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3"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4"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5"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6"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7"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8"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29"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0"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1"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2"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3"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grpSp>
        <p:nvGrpSpPr>
          <p:cNvPr id="34" name="群組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3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3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sp>
          <p:nvSpPr>
            <p:cNvPr id="4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fontAlgn="auto">
                <a:spcBef>
                  <a:spcPts val="0"/>
                </a:spcBef>
                <a:spcAft>
                  <a:spcPts val="0"/>
                </a:spcAft>
                <a:defRPr/>
              </a:pPr>
              <a:endParaRPr kumimoji="0" lang="zh-TW">
                <a:latin typeface="+mn-lt"/>
                <a:ea typeface="+mn-ea"/>
              </a:endParaRPr>
            </a:p>
          </p:txBody>
        </p:sp>
      </p:grpSp>
      <p:sp>
        <p:nvSpPr>
          <p:cNvPr id="78" name="圖片版面配置區 33"/>
          <p:cNvSpPr>
            <a:spLocks noGrp="1"/>
          </p:cNvSpPr>
          <p:nvPr>
            <p:ph type="pic" sz="quarter" idx="18"/>
          </p:nvPr>
        </p:nvSpPr>
        <p:spPr>
          <a:xfrm>
            <a:off x="3449914" y="533400"/>
            <a:ext cx="2228850" cy="36576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79" name="圖片版面配置區 33"/>
          <p:cNvSpPr>
            <a:spLocks noGrp="1"/>
          </p:cNvSpPr>
          <p:nvPr>
            <p:ph type="pic" sz="quarter" idx="19"/>
          </p:nvPr>
        </p:nvSpPr>
        <p:spPr>
          <a:xfrm>
            <a:off x="625928" y="1013590"/>
            <a:ext cx="2228850" cy="36576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80" name="圖片版面配置區 33"/>
          <p:cNvSpPr>
            <a:spLocks noGrp="1"/>
          </p:cNvSpPr>
          <p:nvPr>
            <p:ph type="pic" sz="quarter" idx="20"/>
          </p:nvPr>
        </p:nvSpPr>
        <p:spPr>
          <a:xfrm>
            <a:off x="6281554" y="1013591"/>
            <a:ext cx="2228850" cy="3657600"/>
          </a:xfrm>
          <a:solidFill>
            <a:schemeClr val="bg2"/>
          </a:solidFill>
          <a:ln w="38100">
            <a:solidFill>
              <a:schemeClr val="bg1"/>
            </a:solidFill>
          </a:ln>
        </p:spPr>
        <p:txBody>
          <a:bodyPr rtlCol="0">
            <a:normAutofit/>
          </a:bodyPr>
          <a:lstStyle>
            <a:lvl1pPr marL="0" indent="0" algn="ctr" latinLnBrk="0">
              <a:buNone/>
              <a:defRPr lang="zh-TW"/>
            </a:lvl1pPr>
          </a:lstStyle>
          <a:p>
            <a:pPr lvl="0"/>
            <a:r>
              <a:rPr lang="zh-TW" altLang="en-US" noProof="0" smtClean="0"/>
              <a:t>按一下圖示以新增圖片</a:t>
            </a:r>
            <a:endParaRPr lang="zh-TW" noProof="0"/>
          </a:p>
        </p:txBody>
      </p:sp>
      <p:sp>
        <p:nvSpPr>
          <p:cNvPr id="81" name="文字版面配置區 3"/>
          <p:cNvSpPr>
            <a:spLocks noGrp="1"/>
          </p:cNvSpPr>
          <p:nvPr>
            <p:ph type="body" sz="half" idx="2"/>
          </p:nvPr>
        </p:nvSpPr>
        <p:spPr>
          <a:xfrm>
            <a:off x="711653" y="5018002"/>
            <a:ext cx="2057400" cy="914400"/>
          </a:xfrm>
        </p:spPr>
        <p:txBody>
          <a:bodyP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82" name="文字版面配置區 3"/>
          <p:cNvSpPr>
            <a:spLocks noGrp="1"/>
          </p:cNvSpPr>
          <p:nvPr>
            <p:ph type="body" sz="half" idx="21"/>
          </p:nvPr>
        </p:nvSpPr>
        <p:spPr>
          <a:xfrm>
            <a:off x="3530406" y="4582378"/>
            <a:ext cx="2057400" cy="914400"/>
          </a:xfrm>
        </p:spPr>
        <p:txBody>
          <a:bodyP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83" name="文字版面配置區 3"/>
          <p:cNvSpPr>
            <a:spLocks noGrp="1"/>
          </p:cNvSpPr>
          <p:nvPr>
            <p:ph type="body" sz="half" idx="22"/>
          </p:nvPr>
        </p:nvSpPr>
        <p:spPr>
          <a:xfrm>
            <a:off x="6367279" y="5018002"/>
            <a:ext cx="2057400" cy="914400"/>
          </a:xfrm>
        </p:spPr>
        <p:txBody>
          <a:bodyPr>
            <a:normAutofit/>
          </a:bodyPr>
          <a:lstStyle>
            <a:lvl1pPr marL="0" indent="0" latinLnBrk="0">
              <a:spcBef>
                <a:spcPts val="16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47" name="日期版面配置區 5"/>
          <p:cNvSpPr>
            <a:spLocks noGrp="1"/>
          </p:cNvSpPr>
          <p:nvPr>
            <p:ph type="dt" sz="half" idx="23"/>
          </p:nvPr>
        </p:nvSpPr>
        <p:spPr/>
        <p:txBody>
          <a:bodyPr/>
          <a:lstStyle>
            <a:lvl1pPr>
              <a:defRPr/>
            </a:lvl1pPr>
          </a:lstStyle>
          <a:p>
            <a:pPr>
              <a:defRPr/>
            </a:pPr>
            <a:fld id="{A5F3C114-77BE-4A61-9B84-5C16981AE3AC}" type="datetimeFigureOut">
              <a:rPr altLang="en-US"/>
              <a:pPr>
                <a:defRPr/>
              </a:pPr>
              <a:t>2014/9/16</a:t>
            </a:fld>
            <a:endParaRPr altLang="en-US"/>
          </a:p>
        </p:txBody>
      </p:sp>
      <p:sp>
        <p:nvSpPr>
          <p:cNvPr id="48" name="頁尾版面配置區 6"/>
          <p:cNvSpPr>
            <a:spLocks noGrp="1"/>
          </p:cNvSpPr>
          <p:nvPr>
            <p:ph type="ftr" sz="quarter" idx="24"/>
          </p:nvPr>
        </p:nvSpPr>
        <p:spPr/>
        <p:txBody>
          <a:bodyPr/>
          <a:lstStyle>
            <a:lvl1pPr>
              <a:defRPr/>
            </a:lvl1pPr>
          </a:lstStyle>
          <a:p>
            <a:pPr>
              <a:defRPr/>
            </a:pPr>
            <a:endParaRPr altLang="en-US"/>
          </a:p>
        </p:txBody>
      </p:sp>
      <p:sp>
        <p:nvSpPr>
          <p:cNvPr id="49" name="投影片編號版面配置區 7"/>
          <p:cNvSpPr>
            <a:spLocks noGrp="1"/>
          </p:cNvSpPr>
          <p:nvPr>
            <p:ph type="sldNum" sz="quarter" idx="25"/>
          </p:nvPr>
        </p:nvSpPr>
        <p:spPr/>
        <p:txBody>
          <a:bodyPr/>
          <a:lstStyle>
            <a:lvl1pPr>
              <a:defRPr/>
            </a:lvl1pPr>
          </a:lstStyle>
          <a:p>
            <a:pPr>
              <a:defRPr/>
            </a:pPr>
            <a:fld id="{A4F65D44-1B3B-485B-9DEE-FD370FDAD8D3}" type="slidenum">
              <a:rPr altLang="en-US"/>
              <a:pPr>
                <a:defRPr/>
              </a:pPr>
              <a:t>‹#›</a:t>
            </a:fld>
            <a:endParaRPr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798513" y="304800"/>
            <a:ext cx="75438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zh-TW" smtClean="0"/>
              <a:t>按一下以編輯母片標題樣式</a:t>
            </a:r>
          </a:p>
        </p:txBody>
      </p:sp>
      <p:sp>
        <p:nvSpPr>
          <p:cNvPr id="1027" name="文字版面配置區 2"/>
          <p:cNvSpPr>
            <a:spLocks noGrp="1"/>
          </p:cNvSpPr>
          <p:nvPr>
            <p:ph type="body" idx="1"/>
          </p:nvPr>
        </p:nvSpPr>
        <p:spPr bwMode="auto">
          <a:xfrm>
            <a:off x="798513" y="1752600"/>
            <a:ext cx="7543800" cy="422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zh-TW" smtClean="0"/>
              <a:t>按一下以編輯母片文字樣式</a:t>
            </a:r>
          </a:p>
          <a:p>
            <a:pPr lvl="1"/>
            <a:r>
              <a:rPr lang="zh-TW" altLang="zh-TW" smtClean="0"/>
              <a:t>第二層</a:t>
            </a:r>
          </a:p>
          <a:p>
            <a:pPr lvl="2"/>
            <a:r>
              <a:rPr lang="zh-TW" altLang="zh-TW" smtClean="0"/>
              <a:t>第三層</a:t>
            </a:r>
          </a:p>
          <a:p>
            <a:pPr lvl="3"/>
            <a:r>
              <a:rPr lang="zh-TW" altLang="zh-TW" smtClean="0"/>
              <a:t>第四層</a:t>
            </a:r>
          </a:p>
          <a:p>
            <a:pPr lvl="4"/>
            <a:r>
              <a:rPr lang="zh-TW" altLang="zh-TW" smtClean="0"/>
              <a:t>第五層</a:t>
            </a:r>
          </a:p>
        </p:txBody>
      </p:sp>
      <p:sp>
        <p:nvSpPr>
          <p:cNvPr id="4" name="日期版面配置區 3"/>
          <p:cNvSpPr>
            <a:spLocks noGrp="1"/>
          </p:cNvSpPr>
          <p:nvPr>
            <p:ph type="dt" sz="half" idx="2"/>
          </p:nvPr>
        </p:nvSpPr>
        <p:spPr>
          <a:xfrm>
            <a:off x="6056313" y="6019800"/>
            <a:ext cx="1047750" cy="228600"/>
          </a:xfrm>
          <a:prstGeom prst="rect">
            <a:avLst/>
          </a:prstGeom>
        </p:spPr>
        <p:txBody>
          <a:bodyPr vert="horz" lIns="91440" tIns="45720" rIns="91440" bIns="45720" rtlCol="0" anchor="ctr"/>
          <a:lstStyle>
            <a:lvl1pPr algn="l" fontAlgn="auto" latinLnBrk="0">
              <a:spcBef>
                <a:spcPts val="0"/>
              </a:spcBef>
              <a:spcAft>
                <a:spcPts val="0"/>
              </a:spcAft>
              <a:defRPr kumimoji="0" lang="zh-TW" sz="1000">
                <a:solidFill>
                  <a:schemeClr val="tx1"/>
                </a:solidFill>
                <a:latin typeface="+mn-lt"/>
                <a:ea typeface="+mn-ea"/>
                <a:cs typeface="+mn-cs"/>
              </a:defRPr>
            </a:lvl1pPr>
          </a:lstStyle>
          <a:p>
            <a:pPr>
              <a:defRPr/>
            </a:pPr>
            <a:fld id="{54F416DC-59EB-4BAE-B414-05883125633A}" type="datetimeFigureOut">
              <a:rPr altLang="en-US"/>
              <a:pPr>
                <a:defRPr/>
              </a:pPr>
              <a:t>2014/9/16</a:t>
            </a:fld>
            <a:endParaRPr altLang="en-US"/>
          </a:p>
        </p:txBody>
      </p:sp>
      <p:sp>
        <p:nvSpPr>
          <p:cNvPr id="5" name="頁尾版面配置區 4"/>
          <p:cNvSpPr>
            <a:spLocks noGrp="1"/>
          </p:cNvSpPr>
          <p:nvPr>
            <p:ph type="ftr" sz="quarter" idx="3"/>
          </p:nvPr>
        </p:nvSpPr>
        <p:spPr>
          <a:xfrm>
            <a:off x="1484313" y="6019800"/>
            <a:ext cx="4457700" cy="228600"/>
          </a:xfrm>
          <a:prstGeom prst="rect">
            <a:avLst/>
          </a:prstGeom>
        </p:spPr>
        <p:txBody>
          <a:bodyPr vert="horz" lIns="91440" tIns="45720" rIns="91440" bIns="45720" rtlCol="0" anchor="ctr"/>
          <a:lstStyle>
            <a:lvl1pPr algn="l" fontAlgn="auto" latinLnBrk="0">
              <a:spcBef>
                <a:spcPts val="0"/>
              </a:spcBef>
              <a:spcAft>
                <a:spcPts val="0"/>
              </a:spcAft>
              <a:defRPr kumimoji="0" lang="zh-TW" sz="1000">
                <a:solidFill>
                  <a:schemeClr val="tx1"/>
                </a:solidFill>
                <a:latin typeface="+mn-lt"/>
                <a:ea typeface="+mn-ea"/>
                <a:cs typeface="+mn-cs"/>
              </a:defRPr>
            </a:lvl1pPr>
          </a:lstStyle>
          <a:p>
            <a:pPr>
              <a:defRPr/>
            </a:pPr>
            <a:endParaRPr altLang="en-US"/>
          </a:p>
        </p:txBody>
      </p:sp>
      <p:sp>
        <p:nvSpPr>
          <p:cNvPr id="6" name="投影片編號版面配置區 5"/>
          <p:cNvSpPr>
            <a:spLocks noGrp="1"/>
          </p:cNvSpPr>
          <p:nvPr>
            <p:ph type="sldNum" sz="quarter" idx="4"/>
          </p:nvPr>
        </p:nvSpPr>
        <p:spPr>
          <a:xfrm>
            <a:off x="798513" y="6019800"/>
            <a:ext cx="571500" cy="228600"/>
          </a:xfrm>
          <a:prstGeom prst="rect">
            <a:avLst/>
          </a:prstGeom>
        </p:spPr>
        <p:txBody>
          <a:bodyPr vert="horz" lIns="91440" tIns="45720" rIns="91440" bIns="45720" rtlCol="0" anchor="ctr"/>
          <a:lstStyle>
            <a:lvl1pPr algn="l" fontAlgn="auto" latinLnBrk="0">
              <a:spcBef>
                <a:spcPts val="0"/>
              </a:spcBef>
              <a:spcAft>
                <a:spcPts val="0"/>
              </a:spcAft>
              <a:defRPr kumimoji="0" lang="zh-TW" sz="1000">
                <a:solidFill>
                  <a:schemeClr val="tx1"/>
                </a:solidFill>
                <a:latin typeface="+mn-lt"/>
                <a:ea typeface="+mn-ea"/>
                <a:cs typeface="+mn-cs"/>
              </a:defRPr>
            </a:lvl1pPr>
          </a:lstStyle>
          <a:p>
            <a:pPr>
              <a:defRPr/>
            </a:pPr>
            <a:fld id="{B18F742C-DC86-4F9F-A052-9701251A1D13}" type="slidenum">
              <a:rPr altLang="en-US"/>
              <a:pPr>
                <a:defRPr/>
              </a:pPr>
              <a:t>‹#›</a:t>
            </a:fld>
            <a:endParaRPr altLang="en-US"/>
          </a:p>
        </p:txBody>
      </p:sp>
    </p:spTree>
  </p:cSld>
  <p:clrMap bg1="lt1" tx1="dk1" bg2="lt2" tx2="dk2" accent1="accent1" accent2="accent2" accent3="accent3" accent4="accent4" accent5="accent5" accent6="accent6" hlink="hlink" folHlink="folHlink"/>
  <p:sldLayoutIdLst>
    <p:sldLayoutId id="2147484054" r:id="rId1"/>
    <p:sldLayoutId id="2147484047" r:id="rId2"/>
    <p:sldLayoutId id="2147484055" r:id="rId3"/>
    <p:sldLayoutId id="2147484048" r:id="rId4"/>
    <p:sldLayoutId id="2147484049" r:id="rId5"/>
    <p:sldLayoutId id="2147484050" r:id="rId6"/>
    <p:sldLayoutId id="2147484051" r:id="rId7"/>
    <p:sldLayoutId id="2147484056" r:id="rId8"/>
    <p:sldLayoutId id="2147484057" r:id="rId9"/>
    <p:sldLayoutId id="2147484058" r:id="rId10"/>
    <p:sldLayoutId id="2147484052" r:id="rId11"/>
    <p:sldLayoutId id="2147484059" r:id="rId12"/>
    <p:sldLayoutId id="2147484053" r:id="rId13"/>
    <p:sldLayoutId id="2147484060" r:id="rId14"/>
  </p:sldLayoutIdLst>
  <p:transition spd="slow"/>
  <p:txStyles>
    <p:titleStyle>
      <a:lvl1pPr algn="l" rtl="0" eaLnBrk="0" fontAlgn="base" hangingPunct="0">
        <a:lnSpc>
          <a:spcPct val="90000"/>
        </a:lnSpc>
        <a:spcBef>
          <a:spcPct val="0"/>
        </a:spcBef>
        <a:spcAft>
          <a:spcPct val="0"/>
        </a:spcAft>
        <a:defRPr lang="zh-TW" sz="3600" kern="1200">
          <a:solidFill>
            <a:srgbClr val="4D290B"/>
          </a:solidFill>
          <a:latin typeface="+mj-lt"/>
          <a:ea typeface="+mj-ea"/>
          <a:cs typeface="Microsoft JhengHei UI"/>
        </a:defRPr>
      </a:lvl1pPr>
      <a:lvl2pPr algn="l" rtl="0" eaLnBrk="0" fontAlgn="base" hangingPunct="0">
        <a:lnSpc>
          <a:spcPct val="90000"/>
        </a:lnSpc>
        <a:spcBef>
          <a:spcPct val="0"/>
        </a:spcBef>
        <a:spcAft>
          <a:spcPct val="0"/>
        </a:spcAft>
        <a:defRPr sz="3600">
          <a:solidFill>
            <a:srgbClr val="4D290B"/>
          </a:solidFill>
          <a:latin typeface="Microsoft JhengHei UI"/>
          <a:ea typeface="Microsoft JhengHei UI"/>
          <a:cs typeface="Microsoft JhengHei UI"/>
        </a:defRPr>
      </a:lvl2pPr>
      <a:lvl3pPr algn="l" rtl="0" eaLnBrk="0" fontAlgn="base" hangingPunct="0">
        <a:lnSpc>
          <a:spcPct val="90000"/>
        </a:lnSpc>
        <a:spcBef>
          <a:spcPct val="0"/>
        </a:spcBef>
        <a:spcAft>
          <a:spcPct val="0"/>
        </a:spcAft>
        <a:defRPr sz="3600">
          <a:solidFill>
            <a:srgbClr val="4D290B"/>
          </a:solidFill>
          <a:latin typeface="Microsoft JhengHei UI"/>
          <a:ea typeface="Microsoft JhengHei UI"/>
          <a:cs typeface="Microsoft JhengHei UI"/>
        </a:defRPr>
      </a:lvl3pPr>
      <a:lvl4pPr algn="l" rtl="0" eaLnBrk="0" fontAlgn="base" hangingPunct="0">
        <a:lnSpc>
          <a:spcPct val="90000"/>
        </a:lnSpc>
        <a:spcBef>
          <a:spcPct val="0"/>
        </a:spcBef>
        <a:spcAft>
          <a:spcPct val="0"/>
        </a:spcAft>
        <a:defRPr sz="3600">
          <a:solidFill>
            <a:srgbClr val="4D290B"/>
          </a:solidFill>
          <a:latin typeface="Microsoft JhengHei UI"/>
          <a:ea typeface="Microsoft JhengHei UI"/>
          <a:cs typeface="Microsoft JhengHei UI"/>
        </a:defRPr>
      </a:lvl4pPr>
      <a:lvl5pPr algn="l" rtl="0" eaLnBrk="0" fontAlgn="base" hangingPunct="0">
        <a:lnSpc>
          <a:spcPct val="90000"/>
        </a:lnSpc>
        <a:spcBef>
          <a:spcPct val="0"/>
        </a:spcBef>
        <a:spcAft>
          <a:spcPct val="0"/>
        </a:spcAft>
        <a:defRPr sz="3600">
          <a:solidFill>
            <a:srgbClr val="4D290B"/>
          </a:solidFill>
          <a:latin typeface="Microsoft JhengHei UI"/>
          <a:ea typeface="Microsoft JhengHei UI"/>
          <a:cs typeface="Microsoft JhengHei UI"/>
        </a:defRPr>
      </a:lvl5pPr>
      <a:lvl6pPr marL="457200" algn="l" rtl="0" eaLnBrk="1" fontAlgn="base" hangingPunct="1">
        <a:lnSpc>
          <a:spcPct val="90000"/>
        </a:lnSpc>
        <a:spcBef>
          <a:spcPct val="0"/>
        </a:spcBef>
        <a:spcAft>
          <a:spcPct val="0"/>
        </a:spcAft>
        <a:defRPr sz="3600">
          <a:solidFill>
            <a:srgbClr val="4D290B"/>
          </a:solidFill>
          <a:latin typeface="Microsoft JhengHei UI"/>
          <a:ea typeface="Microsoft JhengHei UI"/>
          <a:cs typeface="Microsoft JhengHei UI"/>
        </a:defRPr>
      </a:lvl6pPr>
      <a:lvl7pPr marL="914400" algn="l" rtl="0" eaLnBrk="1" fontAlgn="base" hangingPunct="1">
        <a:lnSpc>
          <a:spcPct val="90000"/>
        </a:lnSpc>
        <a:spcBef>
          <a:spcPct val="0"/>
        </a:spcBef>
        <a:spcAft>
          <a:spcPct val="0"/>
        </a:spcAft>
        <a:defRPr sz="3600">
          <a:solidFill>
            <a:srgbClr val="4D290B"/>
          </a:solidFill>
          <a:latin typeface="Microsoft JhengHei UI"/>
          <a:ea typeface="Microsoft JhengHei UI"/>
          <a:cs typeface="Microsoft JhengHei UI"/>
        </a:defRPr>
      </a:lvl7pPr>
      <a:lvl8pPr marL="1371600" algn="l" rtl="0" eaLnBrk="1" fontAlgn="base" hangingPunct="1">
        <a:lnSpc>
          <a:spcPct val="90000"/>
        </a:lnSpc>
        <a:spcBef>
          <a:spcPct val="0"/>
        </a:spcBef>
        <a:spcAft>
          <a:spcPct val="0"/>
        </a:spcAft>
        <a:defRPr sz="3600">
          <a:solidFill>
            <a:srgbClr val="4D290B"/>
          </a:solidFill>
          <a:latin typeface="Microsoft JhengHei UI"/>
          <a:ea typeface="Microsoft JhengHei UI"/>
          <a:cs typeface="Microsoft JhengHei UI"/>
        </a:defRPr>
      </a:lvl8pPr>
      <a:lvl9pPr marL="1828800" algn="l" rtl="0" eaLnBrk="1" fontAlgn="base" hangingPunct="1">
        <a:lnSpc>
          <a:spcPct val="90000"/>
        </a:lnSpc>
        <a:spcBef>
          <a:spcPct val="0"/>
        </a:spcBef>
        <a:spcAft>
          <a:spcPct val="0"/>
        </a:spcAft>
        <a:defRPr sz="3600">
          <a:solidFill>
            <a:srgbClr val="4D290B"/>
          </a:solidFill>
          <a:latin typeface="Microsoft JhengHei UI"/>
          <a:ea typeface="Microsoft JhengHei UI"/>
          <a:cs typeface="Microsoft JhengHei UI"/>
        </a:defRPr>
      </a:lvl9pPr>
    </p:titleStyle>
    <p:bodyStyle>
      <a:lvl1pPr marL="346075" indent="-346075" algn="l" rtl="0" eaLnBrk="0" fontAlgn="base" hangingPunct="0">
        <a:spcBef>
          <a:spcPts val="1800"/>
        </a:spcBef>
        <a:spcAft>
          <a:spcPct val="0"/>
        </a:spcAft>
        <a:buFont typeface="Arial" pitchFamily="34" charset="0"/>
        <a:buChar char="•"/>
        <a:defRPr lang="zh-TW" sz="2400" kern="1200">
          <a:solidFill>
            <a:schemeClr val="tx1"/>
          </a:solidFill>
          <a:latin typeface="+mn-lt"/>
          <a:ea typeface="+mn-ea"/>
          <a:cs typeface="Microsoft JhengHei UI"/>
        </a:defRPr>
      </a:lvl1pPr>
      <a:lvl2pPr marL="739775" indent="-282575" algn="l" rtl="0" eaLnBrk="0" fontAlgn="base" hangingPunct="0">
        <a:spcBef>
          <a:spcPts val="1200"/>
        </a:spcBef>
        <a:spcAft>
          <a:spcPct val="0"/>
        </a:spcAft>
        <a:buFont typeface="Arial" pitchFamily="34" charset="0"/>
        <a:buChar char="•"/>
        <a:defRPr lang="zh-TW" sz="2000" kern="1200">
          <a:solidFill>
            <a:schemeClr val="tx1"/>
          </a:solidFill>
          <a:latin typeface="+mn-lt"/>
          <a:ea typeface="+mn-ea"/>
          <a:cs typeface="Microsoft JhengHei UI"/>
        </a:defRPr>
      </a:lvl2pPr>
      <a:lvl3pPr marL="1143000" indent="-228600" algn="l" rtl="0" eaLnBrk="0" fontAlgn="base" hangingPunct="0">
        <a:spcBef>
          <a:spcPts val="800"/>
        </a:spcBef>
        <a:spcAft>
          <a:spcPct val="0"/>
        </a:spcAft>
        <a:buFont typeface="Arial" pitchFamily="34" charset="0"/>
        <a:buChar char="•"/>
        <a:defRPr lang="zh-TW" sz="2400" kern="1200">
          <a:solidFill>
            <a:schemeClr val="tx1"/>
          </a:solidFill>
          <a:latin typeface="+mn-lt"/>
          <a:ea typeface="+mn-ea"/>
          <a:cs typeface="Microsoft JhengHei UI"/>
        </a:defRPr>
      </a:lvl3pPr>
      <a:lvl4pPr marL="1600200" indent="-228600" algn="l" rtl="0" eaLnBrk="0" fontAlgn="base" hangingPunct="0">
        <a:spcBef>
          <a:spcPts val="600"/>
        </a:spcBef>
        <a:spcAft>
          <a:spcPct val="0"/>
        </a:spcAft>
        <a:buFont typeface="Arial" pitchFamily="34" charset="0"/>
        <a:buChar char="•"/>
        <a:defRPr lang="zh-TW" sz="1600" kern="1200">
          <a:solidFill>
            <a:schemeClr val="tx1"/>
          </a:solidFill>
          <a:latin typeface="+mn-lt"/>
          <a:ea typeface="+mn-ea"/>
          <a:cs typeface="Microsoft JhengHei UI"/>
        </a:defRPr>
      </a:lvl4pPr>
      <a:lvl5pPr marL="2057400" indent="-228600" algn="l" rtl="0" eaLnBrk="0" fontAlgn="base" hangingPunct="0">
        <a:spcBef>
          <a:spcPts val="600"/>
        </a:spcBef>
        <a:spcAft>
          <a:spcPct val="0"/>
        </a:spcAft>
        <a:buFont typeface="Arial" pitchFamily="34" charset="0"/>
        <a:buChar char="•"/>
        <a:defRPr lang="zh-TW" sz="1600" kern="1200">
          <a:solidFill>
            <a:schemeClr val="tx1"/>
          </a:solidFill>
          <a:latin typeface="+mn-lt"/>
          <a:ea typeface="+mn-ea"/>
          <a:cs typeface="Microsoft JhengHei UI"/>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72482" y="256348"/>
            <a:ext cx="7807680" cy="6003991"/>
          </a:xfrm>
          <a:prstGeom prst="rect">
            <a:avLst/>
          </a:prstGeom>
          <a:noFill/>
          <a:ln w="9525">
            <a:noFill/>
            <a:round/>
            <a:headEnd/>
            <a:tailEnd/>
          </a:ln>
          <a:effectLst/>
        </p:spPr>
        <p:txBody>
          <a:bodyPr lIns="0" tIns="0" rIns="0" bIns="0" anchor="ct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endParaRPr lang="zh-TW" altLang="en-US" sz="5400" b="1" dirty="0">
              <a:solidFill>
                <a:srgbClr val="FFFF00"/>
              </a:solidFill>
              <a:latin typeface="標楷體" pitchFamily="65" charset="-120"/>
              <a:ea typeface="標楷體" pitchFamily="65" charset="-120"/>
            </a:endParaRPr>
          </a:p>
        </p:txBody>
      </p:sp>
      <p:sp>
        <p:nvSpPr>
          <p:cNvPr id="3" name="標題 2"/>
          <p:cNvSpPr>
            <a:spLocks noGrp="1"/>
          </p:cNvSpPr>
          <p:nvPr>
            <p:ph type="ctrTitle"/>
          </p:nvPr>
        </p:nvSpPr>
        <p:spPr/>
        <p:txBody>
          <a:bodyPr/>
          <a:lstStyle/>
          <a:p>
            <a:r>
              <a:rPr lang="zh-TW" altLang="en-US" dirty="0" smtClean="0">
                <a:solidFill>
                  <a:srgbClr val="7030A0"/>
                </a:solidFill>
                <a:latin typeface="標楷體" pitchFamily="65" charset="-120"/>
                <a:ea typeface="標楷體" pitchFamily="65" charset="-120"/>
              </a:rPr>
              <a:t>學習社群經營實務分享</a:t>
            </a:r>
            <a:endParaRPr lang="zh-TW" altLang="en-US" dirty="0">
              <a:solidFill>
                <a:srgbClr val="7030A0"/>
              </a:solidFill>
            </a:endParaRPr>
          </a:p>
        </p:txBody>
      </p:sp>
      <p:sp>
        <p:nvSpPr>
          <p:cNvPr id="4" name="副標題 3"/>
          <p:cNvSpPr>
            <a:spLocks noGrp="1"/>
          </p:cNvSpPr>
          <p:nvPr>
            <p:ph type="subTitle" idx="1"/>
          </p:nvPr>
        </p:nvSpPr>
        <p:spPr>
          <a:xfrm>
            <a:off x="5076056" y="4016919"/>
            <a:ext cx="3574112" cy="1752600"/>
          </a:xfrm>
        </p:spPr>
        <p:txBody>
          <a:bodyPr/>
          <a:lstStyle/>
          <a:p>
            <a:r>
              <a:rPr lang="zh-TW" altLang="en-US" dirty="0" smtClean="0">
                <a:solidFill>
                  <a:srgbClr val="7030A0"/>
                </a:solidFill>
                <a:latin typeface="標楷體" pitchFamily="65" charset="-120"/>
                <a:ea typeface="標楷體" pitchFamily="65" charset="-120"/>
              </a:rPr>
              <a:t>宜蘭縣國教輔導團</a:t>
            </a:r>
            <a:endParaRPr lang="en-US" altLang="zh-TW" dirty="0" smtClean="0">
              <a:solidFill>
                <a:srgbClr val="7030A0"/>
              </a:solidFill>
              <a:latin typeface="標楷體" pitchFamily="65" charset="-120"/>
              <a:ea typeface="標楷體" pitchFamily="65" charset="-120"/>
            </a:endParaRPr>
          </a:p>
          <a:p>
            <a:r>
              <a:rPr lang="zh-TW" altLang="en-US" dirty="0" smtClean="0">
                <a:solidFill>
                  <a:srgbClr val="7030A0"/>
                </a:solidFill>
                <a:latin typeface="標楷體" pitchFamily="65" charset="-120"/>
                <a:ea typeface="標楷體" pitchFamily="65" charset="-120"/>
              </a:rPr>
              <a:t>課程督學 吳明柱  </a:t>
            </a:r>
            <a:endParaRPr lang="en-US" altLang="zh-TW" dirty="0" smtClean="0">
              <a:solidFill>
                <a:srgbClr val="7030A0"/>
              </a:solidFill>
              <a:latin typeface="標楷體" pitchFamily="65" charset="-120"/>
              <a:ea typeface="標楷體" pitchFamily="65" charset="-120"/>
            </a:endParaRPr>
          </a:p>
          <a:p>
            <a:endParaRPr lang="zh-TW" altLang="en-US" dirty="0">
              <a:solidFill>
                <a:srgbClr val="7030A0"/>
              </a:solidFill>
              <a:latin typeface="標楷體" pitchFamily="65" charset="-120"/>
              <a:ea typeface="標楷體" pitchFamily="65" charset="-120"/>
            </a:endParaRPr>
          </a:p>
        </p:txBody>
      </p:sp>
    </p:spTree>
  </p:cSld>
  <p:clrMapOvr>
    <a:masterClrMapping/>
  </p:clrMapOvr>
  <p:transition spd="med">
    <p:blind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smtClean="0">
                <a:solidFill>
                  <a:srgbClr val="7030A0"/>
                </a:solidFill>
                <a:latin typeface="標楷體" pitchFamily="65" charset="-120"/>
                <a:ea typeface="標楷體" pitchFamily="65" charset="-120"/>
              </a:rPr>
              <a:t>重新定義老師與學生的</a:t>
            </a:r>
            <a:r>
              <a:rPr lang="en-US" altLang="zh-TW" dirty="0" smtClean="0">
                <a:solidFill>
                  <a:srgbClr val="7030A0"/>
                </a:solidFill>
                <a:latin typeface="標楷體" pitchFamily="65" charset="-120"/>
                <a:ea typeface="標楷體" pitchFamily="65" charset="-120"/>
              </a:rPr>
              <a:t>『</a:t>
            </a:r>
            <a:r>
              <a:rPr lang="zh-TW" dirty="0" smtClean="0">
                <a:solidFill>
                  <a:srgbClr val="7030A0"/>
                </a:solidFill>
                <a:latin typeface="標楷體" pitchFamily="65" charset="-120"/>
                <a:ea typeface="標楷體" pitchFamily="65" charset="-120"/>
              </a:rPr>
              <a:t>學力</a:t>
            </a:r>
            <a:r>
              <a:rPr lang="en-US" altLang="zh-TW" dirty="0" smtClean="0">
                <a:solidFill>
                  <a:srgbClr val="7030A0"/>
                </a:solidFill>
                <a:latin typeface="標楷體" pitchFamily="65" charset="-120"/>
                <a:ea typeface="標楷體" pitchFamily="65" charset="-120"/>
              </a:rPr>
              <a:t>』</a:t>
            </a:r>
            <a:endParaRPr lang="zh-TW" dirty="0">
              <a:solidFill>
                <a:srgbClr val="7030A0"/>
              </a:solidFill>
              <a:latin typeface="標楷體" pitchFamily="65" charset="-120"/>
              <a:ea typeface="標楷體" pitchFamily="65" charset="-120"/>
            </a:endParaRPr>
          </a:p>
        </p:txBody>
      </p:sp>
      <p:sp>
        <p:nvSpPr>
          <p:cNvPr id="20482" name="Rectangle 2"/>
          <p:cNvSpPr>
            <a:spLocks noGrp="1" noChangeArrowheads="1"/>
          </p:cNvSpPr>
          <p:nvPr>
            <p:ph type="body" idx="1"/>
          </p:nvPr>
        </p:nvSpPr>
        <p:spPr>
          <a:xfrm>
            <a:off x="456480" y="1600008"/>
            <a:ext cx="8229600" cy="4526395"/>
          </a:xfrm>
          <a:ln/>
        </p:spPr>
        <p:txBody>
          <a:bodyPr lIns="81631" tIns="42448" rIns="81631" bIns="42448"/>
          <a:lstStyle/>
          <a:p>
            <a:pPr marL="388766" indent="-293733" hangingPunct="1">
              <a:spcBef>
                <a:spcPts val="726"/>
              </a:spcBef>
              <a:buClr>
                <a:srgbClr val="C00000"/>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3600" b="1" dirty="0" smtClean="0">
                <a:solidFill>
                  <a:srgbClr val="002060"/>
                </a:solidFill>
                <a:latin typeface="標楷體" pitchFamily="65" charset="-120"/>
                <a:ea typeface="標楷體" pitchFamily="65" charset="-120"/>
              </a:rPr>
              <a:t>教學 </a:t>
            </a:r>
            <a:r>
              <a:rPr lang="en-US" sz="3600" b="1" dirty="0" smtClean="0">
                <a:solidFill>
                  <a:srgbClr val="002060"/>
                </a:solidFill>
                <a:latin typeface="標楷體" pitchFamily="65" charset="-120"/>
                <a:ea typeface="標楷體" pitchFamily="65" charset="-120"/>
              </a:rPr>
              <a:t>vs</a:t>
            </a:r>
            <a:r>
              <a:rPr lang="en-US" sz="3600" b="1" dirty="0">
                <a:solidFill>
                  <a:srgbClr val="002060"/>
                </a:solidFill>
                <a:latin typeface="標楷體" pitchFamily="65" charset="-120"/>
                <a:ea typeface="標楷體" pitchFamily="65" charset="-120"/>
              </a:rPr>
              <a:t>.</a:t>
            </a:r>
            <a:r>
              <a:rPr lang="zh-TW" altLang="en-US" sz="3600" b="1" dirty="0">
                <a:solidFill>
                  <a:srgbClr val="002060"/>
                </a:solidFill>
                <a:latin typeface="標楷體" pitchFamily="65" charset="-120"/>
                <a:ea typeface="標楷體" pitchFamily="65" charset="-120"/>
              </a:rPr>
              <a:t>學習</a:t>
            </a:r>
          </a:p>
          <a:p>
            <a:pPr marL="388766" indent="-293733" hangingPunct="1">
              <a:spcBef>
                <a:spcPts val="726"/>
              </a:spcBef>
              <a:buClr>
                <a:srgbClr val="C00000"/>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3600" b="1" dirty="0">
                <a:solidFill>
                  <a:srgbClr val="002060"/>
                </a:solidFill>
                <a:latin typeface="標楷體" pitchFamily="65" charset="-120"/>
                <a:ea typeface="標楷體" pitchFamily="65" charset="-120"/>
              </a:rPr>
              <a:t>基礎學力</a:t>
            </a:r>
            <a:r>
              <a:rPr lang="en-US" sz="3600" b="1" dirty="0">
                <a:solidFill>
                  <a:srgbClr val="002060"/>
                </a:solidFill>
                <a:latin typeface="標楷體" pitchFamily="65" charset="-120"/>
                <a:ea typeface="標楷體" pitchFamily="65" charset="-120"/>
              </a:rPr>
              <a:t>vs.</a:t>
            </a:r>
            <a:r>
              <a:rPr lang="zh-TW" altLang="en-US" sz="3600" b="1" dirty="0">
                <a:solidFill>
                  <a:srgbClr val="002060"/>
                </a:solidFill>
                <a:latin typeface="標楷體" pitchFamily="65" charset="-120"/>
                <a:ea typeface="標楷體" pitchFamily="65" charset="-120"/>
              </a:rPr>
              <a:t>發展學力</a:t>
            </a:r>
          </a:p>
          <a:p>
            <a:pPr marL="388766" indent="-293733" hangingPunct="1">
              <a:spcBef>
                <a:spcPts val="726"/>
              </a:spcBef>
              <a:buClr>
                <a:srgbClr val="C00000"/>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3600" b="1" dirty="0">
                <a:solidFill>
                  <a:srgbClr val="002060"/>
                </a:solidFill>
                <a:latin typeface="標楷體" pitchFamily="65" charset="-120"/>
                <a:ea typeface="標楷體" pitchFamily="65" charset="-120"/>
              </a:rPr>
              <a:t>知性學習</a:t>
            </a:r>
            <a:r>
              <a:rPr lang="en-US" sz="3600" b="1" dirty="0">
                <a:solidFill>
                  <a:srgbClr val="002060"/>
                </a:solidFill>
                <a:latin typeface="標楷體" pitchFamily="65" charset="-120"/>
                <a:ea typeface="標楷體" pitchFamily="65" charset="-120"/>
              </a:rPr>
              <a:t>vs.</a:t>
            </a:r>
            <a:r>
              <a:rPr lang="zh-TW" altLang="en-US" sz="3600" b="1" dirty="0">
                <a:solidFill>
                  <a:srgbClr val="002060"/>
                </a:solidFill>
                <a:latin typeface="標楷體" pitchFamily="65" charset="-120"/>
                <a:ea typeface="標楷體" pitchFamily="65" charset="-120"/>
              </a:rPr>
              <a:t>感性</a:t>
            </a:r>
            <a:r>
              <a:rPr lang="zh-TW" altLang="en-US" sz="3600" b="1" dirty="0" smtClean="0">
                <a:solidFill>
                  <a:srgbClr val="002060"/>
                </a:solidFill>
                <a:latin typeface="標楷體" pitchFamily="65" charset="-120"/>
                <a:ea typeface="標楷體" pitchFamily="65" charset="-120"/>
              </a:rPr>
              <a:t>學習</a:t>
            </a:r>
            <a:endParaRPr lang="en-US" altLang="zh-TW" sz="3600" b="1" dirty="0" smtClean="0">
              <a:solidFill>
                <a:srgbClr val="002060"/>
              </a:solidFill>
              <a:latin typeface="標楷體" pitchFamily="65" charset="-120"/>
              <a:ea typeface="標楷體" pitchFamily="65" charset="-120"/>
            </a:endParaRPr>
          </a:p>
          <a:p>
            <a:pPr marL="388766" indent="-293733" hangingPunct="1">
              <a:spcBef>
                <a:spcPts val="726"/>
              </a:spcBef>
              <a:buClr>
                <a:srgbClr val="C00000"/>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3600" b="1" dirty="0" smtClean="0">
                <a:solidFill>
                  <a:srgbClr val="002060"/>
                </a:solidFill>
                <a:latin typeface="標楷體" pitchFamily="65" charset="-120"/>
                <a:ea typeface="標楷體" pitchFamily="65" charset="-120"/>
              </a:rPr>
              <a:t>自發、互動、共好</a:t>
            </a:r>
            <a:endParaRPr lang="zh-TW" altLang="en-US" sz="3600" b="1" dirty="0">
              <a:solidFill>
                <a:srgbClr val="002060"/>
              </a:solidFill>
              <a:latin typeface="標楷體" pitchFamily="65" charset="-120"/>
              <a:ea typeface="標楷體" pitchFamily="65" charset="-120"/>
            </a:endParaRPr>
          </a:p>
          <a:p>
            <a:pPr marL="388766" indent="-293733" hangingPunct="1">
              <a:spcBef>
                <a:spcPts val="726"/>
              </a:spcBef>
              <a:buClr>
                <a:srgbClr val="C00000"/>
              </a:buClr>
              <a:buSzPct val="45000"/>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endParaRPr lang="en-GB" altLang="zh-TW" sz="3600" b="1" dirty="0">
              <a:solidFill>
                <a:srgbClr val="002060"/>
              </a:solidFill>
            </a:endParaRPr>
          </a:p>
        </p:txBody>
      </p:sp>
      <p:sp>
        <p:nvSpPr>
          <p:cNvPr id="4" name="矩形 3"/>
          <p:cNvSpPr/>
          <p:nvPr/>
        </p:nvSpPr>
        <p:spPr>
          <a:xfrm>
            <a:off x="6074303" y="6237947"/>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dirty="0" smtClean="0"/>
              <a:t>自己的社群如何規劃？</a:t>
            </a:r>
            <a:endParaRPr lang="zh-TW" altLang="en-US" dirty="0"/>
          </a:p>
        </p:txBody>
      </p:sp>
      <p:sp>
        <p:nvSpPr>
          <p:cNvPr id="4" name="副標題 3"/>
          <p:cNvSpPr>
            <a:spLocks noGrp="1"/>
          </p:cNvSpPr>
          <p:nvPr>
            <p:ph type="subTitle"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555776" y="1988840"/>
            <a:ext cx="6192688" cy="1472184"/>
          </a:xfrm>
        </p:spPr>
        <p:txBody>
          <a:bodyPr>
            <a:normAutofit fontScale="90000"/>
          </a:bodyPr>
          <a:lstStyle/>
          <a:p>
            <a:r>
              <a:rPr lang="zh-TW" altLang="en-US" dirty="0" smtClean="0">
                <a:latin typeface="標楷體" pitchFamily="65" charset="-120"/>
                <a:ea typeface="標楷體" pitchFamily="65" charset="-120"/>
              </a:rPr>
              <a:t>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課堂研究</a:t>
            </a:r>
            <a:r>
              <a:rPr lang="en-US" altLang="zh-TW" dirty="0" smtClean="0">
                <a:latin typeface="標楷體" pitchFamily="65" charset="-120"/>
                <a:ea typeface="標楷體" pitchFamily="65" charset="-120"/>
              </a:rPr>
              <a:t>』</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Lesson study</a:t>
            </a:r>
            <a:r>
              <a:rPr lang="zh-TW" altLang="en-US" dirty="0" smtClean="0">
                <a:latin typeface="標楷體" pitchFamily="65" charset="-120"/>
                <a:ea typeface="標楷體" pitchFamily="65" charset="-120"/>
              </a:rPr>
              <a:t>為基礎</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進行社群活動</a:t>
            </a:r>
            <a:endParaRPr lang="zh-TW" altLang="en-US" dirty="0">
              <a:latin typeface="標楷體" pitchFamily="65" charset="-120"/>
              <a:ea typeface="標楷體" pitchFamily="65" charset="-120"/>
            </a:endParaRPr>
          </a:p>
        </p:txBody>
      </p:sp>
      <p:sp>
        <p:nvSpPr>
          <p:cNvPr id="6" name="副標題 5"/>
          <p:cNvSpPr>
            <a:spLocks noGrp="1"/>
          </p:cNvSpPr>
          <p:nvPr>
            <p:ph type="subTitle"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由文本分析到課堂實踐的歷程</a:t>
            </a:r>
            <a:endParaRPr lang="zh-TW" altLang="en-US" dirty="0"/>
          </a:p>
        </p:txBody>
      </p:sp>
      <p:sp>
        <p:nvSpPr>
          <p:cNvPr id="5" name="副標題 4"/>
          <p:cNvSpPr>
            <a:spLocks noGrp="1"/>
          </p:cNvSpPr>
          <p:nvPr>
            <p:ph type="subTitle"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學校社群的發展與經營</a:t>
            </a:r>
            <a:endParaRPr lang="zh-TW" altLang="en-US" dirty="0"/>
          </a:p>
        </p:txBody>
      </p:sp>
      <p:sp>
        <p:nvSpPr>
          <p:cNvPr id="3" name="內容版面配置區 2"/>
          <p:cNvSpPr>
            <a:spLocks noGrp="1"/>
          </p:cNvSpPr>
          <p:nvPr>
            <p:ph idx="1"/>
          </p:nvPr>
        </p:nvSpPr>
        <p:spPr/>
        <p:txBody>
          <a:bodyPr>
            <a:normAutofit/>
          </a:bodyPr>
          <a:lstStyle/>
          <a:p>
            <a:r>
              <a:rPr lang="zh-TW" altLang="en-US" sz="2800" b="1" dirty="0" smtClean="0"/>
              <a:t>以</a:t>
            </a:r>
            <a:r>
              <a:rPr lang="en-US" altLang="zh-TW" sz="2800" b="1" dirty="0" smtClean="0"/>
              <a:t>lesson study(</a:t>
            </a:r>
            <a:r>
              <a:rPr lang="zh-TW" altLang="en-US" sz="2800" b="1" dirty="0" smtClean="0"/>
              <a:t>課堂研究</a:t>
            </a:r>
            <a:r>
              <a:rPr lang="en-US" altLang="zh-TW" sz="2800" b="1" dirty="0" smtClean="0"/>
              <a:t>)</a:t>
            </a:r>
            <a:r>
              <a:rPr lang="zh-TW" altLang="en-US" sz="2800" b="1" dirty="0" smtClean="0"/>
              <a:t>為基礎進行。</a:t>
            </a:r>
            <a:endParaRPr lang="en-US" altLang="zh-TW" sz="2800" b="1" dirty="0" smtClean="0"/>
          </a:p>
          <a:p>
            <a:r>
              <a:rPr lang="zh-TW" altLang="en-US" sz="2800" b="1" dirty="0" smtClean="0"/>
              <a:t>以精進教學落實於課堂為核心。</a:t>
            </a:r>
            <a:endParaRPr lang="en-US" altLang="zh-TW" sz="2800" b="1" dirty="0" smtClean="0"/>
          </a:p>
          <a:p>
            <a:r>
              <a:rPr lang="zh-TW" altLang="en-US" sz="2800" b="1" dirty="0" smtClean="0"/>
              <a:t>由文本分析到課堂實踐的歷程，需要注意哪些，可以共同討論與發展的議題？</a:t>
            </a:r>
            <a:endParaRPr lang="en-US" altLang="zh-TW" sz="2800" b="1" dirty="0" smtClean="0"/>
          </a:p>
          <a:p>
            <a:r>
              <a:rPr lang="zh-TW" altLang="en-US" sz="2800" b="1" dirty="0"/>
              <a:t>文本</a:t>
            </a:r>
            <a:r>
              <a:rPr lang="zh-TW" altLang="en-US" sz="2800" b="1" dirty="0" smtClean="0"/>
              <a:t>分析需要注意的地方？</a:t>
            </a:r>
            <a:endParaRPr lang="en-US" altLang="zh-TW" sz="2800" b="1"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2800" b="1" dirty="0" smtClean="0"/>
              <a:t>提問與活動</a:t>
            </a:r>
            <a:r>
              <a:rPr lang="en-US" altLang="zh-TW" sz="2800" b="1" dirty="0" smtClean="0"/>
              <a:t>(</a:t>
            </a:r>
            <a:r>
              <a:rPr lang="zh-TW" altLang="en-US" sz="2800" b="1" dirty="0" smtClean="0"/>
              <a:t>討論議題</a:t>
            </a:r>
            <a:r>
              <a:rPr lang="en-US" altLang="zh-TW" sz="2800" b="1" dirty="0" smtClean="0"/>
              <a:t>)</a:t>
            </a:r>
            <a:r>
              <a:rPr lang="zh-TW" altLang="en-US" sz="2800" b="1" dirty="0" smtClean="0"/>
              <a:t>的設定？分層提問的設計？</a:t>
            </a:r>
            <a:endParaRPr lang="en-US" altLang="zh-TW" sz="2800" b="1" dirty="0" smtClean="0"/>
          </a:p>
          <a:p>
            <a:r>
              <a:rPr lang="zh-TW" altLang="en-US" sz="2800" b="1" dirty="0" smtClean="0"/>
              <a:t>技能練習的進展規劃與設計？</a:t>
            </a:r>
            <a:endParaRPr lang="en-US" altLang="zh-TW" sz="2800" b="1" dirty="0" smtClean="0"/>
          </a:p>
          <a:p>
            <a:r>
              <a:rPr lang="zh-TW" altLang="en-US" sz="2800" b="1" dirty="0" smtClean="0"/>
              <a:t>如何協助學生回應？</a:t>
            </a:r>
            <a:endParaRPr lang="en-US" altLang="zh-TW" sz="2800" b="1" dirty="0" smtClean="0"/>
          </a:p>
          <a:p>
            <a:r>
              <a:rPr lang="zh-TW" altLang="en-US" sz="2800" b="1" dirty="0" smtClean="0"/>
              <a:t>評量如何進行？</a:t>
            </a:r>
            <a:endParaRPr lang="en-US" altLang="zh-TW" sz="2800" b="1" dirty="0" smtClean="0"/>
          </a:p>
          <a:p>
            <a:r>
              <a:rPr lang="zh-TW" altLang="en-US" sz="2800" b="1" dirty="0" smtClean="0"/>
              <a:t>教學活動的設計？</a:t>
            </a:r>
          </a:p>
          <a:p>
            <a:endParaRPr lang="zh-TW" alt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關於</a:t>
            </a:r>
            <a:r>
              <a:rPr lang="zh-TW" altLang="zh-TW" u="sng" dirty="0" smtClean="0"/>
              <a:t>「生活器物的探究」</a:t>
            </a:r>
            <a:r>
              <a:rPr lang="en-US" altLang="zh-TW" u="sng" dirty="0" smtClean="0"/>
              <a:t>』</a:t>
            </a:r>
            <a:r>
              <a:rPr lang="zh-TW" altLang="en-US" dirty="0" smtClean="0"/>
              <a:t>實作練習：</a:t>
            </a:r>
            <a:endParaRPr lang="zh-TW" altLang="en-US" dirty="0"/>
          </a:p>
        </p:txBody>
      </p:sp>
      <p:sp>
        <p:nvSpPr>
          <p:cNvPr id="3" name="內容版面配置區 2"/>
          <p:cNvSpPr>
            <a:spLocks noGrp="1"/>
          </p:cNvSpPr>
          <p:nvPr>
            <p:ph idx="1"/>
          </p:nvPr>
        </p:nvSpPr>
        <p:spPr/>
        <p:txBody>
          <a:bodyPr/>
          <a:lstStyle/>
          <a:p>
            <a:r>
              <a:rPr lang="zh-TW" altLang="en-US" sz="3200" dirty="0" smtClean="0">
                <a:latin typeface="標楷體" pitchFamily="65" charset="-120"/>
                <a:ea typeface="標楷體" pitchFamily="65" charset="-120"/>
              </a:rPr>
              <a:t>讓</a:t>
            </a:r>
            <a:r>
              <a:rPr lang="zh-TW" altLang="zh-TW" sz="3200" dirty="0" smtClean="0">
                <a:latin typeface="標楷體" pitchFamily="65" charset="-120"/>
                <a:ea typeface="標楷體" pitchFamily="65" charset="-120"/>
              </a:rPr>
              <a:t>學童察覺在使用中的器物有哪些性質、功用，與自己的生活又有什麼樣的關係</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下面是</a:t>
            </a:r>
            <a:r>
              <a:rPr lang="zh-TW" altLang="zh-TW" sz="3200" dirty="0" smtClean="0">
                <a:latin typeface="標楷體" pitchFamily="65" charset="-120"/>
                <a:ea typeface="標楷體" pitchFamily="65" charset="-120"/>
              </a:rPr>
              <a:t>一張很平凡的廣告單，但是它卻隱藏了不少的</a:t>
            </a:r>
            <a:r>
              <a:rPr lang="zh-TW" altLang="en-US" sz="3200" dirty="0" smtClean="0">
                <a:latin typeface="標楷體" pitchFamily="65" charset="-120"/>
                <a:ea typeface="標楷體" pitchFamily="65" charset="-120"/>
              </a:rPr>
              <a:t>生活</a:t>
            </a:r>
            <a:r>
              <a:rPr lang="zh-TW" altLang="zh-TW" sz="3200" dirty="0" smtClean="0">
                <a:latin typeface="標楷體" pitchFamily="65" charset="-120"/>
                <a:ea typeface="標楷體" pitchFamily="65" charset="-120"/>
              </a:rPr>
              <a:t>資訊</a:t>
            </a:r>
            <a:r>
              <a:rPr lang="en-US" altLang="zh-TW" sz="3200" dirty="0" smtClean="0">
                <a:latin typeface="標楷體" pitchFamily="65" charset="-120"/>
                <a:ea typeface="標楷體" pitchFamily="65" charset="-120"/>
              </a:rPr>
              <a:t>; </a:t>
            </a:r>
            <a:br>
              <a:rPr lang="en-US" altLang="zh-TW" sz="3200" dirty="0" smtClean="0">
                <a:latin typeface="標楷體" pitchFamily="65" charset="-120"/>
                <a:ea typeface="標楷體" pitchFamily="65" charset="-120"/>
              </a:rPr>
            </a:br>
            <a:r>
              <a:rPr lang="zh-TW" altLang="zh-TW" sz="3200" dirty="0" smtClean="0">
                <a:latin typeface="標楷體" pitchFamily="65" charset="-120"/>
                <a:ea typeface="標楷體" pitchFamily="65" charset="-120"/>
              </a:rPr>
              <a:t>想想看，可以怎麼設計題目呢</a:t>
            </a:r>
            <a:r>
              <a:rPr lang="en-US" altLang="zh-TW" sz="3200" dirty="0" smtClean="0">
                <a:latin typeface="標楷體" pitchFamily="65" charset="-120"/>
                <a:ea typeface="標楷體" pitchFamily="65" charset="-120"/>
              </a:rPr>
              <a:t>?</a:t>
            </a:r>
          </a:p>
          <a:p>
            <a:r>
              <a:rPr lang="zh-TW" altLang="zh-TW" sz="3200" dirty="0" smtClean="0">
                <a:latin typeface="標楷體" pitchFamily="65" charset="-120"/>
                <a:ea typeface="標楷體" pitchFamily="65" charset="-120"/>
              </a:rPr>
              <a:t>小組討論，寫出</a:t>
            </a:r>
            <a:r>
              <a:rPr lang="zh-TW" altLang="en-US" sz="3200" smtClean="0">
                <a:latin typeface="標楷體" pitchFamily="65" charset="-120"/>
                <a:ea typeface="標楷體" pitchFamily="65" charset="-120"/>
              </a:rPr>
              <a:t>三</a:t>
            </a:r>
            <a:r>
              <a:rPr lang="zh-TW" altLang="zh-TW" sz="3200" smtClean="0">
                <a:latin typeface="標楷體" pitchFamily="65" charset="-120"/>
                <a:ea typeface="標楷體" pitchFamily="65" charset="-120"/>
              </a:rPr>
              <a:t>道</a:t>
            </a:r>
            <a:r>
              <a:rPr lang="zh-TW" altLang="en-US" sz="3200" smtClean="0">
                <a:latin typeface="標楷體" pitchFamily="65" charset="-120"/>
                <a:ea typeface="標楷體" pitchFamily="65" charset="-120"/>
              </a:rPr>
              <a:t>問</a:t>
            </a:r>
            <a:r>
              <a:rPr lang="zh-TW" altLang="zh-TW" sz="3200" smtClean="0">
                <a:latin typeface="標楷體" pitchFamily="65" charset="-120"/>
                <a:ea typeface="標楷體" pitchFamily="65" charset="-120"/>
              </a:rPr>
              <a:t>題</a:t>
            </a:r>
            <a:r>
              <a:rPr lang="zh-TW" altLang="en-US" sz="3200" smtClean="0">
                <a:latin typeface="標楷體" pitchFamily="65" charset="-120"/>
                <a:ea typeface="標楷體" pitchFamily="65" charset="-120"/>
              </a:rPr>
              <a:t>或是</a:t>
            </a:r>
            <a:r>
              <a:rPr lang="zh-TW" altLang="en-US" sz="3200" dirty="0" smtClean="0">
                <a:latin typeface="標楷體" pitchFamily="65" charset="-120"/>
                <a:ea typeface="標楷體" pitchFamily="65" charset="-120"/>
              </a:rPr>
              <a:t>任務</a:t>
            </a:r>
            <a:r>
              <a:rPr lang="zh-TW" altLang="zh-TW" sz="3200" dirty="0" smtClean="0">
                <a:latin typeface="標楷體" pitchFamily="65" charset="-120"/>
                <a:ea typeface="標楷體" pitchFamily="65" charset="-120"/>
              </a:rPr>
              <a:t>。 </a:t>
            </a:r>
            <a:r>
              <a:rPr lang="en-US" altLang="zh-TW" sz="3200" dirty="0" smtClean="0"/>
              <a:t/>
            </a:r>
            <a:br>
              <a:rPr lang="en-US" altLang="zh-TW" sz="3200" dirty="0" smtClean="0"/>
            </a:br>
            <a:endParaRPr lang="zh-TW" altLang="zh-TW" sz="3200" dirty="0" smtClean="0"/>
          </a:p>
          <a:p>
            <a:endParaRPr lang="zh-TW" alt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8064" y="476672"/>
            <a:ext cx="3995936" cy="1651248"/>
          </a:xfrm>
        </p:spPr>
        <p:txBody>
          <a:bodyPr/>
          <a:lstStyle/>
          <a:p>
            <a:r>
              <a:rPr lang="zh-TW" altLang="zh-TW" dirty="0" smtClean="0"/>
              <a:t>兒童能由活動中學習到什麼能力？</a:t>
            </a:r>
            <a:endParaRPr lang="zh-TW" altLang="en-US" dirty="0"/>
          </a:p>
        </p:txBody>
      </p:sp>
      <p:sp>
        <p:nvSpPr>
          <p:cNvPr id="3" name="內容版面配置區 2"/>
          <p:cNvSpPr>
            <a:spLocks noGrp="1"/>
          </p:cNvSpPr>
          <p:nvPr>
            <p:ph idx="1"/>
          </p:nvPr>
        </p:nvSpPr>
        <p:spPr>
          <a:xfrm>
            <a:off x="5076056" y="2492896"/>
            <a:ext cx="3266257" cy="4136876"/>
          </a:xfrm>
        </p:spPr>
        <p:txBody>
          <a:bodyPr/>
          <a:lstStyle/>
          <a:p>
            <a:r>
              <a:rPr lang="zh-TW" altLang="en-US" sz="3200" dirty="0" smtClean="0">
                <a:latin typeface="標楷體" pitchFamily="65" charset="-120"/>
                <a:ea typeface="標楷體" pitchFamily="65" charset="-120"/>
              </a:rPr>
              <a:t>題目請跟生活課程有關。</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如果真的想不出來，其他也可以。</a:t>
            </a:r>
            <a:endParaRPr lang="en-US" altLang="zh-TW" sz="3200" dirty="0" smtClean="0">
              <a:latin typeface="標楷體" pitchFamily="65" charset="-120"/>
              <a:ea typeface="標楷體" pitchFamily="65" charset="-120"/>
            </a:endParaRPr>
          </a:p>
          <a:p>
            <a:endParaRPr lang="zh-TW" altLang="en-US" sz="3200"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a:stretch>
            <a:fillRect/>
          </a:stretch>
        </p:blipFill>
        <p:spPr bwMode="auto">
          <a:xfrm>
            <a:off x="0" y="0"/>
            <a:ext cx="4932040" cy="708019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還可以做什麼？</a:t>
            </a:r>
            <a:endParaRPr lang="zh-TW" altLang="en-US" dirty="0"/>
          </a:p>
        </p:txBody>
      </p:sp>
      <p:sp>
        <p:nvSpPr>
          <p:cNvPr id="3" name="內容版面配置區 2"/>
          <p:cNvSpPr>
            <a:spLocks noGrp="1"/>
          </p:cNvSpPr>
          <p:nvPr>
            <p:ph idx="1"/>
          </p:nvPr>
        </p:nvSpPr>
        <p:spPr/>
        <p:txBody>
          <a:bodyPr/>
          <a:lstStyle/>
          <a:p>
            <a:pPr>
              <a:buNone/>
            </a:pPr>
            <a:r>
              <a:rPr lang="en-US" altLang="zh-TW" sz="2800" dirty="0" smtClean="0"/>
              <a:t>1</a:t>
            </a:r>
            <a:r>
              <a:rPr lang="zh-TW" altLang="zh-TW" dirty="0" smtClean="0"/>
              <a:t>、</a:t>
            </a:r>
            <a:r>
              <a:rPr lang="zh-TW" altLang="zh-TW" sz="2800" dirty="0" smtClean="0"/>
              <a:t>小組討論，寫出五道題目來。</a:t>
            </a:r>
            <a:endParaRPr lang="en-US" altLang="zh-TW" sz="2800" dirty="0" smtClean="0"/>
          </a:p>
          <a:p>
            <a:pPr>
              <a:buNone/>
            </a:pPr>
            <a:r>
              <a:rPr lang="en-US" altLang="zh-TW" sz="2800" dirty="0" smtClean="0"/>
              <a:t>2</a:t>
            </a:r>
            <a:r>
              <a:rPr lang="zh-TW" altLang="zh-TW" sz="2800" dirty="0" smtClean="0"/>
              <a:t>、請學生回家再去找另一張廣告單，做比較分析</a:t>
            </a:r>
            <a:r>
              <a:rPr lang="zh-TW" altLang="en-US" sz="2800" dirty="0" smtClean="0"/>
              <a:t>。</a:t>
            </a:r>
            <a:endParaRPr lang="en-US" altLang="zh-TW" sz="2800" dirty="0" smtClean="0"/>
          </a:p>
          <a:p>
            <a:pPr>
              <a:buNone/>
            </a:pPr>
            <a:r>
              <a:rPr lang="en-US" altLang="zh-TW" sz="2800" dirty="0" smtClean="0"/>
              <a:t>3</a:t>
            </a:r>
            <a:r>
              <a:rPr lang="zh-TW" altLang="zh-TW" sz="2800" dirty="0" smtClean="0"/>
              <a:t>、結合校慶</a:t>
            </a:r>
            <a:r>
              <a:rPr lang="en-US" altLang="zh-TW" sz="2800" dirty="0" smtClean="0"/>
              <a:t>/</a:t>
            </a:r>
            <a:r>
              <a:rPr lang="zh-TW" altLang="zh-TW" sz="2800" dirty="0" smtClean="0"/>
              <a:t>運動會，自行創作廣告</a:t>
            </a:r>
            <a:r>
              <a:rPr lang="en-US" altLang="zh-TW" sz="2800" dirty="0" smtClean="0"/>
              <a:t>DM</a:t>
            </a:r>
            <a:r>
              <a:rPr lang="zh-TW" altLang="zh-TW" sz="2800" dirty="0" smtClean="0"/>
              <a:t>。</a:t>
            </a:r>
            <a:endParaRPr lang="en-US" altLang="zh-TW" sz="2800" dirty="0" smtClean="0"/>
          </a:p>
          <a:p>
            <a:pPr>
              <a:buNone/>
            </a:pPr>
            <a:r>
              <a:rPr lang="en-US" altLang="zh-TW" sz="2800" dirty="0" smtClean="0"/>
              <a:t>4</a:t>
            </a:r>
            <a:r>
              <a:rPr lang="zh-TW" altLang="zh-TW" sz="2800" dirty="0" smtClean="0"/>
              <a:t>、與藝術人文領域結合，請老師指導版面設計</a:t>
            </a:r>
            <a:r>
              <a:rPr lang="zh-TW" altLang="en-US" sz="2800" dirty="0" smtClean="0"/>
              <a:t>。</a:t>
            </a:r>
            <a:endParaRPr lang="en-US" altLang="zh-TW" sz="2800" dirty="0" smtClean="0"/>
          </a:p>
          <a:p>
            <a:pPr>
              <a:buNone/>
            </a:pPr>
            <a:r>
              <a:rPr lang="en-US" altLang="zh-TW" sz="2800" dirty="0" smtClean="0"/>
              <a:t>5</a:t>
            </a:r>
            <a:r>
              <a:rPr lang="zh-TW" altLang="zh-TW" sz="2800" dirty="0" smtClean="0"/>
              <a:t>、與社區合作，設計社區在地行銷方案。</a:t>
            </a:r>
            <a:r>
              <a:rPr lang="en-US" altLang="zh-TW" sz="2800" dirty="0" smtClean="0"/>
              <a:t/>
            </a:r>
            <a:br>
              <a:rPr lang="en-US" altLang="zh-TW" sz="2800" dirty="0" smtClean="0"/>
            </a:br>
            <a:endParaRPr lang="zh-TW" altLang="en-US" sz="28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共同備課可以下手的地方？</a:t>
            </a:r>
            <a:endParaRPr lang="zh-TW" altLang="en-US" dirty="0"/>
          </a:p>
        </p:txBody>
      </p:sp>
      <p:sp>
        <p:nvSpPr>
          <p:cNvPr id="3" name="內容版面配置區 2"/>
          <p:cNvSpPr>
            <a:spLocks noGrp="1"/>
          </p:cNvSpPr>
          <p:nvPr>
            <p:ph idx="1"/>
          </p:nvPr>
        </p:nvSpPr>
        <p:spPr/>
        <p:txBody>
          <a:bodyPr/>
          <a:lstStyle/>
          <a:p>
            <a:r>
              <a:rPr lang="zh-TW" altLang="en-US" sz="3200" b="1" dirty="0" smtClean="0"/>
              <a:t>備課項目與討論？</a:t>
            </a:r>
            <a:endParaRPr lang="en-US" altLang="zh-TW" sz="3200" b="1" dirty="0" smtClean="0"/>
          </a:p>
          <a:p>
            <a:r>
              <a:rPr lang="zh-TW" altLang="en-US" sz="3200" b="1" dirty="0"/>
              <a:t>觀</a:t>
            </a:r>
            <a:r>
              <a:rPr lang="zh-TW" altLang="en-US" sz="3200" b="1" dirty="0" smtClean="0"/>
              <a:t>課重點？</a:t>
            </a:r>
            <a:endParaRPr lang="en-US" altLang="zh-TW" sz="3200" b="1" dirty="0" smtClean="0"/>
          </a:p>
          <a:p>
            <a:r>
              <a:rPr lang="zh-TW" altLang="en-US" sz="3200" b="1" dirty="0" smtClean="0"/>
              <a:t>議課如何進行？</a:t>
            </a:r>
            <a:endParaRPr lang="zh-TW" altLang="en-US" sz="3200" b="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051720" y="1844824"/>
            <a:ext cx="7596336" cy="2024608"/>
          </a:xfrm>
        </p:spPr>
        <p:txBody>
          <a:bodyPr>
            <a:normAutofit/>
          </a:bodyPr>
          <a:lstStyle/>
          <a:p>
            <a:r>
              <a:rPr lang="zh-TW" altLang="en-US" sz="4400" dirty="0" smtClean="0">
                <a:solidFill>
                  <a:srgbClr val="FF0000"/>
                </a:solidFill>
              </a:rPr>
              <a:t>一根手指頭，</a:t>
            </a:r>
            <a:r>
              <a:rPr lang="en-US" altLang="zh-TW" sz="4400" dirty="0" smtClean="0">
                <a:solidFill>
                  <a:srgbClr val="FF0000"/>
                </a:solidFill>
              </a:rPr>
              <a:t/>
            </a:r>
            <a:br>
              <a:rPr lang="en-US" altLang="zh-TW" sz="4400" dirty="0" smtClean="0">
                <a:solidFill>
                  <a:srgbClr val="FF0000"/>
                </a:solidFill>
              </a:rPr>
            </a:br>
            <a:r>
              <a:rPr lang="zh-TW" altLang="en-US" sz="4400" dirty="0" smtClean="0">
                <a:solidFill>
                  <a:srgbClr val="FF0000"/>
                </a:solidFill>
              </a:rPr>
              <a:t>連一顆豆子都很難拿起來！</a:t>
            </a:r>
            <a:r>
              <a:rPr lang="en-US" altLang="zh-TW" sz="4800" dirty="0" smtClean="0">
                <a:solidFill>
                  <a:srgbClr val="FF0000"/>
                </a:solidFill>
              </a:rPr>
              <a:t/>
            </a:r>
            <a:br>
              <a:rPr lang="en-US" altLang="zh-TW" sz="4800" dirty="0" smtClean="0">
                <a:solidFill>
                  <a:srgbClr val="FF0000"/>
                </a:solidFill>
              </a:rPr>
            </a:br>
            <a:endParaRPr lang="zh-TW" altLang="en-US" sz="4800" dirty="0">
              <a:solidFill>
                <a:srgbClr val="FF0000"/>
              </a:solidFill>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我的準備流程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pPr lvl="0"/>
            <a:r>
              <a:rPr lang="zh-TW" altLang="zh-TW" sz="3200" dirty="0" smtClean="0">
                <a:latin typeface="標楷體" pitchFamily="65" charset="-120"/>
                <a:ea typeface="標楷體" pitchFamily="65" charset="-120"/>
              </a:rPr>
              <a:t>決定「課」：基於重要的、困難的的考量</a:t>
            </a:r>
          </a:p>
          <a:p>
            <a:pPr lvl="0"/>
            <a:r>
              <a:rPr lang="zh-TW" altLang="zh-TW" sz="3200" dirty="0" smtClean="0">
                <a:latin typeface="標楷體" pitchFamily="65" charset="-120"/>
                <a:ea typeface="標楷體" pitchFamily="65" charset="-120"/>
              </a:rPr>
              <a:t>準備「課」</a:t>
            </a:r>
            <a:r>
              <a:rPr lang="en-US" altLang="zh-TW" sz="3200" dirty="0" smtClean="0">
                <a:latin typeface="標楷體" pitchFamily="65" charset="-120"/>
                <a:ea typeface="標楷體" pitchFamily="65" charset="-120"/>
              </a:rPr>
              <a:t>:</a:t>
            </a:r>
            <a:endParaRPr lang="zh-TW" altLang="zh-TW" sz="3200" dirty="0" smtClean="0">
              <a:latin typeface="標楷體" pitchFamily="65" charset="-120"/>
              <a:ea typeface="標楷體" pitchFamily="65" charset="-120"/>
            </a:endParaRPr>
          </a:p>
          <a:p>
            <a:pPr lvl="0"/>
            <a:r>
              <a:rPr lang="zh-TW" altLang="en-US" sz="3200" dirty="0" smtClean="0">
                <a:latin typeface="標楷體" pitchFamily="65" charset="-120"/>
                <a:ea typeface="標楷體" pitchFamily="65" charset="-120"/>
              </a:rPr>
              <a:t>規劃</a:t>
            </a:r>
            <a:r>
              <a:rPr lang="zh-TW" altLang="zh-TW" sz="3200" dirty="0" smtClean="0">
                <a:latin typeface="標楷體" pitchFamily="65" charset="-120"/>
                <a:ea typeface="標楷體" pitchFamily="65" charset="-120"/>
              </a:rPr>
              <a:t>教學計畫</a:t>
            </a:r>
          </a:p>
          <a:p>
            <a:pPr lvl="0"/>
            <a:r>
              <a:rPr lang="zh-TW" altLang="zh-TW" sz="3200" dirty="0" smtClean="0">
                <a:latin typeface="標楷體" pitchFamily="65" charset="-120"/>
                <a:ea typeface="標楷體" pitchFamily="65" charset="-120"/>
              </a:rPr>
              <a:t>上課：一位教學，其他觀察與記錄</a:t>
            </a:r>
          </a:p>
          <a:p>
            <a:pPr lvl="0"/>
            <a:r>
              <a:rPr lang="zh-TW" altLang="zh-TW" sz="3200" dirty="0" smtClean="0">
                <a:latin typeface="標楷體" pitchFamily="65" charset="-120"/>
                <a:ea typeface="標楷體" pitchFamily="65" charset="-120"/>
              </a:rPr>
              <a:t>反思回饋</a:t>
            </a:r>
            <a:r>
              <a:rPr lang="en-US" altLang="zh-TW"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教學者報告、</a:t>
            </a:r>
            <a:r>
              <a:rPr lang="zh-TW" altLang="en-US" sz="3200" dirty="0" smtClean="0">
                <a:latin typeface="標楷體" pitchFamily="65" charset="-120"/>
                <a:ea typeface="標楷體" pitchFamily="65" charset="-120"/>
              </a:rPr>
              <a:t>學員的回饋、</a:t>
            </a:r>
            <a:r>
              <a:rPr lang="zh-TW" altLang="zh-TW" sz="3200" dirty="0" smtClean="0">
                <a:latin typeface="標楷體" pitchFamily="65" charset="-120"/>
                <a:ea typeface="標楷體" pitchFamily="65" charset="-120"/>
              </a:rPr>
              <a:t>其他人分享回饋提供建議</a:t>
            </a:r>
            <a:r>
              <a:rPr lang="zh-TW" altLang="en-US" sz="3200" dirty="0" smtClean="0">
                <a:latin typeface="標楷體" pitchFamily="65" charset="-120"/>
                <a:ea typeface="標楷體" pitchFamily="65" charset="-120"/>
              </a:rPr>
              <a:t>。</a:t>
            </a:r>
            <a:endParaRPr lang="zh-TW"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思考</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3600" dirty="0" smtClean="0">
                <a:latin typeface="標楷體" pitchFamily="65" charset="-120"/>
                <a:ea typeface="標楷體" pitchFamily="65" charset="-120"/>
              </a:rPr>
              <a:t>學生為何在課堂中逃走的困難？</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教師對於教學與問題設計的困難？</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小組研討議題掌握的困難？</a:t>
            </a:r>
            <a:endParaRPr lang="en-US" altLang="zh-TW" sz="3600" dirty="0" smtClean="0">
              <a:latin typeface="標楷體" pitchFamily="65" charset="-120"/>
              <a:ea typeface="標楷體" pitchFamily="65" charset="-120"/>
            </a:endParaRPr>
          </a:p>
          <a:p>
            <a:pPr>
              <a:buNone/>
            </a:pPr>
            <a:endParaRPr lang="en-US" altLang="zh-TW" sz="3600" dirty="0" smtClean="0">
              <a:latin typeface="標楷體" pitchFamily="65" charset="-120"/>
              <a:ea typeface="標楷體" pitchFamily="65" charset="-12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課堂研究</a:t>
            </a:r>
            <a:r>
              <a:rPr lang="en-US" altLang="zh-TW" dirty="0" smtClean="0"/>
              <a:t>(</a:t>
            </a:r>
            <a:r>
              <a:rPr lang="zh-TW" altLang="en-US" dirty="0" smtClean="0"/>
              <a:t>共同備課</a:t>
            </a:r>
            <a:r>
              <a:rPr lang="en-US" altLang="zh-TW" dirty="0" smtClean="0"/>
              <a:t>)</a:t>
            </a:r>
            <a:r>
              <a:rPr lang="zh-TW" altLang="en-US" dirty="0" smtClean="0"/>
              <a:t>的建議</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sz="2800" b="1" dirty="0" smtClean="0"/>
              <a:t>文本分析分析什麼？</a:t>
            </a:r>
            <a:endParaRPr lang="en-US" altLang="zh-TW" sz="2800" b="1" dirty="0" smtClean="0"/>
          </a:p>
          <a:p>
            <a:r>
              <a:rPr lang="zh-TW" altLang="en-US" sz="2800" b="1" dirty="0" smtClean="0"/>
              <a:t>教學目標如何設定？</a:t>
            </a:r>
            <a:endParaRPr lang="en-US" altLang="zh-TW" sz="2800" b="1" dirty="0" smtClean="0"/>
          </a:p>
          <a:p>
            <a:r>
              <a:rPr lang="zh-TW" altLang="en-US" sz="2800" b="1" dirty="0" smtClean="0"/>
              <a:t>不同層次的問題與討論議題的設計？</a:t>
            </a:r>
            <a:endParaRPr lang="en-US" altLang="zh-TW" sz="2800" b="1" dirty="0" smtClean="0"/>
          </a:p>
          <a:p>
            <a:r>
              <a:rPr lang="zh-TW" altLang="en-US" sz="2800" b="1" dirty="0" smtClean="0"/>
              <a:t>學習困難研討。</a:t>
            </a:r>
            <a:endParaRPr lang="en-US" altLang="zh-TW" sz="2800" b="1" dirty="0" smtClean="0"/>
          </a:p>
          <a:p>
            <a:r>
              <a:rPr lang="zh-TW" altLang="en-US" sz="2800" b="1" dirty="0" smtClean="0"/>
              <a:t>教學活動安排：</a:t>
            </a:r>
            <a:r>
              <a:rPr lang="en-US" altLang="zh-TW" sz="2800" b="1" dirty="0" smtClean="0"/>
              <a:t/>
            </a:r>
            <a:br>
              <a:rPr lang="en-US" altLang="zh-TW" sz="2800" b="1" dirty="0" smtClean="0"/>
            </a:br>
            <a:r>
              <a:rPr lang="zh-TW" altLang="en-US" sz="2800" b="1" dirty="0" smtClean="0"/>
              <a:t>教學重點安排、提問與討論</a:t>
            </a:r>
            <a:r>
              <a:rPr lang="en-US" altLang="zh-TW" sz="2800" b="1" dirty="0" smtClean="0"/>
              <a:t>(</a:t>
            </a:r>
            <a:r>
              <a:rPr lang="zh-TW" altLang="en-US" sz="2800" b="1" dirty="0" smtClean="0"/>
              <a:t>學生活動安排</a:t>
            </a:r>
            <a:r>
              <a:rPr lang="en-US" altLang="zh-TW" sz="2800" b="1" dirty="0" smtClean="0"/>
              <a:t>)</a:t>
            </a:r>
            <a:r>
              <a:rPr lang="zh-TW" altLang="en-US" sz="2800" b="1" dirty="0" smtClean="0"/>
              <a:t>、觀念釐清、技能練習與指導、總結。</a:t>
            </a:r>
            <a:endParaRPr lang="en-US" altLang="zh-TW" sz="2800" b="1" dirty="0" smtClean="0"/>
          </a:p>
          <a:p>
            <a:r>
              <a:rPr lang="zh-TW" altLang="en-US" sz="2800" b="1" dirty="0" smtClean="0"/>
              <a:t>如何學習成效評估。</a:t>
            </a:r>
            <a:endParaRPr lang="en-US" altLang="zh-TW" b="1" dirty="0" smtClean="0"/>
          </a:p>
          <a:p>
            <a:endParaRPr lang="zh-TW" alt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觀課與議課研討</a:t>
            </a:r>
            <a:endParaRPr lang="zh-TW" altLang="en-US" dirty="0"/>
          </a:p>
        </p:txBody>
      </p:sp>
      <p:sp>
        <p:nvSpPr>
          <p:cNvPr id="3" name="內容版面配置區 2"/>
          <p:cNvSpPr>
            <a:spLocks noGrp="1"/>
          </p:cNvSpPr>
          <p:nvPr>
            <p:ph idx="1"/>
          </p:nvPr>
        </p:nvSpPr>
        <p:spPr/>
        <p:txBody>
          <a:bodyPr/>
          <a:lstStyle/>
          <a:p>
            <a:r>
              <a:rPr lang="zh-TW" altLang="en-US" dirty="0" smtClean="0"/>
              <a:t>觀課重點如何掌握？</a:t>
            </a:r>
            <a:endParaRPr lang="en-US" altLang="zh-TW" dirty="0" smtClean="0"/>
          </a:p>
          <a:p>
            <a:r>
              <a:rPr lang="zh-TW" altLang="en-US" dirty="0" smtClean="0"/>
              <a:t>觀察與紀錄技術，議課的重點與注意事項。</a:t>
            </a:r>
            <a:endParaRPr lang="en-US" altLang="zh-TW" dirty="0" smtClean="0"/>
          </a:p>
          <a:p>
            <a:r>
              <a:rPr lang="zh-TW" altLang="en-US" dirty="0" smtClean="0"/>
              <a:t>簡單的紀錄方式練習</a:t>
            </a:r>
            <a:r>
              <a:rPr lang="en-US" altLang="zh-TW" dirty="0" smtClean="0"/>
              <a:t>(</a:t>
            </a:r>
            <a:r>
              <a:rPr lang="zh-TW" altLang="en-US" dirty="0" smtClean="0"/>
              <a:t>軼事紀錄</a:t>
            </a:r>
            <a:r>
              <a:rPr lang="en-US" altLang="zh-TW" dirty="0" smtClean="0"/>
              <a:t>)</a:t>
            </a:r>
            <a:endParaRPr lang="zh-TW" alt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smtClean="0"/>
              <a:t>您預定規劃如何經營自己的社群？</a:t>
            </a:r>
            <a:endParaRPr lang="zh-TW" altLang="en-US" dirty="0"/>
          </a:p>
        </p:txBody>
      </p:sp>
      <p:sp>
        <p:nvSpPr>
          <p:cNvPr id="3" name="副標題 2"/>
          <p:cNvSpPr>
            <a:spLocks noGrp="1"/>
          </p:cNvSpPr>
          <p:nvPr>
            <p:ph type="subTitle" idx="1"/>
          </p:nvPr>
        </p:nvSpPr>
        <p:spPr/>
        <p:txBody>
          <a:bodyPr/>
          <a:lstStyle/>
          <a:p>
            <a:r>
              <a:rPr lang="zh-TW" altLang="en-US" dirty="0" smtClean="0"/>
              <a:t>先花</a:t>
            </a:r>
            <a:r>
              <a:rPr lang="en-US" altLang="zh-TW" dirty="0" smtClean="0"/>
              <a:t>5</a:t>
            </a:r>
            <a:r>
              <a:rPr lang="zh-TW" altLang="en-US" dirty="0" smtClean="0"/>
              <a:t>分鐘與夥伴討論一下，再請您進行結果分享！</a:t>
            </a:r>
            <a:r>
              <a:rPr lang="en-US" altLang="zh-TW" dirty="0" smtClean="0"/>
              <a:t>(</a:t>
            </a:r>
            <a:r>
              <a:rPr lang="zh-TW" altLang="en-US" dirty="0" smtClean="0"/>
              <a:t>兩人一組</a:t>
            </a:r>
            <a:r>
              <a:rPr lang="en-US" altLang="zh-TW" dirty="0" smtClean="0"/>
              <a:t>)</a:t>
            </a:r>
            <a:endParaRPr lang="zh-TW" alt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把值日生的工作先做好？</a:t>
            </a:r>
            <a:endParaRPr lang="zh-TW" altLang="en-US" dirty="0"/>
          </a:p>
        </p:txBody>
      </p:sp>
      <p:sp>
        <p:nvSpPr>
          <p:cNvPr id="3" name="內容版面配置區 2"/>
          <p:cNvSpPr>
            <a:spLocks noGrp="1"/>
          </p:cNvSpPr>
          <p:nvPr>
            <p:ph idx="1"/>
          </p:nvPr>
        </p:nvSpPr>
        <p:spPr/>
        <p:txBody>
          <a:bodyPr/>
          <a:lstStyle/>
          <a:p>
            <a:r>
              <a:rPr lang="zh-TW" altLang="en-US" sz="3200" b="1" dirty="0" smtClean="0"/>
              <a:t>整學期規劃？</a:t>
            </a:r>
            <a:endParaRPr lang="en-US" altLang="zh-TW" sz="3200" b="1" dirty="0" smtClean="0"/>
          </a:p>
          <a:p>
            <a:r>
              <a:rPr lang="zh-TW" altLang="en-US" sz="3200" b="1" dirty="0" smtClean="0"/>
              <a:t>配合學校重要工作，進行行事曆擬定與討論？</a:t>
            </a:r>
            <a:endParaRPr lang="en-US" altLang="zh-TW" sz="3200" b="1" dirty="0" smtClean="0"/>
          </a:p>
          <a:p>
            <a:r>
              <a:rPr lang="zh-TW" altLang="en-US" sz="3200" b="1" dirty="0" smtClean="0"/>
              <a:t>把小組會議品質提升到專業研討。</a:t>
            </a:r>
            <a:endParaRPr lang="en-US" altLang="zh-TW" sz="3200" b="1" dirty="0" smtClean="0"/>
          </a:p>
          <a:p>
            <a:r>
              <a:rPr lang="zh-TW" altLang="en-US" sz="3200" b="1" dirty="0" smtClean="0"/>
              <a:t>議題設定與建議？</a:t>
            </a:r>
            <a:endParaRPr lang="zh-TW" altLang="en-US" sz="3200" b="1"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需要考慮的因素</a:t>
            </a:r>
            <a:endParaRPr lang="zh-TW" altLang="en-US" dirty="0"/>
          </a:p>
        </p:txBody>
      </p:sp>
      <p:sp>
        <p:nvSpPr>
          <p:cNvPr id="3" name="內容版面配置區 2"/>
          <p:cNvSpPr>
            <a:spLocks noGrp="1"/>
          </p:cNvSpPr>
          <p:nvPr>
            <p:ph idx="1"/>
          </p:nvPr>
        </p:nvSpPr>
        <p:spPr/>
        <p:txBody>
          <a:bodyPr>
            <a:normAutofit/>
          </a:bodyPr>
          <a:lstStyle/>
          <a:p>
            <a:r>
              <a:rPr lang="zh-TW" altLang="en-US" sz="3200" b="1" dirty="0" smtClean="0"/>
              <a:t>年度重要工作的轉化</a:t>
            </a:r>
            <a:endParaRPr lang="en-US" altLang="zh-TW" sz="3200" b="1" dirty="0" smtClean="0"/>
          </a:p>
          <a:p>
            <a:r>
              <a:rPr lang="zh-TW" altLang="en-US" sz="3200" b="1" dirty="0" smtClean="0"/>
              <a:t>想要發展的重點</a:t>
            </a:r>
            <a:endParaRPr lang="en-US" altLang="zh-TW" sz="3200" b="1" dirty="0" smtClean="0"/>
          </a:p>
          <a:p>
            <a:r>
              <a:rPr lang="zh-TW" altLang="en-US" sz="3200" b="1" dirty="0" smtClean="0"/>
              <a:t>整合成自己社群的課題</a:t>
            </a:r>
            <a:endParaRPr lang="en-US" altLang="zh-TW" sz="3200" b="1" dirty="0" smtClean="0"/>
          </a:p>
          <a:p>
            <a:r>
              <a:rPr lang="zh-TW" altLang="en-US" sz="3200" b="1" dirty="0" smtClean="0"/>
              <a:t>需要安排的社群活動次數</a:t>
            </a:r>
            <a:endParaRPr lang="en-US" altLang="zh-TW" sz="3200" b="1" dirty="0" smtClean="0"/>
          </a:p>
          <a:p>
            <a:r>
              <a:rPr lang="zh-TW" altLang="en-US" sz="3200" b="1" dirty="0" smtClean="0"/>
              <a:t>時程</a:t>
            </a:r>
            <a:endParaRPr lang="en-US" altLang="zh-TW" sz="3200" b="1" dirty="0" smtClean="0"/>
          </a:p>
          <a:p>
            <a:endParaRPr lang="zh-TW" altLang="en-US" dirty="0" smtClean="0"/>
          </a:p>
          <a:p>
            <a:endParaRPr lang="zh-TW" alt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六次的社群活動要如何規劃？</a:t>
            </a:r>
            <a:endParaRPr lang="zh-TW" altLang="en-US" dirty="0"/>
          </a:p>
        </p:txBody>
      </p:sp>
      <p:sp>
        <p:nvSpPr>
          <p:cNvPr id="3" name="內容版面配置區 2"/>
          <p:cNvSpPr>
            <a:spLocks noGrp="1"/>
          </p:cNvSpPr>
          <p:nvPr>
            <p:ph idx="1"/>
          </p:nvPr>
        </p:nvSpPr>
        <p:spPr/>
        <p:txBody>
          <a:bodyPr/>
          <a:lstStyle/>
          <a:p>
            <a:r>
              <a:rPr lang="zh-TW" altLang="en-US" sz="3200" b="1" dirty="0" smtClean="0"/>
              <a:t>第一次最重要，但是要討論些什麼？</a:t>
            </a:r>
            <a:endParaRPr lang="en-US" altLang="zh-TW" sz="3200" b="1" dirty="0" smtClean="0"/>
          </a:p>
          <a:p>
            <a:r>
              <a:rPr lang="zh-TW" altLang="en-US" sz="3200" b="1" dirty="0" smtClean="0"/>
              <a:t>其他五次呢？</a:t>
            </a:r>
            <a:endParaRPr lang="en-US" altLang="zh-TW" sz="3200" b="1" dirty="0" smtClean="0"/>
          </a:p>
          <a:p>
            <a:endParaRPr lang="zh-TW" altLang="en-US" sz="3200"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可以發展的議題</a:t>
            </a:r>
            <a:endParaRPr lang="zh-TW" altLang="en-US" dirty="0"/>
          </a:p>
        </p:txBody>
      </p:sp>
      <p:sp>
        <p:nvSpPr>
          <p:cNvPr id="3" name="內容版面配置區 2"/>
          <p:cNvSpPr>
            <a:spLocks noGrp="1"/>
          </p:cNvSpPr>
          <p:nvPr>
            <p:ph idx="1"/>
          </p:nvPr>
        </p:nvSpPr>
        <p:spPr/>
        <p:txBody>
          <a:bodyPr/>
          <a:lstStyle/>
          <a:p>
            <a:r>
              <a:rPr lang="zh-TW" altLang="en-US" sz="2800" b="1" dirty="0" smtClean="0"/>
              <a:t>評量討論？</a:t>
            </a:r>
            <a:endParaRPr lang="en-US" altLang="zh-TW" sz="2800" b="1" dirty="0" smtClean="0"/>
          </a:p>
          <a:p>
            <a:r>
              <a:rPr lang="zh-TW" altLang="en-US" sz="2800" b="1" dirty="0"/>
              <a:t>案例</a:t>
            </a:r>
            <a:r>
              <a:rPr lang="zh-TW" altLang="en-US" sz="2800" b="1" dirty="0" smtClean="0"/>
              <a:t>分享？</a:t>
            </a:r>
            <a:endParaRPr lang="en-US" altLang="zh-TW" sz="2800" b="1" dirty="0" smtClean="0"/>
          </a:p>
          <a:p>
            <a:r>
              <a:rPr lang="zh-TW" altLang="en-US" sz="2800" b="1" dirty="0"/>
              <a:t>共同備</a:t>
            </a:r>
            <a:r>
              <a:rPr lang="zh-TW" altLang="en-US" sz="2800" b="1" dirty="0" smtClean="0"/>
              <a:t>課？</a:t>
            </a:r>
            <a:endParaRPr lang="en-US" altLang="zh-TW" sz="2800" b="1" dirty="0" smtClean="0"/>
          </a:p>
          <a:p>
            <a:r>
              <a:rPr lang="zh-TW" altLang="en-US" sz="2800" b="1" dirty="0" smtClean="0"/>
              <a:t>教學分享，公開授課？</a:t>
            </a:r>
            <a:endParaRPr lang="en-US" altLang="zh-TW" sz="2800" b="1" dirty="0" smtClean="0"/>
          </a:p>
          <a:p>
            <a:r>
              <a:rPr lang="zh-TW" altLang="en-US" sz="2800" b="1" dirty="0" smtClean="0"/>
              <a:t>評量規劃與研討</a:t>
            </a:r>
            <a:endParaRPr lang="en-US" altLang="zh-TW" sz="2800" b="1" dirty="0" smtClean="0"/>
          </a:p>
          <a:p>
            <a:pPr>
              <a:buNone/>
            </a:pPr>
            <a:endParaRPr lang="zh-TW" altLang="en-US" sz="2800" b="1"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62020" y="692696"/>
            <a:ext cx="6781980" cy="2016224"/>
          </a:xfrm>
        </p:spPr>
        <p:txBody>
          <a:bodyPr/>
          <a:lstStyle/>
          <a:p>
            <a:pPr algn="l"/>
            <a:r>
              <a:rPr lang="en-US" altLang="zh-TW" dirty="0" smtClean="0"/>
              <a:t>PLC</a:t>
            </a:r>
            <a:r>
              <a:rPr lang="en-US" altLang="zh-TW" sz="2400" dirty="0" smtClean="0"/>
              <a:t>(Professional learning community)</a:t>
            </a:r>
            <a:endParaRPr lang="zh-TW" altLang="en-US" sz="2400" dirty="0"/>
          </a:p>
        </p:txBody>
      </p:sp>
      <p:sp>
        <p:nvSpPr>
          <p:cNvPr id="3" name="副標題 2"/>
          <p:cNvSpPr>
            <a:spLocks noGrp="1"/>
          </p:cNvSpPr>
          <p:nvPr>
            <p:ph type="subTitle" idx="1"/>
          </p:nvPr>
        </p:nvSpPr>
        <p:spPr>
          <a:xfrm>
            <a:off x="3289074" y="2996952"/>
            <a:ext cx="5099350" cy="2006765"/>
          </a:xfrm>
        </p:spPr>
        <p:txBody>
          <a:bodyPr>
            <a:normAutofit fontScale="25000" lnSpcReduction="20000"/>
          </a:bodyPr>
          <a:lstStyle/>
          <a:p>
            <a:pPr algn="l"/>
            <a:r>
              <a:rPr lang="zh-TW" altLang="zh-TW" sz="17600" dirty="0" smtClean="0">
                <a:latin typeface="Times New Roman" pitchFamily="18" charset="0"/>
                <a:cs typeface="Times New Roman" pitchFamily="18" charset="0"/>
              </a:rPr>
              <a:t>學習</a:t>
            </a:r>
            <a:r>
              <a:rPr lang="en-US" altLang="zh-TW" sz="17600" dirty="0" smtClean="0">
                <a:latin typeface="Times New Roman" pitchFamily="18" charset="0"/>
                <a:cs typeface="Times New Roman" pitchFamily="18" charset="0"/>
              </a:rPr>
              <a:t>(learning)—</a:t>
            </a:r>
            <a:endParaRPr lang="zh-TW" altLang="zh-TW" sz="17600" dirty="0">
              <a:latin typeface="Times New Roman" pitchFamily="18" charset="0"/>
              <a:cs typeface="Times New Roman" pitchFamily="18" charset="0"/>
            </a:endParaRPr>
          </a:p>
          <a:p>
            <a:pPr algn="l">
              <a:buFont typeface="Wingdings" pitchFamily="2" charset="2"/>
              <a:buChar char="Ø"/>
            </a:pPr>
            <a:r>
              <a:rPr lang="zh-TW" altLang="zh-TW" sz="17600" dirty="0" smtClean="0">
                <a:latin typeface="Times New Roman" pitchFamily="18" charset="0"/>
                <a:cs typeface="Times New Roman" pitchFamily="18" charset="0"/>
              </a:rPr>
              <a:t>教師</a:t>
            </a:r>
            <a:r>
              <a:rPr lang="zh-TW" altLang="zh-TW" sz="17600" dirty="0">
                <a:latin typeface="Times New Roman" pitchFamily="18" charset="0"/>
                <a:cs typeface="Times New Roman" pitchFamily="18" charset="0"/>
              </a:rPr>
              <a:t>共學</a:t>
            </a:r>
          </a:p>
          <a:p>
            <a:pPr algn="l">
              <a:buFont typeface="Wingdings" pitchFamily="2" charset="2"/>
              <a:buChar char="Ø"/>
            </a:pPr>
            <a:r>
              <a:rPr lang="zh-TW" altLang="zh-TW" sz="17600" dirty="0" smtClean="0">
                <a:latin typeface="Times New Roman" pitchFamily="18" charset="0"/>
                <a:cs typeface="Times New Roman" pitchFamily="18" charset="0"/>
              </a:rPr>
              <a:t>聚焦</a:t>
            </a:r>
            <a:r>
              <a:rPr lang="zh-TW" altLang="zh-TW" sz="17600" dirty="0">
                <a:latin typeface="Times New Roman" pitchFamily="18" charset="0"/>
                <a:cs typeface="Times New Roman" pitchFamily="18" charset="0"/>
              </a:rPr>
              <a:t>於學生學習</a:t>
            </a:r>
          </a:p>
          <a:p>
            <a:endParaRPr lang="zh-TW" altLang="en-US" dirty="0"/>
          </a:p>
        </p:txBody>
      </p:sp>
      <p:sp>
        <p:nvSpPr>
          <p:cNvPr id="4" name="Rectangle 55"/>
          <p:cNvSpPr>
            <a:spLocks noChangeArrowheads="1"/>
          </p:cNvSpPr>
          <p:nvPr/>
        </p:nvSpPr>
        <p:spPr bwMode="auto">
          <a:xfrm>
            <a:off x="5724130" y="6150114"/>
            <a:ext cx="3419872" cy="400091"/>
          </a:xfrm>
          <a:prstGeom prst="rect">
            <a:avLst/>
          </a:prstGeom>
          <a:noFill/>
          <a:ln w="9525">
            <a:noFill/>
            <a:miter lim="800000"/>
            <a:headEnd/>
            <a:tailEnd/>
          </a:ln>
        </p:spPr>
        <p:txBody>
          <a:bodyPr wrap="square" lIns="91420" tIns="45711" rIns="91420" bIns="45711">
            <a:spAutoFit/>
          </a:bodyPr>
          <a:lstStyle/>
          <a:p>
            <a:r>
              <a:rPr lang="zh-TW" altLang="en-US" sz="2000" dirty="0">
                <a:latin typeface="華康中特圓體" pitchFamily="49" charset="-120"/>
                <a:ea typeface="華康中特圓體" pitchFamily="49" charset="-120"/>
                <a:cs typeface="+mj-cs"/>
              </a:rPr>
              <a:t>靜宜大學   吳俊憲教授</a:t>
            </a:r>
            <a:endParaRPr lang="en-US" altLang="zh-TW" sz="2000" dirty="0">
              <a:latin typeface="華康中特圓體" pitchFamily="49" charset="-120"/>
              <a:ea typeface="華康中特圓體" pitchFamily="49" charset="-120"/>
              <a:cs typeface="+mj-cs"/>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99792" y="836712"/>
            <a:ext cx="4855470" cy="1828800"/>
          </a:xfrm>
        </p:spPr>
        <p:txBody>
          <a:bodyPr/>
          <a:lstStyle/>
          <a:p>
            <a:pPr algn="ctr"/>
            <a:r>
              <a:rPr lang="zh-TW" altLang="en-US" dirty="0" smtClean="0"/>
              <a:t>支持</a:t>
            </a:r>
            <a:br>
              <a:rPr lang="zh-TW" altLang="en-US" dirty="0" smtClean="0"/>
            </a:br>
            <a:r>
              <a:rPr lang="zh-TW" altLang="en-US" dirty="0" smtClean="0"/>
              <a:t>與分享</a:t>
            </a:r>
            <a:endParaRPr lang="zh-TW" altLang="en-US" dirty="0"/>
          </a:p>
        </p:txBody>
      </p:sp>
      <p:sp>
        <p:nvSpPr>
          <p:cNvPr id="7" name="副標題 6"/>
          <p:cNvSpPr>
            <a:spLocks noGrp="1"/>
          </p:cNvSpPr>
          <p:nvPr>
            <p:ph type="subTitle" idx="1"/>
          </p:nvPr>
        </p:nvSpPr>
        <p:spPr>
          <a:xfrm>
            <a:off x="3199207" y="2708920"/>
            <a:ext cx="5143502" cy="1939280"/>
          </a:xfrm>
        </p:spPr>
        <p:txBody>
          <a:bodyPr/>
          <a:lstStyle/>
          <a:p>
            <a:r>
              <a:rPr lang="zh-TW" altLang="en-US" sz="3200" b="1" dirty="0" smtClean="0">
                <a:latin typeface="標楷體" pitchFamily="65" charset="-120"/>
                <a:ea typeface="標楷體" pitchFamily="65" charset="-120"/>
              </a:rPr>
              <a:t>同悲可以將悲傷減半，</a:t>
            </a:r>
            <a:endParaRPr lang="en-US" altLang="zh-TW" sz="3200" b="1" dirty="0" smtClean="0">
              <a:latin typeface="標楷體" pitchFamily="65" charset="-120"/>
              <a:ea typeface="標楷體" pitchFamily="65" charset="-120"/>
            </a:endParaRPr>
          </a:p>
          <a:p>
            <a:r>
              <a:rPr lang="zh-TW" altLang="en-US" sz="3200" b="1" dirty="0" smtClean="0">
                <a:latin typeface="標楷體" pitchFamily="65" charset="-120"/>
                <a:ea typeface="標楷體" pitchFamily="65" charset="-120"/>
              </a:rPr>
              <a:t>同樂可以將快樂加倍！</a:t>
            </a:r>
            <a:endParaRPr lang="zh-TW" altLang="en-US" sz="3200" b="1" dirty="0">
              <a:latin typeface="標楷體" pitchFamily="65" charset="-120"/>
              <a:ea typeface="標楷體" pitchFamily="65" charset="-120"/>
            </a:endParaRPr>
          </a:p>
        </p:txBody>
      </p:sp>
      <p:sp>
        <p:nvSpPr>
          <p:cNvPr id="4" name="日期版面配置區 3"/>
          <p:cNvSpPr>
            <a:spLocks noGrp="1"/>
          </p:cNvSpPr>
          <p:nvPr>
            <p:ph type="dt" sz="half" idx="4294967295"/>
          </p:nvPr>
        </p:nvSpPr>
        <p:spPr>
          <a:xfrm>
            <a:off x="457200" y="6356350"/>
            <a:ext cx="2133600" cy="365125"/>
          </a:xfrm>
          <a:prstGeom prst="rect">
            <a:avLst/>
          </a:prstGeom>
        </p:spPr>
        <p:txBody>
          <a:bodyPr/>
          <a:lstStyle/>
          <a:p>
            <a:fld id="{80B31177-8CBE-474E-B04C-716CCD058224}" type="datetime1">
              <a:rPr lang="zh-TW" altLang="en-US" smtClean="0"/>
              <a:pPr/>
              <a:t>2014/11/5</a:t>
            </a:fld>
            <a:endParaRPr lang="zh-TW" altLang="en-US"/>
          </a:p>
        </p:txBody>
      </p:sp>
      <p:sp>
        <p:nvSpPr>
          <p:cNvPr id="5" name="頁尾版面配置區 4"/>
          <p:cNvSpPr>
            <a:spLocks noGrp="1"/>
          </p:cNvSpPr>
          <p:nvPr>
            <p:ph type="ftr" sz="quarter" idx="4294967295"/>
          </p:nvPr>
        </p:nvSpPr>
        <p:spPr>
          <a:xfrm>
            <a:off x="3124200" y="6356350"/>
            <a:ext cx="2895600" cy="365125"/>
          </a:xfrm>
          <a:prstGeom prst="rect">
            <a:avLst/>
          </a:prstGeom>
        </p:spPr>
        <p:txBody>
          <a:bodyPr/>
          <a:lstStyle/>
          <a:p>
            <a:r>
              <a:rPr lang="zh-TW" altLang="en-US" smtClean="0"/>
              <a:t>薪傳教師種子培訓工作坊</a:t>
            </a:r>
            <a:endParaRPr lang="zh-TW" altLang="en-US"/>
          </a:p>
        </p:txBody>
      </p:sp>
      <p:sp>
        <p:nvSpPr>
          <p:cNvPr id="6" name="投影片編號版面配置區 5"/>
          <p:cNvSpPr>
            <a:spLocks noGrp="1"/>
          </p:cNvSpPr>
          <p:nvPr>
            <p:ph type="sldNum" sz="quarter" idx="4294967295"/>
          </p:nvPr>
        </p:nvSpPr>
        <p:spPr>
          <a:xfrm>
            <a:off x="6553200" y="6356350"/>
            <a:ext cx="2133600" cy="365125"/>
          </a:xfrm>
          <a:prstGeom prst="rect">
            <a:avLst/>
          </a:prstGeom>
        </p:spPr>
        <p:txBody>
          <a:bodyPr/>
          <a:lstStyle/>
          <a:p>
            <a:fld id="{73DA0BB7-265A-403C-9275-D587AB510EDC}" type="slidenum">
              <a:rPr lang="zh-TW" altLang="en-US" smtClean="0"/>
              <a:pPr/>
              <a:t>3</a:t>
            </a:fld>
            <a:endParaRPr lang="zh-TW" alt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26363" y="358755"/>
            <a:ext cx="8229600" cy="1143000"/>
          </a:xfrm>
        </p:spPr>
        <p:txBody>
          <a:bodyPr/>
          <a:lstStyle/>
          <a:p>
            <a:r>
              <a:rPr lang="zh-TW" altLang="en-US" dirty="0">
                <a:solidFill>
                  <a:srgbClr val="7030A0"/>
                </a:solidFill>
                <a:latin typeface="標楷體" pitchFamily="65" charset="-120"/>
                <a:ea typeface="標楷體" pitchFamily="65" charset="-120"/>
              </a:rPr>
              <a:t>什麼是「學習社群」？</a:t>
            </a:r>
          </a:p>
        </p:txBody>
      </p:sp>
      <p:sp>
        <p:nvSpPr>
          <p:cNvPr id="138243" name="Rectangle 3"/>
          <p:cNvSpPr>
            <a:spLocks noGrp="1" noChangeArrowheads="1"/>
          </p:cNvSpPr>
          <p:nvPr>
            <p:ph idx="1"/>
          </p:nvPr>
        </p:nvSpPr>
        <p:spPr>
          <a:xfrm>
            <a:off x="652322" y="1600010"/>
            <a:ext cx="7767360" cy="4339175"/>
          </a:xfrm>
        </p:spPr>
        <p:txBody>
          <a:bodyPr/>
          <a:lstStyle/>
          <a:p>
            <a:pPr>
              <a:buFont typeface="Times New Roman" pitchFamily="18" charset="0"/>
              <a:buChar char="•"/>
            </a:pPr>
            <a:r>
              <a:rPr lang="zh-TW" altLang="en-US" sz="2500" dirty="0">
                <a:ea typeface="標楷體" pitchFamily="65" charset="-120"/>
              </a:rPr>
              <a:t>「學習社群」是一群具有</a:t>
            </a:r>
            <a:r>
              <a:rPr lang="zh-TW" altLang="en-US" sz="2500" u="sng" dirty="0">
                <a:ea typeface="標楷體" pitchFamily="65" charset="-120"/>
              </a:rPr>
              <a:t>共同學習興趣或需求</a:t>
            </a:r>
            <a:r>
              <a:rPr lang="zh-TW" altLang="en-US" sz="2500" dirty="0">
                <a:ea typeface="標楷體" pitchFamily="65" charset="-120"/>
              </a:rPr>
              <a:t>的成員所組成的團體，透過交流分享、探索回饋、集思廣益、協同省思、彼此激勵等方式，在成員的相互支持與協助下</a:t>
            </a:r>
            <a:r>
              <a:rPr lang="zh-TW" altLang="en-US" sz="2500" u="sng" dirty="0">
                <a:ea typeface="標楷體" pitchFamily="65" charset="-120"/>
              </a:rPr>
              <a:t>共同學習</a:t>
            </a:r>
            <a:r>
              <a:rPr lang="zh-TW" altLang="en-US" sz="2500" dirty="0">
                <a:ea typeface="標楷體" pitchFamily="65" charset="-120"/>
              </a:rPr>
              <a:t>，以提升個人的知識、技能、能力與素養。</a:t>
            </a:r>
          </a:p>
          <a:p>
            <a:pPr lvl="1">
              <a:buFont typeface="Times New Roman" pitchFamily="18" charset="0"/>
              <a:buChar char="–"/>
            </a:pPr>
            <a:r>
              <a:rPr lang="zh-TW" dirty="0">
                <a:ea typeface="標楷體" pitchFamily="65" charset="-120"/>
              </a:rPr>
              <a:t>例如：</a:t>
            </a:r>
          </a:p>
          <a:p>
            <a:pPr lvl="2">
              <a:buFont typeface="Times New Roman" pitchFamily="18" charset="0"/>
              <a:buChar char="•"/>
            </a:pPr>
            <a:r>
              <a:rPr lang="zh-TW" altLang="en-US" dirty="0">
                <a:ea typeface="標楷體" pitchFamily="65" charset="-120"/>
              </a:rPr>
              <a:t>中小學各科採用的小組合作學習</a:t>
            </a:r>
          </a:p>
          <a:p>
            <a:pPr lvl="2">
              <a:buFont typeface="Times New Roman" pitchFamily="18" charset="0"/>
              <a:buChar char="•"/>
            </a:pPr>
            <a:r>
              <a:rPr lang="zh-TW" altLang="en-US" dirty="0">
                <a:ea typeface="標楷體" pitchFamily="65" charset="-120"/>
              </a:rPr>
              <a:t>大學生自發性組成經典導讀學習社群</a:t>
            </a:r>
          </a:p>
          <a:p>
            <a:pPr lvl="2">
              <a:buFont typeface="Times New Roman" pitchFamily="18" charset="0"/>
              <a:buChar char="•"/>
            </a:pPr>
            <a:r>
              <a:rPr lang="zh-TW" altLang="en-US" dirty="0">
                <a:ea typeface="標楷體" pitchFamily="65" charset="-120"/>
              </a:rPr>
              <a:t>家長自發性組成的親子溝通成長團體</a:t>
            </a:r>
          </a:p>
          <a:p>
            <a:pPr lvl="2">
              <a:buFont typeface="Times New Roman" pitchFamily="18" charset="0"/>
              <a:buChar char="•"/>
            </a:pPr>
            <a:r>
              <a:rPr lang="zh-TW" altLang="en-US" dirty="0">
                <a:ea typeface="標楷體" pitchFamily="65" charset="-120"/>
              </a:rPr>
              <a:t>成人自發性組成的插花社</a:t>
            </a:r>
          </a:p>
        </p:txBody>
      </p:sp>
      <p:sp>
        <p:nvSpPr>
          <p:cNvPr id="4" name="矩形 3"/>
          <p:cNvSpPr/>
          <p:nvPr/>
        </p:nvSpPr>
        <p:spPr>
          <a:xfrm>
            <a:off x="6139621" y="6237947"/>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57122" y="275071"/>
            <a:ext cx="7872480" cy="86757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000" dirty="0">
                <a:solidFill>
                  <a:srgbClr val="FF0000"/>
                </a:solidFill>
                <a:latin typeface="Microsoft YaHei" pitchFamily="34" charset="-122"/>
                <a:ea typeface="標楷體" pitchFamily="65" charset="-120"/>
              </a:rPr>
              <a:t>什麼是「專業學習社群」？</a:t>
            </a:r>
          </a:p>
        </p:txBody>
      </p:sp>
      <p:sp>
        <p:nvSpPr>
          <p:cNvPr id="23554" name="Text Box 2"/>
          <p:cNvSpPr txBox="1">
            <a:spLocks noChangeArrowheads="1"/>
          </p:cNvSpPr>
          <p:nvPr/>
        </p:nvSpPr>
        <p:spPr bwMode="auto">
          <a:xfrm>
            <a:off x="2" y="1643214"/>
            <a:ext cx="8604000" cy="4223963"/>
          </a:xfrm>
          <a:prstGeom prst="rect">
            <a:avLst/>
          </a:prstGeom>
          <a:noFill/>
          <a:ln w="9525">
            <a:noFill/>
            <a:round/>
            <a:headEnd/>
            <a:tailEnd/>
          </a:ln>
          <a:effectLst/>
        </p:spPr>
        <p:txBody>
          <a:bodyPr lIns="81631" tIns="40816" rIns="81631" bIns="40816"/>
          <a:lstStyle/>
          <a:p>
            <a:pPr marL="519794" lvl="1" indent="-244778">
              <a:lnSpc>
                <a:spcPct val="115000"/>
              </a:lnSpc>
              <a:spcBef>
                <a:spcPts val="896"/>
              </a:spcBef>
              <a:spcAft>
                <a:spcPts val="1293"/>
              </a:spcAft>
              <a:buClr>
                <a:srgbClr val="31B6FD"/>
              </a:buClr>
              <a:buFont typeface="Symbol" pitchFamily="18" charset="2"/>
              <a:buChar char=""/>
              <a:tabLst>
                <a:tab pos="519794" algn="l"/>
                <a:tab pos="925838" algn="l"/>
                <a:tab pos="1333322" algn="l"/>
                <a:tab pos="1740806" algn="l"/>
                <a:tab pos="2148289" algn="l"/>
                <a:tab pos="2555773" algn="l"/>
                <a:tab pos="2963257" algn="l"/>
                <a:tab pos="3370741" algn="l"/>
                <a:tab pos="3778224" algn="l"/>
                <a:tab pos="4185708" algn="l"/>
                <a:tab pos="4593192" algn="l"/>
                <a:tab pos="5000675" algn="l"/>
                <a:tab pos="5408159" algn="l"/>
                <a:tab pos="5815643" algn="l"/>
                <a:tab pos="6223127" algn="l"/>
                <a:tab pos="6630611" algn="l"/>
                <a:tab pos="7038095" algn="l"/>
                <a:tab pos="7445578" algn="l"/>
                <a:tab pos="7853062" algn="l"/>
                <a:tab pos="8260545" algn="l"/>
                <a:tab pos="8668029" algn="l"/>
              </a:tabLst>
            </a:pPr>
            <a:r>
              <a:rPr lang="zh-TW" altLang="en-US" sz="2900" dirty="0">
                <a:solidFill>
                  <a:srgbClr val="073E87"/>
                </a:solidFill>
                <a:latin typeface="Candara" pitchFamily="34" charset="0"/>
                <a:ea typeface="標楷體" pitchFamily="65" charset="-120"/>
              </a:rPr>
              <a:t>「專業學習社群」是一群</a:t>
            </a:r>
            <a:r>
              <a:rPr lang="zh-TW" altLang="en-US" sz="2900" dirty="0">
                <a:solidFill>
                  <a:srgbClr val="FF0066"/>
                </a:solidFill>
                <a:latin typeface="Candara" pitchFamily="34" charset="0"/>
                <a:ea typeface="標楷體" pitchFamily="65" charset="-120"/>
              </a:rPr>
              <a:t>專業工作者</a:t>
            </a:r>
            <a:r>
              <a:rPr lang="zh-TW" altLang="en-US" sz="2900" dirty="0">
                <a:solidFill>
                  <a:srgbClr val="073E87"/>
                </a:solidFill>
                <a:latin typeface="Candara" pitchFamily="34" charset="0"/>
                <a:ea typeface="標楷體" pitchFamily="65" charset="-120"/>
              </a:rPr>
              <a:t>所組成的學習與成長團體，成員基於對專業的共同信念、目標或願景，為促進服務對象的最大福祉或專業效能的極大化，而透過協同探究的方式，致力於精進本身的專業素養，以持續達成專業服務品質與績效的提升與卓越。</a:t>
            </a:r>
          </a:p>
          <a:p>
            <a:pPr marL="519794" lvl="1" indent="-244778">
              <a:lnSpc>
                <a:spcPct val="115000"/>
              </a:lnSpc>
              <a:spcBef>
                <a:spcPts val="896"/>
              </a:spcBef>
              <a:spcAft>
                <a:spcPts val="1293"/>
              </a:spcAft>
              <a:buClr>
                <a:srgbClr val="31B6FD"/>
              </a:buClr>
              <a:buFont typeface="Symbol" pitchFamily="18" charset="2"/>
              <a:buChar char=""/>
              <a:tabLst>
                <a:tab pos="519794" algn="l"/>
                <a:tab pos="925838" algn="l"/>
                <a:tab pos="1333322" algn="l"/>
                <a:tab pos="1740806" algn="l"/>
                <a:tab pos="2148289" algn="l"/>
                <a:tab pos="2555773" algn="l"/>
                <a:tab pos="2963257" algn="l"/>
                <a:tab pos="3370741" algn="l"/>
                <a:tab pos="3778224" algn="l"/>
                <a:tab pos="4185708" algn="l"/>
                <a:tab pos="4593192" algn="l"/>
                <a:tab pos="5000675" algn="l"/>
                <a:tab pos="5408159" algn="l"/>
                <a:tab pos="5815643" algn="l"/>
                <a:tab pos="6223127" algn="l"/>
                <a:tab pos="6630611" algn="l"/>
                <a:tab pos="7038095" algn="l"/>
                <a:tab pos="7445578" algn="l"/>
                <a:tab pos="7853062" algn="l"/>
                <a:tab pos="8260545" algn="l"/>
                <a:tab pos="8668029" algn="l"/>
              </a:tabLst>
            </a:pPr>
            <a:r>
              <a:rPr lang="zh-TW" altLang="en-US" sz="2900" dirty="0">
                <a:solidFill>
                  <a:srgbClr val="073E87"/>
                </a:solidFill>
                <a:latin typeface="Candara" pitchFamily="34" charset="0"/>
                <a:ea typeface="標楷體" pitchFamily="65" charset="-120"/>
              </a:rPr>
              <a:t>舉凡社會各個行業均可自發性組成</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9" presetClass="entr" fill="hold" nodeType="withEffect">
                                  <p:stCondLst>
                                    <p:cond delay="0"/>
                                  </p:stCondLst>
                                  <p:childTnLst>
                                    <p:set>
                                      <p:cBhvr additive="repl">
                                        <p:cTn id="6" dur="1" fill="hold">
                                          <p:stCondLst>
                                            <p:cond delay="0"/>
                                          </p:stCondLst>
                                        </p:cTn>
                                        <p:tgtEl>
                                          <p:spTgt spid="23553"/>
                                        </p:tgtEl>
                                        <p:attrNameLst>
                                          <p:attrName>style.visibility</p:attrName>
                                        </p:attrNameLst>
                                      </p:cBhvr>
                                      <p:to>
                                        <p:strVal val="visible"/>
                                      </p:to>
                                    </p:set>
                                    <p:anim calcmode="lin" valueType="num">
                                      <p:cBhvr additive="repl">
                                        <p:cTn id="7" dur="1000" fill="hold"/>
                                        <p:tgtEl>
                                          <p:spTgt spid="23553"/>
                                        </p:tgtEl>
                                        <p:attrNameLst>
                                          <p:attrName>ppt_x</p:attrName>
                                        </p:attrNameLst>
                                      </p:cBhvr>
                                      <p:tavLst>
                                        <p:tav tm="100000">
                                          <p:val>
                                            <p:strVal val="#ppt_x-.2"/>
                                          </p:val>
                                        </p:tav>
                                        <p:tav>
                                          <p:val>
                                            <p:strVal val="#ppt_x"/>
                                          </p:val>
                                        </p:tav>
                                      </p:tavLst>
                                    </p:anim>
                                    <p:anim calcmode="lin" valueType="num">
                                      <p:cBhvr additive="repl">
                                        <p:cTn id="8" dur="1000" fill="hold"/>
                                        <p:tgtEl>
                                          <p:spTgt spid="23553"/>
                                        </p:tgtEl>
                                        <p:attrNameLst>
                                          <p:attrName>ppt_y</p:attrName>
                                        </p:attrNameLst>
                                      </p:cBhvr>
                                      <p:tavLst>
                                        <p:tav tm="100000">
                                          <p:val>
                                            <p:strVal val="#ppt_y"/>
                                          </p:val>
                                        </p:tav>
                                        <p:tav>
                                          <p:val>
                                            <p:strVal val="#ppt_y"/>
                                          </p:val>
                                        </p:tav>
                                      </p:tavLst>
                                    </p:anim>
                                    <p:animEffect transition="in" filter="wipe(right)">
                                      <p:cBhvr additive="repl">
                                        <p:cTn id="9" dur="1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24000" y="332677"/>
            <a:ext cx="8229600" cy="1143480"/>
          </a:xfrm>
          <a:prstGeom prst="rect">
            <a:avLst/>
          </a:prstGeom>
          <a:noFill/>
          <a:ln w="9525">
            <a:noFill/>
            <a:round/>
            <a:headEnd/>
            <a:tailEnd/>
          </a:ln>
          <a:effectLst/>
        </p:spPr>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000" b="1" dirty="0">
                <a:solidFill>
                  <a:srgbClr val="7030A0"/>
                </a:solidFill>
                <a:latin typeface="標楷體" pitchFamily="65" charset="-120"/>
                <a:ea typeface="標楷體" pitchFamily="65" charset="-120"/>
              </a:rPr>
              <a:t>什麼是「教師專業學習社群」？</a:t>
            </a:r>
          </a:p>
        </p:txBody>
      </p:sp>
      <p:sp>
        <p:nvSpPr>
          <p:cNvPr id="24578" name="Text Box 2"/>
          <p:cNvSpPr txBox="1">
            <a:spLocks noChangeArrowheads="1"/>
          </p:cNvSpPr>
          <p:nvPr/>
        </p:nvSpPr>
        <p:spPr bwMode="auto">
          <a:xfrm>
            <a:off x="250562" y="1535201"/>
            <a:ext cx="8229600" cy="4586882"/>
          </a:xfrm>
          <a:prstGeom prst="rect">
            <a:avLst/>
          </a:prstGeom>
          <a:noFill/>
          <a:ln w="9525">
            <a:noFill/>
            <a:round/>
            <a:headEnd/>
            <a:tailEnd/>
          </a:ln>
          <a:effectLst/>
        </p:spPr>
        <p:txBody>
          <a:bodyPr lIns="81631" tIns="40816" rIns="81631" bIns="40816"/>
          <a:lstStyle/>
          <a:p>
            <a:pPr marL="244778" indent="-244778">
              <a:lnSpc>
                <a:spcPct val="12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標楷體" pitchFamily="65" charset="-120"/>
              </a:rPr>
              <a:t>「教師專業學習社群」是指一群志同道合的</a:t>
            </a:r>
            <a:r>
              <a:rPr lang="zh-TW" altLang="en-US" sz="2900" dirty="0">
                <a:solidFill>
                  <a:srgbClr val="FF0066"/>
                </a:solidFill>
                <a:latin typeface="Candara" pitchFamily="34" charset="0"/>
                <a:ea typeface="標楷體" pitchFamily="65" charset="-120"/>
              </a:rPr>
              <a:t>教育工作者</a:t>
            </a:r>
            <a:r>
              <a:rPr lang="zh-TW" altLang="en-US" sz="2900" dirty="0">
                <a:solidFill>
                  <a:srgbClr val="073E87"/>
                </a:solidFill>
                <a:latin typeface="Candara" pitchFamily="34" charset="0"/>
                <a:ea typeface="標楷體" pitchFamily="65" charset="-120"/>
              </a:rPr>
              <a:t>所組成的</a:t>
            </a:r>
            <a:r>
              <a:rPr lang="zh-TW" altLang="en-US" sz="2900" u="sng" dirty="0">
                <a:solidFill>
                  <a:srgbClr val="073E87"/>
                </a:solidFill>
                <a:latin typeface="Candara" pitchFamily="34" charset="0"/>
                <a:ea typeface="標楷體" pitchFamily="65" charset="-120"/>
              </a:rPr>
              <a:t>專業成長</a:t>
            </a:r>
            <a:r>
              <a:rPr lang="zh-TW" altLang="en-US" sz="2900" dirty="0">
                <a:solidFill>
                  <a:srgbClr val="073E87"/>
                </a:solidFill>
                <a:latin typeface="Candara" pitchFamily="34" charset="0"/>
                <a:ea typeface="標楷體" pitchFamily="65" charset="-120"/>
              </a:rPr>
              <a:t>團體，持有共同的信念、目標或願景，為致力於促進學生獲得更佳的學習成效，而努力不懈地以合作方式共同進行專業探究和問題解決</a:t>
            </a:r>
          </a:p>
          <a:p>
            <a:pPr marL="244778" indent="-244778">
              <a:lnSpc>
                <a:spcPct val="120000"/>
              </a:lnSpc>
              <a:spcBef>
                <a:spcPts val="73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標楷體" pitchFamily="65" charset="-120"/>
              </a:rPr>
              <a:t>簡言之，「教師專業學習社群」</a:t>
            </a:r>
            <a:r>
              <a:rPr lang="zh-TW" altLang="en-US" sz="2900" dirty="0">
                <a:solidFill>
                  <a:srgbClr val="FF0000"/>
                </a:solidFill>
                <a:latin typeface="Candara" pitchFamily="34" charset="0"/>
                <a:ea typeface="標楷體" pitchFamily="65" charset="-120"/>
              </a:rPr>
              <a:t>必須關注於學生學習成效的提升</a:t>
            </a:r>
            <a:r>
              <a:rPr lang="zh-TW" altLang="en-US" sz="2900" dirty="0">
                <a:solidFill>
                  <a:srgbClr val="073E87"/>
                </a:solidFill>
                <a:latin typeface="Candara" pitchFamily="34" charset="0"/>
                <a:ea typeface="標楷體" pitchFamily="65" charset="-120"/>
              </a:rPr>
              <a:t>，不能僅止於教師專業知能的成長或個別興趣的追求而已</a:t>
            </a:r>
          </a:p>
        </p:txBody>
      </p:sp>
      <p:sp>
        <p:nvSpPr>
          <p:cNvPr id="4" name="矩形 3"/>
          <p:cNvSpPr/>
          <p:nvPr/>
        </p:nvSpPr>
        <p:spPr>
          <a:xfrm>
            <a:off x="5813033" y="610729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9" presetClass="entr" fill="hold" nodeType="withEffect">
                                  <p:stCondLst>
                                    <p:cond delay="0"/>
                                  </p:stCondLst>
                                  <p:childTnLst>
                                    <p:set>
                                      <p:cBhvr additive="repl">
                                        <p:cTn id="6" dur="1" fill="hold">
                                          <p:stCondLst>
                                            <p:cond delay="0"/>
                                          </p:stCondLst>
                                        </p:cTn>
                                        <p:tgtEl>
                                          <p:spTgt spid="24577"/>
                                        </p:tgtEl>
                                        <p:attrNameLst>
                                          <p:attrName>style.visibility</p:attrName>
                                        </p:attrNameLst>
                                      </p:cBhvr>
                                      <p:to>
                                        <p:strVal val="visible"/>
                                      </p:to>
                                    </p:set>
                                    <p:anim calcmode="lin" valueType="num">
                                      <p:cBhvr additive="repl">
                                        <p:cTn id="7" dur="1000" fill="hold"/>
                                        <p:tgtEl>
                                          <p:spTgt spid="24577"/>
                                        </p:tgtEl>
                                        <p:attrNameLst>
                                          <p:attrName>ppt_x</p:attrName>
                                        </p:attrNameLst>
                                      </p:cBhvr>
                                      <p:tavLst>
                                        <p:tav tm="100000">
                                          <p:val>
                                            <p:strVal val="#ppt_x-.2"/>
                                          </p:val>
                                        </p:tav>
                                        <p:tav>
                                          <p:val>
                                            <p:strVal val="#ppt_x"/>
                                          </p:val>
                                        </p:tav>
                                      </p:tavLst>
                                    </p:anim>
                                    <p:anim calcmode="lin" valueType="num">
                                      <p:cBhvr additive="repl">
                                        <p:cTn id="8" dur="1000" fill="hold"/>
                                        <p:tgtEl>
                                          <p:spTgt spid="24577"/>
                                        </p:tgtEl>
                                        <p:attrNameLst>
                                          <p:attrName>ppt_y</p:attrName>
                                        </p:attrNameLst>
                                      </p:cBhvr>
                                      <p:tavLst>
                                        <p:tav tm="100000">
                                          <p:val>
                                            <p:strVal val="#ppt_y"/>
                                          </p:val>
                                        </p:tav>
                                        <p:tav>
                                          <p:val>
                                            <p:strVal val="#ppt_y"/>
                                          </p:val>
                                        </p:tav>
                                      </p:tavLst>
                                    </p:anim>
                                    <p:animEffect transition="in" filter="wipe(right)">
                                      <p:cBhvr additive="repl">
                                        <p:cTn id="9" dur="1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4001" y="548698"/>
            <a:ext cx="7771680" cy="1310538"/>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教師專業學習社群</a:t>
            </a:r>
            <a:r>
              <a:rPr lang="zh-TW" altLang="en-US" sz="2900" dirty="0">
                <a:solidFill>
                  <a:srgbClr val="FF0000"/>
                </a:solidFill>
                <a:latin typeface="Times New Roman" pitchFamily="18" charset="0"/>
                <a:ea typeface="新細明體" charset="-120"/>
                <a:cs typeface="Times New Roman" pitchFamily="18" charset="0"/>
              </a:rPr>
              <a:t>（</a:t>
            </a:r>
            <a:r>
              <a:rPr lang="en-US" sz="2900" dirty="0">
                <a:solidFill>
                  <a:srgbClr val="FF0000"/>
                </a:solidFill>
                <a:latin typeface="Times New Roman" pitchFamily="18" charset="0"/>
                <a:cs typeface="Times New Roman" pitchFamily="18" charset="0"/>
              </a:rPr>
              <a:t>professional learning </a:t>
            </a:r>
            <a:r>
              <a:rPr lang="en-US" sz="2900" dirty="0" err="1">
                <a:solidFill>
                  <a:srgbClr val="FF0000"/>
                </a:solidFill>
                <a:latin typeface="Times New Roman" pitchFamily="18" charset="0"/>
                <a:cs typeface="Times New Roman" pitchFamily="18" charset="0"/>
              </a:rPr>
              <a:t>commumity</a:t>
            </a:r>
            <a:r>
              <a:rPr lang="en-US" sz="2900" dirty="0">
                <a:solidFill>
                  <a:srgbClr val="FF0000"/>
                </a:solidFill>
                <a:latin typeface="Times New Roman" pitchFamily="18" charset="0"/>
                <a:cs typeface="Times New Roman" pitchFamily="18" charset="0"/>
              </a:rPr>
              <a:t>, </a:t>
            </a:r>
            <a:r>
              <a:rPr lang="en-US" sz="2900" dirty="0" smtClean="0">
                <a:solidFill>
                  <a:srgbClr val="FF0000"/>
                </a:solidFill>
                <a:latin typeface="Times New Roman" pitchFamily="18" charset="0"/>
                <a:cs typeface="Times New Roman" pitchFamily="18" charset="0"/>
              </a:rPr>
              <a:t>PL</a:t>
            </a:r>
            <a:r>
              <a:rPr lang="en-US" altLang="zh-TW" sz="2900" dirty="0" smtClean="0">
                <a:solidFill>
                  <a:srgbClr val="FF0000"/>
                </a:solidFill>
                <a:latin typeface="Times New Roman" pitchFamily="18" charset="0"/>
                <a:cs typeface="Times New Roman" pitchFamily="18" charset="0"/>
              </a:rPr>
              <a:t>C</a:t>
            </a:r>
            <a:r>
              <a:rPr lang="zh-TW" altLang="en-US" sz="2900" dirty="0" smtClean="0">
                <a:solidFill>
                  <a:srgbClr val="FF0000"/>
                </a:solidFill>
                <a:latin typeface="Times New Roman" pitchFamily="18" charset="0"/>
                <a:ea typeface="新細明體" charset="-120"/>
              </a:rPr>
              <a:t>）</a:t>
            </a:r>
            <a:r>
              <a:rPr lang="zh-TW" dirty="0">
                <a:solidFill>
                  <a:srgbClr val="FF0000"/>
                </a:solidFill>
                <a:latin typeface="標楷體" pitchFamily="65" charset="-120"/>
                <a:ea typeface="標楷體" pitchFamily="65" charset="-120"/>
              </a:rPr>
              <a:t>是什麼？</a:t>
            </a:r>
          </a:p>
        </p:txBody>
      </p:sp>
      <p:sp>
        <p:nvSpPr>
          <p:cNvPr id="25602" name="Text Box 2"/>
          <p:cNvSpPr txBox="1">
            <a:spLocks noChangeArrowheads="1"/>
          </p:cNvSpPr>
          <p:nvPr/>
        </p:nvSpPr>
        <p:spPr bwMode="auto">
          <a:xfrm>
            <a:off x="685440" y="1981648"/>
            <a:ext cx="7771680" cy="4114512"/>
          </a:xfrm>
          <a:prstGeom prst="rect">
            <a:avLst/>
          </a:prstGeom>
          <a:noFill/>
          <a:ln w="9525">
            <a:noFill/>
            <a:round/>
            <a:headEnd/>
            <a:tailEnd/>
          </a:ln>
          <a:effectLst/>
        </p:spPr>
        <p:txBody>
          <a:bodyPr lIns="81631" tIns="40816" rIns="81631" bIns="40816"/>
          <a:lstStyle/>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由教師組成</a:t>
            </a:r>
          </a:p>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共同目標：促進學生學習效能與成長</a:t>
            </a:r>
          </a:p>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持續性</a:t>
            </a:r>
          </a:p>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經常性</a:t>
            </a:r>
          </a:p>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協同學習、互助成長</a:t>
            </a:r>
          </a:p>
          <a:p>
            <a:pPr marL="244778" indent="-244778">
              <a:lnSpc>
                <a:spcPct val="80000"/>
              </a:lnSpc>
              <a:spcBef>
                <a:spcPts val="261"/>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800" b="1" dirty="0">
                <a:solidFill>
                  <a:srgbClr val="073E87"/>
                </a:solidFill>
                <a:latin typeface="Candara" pitchFamily="34" charset="0"/>
                <a:ea typeface="新細明體" charset="-120"/>
              </a:rPr>
              <a:t>可：</a:t>
            </a:r>
            <a:endParaRPr lang="zh-TW" altLang="en-US" sz="2500" b="1" dirty="0">
              <a:solidFill>
                <a:srgbClr val="073E87"/>
              </a:solidFill>
              <a:latin typeface="Candara" pitchFamily="34" charset="0"/>
              <a:ea typeface="新細明體" charset="-120"/>
            </a:endParaRPr>
          </a:p>
          <a:p>
            <a:pPr marL="519794" lvl="1" indent="-244778">
              <a:lnSpc>
                <a:spcPct val="80000"/>
              </a:lnSpc>
              <a:spcBef>
                <a:spcPts val="284"/>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b="1" dirty="0">
                <a:solidFill>
                  <a:srgbClr val="073E87"/>
                </a:solidFill>
                <a:latin typeface="Candara" pitchFamily="34" charset="0"/>
                <a:ea typeface="新細明體" charset="-120"/>
              </a:rPr>
              <a:t>同質或異質</a:t>
            </a:r>
          </a:p>
          <a:p>
            <a:pPr marL="519794" lvl="1" indent="-244778">
              <a:lnSpc>
                <a:spcPct val="80000"/>
              </a:lnSpc>
              <a:spcBef>
                <a:spcPts val="284"/>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b="1" dirty="0">
                <a:solidFill>
                  <a:srgbClr val="073E87"/>
                </a:solidFill>
                <a:latin typeface="Candara" pitchFamily="34" charset="0"/>
                <a:ea typeface="新細明體" charset="-120"/>
              </a:rPr>
              <a:t>校內或跨校</a:t>
            </a:r>
          </a:p>
          <a:p>
            <a:pPr marL="519794" lvl="1" indent="-244778">
              <a:lnSpc>
                <a:spcPct val="80000"/>
              </a:lnSpc>
              <a:spcBef>
                <a:spcPts val="284"/>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b="1" dirty="0">
                <a:solidFill>
                  <a:srgbClr val="073E87"/>
                </a:solidFill>
                <a:latin typeface="Candara" pitchFamily="34" charset="0"/>
                <a:ea typeface="新細明體" charset="-120"/>
              </a:rPr>
              <a:t>實體或虛擬</a:t>
            </a:r>
          </a:p>
          <a:p>
            <a:pPr marL="519794" lvl="1" indent="-244778">
              <a:lnSpc>
                <a:spcPct val="80000"/>
              </a:lnSpc>
              <a:spcBef>
                <a:spcPts val="284"/>
              </a:spcBef>
              <a:spcAft>
                <a:spcPts val="261"/>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en-US" sz="2200" b="1" dirty="0">
                <a:solidFill>
                  <a:srgbClr val="073E87"/>
                </a:solidFill>
                <a:latin typeface="Candara" pitchFamily="34" charset="0"/>
              </a:rPr>
              <a:t>......</a:t>
            </a:r>
          </a:p>
        </p:txBody>
      </p:sp>
      <p:sp>
        <p:nvSpPr>
          <p:cNvPr id="4" name="矩形 3"/>
          <p:cNvSpPr/>
          <p:nvPr/>
        </p:nvSpPr>
        <p:spPr>
          <a:xfrm>
            <a:off x="6204938" y="597664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9" presetClass="entr" fill="hold" nodeType="withEffect">
                                  <p:stCondLst>
                                    <p:cond delay="0"/>
                                  </p:stCondLst>
                                  <p:childTnLst>
                                    <p:set>
                                      <p:cBhvr additive="repl">
                                        <p:cTn id="6" dur="1" fill="hold">
                                          <p:stCondLst>
                                            <p:cond delay="0"/>
                                          </p:stCondLst>
                                        </p:cTn>
                                        <p:tgtEl>
                                          <p:spTgt spid="25601"/>
                                        </p:tgtEl>
                                        <p:attrNameLst>
                                          <p:attrName>style.visibility</p:attrName>
                                        </p:attrNameLst>
                                      </p:cBhvr>
                                      <p:to>
                                        <p:strVal val="visible"/>
                                      </p:to>
                                    </p:set>
                                    <p:anim calcmode="lin" valueType="num">
                                      <p:cBhvr additive="repl">
                                        <p:cTn id="7" dur="1000" fill="hold"/>
                                        <p:tgtEl>
                                          <p:spTgt spid="25601"/>
                                        </p:tgtEl>
                                        <p:attrNameLst>
                                          <p:attrName>ppt_x</p:attrName>
                                        </p:attrNameLst>
                                      </p:cBhvr>
                                      <p:tavLst>
                                        <p:tav tm="100000">
                                          <p:val>
                                            <p:strVal val="#ppt_x-.2"/>
                                          </p:val>
                                        </p:tav>
                                        <p:tav>
                                          <p:val>
                                            <p:strVal val="#ppt_x"/>
                                          </p:val>
                                        </p:tav>
                                      </p:tavLst>
                                    </p:anim>
                                    <p:anim calcmode="lin" valueType="num">
                                      <p:cBhvr additive="repl">
                                        <p:cTn id="8" dur="1000" fill="hold"/>
                                        <p:tgtEl>
                                          <p:spTgt spid="25601"/>
                                        </p:tgtEl>
                                        <p:attrNameLst>
                                          <p:attrName>ppt_y</p:attrName>
                                        </p:attrNameLst>
                                      </p:cBhvr>
                                      <p:tavLst>
                                        <p:tav tm="100000">
                                          <p:val>
                                            <p:strVal val="#ppt_y"/>
                                          </p:val>
                                        </p:tav>
                                        <p:tav>
                                          <p:val>
                                            <p:strVal val="#ppt_y"/>
                                          </p:val>
                                        </p:tav>
                                      </p:tavLst>
                                    </p:anim>
                                    <p:animEffect transition="in" filter="wipe(right)">
                                      <p:cBhvr additive="repl">
                                        <p:cTn id="9" dur="1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從教專評鑑到教專社群</a:t>
            </a:r>
            <a:br>
              <a:rPr lang="zh-TW" altLang="zh-TW" dirty="0" smtClean="0"/>
            </a:br>
            <a:endParaRPr lang="zh-TW" altLang="en-US" dirty="0"/>
          </a:p>
        </p:txBody>
      </p:sp>
      <p:sp>
        <p:nvSpPr>
          <p:cNvPr id="3" name="內容版面配置區 2"/>
          <p:cNvSpPr>
            <a:spLocks noGrp="1"/>
          </p:cNvSpPr>
          <p:nvPr>
            <p:ph idx="1"/>
          </p:nvPr>
        </p:nvSpPr>
        <p:spPr/>
        <p:txBody>
          <a:bodyPr/>
          <a:lstStyle/>
          <a:p>
            <a:r>
              <a:rPr lang="zh-TW" altLang="zh-TW" sz="3600" b="1" dirty="0" smtClean="0"/>
              <a:t>身體健康</a:t>
            </a:r>
            <a:r>
              <a:rPr lang="zh-TW" altLang="zh-TW" sz="3600" b="1" dirty="0"/>
              <a:t>檢查</a:t>
            </a:r>
          </a:p>
          <a:p>
            <a:r>
              <a:rPr lang="zh-TW" altLang="zh-TW" sz="3600" b="1" dirty="0"/>
              <a:t>找到教師</a:t>
            </a:r>
            <a:r>
              <a:rPr lang="zh-TW" altLang="zh-TW" sz="3600" b="1" dirty="0" smtClean="0"/>
              <a:t>教學</a:t>
            </a:r>
            <a:r>
              <a:rPr lang="zh-TW" altLang="en-US" sz="3600" b="1" dirty="0" smtClean="0"/>
              <a:t>的</a:t>
            </a:r>
            <a:r>
              <a:rPr lang="zh-TW" altLang="zh-TW" sz="3600" b="1" dirty="0" smtClean="0"/>
              <a:t>優缺點</a:t>
            </a:r>
            <a:endParaRPr lang="zh-TW" altLang="zh-TW" sz="3600" b="1" dirty="0"/>
          </a:p>
          <a:p>
            <a:r>
              <a:rPr lang="zh-TW" altLang="zh-TW" sz="3600" b="1" dirty="0"/>
              <a:t>進行個人</a:t>
            </a:r>
            <a:r>
              <a:rPr lang="en-US" altLang="zh-TW" sz="3600" b="1" dirty="0"/>
              <a:t>(</a:t>
            </a:r>
            <a:r>
              <a:rPr lang="zh-TW" altLang="zh-TW" sz="3600" b="1" dirty="0"/>
              <a:t>別</a:t>
            </a:r>
            <a:r>
              <a:rPr lang="en-US" altLang="zh-TW" sz="3600" b="1" dirty="0"/>
              <a:t>)</a:t>
            </a:r>
            <a:r>
              <a:rPr lang="zh-TW" altLang="zh-TW" sz="3600" b="1" dirty="0"/>
              <a:t>式的專業成長</a:t>
            </a:r>
          </a:p>
          <a:p>
            <a:r>
              <a:rPr lang="zh-TW" altLang="zh-TW" sz="3600" b="1" dirty="0"/>
              <a:t>進行團體</a:t>
            </a:r>
            <a:r>
              <a:rPr lang="en-US" altLang="zh-TW" sz="3600" b="1" dirty="0"/>
              <a:t>(</a:t>
            </a:r>
            <a:r>
              <a:rPr lang="zh-TW" altLang="zh-TW" sz="3600" b="1" dirty="0"/>
              <a:t>隊</a:t>
            </a:r>
            <a:r>
              <a:rPr lang="en-US" altLang="zh-TW" sz="3600" b="1" dirty="0"/>
              <a:t>)</a:t>
            </a:r>
            <a:r>
              <a:rPr lang="zh-TW" altLang="zh-TW" sz="3600" b="1" dirty="0"/>
              <a:t>式的專業成長</a:t>
            </a:r>
          </a:p>
          <a:p>
            <a:endParaRPr lang="zh-TW" altLang="en-US" b="1"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5" name="Picture 23"/>
          <p:cNvPicPr>
            <a:picLocks noChangeAspect="1" noChangeArrowheads="1"/>
          </p:cNvPicPr>
          <p:nvPr/>
        </p:nvPicPr>
        <p:blipFill>
          <a:blip r:embed="rId2" cstate="print"/>
          <a:srcRect/>
          <a:stretch>
            <a:fillRect/>
          </a:stretch>
        </p:blipFill>
        <p:spPr bwMode="auto">
          <a:xfrm>
            <a:off x="179388" y="1557338"/>
            <a:ext cx="8783637" cy="4813300"/>
          </a:xfrm>
          <a:prstGeom prst="rect">
            <a:avLst/>
          </a:prstGeom>
          <a:noFill/>
          <a:ln w="9525">
            <a:noFill/>
            <a:miter lim="800000"/>
            <a:headEnd/>
            <a:tailEnd/>
          </a:ln>
          <a:effectLst/>
        </p:spPr>
      </p:pic>
      <p:sp>
        <p:nvSpPr>
          <p:cNvPr id="18456" name="Rectangle 24"/>
          <p:cNvSpPr>
            <a:spLocks noChangeArrowheads="1"/>
          </p:cNvSpPr>
          <p:nvPr/>
        </p:nvSpPr>
        <p:spPr bwMode="auto">
          <a:xfrm>
            <a:off x="683568" y="476674"/>
            <a:ext cx="7742164" cy="6463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lIns="91420" tIns="45711" rIns="91420" bIns="45711">
            <a:spAutoFit/>
          </a:bodyPr>
          <a:lstStyle/>
          <a:p>
            <a:pPr algn="ctr"/>
            <a:r>
              <a:rPr lang="zh-TW" altLang="en-US" sz="3600" dirty="0">
                <a:solidFill>
                  <a:srgbClr val="FFFF00"/>
                </a:solidFill>
                <a:latin typeface="+mn-ea"/>
                <a:cs typeface="Times New Roman" pitchFamily="18" charset="0"/>
              </a:rPr>
              <a:t>教師社群主題的設定及運作程序</a:t>
            </a:r>
          </a:p>
        </p:txBody>
      </p:sp>
      <p:sp>
        <p:nvSpPr>
          <p:cNvPr id="18457" name="Text Box 25"/>
          <p:cNvSpPr txBox="1">
            <a:spLocks noChangeArrowheads="1"/>
          </p:cNvSpPr>
          <p:nvPr/>
        </p:nvSpPr>
        <p:spPr bwMode="auto">
          <a:xfrm>
            <a:off x="755650" y="1916115"/>
            <a:ext cx="1107955" cy="369314"/>
          </a:xfrm>
          <a:prstGeom prst="rect">
            <a:avLst/>
          </a:prstGeom>
          <a:noFill/>
          <a:ln w="9525">
            <a:noFill/>
            <a:miter lim="800000"/>
            <a:headEnd/>
            <a:tailEnd/>
          </a:ln>
          <a:effectLst/>
        </p:spPr>
        <p:txBody>
          <a:bodyPr wrap="none" lIns="91420" tIns="45711" rIns="91420" bIns="45711">
            <a:spAutoFit/>
          </a:bodyPr>
          <a:lstStyle/>
          <a:p>
            <a:r>
              <a:rPr lang="zh-TW" altLang="en-US" dirty="0" smtClean="0"/>
              <a:t>評估需求</a:t>
            </a:r>
            <a:endParaRPr lang="zh-TW" altLang="en-US" dirty="0"/>
          </a:p>
        </p:txBody>
      </p:sp>
      <p:sp>
        <p:nvSpPr>
          <p:cNvPr id="18458" name="Text Box 26"/>
          <p:cNvSpPr txBox="1">
            <a:spLocks noChangeArrowheads="1"/>
          </p:cNvSpPr>
          <p:nvPr/>
        </p:nvSpPr>
        <p:spPr bwMode="auto">
          <a:xfrm>
            <a:off x="7451726" y="1916115"/>
            <a:ext cx="1107955" cy="369314"/>
          </a:xfrm>
          <a:prstGeom prst="rect">
            <a:avLst/>
          </a:prstGeom>
          <a:noFill/>
          <a:ln w="9525">
            <a:noFill/>
            <a:miter lim="800000"/>
            <a:headEnd/>
            <a:tailEnd/>
          </a:ln>
          <a:effectLst/>
        </p:spPr>
        <p:txBody>
          <a:bodyPr wrap="none" lIns="91420" tIns="45711" rIns="91420" bIns="45711">
            <a:spAutoFit/>
          </a:bodyPr>
          <a:lstStyle/>
          <a:p>
            <a:r>
              <a:rPr lang="zh-TW" altLang="en-US" dirty="0" smtClean="0"/>
              <a:t>診斷教學</a:t>
            </a:r>
            <a:endParaRPr lang="zh-TW" altLang="en-US" dirty="0"/>
          </a:p>
        </p:txBody>
      </p:sp>
      <p:sp>
        <p:nvSpPr>
          <p:cNvPr id="18459" name="Text Box 27"/>
          <p:cNvSpPr txBox="1">
            <a:spLocks noChangeArrowheads="1"/>
          </p:cNvSpPr>
          <p:nvPr/>
        </p:nvSpPr>
        <p:spPr bwMode="auto">
          <a:xfrm>
            <a:off x="7399339" y="5224463"/>
            <a:ext cx="1107955" cy="369314"/>
          </a:xfrm>
          <a:prstGeom prst="rect">
            <a:avLst/>
          </a:prstGeom>
          <a:noFill/>
          <a:ln w="9525">
            <a:noFill/>
            <a:miter lim="800000"/>
            <a:headEnd/>
            <a:tailEnd/>
          </a:ln>
          <a:effectLst/>
        </p:spPr>
        <p:txBody>
          <a:bodyPr wrap="none" lIns="91420" tIns="45711" rIns="91420" bIns="45711">
            <a:spAutoFit/>
          </a:bodyPr>
          <a:lstStyle/>
          <a:p>
            <a:r>
              <a:rPr lang="zh-TW" altLang="en-US" dirty="0" smtClean="0"/>
              <a:t>擬訂計畫</a:t>
            </a:r>
            <a:endParaRPr lang="zh-TW" altLang="en-US" dirty="0"/>
          </a:p>
        </p:txBody>
      </p:sp>
      <p:sp>
        <p:nvSpPr>
          <p:cNvPr id="18460" name="Text Box 28"/>
          <p:cNvSpPr txBox="1">
            <a:spLocks noChangeArrowheads="1"/>
          </p:cNvSpPr>
          <p:nvPr/>
        </p:nvSpPr>
        <p:spPr bwMode="auto">
          <a:xfrm>
            <a:off x="592139" y="5297490"/>
            <a:ext cx="1107955" cy="369314"/>
          </a:xfrm>
          <a:prstGeom prst="rect">
            <a:avLst/>
          </a:prstGeom>
          <a:noFill/>
          <a:ln w="9525">
            <a:noFill/>
            <a:miter lim="800000"/>
            <a:headEnd/>
            <a:tailEnd/>
          </a:ln>
          <a:effectLst/>
        </p:spPr>
        <p:txBody>
          <a:bodyPr wrap="none" lIns="91420" tIns="45711" rIns="91420" bIns="45711">
            <a:spAutoFit/>
          </a:bodyPr>
          <a:lstStyle/>
          <a:p>
            <a:r>
              <a:rPr lang="zh-TW" altLang="en-US" dirty="0" smtClean="0"/>
              <a:t>課堂實踐</a:t>
            </a:r>
            <a:endParaRPr lang="zh-TW" altLang="en-US" dirty="0"/>
          </a:p>
        </p:txBody>
      </p:sp>
      <p:sp>
        <p:nvSpPr>
          <p:cNvPr id="18461" name="Text Box 29"/>
          <p:cNvSpPr txBox="1">
            <a:spLocks noChangeArrowheads="1"/>
          </p:cNvSpPr>
          <p:nvPr/>
        </p:nvSpPr>
        <p:spPr bwMode="auto">
          <a:xfrm>
            <a:off x="3971927" y="3536950"/>
            <a:ext cx="1107955" cy="646313"/>
          </a:xfrm>
          <a:prstGeom prst="rect">
            <a:avLst/>
          </a:prstGeom>
          <a:noFill/>
          <a:ln w="9525">
            <a:noFill/>
            <a:miter lim="800000"/>
            <a:headEnd/>
            <a:tailEnd/>
          </a:ln>
          <a:effectLst/>
        </p:spPr>
        <p:txBody>
          <a:bodyPr wrap="none" lIns="91420" tIns="45711" rIns="91420" bIns="45711">
            <a:spAutoFit/>
          </a:bodyPr>
          <a:lstStyle/>
          <a:p>
            <a:r>
              <a:rPr lang="zh-TW" altLang="en-US"/>
              <a:t>教師專業</a:t>
            </a:r>
          </a:p>
          <a:p>
            <a:r>
              <a:rPr lang="zh-TW" altLang="en-US"/>
              <a:t>學習社群</a:t>
            </a:r>
          </a:p>
        </p:txBody>
      </p:sp>
      <p:sp>
        <p:nvSpPr>
          <p:cNvPr id="18462" name="Text Box 30"/>
          <p:cNvSpPr txBox="1">
            <a:spLocks noChangeArrowheads="1"/>
          </p:cNvSpPr>
          <p:nvPr/>
        </p:nvSpPr>
        <p:spPr bwMode="auto">
          <a:xfrm>
            <a:off x="2463801" y="2803526"/>
            <a:ext cx="646290" cy="369314"/>
          </a:xfrm>
          <a:prstGeom prst="rect">
            <a:avLst/>
          </a:prstGeom>
          <a:noFill/>
          <a:ln w="9525">
            <a:noFill/>
            <a:miter lim="800000"/>
            <a:headEnd/>
            <a:tailEnd/>
          </a:ln>
          <a:effectLst/>
        </p:spPr>
        <p:txBody>
          <a:bodyPr wrap="none" lIns="91420" tIns="45711" rIns="91420" bIns="45711">
            <a:spAutoFit/>
          </a:bodyPr>
          <a:lstStyle/>
          <a:p>
            <a:r>
              <a:rPr lang="zh-TW" altLang="en-US"/>
              <a:t>評鑑</a:t>
            </a:r>
          </a:p>
        </p:txBody>
      </p:sp>
      <p:sp>
        <p:nvSpPr>
          <p:cNvPr id="18463" name="Text Box 31"/>
          <p:cNvSpPr txBox="1">
            <a:spLocks noChangeArrowheads="1"/>
          </p:cNvSpPr>
          <p:nvPr/>
        </p:nvSpPr>
        <p:spPr bwMode="auto">
          <a:xfrm>
            <a:off x="6156327" y="2924176"/>
            <a:ext cx="646290" cy="369314"/>
          </a:xfrm>
          <a:prstGeom prst="rect">
            <a:avLst/>
          </a:prstGeom>
          <a:noFill/>
          <a:ln w="9525">
            <a:noFill/>
            <a:miter lim="800000"/>
            <a:headEnd/>
            <a:tailEnd/>
          </a:ln>
          <a:effectLst/>
        </p:spPr>
        <p:txBody>
          <a:bodyPr wrap="none" lIns="91420" tIns="45711" rIns="91420" bIns="45711">
            <a:spAutoFit/>
          </a:bodyPr>
          <a:lstStyle/>
          <a:p>
            <a:r>
              <a:rPr lang="zh-TW" altLang="en-US"/>
              <a:t>診斷</a:t>
            </a:r>
          </a:p>
        </p:txBody>
      </p:sp>
      <p:sp>
        <p:nvSpPr>
          <p:cNvPr id="18464" name="Text Box 32"/>
          <p:cNvSpPr txBox="1">
            <a:spLocks noChangeArrowheads="1"/>
          </p:cNvSpPr>
          <p:nvPr/>
        </p:nvSpPr>
        <p:spPr bwMode="auto">
          <a:xfrm>
            <a:off x="2411414" y="4437063"/>
            <a:ext cx="646290" cy="369314"/>
          </a:xfrm>
          <a:prstGeom prst="rect">
            <a:avLst/>
          </a:prstGeom>
          <a:noFill/>
          <a:ln w="9525">
            <a:noFill/>
            <a:miter lim="800000"/>
            <a:headEnd/>
            <a:tailEnd/>
          </a:ln>
          <a:effectLst/>
        </p:spPr>
        <p:txBody>
          <a:bodyPr wrap="none" lIns="91420" tIns="45711" rIns="91420" bIns="45711">
            <a:spAutoFit/>
          </a:bodyPr>
          <a:lstStyle/>
          <a:p>
            <a:r>
              <a:rPr lang="zh-TW" altLang="en-US"/>
              <a:t>改進</a:t>
            </a:r>
          </a:p>
        </p:txBody>
      </p:sp>
      <p:sp>
        <p:nvSpPr>
          <p:cNvPr id="18465" name="Text Box 33"/>
          <p:cNvSpPr txBox="1">
            <a:spLocks noChangeArrowheads="1"/>
          </p:cNvSpPr>
          <p:nvPr/>
        </p:nvSpPr>
        <p:spPr bwMode="auto">
          <a:xfrm>
            <a:off x="6064251" y="4316413"/>
            <a:ext cx="646290" cy="369314"/>
          </a:xfrm>
          <a:prstGeom prst="rect">
            <a:avLst/>
          </a:prstGeom>
          <a:noFill/>
          <a:ln w="9525">
            <a:noFill/>
            <a:miter lim="800000"/>
            <a:headEnd/>
            <a:tailEnd/>
          </a:ln>
          <a:effectLst/>
        </p:spPr>
        <p:txBody>
          <a:bodyPr wrap="none" lIns="91420" tIns="45711" rIns="91420" bIns="45711">
            <a:spAutoFit/>
          </a:bodyPr>
          <a:lstStyle/>
          <a:p>
            <a:r>
              <a:rPr lang="zh-TW" altLang="en-US"/>
              <a:t>計畫</a:t>
            </a:r>
          </a:p>
        </p:txBody>
      </p:sp>
      <p:sp>
        <p:nvSpPr>
          <p:cNvPr id="13" name="Rectangle 55"/>
          <p:cNvSpPr>
            <a:spLocks noChangeArrowheads="1"/>
          </p:cNvSpPr>
          <p:nvPr/>
        </p:nvSpPr>
        <p:spPr bwMode="auto">
          <a:xfrm>
            <a:off x="5724130" y="6150114"/>
            <a:ext cx="3419872" cy="400091"/>
          </a:xfrm>
          <a:prstGeom prst="rect">
            <a:avLst/>
          </a:prstGeom>
          <a:noFill/>
          <a:ln w="9525">
            <a:noFill/>
            <a:miter lim="800000"/>
            <a:headEnd/>
            <a:tailEnd/>
          </a:ln>
        </p:spPr>
        <p:txBody>
          <a:bodyPr wrap="square" lIns="91420" tIns="45711" rIns="91420" bIns="45711">
            <a:spAutoFit/>
          </a:bodyPr>
          <a:lstStyle/>
          <a:p>
            <a:r>
              <a:rPr lang="zh-TW" altLang="en-US" sz="2000" dirty="0">
                <a:latin typeface="華康中特圓體" pitchFamily="49" charset="-120"/>
                <a:ea typeface="華康中特圓體" pitchFamily="49" charset="-120"/>
                <a:cs typeface="+mj-cs"/>
              </a:rPr>
              <a:t>靜宜大學   吳俊憲教授</a:t>
            </a:r>
            <a:endParaRPr lang="en-US" altLang="zh-TW" sz="2000" dirty="0">
              <a:latin typeface="華康中特圓體" pitchFamily="49" charset="-120"/>
              <a:ea typeface="華康中特圓體" pitchFamily="49" charset="-120"/>
              <a:cs typeface="+mj-cs"/>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l"/>
            <a:r>
              <a:rPr lang="zh-TW" altLang="en-US" sz="4000" dirty="0" smtClean="0"/>
              <a:t>教師社群運作方式</a:t>
            </a:r>
            <a:endParaRPr lang="zh-TW" altLang="en-US" sz="4000" dirty="0"/>
          </a:p>
        </p:txBody>
      </p:sp>
      <p:sp>
        <p:nvSpPr>
          <p:cNvPr id="3" name="副標題 2"/>
          <p:cNvSpPr>
            <a:spLocks noGrp="1"/>
          </p:cNvSpPr>
          <p:nvPr>
            <p:ph idx="1"/>
          </p:nvPr>
        </p:nvSpPr>
        <p:spPr/>
        <p:txBody>
          <a:bodyPr>
            <a:normAutofit fontScale="77500" lnSpcReduction="20000"/>
          </a:bodyPr>
          <a:lstStyle/>
          <a:p>
            <a:pPr algn="l">
              <a:buFont typeface="Wingdings" pitchFamily="2" charset="2"/>
              <a:buChar char="Ø"/>
            </a:pPr>
            <a:endParaRPr lang="en-US" altLang="zh-TW" sz="3200" dirty="0" smtClean="0"/>
          </a:p>
          <a:p>
            <a:pPr algn="l">
              <a:buFont typeface="Wingdings" pitchFamily="2" charset="2"/>
              <a:buChar char="Ø"/>
            </a:pPr>
            <a:r>
              <a:rPr lang="zh-TW" altLang="en-US" sz="3200" b="1" dirty="0" smtClean="0">
                <a:solidFill>
                  <a:srgbClr val="FF0000"/>
                </a:solidFill>
                <a:latin typeface="Times New Roman" pitchFamily="18" charset="0"/>
                <a:cs typeface="Times New Roman" pitchFamily="18" charset="0"/>
              </a:rPr>
              <a:t>增能研習</a:t>
            </a:r>
            <a:r>
              <a:rPr lang="zh-TW" altLang="en-US" sz="3200" dirty="0" smtClean="0">
                <a:latin typeface="Times New Roman" pitchFamily="18" charset="0"/>
                <a:cs typeface="Times New Roman" pitchFamily="18" charset="0"/>
              </a:rPr>
              <a:t>：</a:t>
            </a:r>
            <a:r>
              <a:rPr lang="zh-TW" altLang="en-US" sz="3200" dirty="0" smtClean="0">
                <a:solidFill>
                  <a:srgbClr val="7030A0"/>
                </a:solidFill>
                <a:latin typeface="Times New Roman" pitchFamily="18" charset="0"/>
                <a:cs typeface="Times New Roman" pitchFamily="18" charset="0"/>
              </a:rPr>
              <a:t>例如辦理研習、座談會、工作坊和參訪活動等。</a:t>
            </a:r>
          </a:p>
          <a:p>
            <a:pPr algn="l">
              <a:buFont typeface="Wingdings" pitchFamily="2" charset="2"/>
              <a:buChar char="Ø"/>
            </a:pPr>
            <a:r>
              <a:rPr lang="zh-TW" altLang="en-US" sz="3200" b="1" dirty="0" smtClean="0">
                <a:solidFill>
                  <a:srgbClr val="FF0000"/>
                </a:solidFill>
                <a:latin typeface="Times New Roman" pitchFamily="18" charset="0"/>
                <a:cs typeface="Times New Roman" pitchFamily="18" charset="0"/>
              </a:rPr>
              <a:t>對話省思</a:t>
            </a:r>
            <a:r>
              <a:rPr lang="zh-TW" altLang="en-US" sz="3200" dirty="0" smtClean="0">
                <a:solidFill>
                  <a:srgbClr val="7030A0"/>
                </a:solidFill>
                <a:latin typeface="Times New Roman" pitchFamily="18" charset="0"/>
                <a:cs typeface="Times New Roman" pitchFamily="18" charset="0"/>
              </a:rPr>
              <a:t>：例如進行教學專業對話、教學省思與回饋。</a:t>
            </a:r>
          </a:p>
          <a:p>
            <a:pPr algn="l">
              <a:buFont typeface="Wingdings" pitchFamily="2" charset="2"/>
              <a:buChar char="Ø"/>
            </a:pPr>
            <a:r>
              <a:rPr lang="zh-TW" altLang="en-US" sz="3200" b="1" dirty="0" smtClean="0">
                <a:solidFill>
                  <a:srgbClr val="FF0000"/>
                </a:solidFill>
                <a:latin typeface="Times New Roman" pitchFamily="18" charset="0"/>
                <a:cs typeface="Times New Roman" pitchFamily="18" charset="0"/>
              </a:rPr>
              <a:t>課堂實踐</a:t>
            </a:r>
            <a:r>
              <a:rPr lang="zh-TW" altLang="en-US" sz="3200" dirty="0" smtClean="0">
                <a:solidFill>
                  <a:srgbClr val="7030A0"/>
                </a:solidFill>
                <a:latin typeface="Times New Roman" pitchFamily="18" charset="0"/>
                <a:cs typeface="Times New Roman" pitchFamily="18" charset="0"/>
              </a:rPr>
              <a:t>：例如實施教學觀察與回饋、教學檔案製作與評量、共同備課／公開授課與觀課／議課等。</a:t>
            </a:r>
          </a:p>
          <a:p>
            <a:pPr algn="l">
              <a:buFont typeface="Wingdings" pitchFamily="2" charset="2"/>
              <a:buChar char="Ø"/>
            </a:pPr>
            <a:r>
              <a:rPr lang="zh-TW" altLang="en-US" sz="3200" b="1" dirty="0" smtClean="0">
                <a:solidFill>
                  <a:srgbClr val="FF0000"/>
                </a:solidFill>
                <a:latin typeface="Times New Roman" pitchFamily="18" charset="0"/>
                <a:cs typeface="Times New Roman" pitchFamily="18" charset="0"/>
              </a:rPr>
              <a:t>發表分享</a:t>
            </a:r>
            <a:r>
              <a:rPr lang="zh-TW" altLang="en-US" sz="3200" dirty="0" smtClean="0">
                <a:solidFill>
                  <a:srgbClr val="7030A0"/>
                </a:solidFill>
                <a:latin typeface="Times New Roman" pitchFamily="18" charset="0"/>
                <a:cs typeface="Times New Roman" pitchFamily="18" charset="0"/>
              </a:rPr>
              <a:t>：例如建置臉書（</a:t>
            </a:r>
            <a:r>
              <a:rPr lang="en-US" altLang="zh-TW" sz="3200" dirty="0" err="1" smtClean="0">
                <a:solidFill>
                  <a:srgbClr val="7030A0"/>
                </a:solidFill>
                <a:latin typeface="Times New Roman" pitchFamily="18" charset="0"/>
                <a:cs typeface="Times New Roman" pitchFamily="18" charset="0"/>
              </a:rPr>
              <a:t>facebook</a:t>
            </a:r>
            <a:r>
              <a:rPr lang="zh-TW" altLang="en-US" sz="3200" dirty="0" smtClean="0">
                <a:solidFill>
                  <a:srgbClr val="7030A0"/>
                </a:solidFill>
                <a:latin typeface="Times New Roman" pitchFamily="18" charset="0"/>
                <a:cs typeface="Times New Roman" pitchFamily="18" charset="0"/>
              </a:rPr>
              <a:t>）網路社群、辦理期末成果發表等。</a:t>
            </a:r>
          </a:p>
        </p:txBody>
      </p:sp>
      <p:sp>
        <p:nvSpPr>
          <p:cNvPr id="4" name="Rectangle 55"/>
          <p:cNvSpPr>
            <a:spLocks noChangeArrowheads="1"/>
          </p:cNvSpPr>
          <p:nvPr/>
        </p:nvSpPr>
        <p:spPr bwMode="auto">
          <a:xfrm>
            <a:off x="5724130" y="6150114"/>
            <a:ext cx="3419872" cy="400091"/>
          </a:xfrm>
          <a:prstGeom prst="rect">
            <a:avLst/>
          </a:prstGeom>
          <a:noFill/>
          <a:ln w="9525">
            <a:noFill/>
            <a:miter lim="800000"/>
            <a:headEnd/>
            <a:tailEnd/>
          </a:ln>
        </p:spPr>
        <p:txBody>
          <a:bodyPr wrap="square" lIns="91420" tIns="45711" rIns="91420" bIns="45711">
            <a:spAutoFit/>
          </a:bodyPr>
          <a:lstStyle/>
          <a:p>
            <a:r>
              <a:rPr lang="zh-TW" altLang="en-US" sz="2000" dirty="0">
                <a:latin typeface="華康中特圓體" pitchFamily="49" charset="-120"/>
                <a:ea typeface="華康中特圓體" pitchFamily="49" charset="-120"/>
                <a:cs typeface="+mj-cs"/>
              </a:rPr>
              <a:t>靜宜大學   吳俊憲教授</a:t>
            </a:r>
            <a:endParaRPr lang="en-US" altLang="zh-TW" sz="2000" dirty="0">
              <a:latin typeface="華康中特圓體" pitchFamily="49" charset="-120"/>
              <a:ea typeface="華康中特圓體" pitchFamily="49" charset="-120"/>
              <a:cs typeface="+mj-cs"/>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7633" y="620688"/>
            <a:ext cx="6698705" cy="681492"/>
          </a:xfrm>
        </p:spPr>
        <p:style>
          <a:lnRef idx="1">
            <a:schemeClr val="dk1"/>
          </a:lnRef>
          <a:fillRef idx="2">
            <a:schemeClr val="dk1"/>
          </a:fillRef>
          <a:effectRef idx="1">
            <a:schemeClr val="dk1"/>
          </a:effectRef>
          <a:fontRef idx="minor">
            <a:schemeClr val="dk1"/>
          </a:fontRef>
        </p:style>
        <p:txBody>
          <a:bodyPr>
            <a:normAutofit fontScale="90000"/>
          </a:bodyPr>
          <a:lstStyle/>
          <a:p>
            <a:r>
              <a:rPr lang="zh-TW" altLang="en-US" sz="4400" dirty="0" smtClean="0">
                <a:solidFill>
                  <a:srgbClr val="FFFF00"/>
                </a:solidFill>
              </a:rPr>
              <a:t>教師社群召集人角色和任務</a:t>
            </a:r>
            <a:endParaRPr lang="zh-TW" altLang="en-US" sz="4400" dirty="0">
              <a:solidFill>
                <a:srgbClr val="FFFF00"/>
              </a:solidFill>
            </a:endParaRPr>
          </a:p>
        </p:txBody>
      </p:sp>
      <p:sp>
        <p:nvSpPr>
          <p:cNvPr id="3" name="內容版面配置區 2"/>
          <p:cNvSpPr>
            <a:spLocks noGrp="1"/>
          </p:cNvSpPr>
          <p:nvPr>
            <p:ph idx="1"/>
          </p:nvPr>
        </p:nvSpPr>
        <p:spPr>
          <a:xfrm>
            <a:off x="611560" y="1556793"/>
            <a:ext cx="7058745" cy="4320480"/>
          </a:xfrm>
        </p:spPr>
        <p:txBody>
          <a:bodyPr>
            <a:normAutofit lnSpcReduction="10000"/>
          </a:bodyPr>
          <a:lstStyle/>
          <a:p>
            <a:pPr>
              <a:buFont typeface="Wingdings" pitchFamily="2" charset="2"/>
              <a:buChar char="n"/>
            </a:pPr>
            <a:r>
              <a:rPr lang="zh-TW" altLang="en-US" sz="3600" dirty="0" smtClean="0">
                <a:solidFill>
                  <a:srgbClr val="FF0000"/>
                </a:solidFill>
              </a:rPr>
              <a:t>領頭羊</a:t>
            </a:r>
            <a:r>
              <a:rPr lang="zh-TW" altLang="zh-TW" sz="3600" dirty="0" smtClean="0">
                <a:solidFill>
                  <a:srgbClr val="FF0000"/>
                </a:solidFill>
              </a:rPr>
              <a:t>特質</a:t>
            </a:r>
            <a:r>
              <a:rPr lang="zh-TW" altLang="en-US" sz="3600" dirty="0" smtClean="0"/>
              <a:t>：年資不是重點，能力不用最強</a:t>
            </a:r>
            <a:r>
              <a:rPr lang="zh-TW" altLang="zh-TW" sz="3600" dirty="0" smtClean="0"/>
              <a:t>，要</a:t>
            </a:r>
            <a:r>
              <a:rPr lang="zh-TW" altLang="en-US" sz="3600" dirty="0" smtClean="0"/>
              <a:t>有學習熱誠、肯負責任、</a:t>
            </a:r>
            <a:r>
              <a:rPr lang="zh-TW" altLang="zh-TW" sz="3600" dirty="0" smtClean="0"/>
              <a:t>以身作則</a:t>
            </a:r>
            <a:r>
              <a:rPr lang="zh-TW" altLang="zh-TW" sz="3600" dirty="0"/>
              <a:t>、任勞任怨</a:t>
            </a:r>
          </a:p>
          <a:p>
            <a:pPr>
              <a:buFont typeface="Wingdings" pitchFamily="2" charset="2"/>
              <a:buChar char="n"/>
            </a:pPr>
            <a:r>
              <a:rPr lang="zh-TW" altLang="zh-TW" sz="3600" dirty="0"/>
              <a:t>要</a:t>
            </a:r>
            <a:r>
              <a:rPr lang="zh-TW" altLang="zh-TW" sz="3600" dirty="0">
                <a:solidFill>
                  <a:srgbClr val="FF0000"/>
                </a:solidFill>
              </a:rPr>
              <a:t>掌握第一次的</a:t>
            </a:r>
            <a:r>
              <a:rPr lang="zh-TW" altLang="zh-TW" sz="3600" dirty="0" smtClean="0">
                <a:solidFill>
                  <a:srgbClr val="FF0000"/>
                </a:solidFill>
              </a:rPr>
              <a:t>契機</a:t>
            </a:r>
            <a:r>
              <a:rPr lang="en-US" altLang="zh-TW" sz="3600" dirty="0" smtClean="0"/>
              <a:t>(</a:t>
            </a:r>
            <a:r>
              <a:rPr lang="zh-TW" altLang="en-US" sz="3600" dirty="0" smtClean="0"/>
              <a:t>建立願景及目標、提供誘因</a:t>
            </a:r>
            <a:r>
              <a:rPr lang="en-US" altLang="zh-TW" sz="3600" dirty="0" smtClean="0"/>
              <a:t>)</a:t>
            </a:r>
            <a:endParaRPr lang="zh-TW" altLang="zh-TW" sz="3600" dirty="0"/>
          </a:p>
          <a:p>
            <a:pPr>
              <a:buFont typeface="Wingdings" pitchFamily="2" charset="2"/>
              <a:buChar char="n"/>
            </a:pPr>
            <a:r>
              <a:rPr lang="zh-TW" altLang="en-US" sz="3600" dirty="0" smtClean="0"/>
              <a:t>要</a:t>
            </a:r>
            <a:r>
              <a:rPr lang="zh-TW" altLang="en-US" sz="3600" dirty="0" smtClean="0">
                <a:solidFill>
                  <a:srgbClr val="FF0000"/>
                </a:solidFill>
              </a:rPr>
              <a:t>循序漸進</a:t>
            </a:r>
            <a:r>
              <a:rPr lang="en-US" altLang="zh-TW" sz="3600" dirty="0" smtClean="0"/>
              <a:t>(</a:t>
            </a:r>
            <a:r>
              <a:rPr lang="zh-TW" altLang="en-US" sz="3600" dirty="0" smtClean="0"/>
              <a:t>可結合非正式社群活動</a:t>
            </a:r>
            <a:r>
              <a:rPr lang="en-US" altLang="zh-TW" sz="3600" dirty="0" smtClean="0"/>
              <a:t>)</a:t>
            </a:r>
            <a:endParaRPr lang="zh-TW" altLang="zh-TW" sz="3600" dirty="0"/>
          </a:p>
          <a:p>
            <a:endParaRPr lang="zh-TW" altLang="en-US" dirty="0"/>
          </a:p>
        </p:txBody>
      </p:sp>
      <p:sp>
        <p:nvSpPr>
          <p:cNvPr id="4" name="Rectangle 55"/>
          <p:cNvSpPr>
            <a:spLocks noChangeArrowheads="1"/>
          </p:cNvSpPr>
          <p:nvPr/>
        </p:nvSpPr>
        <p:spPr bwMode="auto">
          <a:xfrm>
            <a:off x="5724130" y="6150114"/>
            <a:ext cx="3419872" cy="400091"/>
          </a:xfrm>
          <a:prstGeom prst="rect">
            <a:avLst/>
          </a:prstGeom>
          <a:noFill/>
          <a:ln w="9525">
            <a:noFill/>
            <a:miter lim="800000"/>
            <a:headEnd/>
            <a:tailEnd/>
          </a:ln>
        </p:spPr>
        <p:txBody>
          <a:bodyPr wrap="square" lIns="91420" tIns="45711" rIns="91420" bIns="45711">
            <a:spAutoFit/>
          </a:bodyPr>
          <a:lstStyle/>
          <a:p>
            <a:r>
              <a:rPr lang="zh-TW" altLang="en-US" sz="2000" dirty="0">
                <a:latin typeface="華康中特圓體" pitchFamily="49" charset="-120"/>
                <a:ea typeface="華康中特圓體" pitchFamily="49" charset="-120"/>
                <a:cs typeface="+mj-cs"/>
              </a:rPr>
              <a:t>靜宜大學   吳俊憲教授</a:t>
            </a:r>
            <a:endParaRPr lang="en-US" altLang="zh-TW" sz="2000" dirty="0">
              <a:latin typeface="華康中特圓體" pitchFamily="49" charset="-120"/>
              <a:ea typeface="華康中特圓體" pitchFamily="49" charset="-120"/>
              <a:cs typeface="+mj-cs"/>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zh-TW" altLang="en-US" dirty="0" smtClean="0"/>
              <a:t>問題或困難點</a:t>
            </a:r>
            <a:endParaRPr lang="zh-TW" altLang="en-US" dirty="0"/>
          </a:p>
        </p:txBody>
      </p:sp>
      <p:sp>
        <p:nvSpPr>
          <p:cNvPr id="3" name="副標題 2"/>
          <p:cNvSpPr>
            <a:spLocks noGrp="1"/>
          </p:cNvSpPr>
          <p:nvPr>
            <p:ph idx="1"/>
          </p:nvPr>
        </p:nvSpPr>
        <p:spPr/>
        <p:txBody>
          <a:bodyPr>
            <a:normAutofit fontScale="55000" lnSpcReduction="20000"/>
          </a:bodyPr>
          <a:lstStyle/>
          <a:p>
            <a:pPr algn="l">
              <a:buFont typeface="Wingdings" pitchFamily="2" charset="2"/>
              <a:buChar char="Ø"/>
            </a:pPr>
            <a:r>
              <a:rPr lang="zh-TW" altLang="en-US" sz="5700" dirty="0" smtClean="0">
                <a:solidFill>
                  <a:srgbClr val="FF0000"/>
                </a:solidFill>
              </a:rPr>
              <a:t>教師面</a:t>
            </a:r>
            <a:endParaRPr lang="en-US" altLang="zh-TW" sz="5700" dirty="0" smtClean="0">
              <a:solidFill>
                <a:srgbClr val="FF0000"/>
              </a:solidFill>
            </a:endParaRPr>
          </a:p>
          <a:p>
            <a:pPr algn="l">
              <a:buFont typeface="Wingdings" pitchFamily="2" charset="2"/>
              <a:buChar char="l"/>
            </a:pPr>
            <a:r>
              <a:rPr lang="zh-TW" altLang="en-US" sz="5000" b="1" dirty="0" smtClean="0"/>
              <a:t>時間、人力和經費不足</a:t>
            </a:r>
            <a:endParaRPr lang="en-US" altLang="zh-TW" sz="5000" b="1" dirty="0" smtClean="0"/>
          </a:p>
          <a:p>
            <a:pPr algn="l">
              <a:buFont typeface="Wingdings" pitchFamily="2" charset="2"/>
              <a:buChar char="l"/>
            </a:pPr>
            <a:r>
              <a:rPr lang="zh-TW" altLang="en-US" sz="5000" b="1" dirty="0" smtClean="0"/>
              <a:t>規劃者和執行者不一致</a:t>
            </a:r>
            <a:endParaRPr lang="en-US" altLang="zh-TW" sz="5000" b="1" dirty="0" smtClean="0"/>
          </a:p>
          <a:p>
            <a:pPr algn="l">
              <a:buFont typeface="Wingdings" pitchFamily="2" charset="2"/>
              <a:buChar char="l"/>
            </a:pPr>
            <a:r>
              <a:rPr lang="zh-TW" altLang="en-US" sz="5000" b="1" dirty="0" smtClean="0"/>
              <a:t>社群召集人的意願不高</a:t>
            </a:r>
            <a:endParaRPr lang="en-US" altLang="zh-TW" sz="5000" b="1" dirty="0" smtClean="0"/>
          </a:p>
          <a:p>
            <a:pPr algn="l">
              <a:buFont typeface="Wingdings" pitchFamily="2" charset="2"/>
              <a:buChar char="Ø"/>
            </a:pPr>
            <a:r>
              <a:rPr lang="zh-TW" altLang="en-US" sz="5700" dirty="0" smtClean="0">
                <a:solidFill>
                  <a:srgbClr val="FF0000"/>
                </a:solidFill>
              </a:rPr>
              <a:t>行政支持面</a:t>
            </a:r>
            <a:endParaRPr lang="en-US" altLang="zh-TW" sz="5700" dirty="0" smtClean="0">
              <a:solidFill>
                <a:srgbClr val="FF0000"/>
              </a:solidFill>
            </a:endParaRPr>
          </a:p>
          <a:p>
            <a:pPr algn="l">
              <a:buFont typeface="Wingdings" pitchFamily="2" charset="2"/>
              <a:buChar char="l"/>
            </a:pPr>
            <a:r>
              <a:rPr lang="zh-TW" altLang="en-US" sz="4500" b="1" dirty="0" smtClean="0">
                <a:solidFill>
                  <a:srgbClr val="7030A0"/>
                </a:solidFill>
              </a:rPr>
              <a:t>未聚焦於如何連結學生學習成效的關聯性，未說明如何強化學生學習的成效影響評估，未落實課堂實踐，未符合課程與教學領導的精神和作為</a:t>
            </a:r>
            <a:endParaRPr lang="zh-TW" altLang="zh-TW" sz="4500" b="1" dirty="0" smtClean="0">
              <a:solidFill>
                <a:srgbClr val="7030A0"/>
              </a:solidFill>
            </a:endParaRPr>
          </a:p>
          <a:p>
            <a:pPr algn="l">
              <a:buFont typeface="Wingdings" pitchFamily="2" charset="2"/>
              <a:buChar char="Ø"/>
            </a:pPr>
            <a:endParaRPr lang="zh-TW" altLang="zh-TW" sz="3200" dirty="0">
              <a:solidFill>
                <a:srgbClr val="7030A0"/>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72482" y="256348"/>
            <a:ext cx="7807680" cy="6003991"/>
          </a:xfrm>
          <a:prstGeom prst="rect">
            <a:avLst/>
          </a:prstGeom>
          <a:noFill/>
          <a:ln w="9525">
            <a:noFill/>
            <a:round/>
            <a:headEnd/>
            <a:tailEnd/>
          </a:ln>
          <a:effectLst/>
        </p:spPr>
        <p:txBody>
          <a:bodyPr lIns="0" tIns="0" rIns="0" bIns="0" anchor="ct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400" dirty="0">
                <a:solidFill>
                  <a:srgbClr val="002060"/>
                </a:solidFill>
                <a:latin typeface="標楷體" pitchFamily="65" charset="-120"/>
                <a:ea typeface="標楷體" pitchFamily="65" charset="-120"/>
              </a:rPr>
              <a:t>教師專業學習社群與我</a:t>
            </a:r>
          </a:p>
        </p:txBody>
      </p:sp>
    </p:spTree>
  </p:cSld>
  <p:clrMapOvr>
    <a:masterClrMapping/>
  </p:clrMapOvr>
  <p:transition spd="med">
    <p:blind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今天的重點在於討論與分享</a:t>
            </a:r>
            <a:endParaRPr lang="zh-TW" altLang="en-US" dirty="0"/>
          </a:p>
        </p:txBody>
      </p:sp>
      <p:sp>
        <p:nvSpPr>
          <p:cNvPr id="3" name="內容版面配置區 2"/>
          <p:cNvSpPr>
            <a:spLocks noGrp="1"/>
          </p:cNvSpPr>
          <p:nvPr>
            <p:ph idx="1"/>
          </p:nvPr>
        </p:nvSpPr>
        <p:spPr/>
        <p:txBody>
          <a:bodyPr/>
          <a:lstStyle/>
          <a:p>
            <a:r>
              <a:rPr lang="zh-TW" altLang="en-US" sz="3200" dirty="0" smtClean="0"/>
              <a:t>文字不需要說明，就請自行參閱。</a:t>
            </a:r>
            <a:endParaRPr lang="en-US" altLang="zh-TW" sz="3200" dirty="0" smtClean="0"/>
          </a:p>
          <a:p>
            <a:r>
              <a:rPr lang="zh-TW" altLang="en-US" sz="3200" dirty="0" smtClean="0"/>
              <a:t>討論比較重要。</a:t>
            </a:r>
            <a:endParaRPr lang="en-US" altLang="zh-TW" sz="3200" dirty="0" smtClean="0"/>
          </a:p>
          <a:p>
            <a:r>
              <a:rPr lang="zh-TW" altLang="en-US" sz="3200" dirty="0" smtClean="0"/>
              <a:t>其他人的經驗更重要。</a:t>
            </a:r>
            <a:endParaRPr lang="en-US" altLang="zh-TW" sz="3200" dirty="0" smtClean="0"/>
          </a:p>
          <a:p>
            <a:r>
              <a:rPr lang="zh-TW" altLang="en-US" sz="3200" dirty="0" smtClean="0"/>
              <a:t>提供討論的議題與時間控制。</a:t>
            </a:r>
            <a:endParaRPr lang="en-US" altLang="zh-TW" sz="3200" dirty="0" smtClean="0"/>
          </a:p>
          <a:p>
            <a:r>
              <a:rPr lang="zh-TW" altLang="en-US" sz="3200" dirty="0" smtClean="0"/>
              <a:t>其他的就交給大家！</a:t>
            </a:r>
            <a:endParaRPr lang="zh-TW" altLang="en-US" sz="3200"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pPr algn="ctr"/>
            <a:r>
              <a:rPr lang="zh-TW" altLang="en-US" dirty="0" smtClean="0"/>
              <a:t>曾經參與過兩人以上專業對話的經驗？</a:t>
            </a:r>
            <a:endParaRPr lang="zh-TW" altLang="en-US" dirty="0"/>
          </a:p>
        </p:txBody>
      </p:sp>
      <p:sp>
        <p:nvSpPr>
          <p:cNvPr id="5" name="副標題 4"/>
          <p:cNvSpPr>
            <a:spLocks noGrp="1"/>
          </p:cNvSpPr>
          <p:nvPr>
            <p:ph type="subTitle"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72482" y="296671"/>
            <a:ext cx="8471519" cy="1146360"/>
          </a:xfrm>
          <a:ln/>
        </p:spPr>
        <p:txBody>
          <a:bodyPr>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7030A0"/>
                </a:solidFill>
                <a:latin typeface="標楷體" pitchFamily="65" charset="-120"/>
                <a:ea typeface="標楷體" pitchFamily="65" charset="-120"/>
              </a:rPr>
              <a:t>想一想、寫一寫</a:t>
            </a:r>
            <a:r>
              <a:rPr lang="zh-TW" dirty="0" smtClean="0">
                <a:solidFill>
                  <a:srgbClr val="7030A0"/>
                </a:solidFill>
                <a:latin typeface="標楷體" pitchFamily="65" charset="-120"/>
                <a:ea typeface="標楷體" pitchFamily="65" charset="-120"/>
              </a:rPr>
              <a:t>、聽</a:t>
            </a:r>
            <a:r>
              <a:rPr lang="zh-TW" dirty="0">
                <a:solidFill>
                  <a:srgbClr val="7030A0"/>
                </a:solidFill>
                <a:latin typeface="標楷體" pitchFamily="65" charset="-120"/>
                <a:ea typeface="標楷體" pitchFamily="65" charset="-120"/>
              </a:rPr>
              <a:t>一聽、說一說</a:t>
            </a:r>
            <a:r>
              <a:rPr lang="en-US" sz="1800" dirty="0">
                <a:solidFill>
                  <a:srgbClr val="7030A0"/>
                </a:solidFill>
                <a:latin typeface="標楷體" pitchFamily="65" charset="-120"/>
                <a:ea typeface="標楷體" pitchFamily="65" charset="-120"/>
              </a:rPr>
              <a:t>1</a:t>
            </a:r>
          </a:p>
        </p:txBody>
      </p:sp>
      <p:sp>
        <p:nvSpPr>
          <p:cNvPr id="9218" name="Rectangle 2"/>
          <p:cNvSpPr>
            <a:spLocks noGrp="1" noChangeArrowheads="1"/>
          </p:cNvSpPr>
          <p:nvPr>
            <p:ph idx="1"/>
          </p:nvPr>
        </p:nvSpPr>
        <p:spPr>
          <a:xfrm>
            <a:off x="653760" y="1725303"/>
            <a:ext cx="7957440" cy="4478870"/>
          </a:xfrm>
          <a:ln/>
        </p:spPr>
        <p:txBody>
          <a:bodyPr/>
          <a:lstStyle/>
          <a:p>
            <a:pPr marL="390205" indent="-293733">
              <a:buClr>
                <a:srgbClr val="E6E6E6"/>
              </a:buClr>
              <a:buSzPct val="33000"/>
              <a:buBlip>
                <a:blip r:embed="rId3"/>
              </a:buBlip>
              <a:tabLst>
                <a:tab pos="390205" algn="l"/>
                <a:tab pos="485238" algn="l"/>
                <a:tab pos="892721" algn="l"/>
                <a:tab pos="1300205" algn="l"/>
                <a:tab pos="1707688" algn="l"/>
                <a:tab pos="2115173" algn="l"/>
                <a:tab pos="2522655" algn="l"/>
                <a:tab pos="2930140" algn="l"/>
                <a:tab pos="3337623" algn="l"/>
                <a:tab pos="3745107" algn="l"/>
                <a:tab pos="4152590" algn="l"/>
                <a:tab pos="4560075" algn="l"/>
                <a:tab pos="4967558" algn="l"/>
                <a:tab pos="5375043" algn="l"/>
                <a:tab pos="5782526" algn="l"/>
                <a:tab pos="6190010" algn="l"/>
                <a:tab pos="6597493" algn="l"/>
                <a:tab pos="7004978" algn="l"/>
                <a:tab pos="7412460" algn="l"/>
                <a:tab pos="7819945" algn="l"/>
                <a:tab pos="8227428" algn="l"/>
              </a:tabLst>
            </a:pPr>
            <a:r>
              <a:rPr lang="zh-TW" sz="2800" b="1" dirty="0">
                <a:solidFill>
                  <a:srgbClr val="7030A0"/>
                </a:solidFill>
                <a:latin typeface="標楷體" pitchFamily="65" charset="-120"/>
                <a:ea typeface="標楷體" pitchFamily="65" charset="-120"/>
              </a:rPr>
              <a:t>我參與教師專業學習社群的經驗有哪些？</a:t>
            </a:r>
          </a:p>
          <a:p>
            <a:pPr marL="390205" indent="-293733">
              <a:buClr>
                <a:srgbClr val="E6E6E6"/>
              </a:buClr>
              <a:buSzPct val="33000"/>
              <a:buBlip>
                <a:blip r:embed="rId3"/>
              </a:buBlip>
              <a:tabLst>
                <a:tab pos="390205" algn="l"/>
                <a:tab pos="485238" algn="l"/>
                <a:tab pos="892721" algn="l"/>
                <a:tab pos="1300205" algn="l"/>
                <a:tab pos="1707688" algn="l"/>
                <a:tab pos="2115173" algn="l"/>
                <a:tab pos="2522655" algn="l"/>
                <a:tab pos="2930140" algn="l"/>
                <a:tab pos="3337623" algn="l"/>
                <a:tab pos="3745107" algn="l"/>
                <a:tab pos="4152590" algn="l"/>
                <a:tab pos="4560075" algn="l"/>
                <a:tab pos="4967558" algn="l"/>
                <a:tab pos="5375043" algn="l"/>
                <a:tab pos="5782526" algn="l"/>
                <a:tab pos="6190010" algn="l"/>
                <a:tab pos="6597493" algn="l"/>
                <a:tab pos="7004978" algn="l"/>
                <a:tab pos="7412460" algn="l"/>
                <a:tab pos="7819945" algn="l"/>
                <a:tab pos="8227428" algn="l"/>
              </a:tabLst>
            </a:pPr>
            <a:r>
              <a:rPr lang="zh-TW" sz="2800" b="1" dirty="0" smtClean="0">
                <a:solidFill>
                  <a:srgbClr val="7030A0"/>
                </a:solidFill>
                <a:latin typeface="標楷體" pitchFamily="65" charset="-120"/>
                <a:ea typeface="標楷體" pitchFamily="65" charset="-120"/>
              </a:rPr>
              <a:t>當初</a:t>
            </a:r>
            <a:r>
              <a:rPr lang="zh-TW" sz="2800" b="1" dirty="0">
                <a:solidFill>
                  <a:srgbClr val="7030A0"/>
                </a:solidFill>
                <a:latin typeface="標楷體" pitchFamily="65" charset="-120"/>
                <a:ea typeface="標楷體" pitchFamily="65" charset="-120"/>
              </a:rPr>
              <a:t>是怎麼開始加入的？</a:t>
            </a:r>
          </a:p>
          <a:p>
            <a:pPr marL="390205" indent="-293733">
              <a:buClr>
                <a:srgbClr val="E6E6E6"/>
              </a:buClr>
              <a:buSzPct val="33000"/>
              <a:buBlip>
                <a:blip r:embed="rId3"/>
              </a:buBlip>
              <a:tabLst>
                <a:tab pos="390205" algn="l"/>
                <a:tab pos="485238" algn="l"/>
                <a:tab pos="892721" algn="l"/>
                <a:tab pos="1300205" algn="l"/>
                <a:tab pos="1707688" algn="l"/>
                <a:tab pos="2115173" algn="l"/>
                <a:tab pos="2522655" algn="l"/>
                <a:tab pos="2930140" algn="l"/>
                <a:tab pos="3337623" algn="l"/>
                <a:tab pos="3745107" algn="l"/>
                <a:tab pos="4152590" algn="l"/>
                <a:tab pos="4560075" algn="l"/>
                <a:tab pos="4967558" algn="l"/>
                <a:tab pos="5375043" algn="l"/>
                <a:tab pos="5782526" algn="l"/>
                <a:tab pos="6190010" algn="l"/>
                <a:tab pos="6597493" algn="l"/>
                <a:tab pos="7004978" algn="l"/>
                <a:tab pos="7412460" algn="l"/>
                <a:tab pos="7819945" algn="l"/>
                <a:tab pos="8227428" algn="l"/>
              </a:tabLst>
            </a:pPr>
            <a:r>
              <a:rPr lang="zh-TW" sz="2800" b="1" dirty="0" smtClean="0">
                <a:solidFill>
                  <a:srgbClr val="7030A0"/>
                </a:solidFill>
                <a:latin typeface="標楷體" pitchFamily="65" charset="-120"/>
                <a:ea typeface="標楷體" pitchFamily="65" charset="-120"/>
              </a:rPr>
              <a:t>這些</a:t>
            </a:r>
            <a:r>
              <a:rPr lang="zh-TW" sz="2800" b="1" dirty="0">
                <a:solidFill>
                  <a:srgbClr val="7030A0"/>
                </a:solidFill>
                <a:latin typeface="標楷體" pitchFamily="65" charset="-120"/>
                <a:ea typeface="標楷體" pitchFamily="65" charset="-120"/>
              </a:rPr>
              <a:t>經驗對我的意義是什麼？</a:t>
            </a:r>
          </a:p>
          <a:p>
            <a:pPr marL="390205" indent="-293733">
              <a:buClr>
                <a:srgbClr val="E6E6E6"/>
              </a:buClr>
              <a:buSzPct val="33000"/>
              <a:buBlip>
                <a:blip r:embed="rId3"/>
              </a:buBlip>
              <a:tabLst>
                <a:tab pos="390205" algn="l"/>
                <a:tab pos="485238" algn="l"/>
                <a:tab pos="892721" algn="l"/>
                <a:tab pos="1300205" algn="l"/>
                <a:tab pos="1707688" algn="l"/>
                <a:tab pos="2115173" algn="l"/>
                <a:tab pos="2522655" algn="l"/>
                <a:tab pos="2930140" algn="l"/>
                <a:tab pos="3337623" algn="l"/>
                <a:tab pos="3745107" algn="l"/>
                <a:tab pos="4152590" algn="l"/>
                <a:tab pos="4560075" algn="l"/>
                <a:tab pos="4967558" algn="l"/>
                <a:tab pos="5375043" algn="l"/>
                <a:tab pos="5782526" algn="l"/>
                <a:tab pos="6190010" algn="l"/>
                <a:tab pos="6597493" algn="l"/>
                <a:tab pos="7004978" algn="l"/>
                <a:tab pos="7412460" algn="l"/>
                <a:tab pos="7819945" algn="l"/>
                <a:tab pos="8227428" algn="l"/>
              </a:tabLst>
            </a:pPr>
            <a:r>
              <a:rPr lang="zh-TW" sz="2800" b="1" dirty="0" smtClean="0">
                <a:solidFill>
                  <a:srgbClr val="7030A0"/>
                </a:solidFill>
                <a:latin typeface="標楷體" pitchFamily="65" charset="-120"/>
                <a:ea typeface="標楷體" pitchFamily="65" charset="-120"/>
              </a:rPr>
              <a:t>從中</a:t>
            </a:r>
            <a:r>
              <a:rPr lang="zh-TW" sz="2800" b="1" dirty="0">
                <a:solidFill>
                  <a:srgbClr val="7030A0"/>
                </a:solidFill>
                <a:latin typeface="標楷體" pitchFamily="65" charset="-120"/>
                <a:ea typeface="標楷體" pitchFamily="65" charset="-120"/>
              </a:rPr>
              <a:t>獲得哪些學習與成長？</a:t>
            </a:r>
          </a:p>
        </p:txBody>
      </p:sp>
      <p:sp>
        <p:nvSpPr>
          <p:cNvPr id="4" name="文字方塊 3"/>
          <p:cNvSpPr txBox="1"/>
          <p:nvPr/>
        </p:nvSpPr>
        <p:spPr>
          <a:xfrm>
            <a:off x="4963905" y="5911326"/>
            <a:ext cx="3723097" cy="360747"/>
          </a:xfrm>
          <a:prstGeom prst="rect">
            <a:avLst/>
          </a:prstGeom>
          <a:noFill/>
        </p:spPr>
        <p:txBody>
          <a:bodyPr wrap="square" lIns="82936" tIns="41469" rIns="82936" bIns="41469" rtlCol="0">
            <a:spAutoFit/>
          </a:bodyPr>
          <a:lstStyle/>
          <a:p>
            <a:r>
              <a:rPr lang="zh-TW" altLang="en-US" dirty="0" smtClean="0"/>
              <a:t>台東教育大學  汪履維 教授</a:t>
            </a:r>
            <a:endParaRPr lang="zh-TW" altLang="en-US" dirty="0"/>
          </a:p>
        </p:txBody>
      </p:sp>
    </p:spTree>
  </p:cSld>
  <p:clrMapOvr>
    <a:masterClrMapping/>
  </p:clrMapOvr>
  <p:transition spd="med">
    <p:blind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26363" y="256347"/>
            <a:ext cx="8491274" cy="1143480"/>
          </a:xfrm>
          <a:ln/>
        </p:spPr>
        <p:txBody>
          <a:bodyPr>
            <a:normAutofit/>
          </a:bodyP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7030A0"/>
                </a:solidFill>
                <a:latin typeface="標楷體" pitchFamily="65" charset="-120"/>
                <a:ea typeface="標楷體" pitchFamily="65" charset="-120"/>
              </a:rPr>
              <a:t>想一想、寫一寫、聽一聽、說一說</a:t>
            </a:r>
            <a:r>
              <a:rPr lang="en-US" altLang="zh-TW" sz="1800" dirty="0">
                <a:solidFill>
                  <a:srgbClr val="7030A0"/>
                </a:solidFill>
                <a:latin typeface="標楷體" pitchFamily="65" charset="-120"/>
                <a:ea typeface="標楷體" pitchFamily="65" charset="-120"/>
              </a:rPr>
              <a:t>2</a:t>
            </a:r>
            <a:endParaRPr lang="en-US" sz="1800" dirty="0">
              <a:solidFill>
                <a:srgbClr val="7030A0"/>
              </a:solidFill>
              <a:latin typeface="標楷體" pitchFamily="65" charset="-120"/>
              <a:ea typeface="標楷體" pitchFamily="65" charset="-120"/>
            </a:endParaRPr>
          </a:p>
        </p:txBody>
      </p:sp>
      <p:sp>
        <p:nvSpPr>
          <p:cNvPr id="10242" name="Rectangle 2"/>
          <p:cNvSpPr>
            <a:spLocks noGrp="1" noChangeArrowheads="1"/>
          </p:cNvSpPr>
          <p:nvPr>
            <p:ph idx="1"/>
          </p:nvPr>
        </p:nvSpPr>
        <p:spPr>
          <a:xfrm>
            <a:off x="672481" y="1781469"/>
            <a:ext cx="7956000" cy="4477430"/>
          </a:xfrm>
          <a:ln/>
        </p:spPr>
        <p:txBody>
          <a:bodyPr/>
          <a:lstStyle/>
          <a:p>
            <a:pPr marL="702657" indent="-603307">
              <a:buSzPct val="33000"/>
              <a:buBlip>
                <a:blip r:embed="rId3"/>
              </a:buBlip>
              <a:tabLst>
                <a:tab pos="702657" algn="l"/>
                <a:tab pos="797689" algn="l"/>
                <a:tab pos="1205173" algn="l"/>
                <a:tab pos="1612657" algn="l"/>
                <a:tab pos="2020141" algn="l"/>
                <a:tab pos="2427625" algn="l"/>
                <a:tab pos="2835108" algn="l"/>
                <a:tab pos="3242592" algn="l"/>
                <a:tab pos="3650075" algn="l"/>
                <a:tab pos="4057559" algn="l"/>
                <a:tab pos="4465043" algn="l"/>
                <a:tab pos="4872527" algn="l"/>
                <a:tab pos="5280010" algn="l"/>
                <a:tab pos="5687494" algn="l"/>
                <a:tab pos="6094978" algn="l"/>
                <a:tab pos="6502462" algn="l"/>
                <a:tab pos="6909946" algn="l"/>
                <a:tab pos="7317430" algn="l"/>
                <a:tab pos="7724913" algn="l"/>
                <a:tab pos="8132396" algn="l"/>
                <a:tab pos="8539880" algn="l"/>
              </a:tabLst>
            </a:pPr>
            <a:r>
              <a:rPr lang="zh-TW" sz="2800" b="1" dirty="0">
                <a:solidFill>
                  <a:srgbClr val="7030A0"/>
                </a:solidFill>
                <a:latin typeface="標楷體" pitchFamily="65" charset="-120"/>
                <a:ea typeface="標楷體" pitchFamily="65" charset="-120"/>
              </a:rPr>
              <a:t>對於教師專業學習社群，我最想進一步了解的有哪些</a:t>
            </a:r>
            <a:r>
              <a:rPr lang="zh-TW" sz="2800" b="1" dirty="0" smtClean="0">
                <a:solidFill>
                  <a:srgbClr val="7030A0"/>
                </a:solidFill>
                <a:latin typeface="標楷體" pitchFamily="65" charset="-120"/>
                <a:ea typeface="標楷體" pitchFamily="65" charset="-120"/>
              </a:rPr>
              <a:t>？</a:t>
            </a:r>
            <a:endParaRPr lang="en-US" altLang="zh-TW" sz="2800" b="1" dirty="0" smtClean="0">
              <a:solidFill>
                <a:srgbClr val="7030A0"/>
              </a:solidFill>
              <a:latin typeface="標楷體" pitchFamily="65" charset="-120"/>
              <a:ea typeface="標楷體" pitchFamily="65" charset="-120"/>
            </a:endParaRPr>
          </a:p>
          <a:p>
            <a:pPr marL="702657" indent="-603307">
              <a:buSzPct val="33000"/>
              <a:buBlip>
                <a:blip r:embed="rId3"/>
              </a:buBlip>
              <a:tabLst>
                <a:tab pos="702657" algn="l"/>
                <a:tab pos="797689" algn="l"/>
                <a:tab pos="1205173" algn="l"/>
                <a:tab pos="1612657" algn="l"/>
                <a:tab pos="2020141" algn="l"/>
                <a:tab pos="2427625" algn="l"/>
                <a:tab pos="2835108" algn="l"/>
                <a:tab pos="3242592" algn="l"/>
                <a:tab pos="3650075" algn="l"/>
                <a:tab pos="4057559" algn="l"/>
                <a:tab pos="4465043" algn="l"/>
                <a:tab pos="4872527" algn="l"/>
                <a:tab pos="5280010" algn="l"/>
                <a:tab pos="5687494" algn="l"/>
                <a:tab pos="6094978" algn="l"/>
                <a:tab pos="6502462" algn="l"/>
                <a:tab pos="6909946" algn="l"/>
                <a:tab pos="7317430" algn="l"/>
                <a:tab pos="7724913" algn="l"/>
                <a:tab pos="8132396" algn="l"/>
                <a:tab pos="8539880" algn="l"/>
              </a:tabLst>
            </a:pPr>
            <a:r>
              <a:rPr lang="zh-TW" sz="2800" b="1" dirty="0" smtClean="0">
                <a:solidFill>
                  <a:srgbClr val="7030A0"/>
                </a:solidFill>
                <a:latin typeface="標楷體" pitchFamily="65" charset="-120"/>
                <a:ea typeface="標楷體" pitchFamily="65" charset="-120"/>
              </a:rPr>
              <a:t>對</a:t>
            </a:r>
            <a:r>
              <a:rPr lang="zh-TW" altLang="en-US" sz="2800" b="1" dirty="0" smtClean="0">
                <a:solidFill>
                  <a:srgbClr val="7030A0"/>
                </a:solidFill>
                <a:latin typeface="標楷體" pitchFamily="65" charset="-120"/>
                <a:ea typeface="標楷體" pitchFamily="65" charset="-120"/>
              </a:rPr>
              <a:t>於這一堂課</a:t>
            </a:r>
            <a:r>
              <a:rPr lang="zh-TW" sz="2800" b="1" dirty="0" smtClean="0">
                <a:solidFill>
                  <a:srgbClr val="7030A0"/>
                </a:solidFill>
                <a:latin typeface="標楷體" pitchFamily="65" charset="-120"/>
                <a:ea typeface="標楷體" pitchFamily="65" charset="-120"/>
              </a:rPr>
              <a:t>的</a:t>
            </a:r>
            <a:r>
              <a:rPr lang="zh-TW" sz="2800" b="1" dirty="0">
                <a:solidFill>
                  <a:srgbClr val="7030A0"/>
                </a:solidFill>
                <a:latin typeface="標楷體" pitchFamily="65" charset="-120"/>
                <a:ea typeface="標楷體" pitchFamily="65" charset="-120"/>
              </a:rPr>
              <a:t>研習，我最大的期待是什麼？</a:t>
            </a:r>
          </a:p>
        </p:txBody>
      </p:sp>
      <p:sp>
        <p:nvSpPr>
          <p:cNvPr id="4" name="文字方塊 3"/>
          <p:cNvSpPr txBox="1"/>
          <p:nvPr/>
        </p:nvSpPr>
        <p:spPr>
          <a:xfrm>
            <a:off x="4963905" y="5911326"/>
            <a:ext cx="3723097" cy="360747"/>
          </a:xfrm>
          <a:prstGeom prst="rect">
            <a:avLst/>
          </a:prstGeom>
          <a:noFill/>
        </p:spPr>
        <p:txBody>
          <a:bodyPr wrap="square" lIns="82936" tIns="41469" rIns="82936" bIns="41469" rtlCol="0">
            <a:spAutoFit/>
          </a:bodyPr>
          <a:lstStyle/>
          <a:p>
            <a:r>
              <a:rPr lang="zh-TW" altLang="en-US" dirty="0" smtClean="0"/>
              <a:t>台東教育大學  汪履維 教授</a:t>
            </a:r>
            <a:endParaRPr lang="zh-TW" altLang="en-US" dirty="0"/>
          </a:p>
        </p:txBody>
      </p:sp>
    </p:spTree>
  </p:cSld>
  <p:clrMapOvr>
    <a:masterClrMapping/>
  </p:clrMapOvr>
  <p:transition spd="med">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哪裡有學習社群可以參與</a:t>
            </a:r>
            <a:r>
              <a:rPr lang="en-US" altLang="zh-TW" dirty="0" smtClean="0"/>
              <a:t>&amp;</a:t>
            </a:r>
            <a:r>
              <a:rPr lang="zh-TW" altLang="en-US" dirty="0" smtClean="0"/>
              <a:t>經營？</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55776" y="1700808"/>
            <a:ext cx="6117441" cy="2209800"/>
          </a:xfrm>
        </p:spPr>
        <p:txBody>
          <a:bodyPr>
            <a:normAutofit fontScale="90000"/>
          </a:bodyPr>
          <a:lstStyle/>
          <a:p>
            <a:pPr algn="l"/>
            <a:r>
              <a:rPr lang="zh-TW" altLang="en-US" i="0" dirty="0" smtClean="0">
                <a:solidFill>
                  <a:srgbClr val="7030A0"/>
                </a:solidFill>
              </a:rPr>
              <a:t>生活課程的學習社群經營，主要的關注的議題？</a:t>
            </a:r>
            <a:endParaRPr lang="zh-TW" altLang="en-US" i="0" dirty="0">
              <a:solidFill>
                <a:srgbClr val="7030A0"/>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跟自己比較接近的學習社群經營</a:t>
            </a:r>
            <a:endParaRPr lang="zh-TW" altLang="en-US" dirty="0"/>
          </a:p>
        </p:txBody>
      </p:sp>
      <p:sp>
        <p:nvSpPr>
          <p:cNvPr id="3" name="文字版面配置區 2"/>
          <p:cNvSpPr>
            <a:spLocks noGrp="1"/>
          </p:cNvSpPr>
          <p:nvPr>
            <p:ph type="body"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0"/>
            <a:ext cx="7543800" cy="1219200"/>
          </a:xfrm>
        </p:spPr>
        <p:txBody>
          <a:bodyPr>
            <a:normAutofit/>
          </a:bodyPr>
          <a:lstStyle/>
          <a:p>
            <a:r>
              <a:rPr lang="zh-TW" altLang="en-US" i="0" dirty="0" smtClean="0"/>
              <a:t>一般關注議題，哪一個先討論？</a:t>
            </a:r>
            <a:endParaRPr lang="zh-TW" altLang="en-US" i="0" dirty="0"/>
          </a:p>
        </p:txBody>
      </p:sp>
      <p:sp>
        <p:nvSpPr>
          <p:cNvPr id="3" name="內容版面配置區 2"/>
          <p:cNvSpPr>
            <a:spLocks noGrp="1"/>
          </p:cNvSpPr>
          <p:nvPr>
            <p:ph idx="1"/>
          </p:nvPr>
        </p:nvSpPr>
        <p:spPr>
          <a:xfrm>
            <a:off x="718267" y="1273297"/>
            <a:ext cx="7954560" cy="4998585"/>
          </a:xfrm>
        </p:spPr>
        <p:txBody>
          <a:bodyPr>
            <a:normAutofit fontScale="85000" lnSpcReduction="10000"/>
          </a:bodyPr>
          <a:lstStyle/>
          <a:p>
            <a:pPr marL="552911" indent="-552911"/>
            <a:r>
              <a:rPr lang="en-US" altLang="zh-TW" sz="2800" b="1" dirty="0" smtClean="0">
                <a:solidFill>
                  <a:srgbClr val="7030A0"/>
                </a:solidFill>
                <a:latin typeface="標楷體" pitchFamily="65" charset="-120"/>
                <a:ea typeface="標楷體" pitchFamily="65" charset="-120"/>
              </a:rPr>
              <a:t>1.</a:t>
            </a:r>
            <a:r>
              <a:rPr lang="zh-TW" altLang="en-US" sz="2800" b="1" dirty="0" smtClean="0">
                <a:solidFill>
                  <a:srgbClr val="7030A0"/>
                </a:solidFill>
                <a:latin typeface="標楷體" pitchFamily="65" charset="-120"/>
                <a:ea typeface="標楷體" pitchFamily="65" charset="-120"/>
              </a:rPr>
              <a:t>自己的小組社群如何規劃？</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2.</a:t>
            </a:r>
            <a:r>
              <a:rPr lang="zh-TW" altLang="en-US" sz="2800" b="1" dirty="0" smtClean="0">
                <a:solidFill>
                  <a:srgbClr val="7030A0"/>
                </a:solidFill>
                <a:latin typeface="標楷體" pitchFamily="65" charset="-120"/>
                <a:ea typeface="標楷體" pitchFamily="65" charset="-120"/>
              </a:rPr>
              <a:t>如何協助學校的國語文社群進行社群主題</a:t>
            </a:r>
            <a:r>
              <a:rPr lang="en-US" altLang="zh-TW" sz="2800" b="1" dirty="0" smtClean="0">
                <a:solidFill>
                  <a:srgbClr val="7030A0"/>
                </a:solidFill>
                <a:latin typeface="標楷體" pitchFamily="65" charset="-120"/>
                <a:ea typeface="標楷體" pitchFamily="65" charset="-120"/>
              </a:rPr>
              <a:t>/</a:t>
            </a:r>
            <a:r>
              <a:rPr lang="zh-TW" altLang="en-US" sz="2800" b="1" dirty="0" smtClean="0">
                <a:solidFill>
                  <a:srgbClr val="7030A0"/>
                </a:solidFill>
                <a:latin typeface="標楷體" pitchFamily="65" charset="-120"/>
                <a:ea typeface="標楷體" pitchFamily="65" charset="-120"/>
              </a:rPr>
              <a:t>議題設定？</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3.</a:t>
            </a:r>
            <a:r>
              <a:rPr lang="zh-TW" altLang="en-US" sz="2800" b="1" dirty="0" smtClean="0">
                <a:solidFill>
                  <a:srgbClr val="7030A0"/>
                </a:solidFill>
                <a:latin typeface="標楷體" pitchFamily="65" charset="-120"/>
                <a:ea typeface="標楷體" pitchFamily="65" charset="-120"/>
              </a:rPr>
              <a:t>我們能夠或需要為社群提供哪些協助？</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4.</a:t>
            </a:r>
            <a:r>
              <a:rPr lang="zh-TW" altLang="en-US" sz="2800" b="1" dirty="0" smtClean="0">
                <a:solidFill>
                  <a:srgbClr val="7030A0"/>
                </a:solidFill>
                <a:latin typeface="標楷體" pitchFamily="65" charset="-120"/>
                <a:ea typeface="標楷體" pitchFamily="65" charset="-120"/>
              </a:rPr>
              <a:t>怎樣扮演成功的領頭羊？</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5.</a:t>
            </a:r>
            <a:r>
              <a:rPr lang="zh-TW" altLang="en-US" sz="2800" b="1" dirty="0" smtClean="0">
                <a:solidFill>
                  <a:srgbClr val="7030A0"/>
                </a:solidFill>
                <a:latin typeface="標楷體" pitchFamily="65" charset="-120"/>
                <a:ea typeface="標楷體" pitchFamily="65" charset="-120"/>
              </a:rPr>
              <a:t>如何促進對話中專業的交流與激盪？</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6.</a:t>
            </a:r>
            <a:r>
              <a:rPr lang="zh-TW" altLang="en-US" sz="2800" b="1" dirty="0" smtClean="0">
                <a:solidFill>
                  <a:srgbClr val="7030A0"/>
                </a:solidFill>
                <a:latin typeface="標楷體" pitchFamily="65" charset="-120"/>
                <a:ea typeface="標楷體" pitchFamily="65" charset="-120"/>
              </a:rPr>
              <a:t>如何讓老師願意改變</a:t>
            </a:r>
            <a:r>
              <a:rPr lang="en-US" altLang="zh-TW" sz="2800" b="1" dirty="0" smtClean="0">
                <a:solidFill>
                  <a:srgbClr val="7030A0"/>
                </a:solidFill>
                <a:latin typeface="標楷體" pitchFamily="65" charset="-120"/>
                <a:ea typeface="標楷體" pitchFamily="65" charset="-120"/>
              </a:rPr>
              <a:t>(</a:t>
            </a:r>
            <a:r>
              <a:rPr lang="zh-TW" altLang="en-US" sz="2800" b="1" dirty="0" smtClean="0">
                <a:solidFill>
                  <a:srgbClr val="7030A0"/>
                </a:solidFill>
                <a:latin typeface="標楷體" pitchFamily="65" charset="-120"/>
                <a:ea typeface="標楷體" pitchFamily="65" charset="-120"/>
              </a:rPr>
              <a:t>啟動動機</a:t>
            </a:r>
            <a:r>
              <a:rPr lang="en-US" altLang="zh-TW" sz="2800" b="1" dirty="0" smtClean="0">
                <a:solidFill>
                  <a:srgbClr val="7030A0"/>
                </a:solidFill>
                <a:latin typeface="標楷體" pitchFamily="65" charset="-120"/>
                <a:ea typeface="標楷體" pitchFamily="65" charset="-120"/>
              </a:rPr>
              <a:t>)</a:t>
            </a:r>
            <a:r>
              <a:rPr lang="zh-TW" altLang="en-US" sz="2800" b="1" dirty="0" smtClean="0">
                <a:solidFill>
                  <a:srgbClr val="7030A0"/>
                </a:solidFill>
                <a:latin typeface="標楷體" pitchFamily="65" charset="-120"/>
                <a:ea typeface="標楷體" pitchFamily="65" charset="-120"/>
              </a:rPr>
              <a:t>？</a:t>
            </a:r>
            <a:endParaRPr lang="en-US" altLang="zh-TW" sz="2800" b="1" dirty="0" smtClean="0">
              <a:solidFill>
                <a:srgbClr val="7030A0"/>
              </a:solidFill>
              <a:latin typeface="標楷體" pitchFamily="65" charset="-120"/>
              <a:ea typeface="標楷體" pitchFamily="65" charset="-120"/>
            </a:endParaRPr>
          </a:p>
          <a:p>
            <a:pPr marL="552911" indent="-552911"/>
            <a:r>
              <a:rPr lang="en-US" altLang="zh-TW" sz="2800" b="1" dirty="0" smtClean="0">
                <a:solidFill>
                  <a:srgbClr val="7030A0"/>
                </a:solidFill>
                <a:latin typeface="標楷體" pitchFamily="65" charset="-120"/>
                <a:ea typeface="標楷體" pitchFamily="65" charset="-120"/>
              </a:rPr>
              <a:t>7.</a:t>
            </a:r>
            <a:r>
              <a:rPr lang="zh-TW" altLang="en-US" sz="2800" b="1" dirty="0" smtClean="0">
                <a:solidFill>
                  <a:srgbClr val="7030A0"/>
                </a:solidFill>
                <a:latin typeface="標楷體" pitchFamily="65" charset="-120"/>
                <a:ea typeface="標楷體" pitchFamily="65" charset="-120"/>
              </a:rPr>
              <a:t>不同規模學校有效運作模式為何？需要考量因素有那些？</a:t>
            </a:r>
            <a:r>
              <a:rPr lang="en-US" altLang="zh-TW" sz="2800" b="1" dirty="0" smtClean="0">
                <a:solidFill>
                  <a:srgbClr val="7030A0"/>
                </a:solidFill>
                <a:latin typeface="標楷體" pitchFamily="65" charset="-120"/>
                <a:ea typeface="標楷體" pitchFamily="65" charset="-120"/>
              </a:rPr>
              <a:t>(</a:t>
            </a:r>
            <a:r>
              <a:rPr lang="zh-TW" altLang="en-US" sz="2800" b="1" dirty="0" smtClean="0">
                <a:solidFill>
                  <a:srgbClr val="7030A0"/>
                </a:solidFill>
                <a:latin typeface="標楷體" pitchFamily="65" charset="-120"/>
                <a:ea typeface="標楷體" pitchFamily="65" charset="-120"/>
              </a:rPr>
              <a:t>如：辦理老師有興趣的研習或議題研討</a:t>
            </a:r>
            <a:r>
              <a:rPr lang="en-US" altLang="zh-TW" sz="2800" b="1" dirty="0" smtClean="0">
                <a:solidFill>
                  <a:srgbClr val="7030A0"/>
                </a:solidFill>
                <a:latin typeface="標楷體" pitchFamily="65" charset="-120"/>
                <a:ea typeface="標楷體" pitchFamily="65" charset="-120"/>
              </a:rPr>
              <a:t>)</a:t>
            </a:r>
          </a:p>
          <a:p>
            <a:pPr marL="552911" indent="-552911"/>
            <a:r>
              <a:rPr lang="en-US" altLang="zh-TW" sz="2800" b="1" dirty="0" smtClean="0">
                <a:solidFill>
                  <a:srgbClr val="7030A0"/>
                </a:solidFill>
                <a:latin typeface="標楷體" pitchFamily="65" charset="-120"/>
                <a:ea typeface="標楷體" pitchFamily="65" charset="-120"/>
              </a:rPr>
              <a:t>8.</a:t>
            </a:r>
            <a:r>
              <a:rPr lang="zh-TW" altLang="en-US" sz="2800" b="1" dirty="0" smtClean="0">
                <a:solidFill>
                  <a:srgbClr val="7030A0"/>
                </a:solidFill>
                <a:latin typeface="標楷體" pitchFamily="65" charset="-120"/>
                <a:ea typeface="標楷體" pitchFamily="65" charset="-120"/>
              </a:rPr>
              <a:t>其他？</a:t>
            </a:r>
            <a:endParaRPr lang="en-US" altLang="zh-TW" sz="2800" b="1" dirty="0" smtClean="0">
              <a:solidFill>
                <a:srgbClr val="7030A0"/>
              </a:solidFill>
              <a:latin typeface="標楷體" pitchFamily="65" charset="-120"/>
              <a:ea typeface="標楷體" pitchFamily="65" charset="-120"/>
            </a:endParaRPr>
          </a:p>
          <a:p>
            <a:pPr marL="552911" indent="-552911"/>
            <a:endParaRPr lang="en-US" altLang="zh-TW" dirty="0" smtClean="0">
              <a:solidFill>
                <a:schemeClr val="bg1"/>
              </a:solidFill>
              <a:latin typeface="標楷體" pitchFamily="65" charset="-120"/>
              <a:ea typeface="標楷體" pitchFamily="65" charset="-120"/>
            </a:endParaRPr>
          </a:p>
          <a:p>
            <a:pPr marL="552911" indent="-552911"/>
            <a:endParaRPr lang="zh-TW" altLang="en-US" dirty="0" smtClean="0">
              <a:solidFill>
                <a:schemeClr val="bg1"/>
              </a:solidFill>
              <a:latin typeface="標楷體" pitchFamily="65" charset="-120"/>
              <a:ea typeface="標楷體" pitchFamily="65" charset="-120"/>
            </a:endParaRPr>
          </a:p>
        </p:txBody>
      </p:sp>
      <p:sp>
        <p:nvSpPr>
          <p:cNvPr id="4" name="文字方塊 3"/>
          <p:cNvSpPr txBox="1"/>
          <p:nvPr/>
        </p:nvSpPr>
        <p:spPr>
          <a:xfrm>
            <a:off x="5420903" y="5911326"/>
            <a:ext cx="2874194" cy="360747"/>
          </a:xfrm>
          <a:prstGeom prst="rect">
            <a:avLst/>
          </a:prstGeom>
          <a:noFill/>
        </p:spPr>
        <p:txBody>
          <a:bodyPr wrap="square" lIns="82936" tIns="41469" rIns="82936" bIns="41469" rtlCol="0">
            <a:spAutoFit/>
          </a:bodyPr>
          <a:lstStyle/>
          <a:p>
            <a:r>
              <a:rPr lang="zh-TW" altLang="en-US" b="1" dirty="0" smtClean="0">
                <a:solidFill>
                  <a:schemeClr val="accent2">
                    <a:lumMod val="75000"/>
                  </a:schemeClr>
                </a:solidFill>
              </a:rPr>
              <a:t>台東教育大學  汪履維 教授</a:t>
            </a:r>
            <a:endParaRPr lang="zh-TW" altLang="en-US" b="1" dirty="0">
              <a:solidFill>
                <a:schemeClr val="accent2">
                  <a:lumMod val="75000"/>
                </a:schemeClr>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以評量品質提升為例</a:t>
            </a:r>
            <a:endParaRPr lang="zh-TW" altLang="en-US" dirty="0"/>
          </a:p>
        </p:txBody>
      </p:sp>
      <p:sp>
        <p:nvSpPr>
          <p:cNvPr id="3" name="內容版面配置區 2"/>
          <p:cNvSpPr>
            <a:spLocks noGrp="1"/>
          </p:cNvSpPr>
          <p:nvPr>
            <p:ph idx="1"/>
          </p:nvPr>
        </p:nvSpPr>
        <p:spPr/>
        <p:txBody>
          <a:bodyPr/>
          <a:lstStyle/>
          <a:p>
            <a:r>
              <a:rPr lang="zh-TW" altLang="en-US" b="1" dirty="0" smtClean="0"/>
              <a:t>由學期多元評量的藍圖研討？</a:t>
            </a:r>
            <a:endParaRPr lang="en-US" altLang="zh-TW" b="1" dirty="0" smtClean="0"/>
          </a:p>
          <a:p>
            <a:r>
              <a:rPr lang="zh-TW" altLang="en-US" b="1" dirty="0" smtClean="0"/>
              <a:t>定期</a:t>
            </a:r>
            <a:r>
              <a:rPr lang="en-US" altLang="zh-TW" b="1" dirty="0" smtClean="0"/>
              <a:t>(</a:t>
            </a:r>
            <a:r>
              <a:rPr lang="zh-TW" altLang="en-US" b="1" dirty="0" smtClean="0"/>
              <a:t>總結性</a:t>
            </a:r>
            <a:r>
              <a:rPr lang="en-US" altLang="zh-TW" b="1" dirty="0" smtClean="0"/>
              <a:t>)</a:t>
            </a:r>
            <a:r>
              <a:rPr lang="zh-TW" altLang="en-US" b="1" dirty="0" smtClean="0"/>
              <a:t>評量的評量架構？</a:t>
            </a:r>
            <a:endParaRPr lang="en-US" altLang="zh-TW" b="1" dirty="0" smtClean="0"/>
          </a:p>
          <a:p>
            <a:r>
              <a:rPr lang="zh-TW" altLang="en-US" b="1" dirty="0" smtClean="0"/>
              <a:t>實作評量的分享？</a:t>
            </a:r>
            <a:endParaRPr lang="en-US" altLang="zh-TW" b="1" dirty="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社群經營的其他重要議題？</a:t>
            </a:r>
            <a:endParaRPr lang="zh-TW" altLang="en-US" dirty="0"/>
          </a:p>
        </p:txBody>
      </p:sp>
      <p:sp>
        <p:nvSpPr>
          <p:cNvPr id="3" name="文字版面配置區 2"/>
          <p:cNvSpPr>
            <a:spLocks noGrp="1"/>
          </p:cNvSpPr>
          <p:nvPr>
            <p:ph type="body" idx="1"/>
          </p:nvPr>
        </p:nvSpPr>
        <p:spPr/>
        <p:txBody>
          <a:bodyPr/>
          <a:lstStyle/>
          <a:p>
            <a:r>
              <a:rPr lang="zh-TW" altLang="en-US" dirty="0" smtClean="0"/>
              <a:t>針對大家關注的焦點，逐條討論。</a:t>
            </a:r>
            <a:endParaRPr lang="zh-TW" altLang="en-US"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72482" y="256348"/>
            <a:ext cx="7807680" cy="6003991"/>
          </a:xfrm>
          <a:prstGeom prst="rect">
            <a:avLst/>
          </a:prstGeom>
          <a:noFill/>
          <a:ln w="9525">
            <a:noFill/>
            <a:round/>
            <a:headEnd/>
            <a:tailEnd/>
          </a:ln>
          <a:effectLst/>
        </p:spPr>
        <p:txBody>
          <a:bodyPr lIns="0" tIns="0" rIns="0" bIns="0" anchor="ct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400" b="1" dirty="0">
                <a:solidFill>
                  <a:srgbClr val="7030A0"/>
                </a:solidFill>
                <a:latin typeface="標楷體" pitchFamily="65" charset="-120"/>
                <a:ea typeface="標楷體" pitchFamily="65" charset="-120"/>
              </a:rPr>
              <a:t>教師專業學習社群</a:t>
            </a:r>
            <a:endParaRPr lang="en-US" altLang="zh-TW" sz="4400" b="1" dirty="0">
              <a:solidFill>
                <a:srgbClr val="7030A0"/>
              </a:solidFill>
              <a:latin typeface="標楷體" pitchFamily="65" charset="-120"/>
              <a:ea typeface="標楷體" pitchFamily="65" charset="-120"/>
            </a:endParaRPr>
          </a:p>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400" b="1" dirty="0">
                <a:solidFill>
                  <a:srgbClr val="7030A0"/>
                </a:solidFill>
                <a:latin typeface="標楷體" pitchFamily="65" charset="-120"/>
                <a:ea typeface="標楷體" pitchFamily="65" charset="-120"/>
              </a:rPr>
              <a:t>理念分享</a:t>
            </a:r>
          </a:p>
        </p:txBody>
      </p:sp>
    </p:spTree>
  </p:cSld>
  <p:clrMapOvr>
    <a:masterClrMapping/>
  </p:clrMapOvr>
  <p:transition spd="med">
    <p:blind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sz="3200" b="1" dirty="0" smtClean="0"/>
              <a:t>學習社群的基本定義與經驗。</a:t>
            </a:r>
            <a:endParaRPr lang="en-US" altLang="zh-TW" sz="3200" b="1" dirty="0" smtClean="0"/>
          </a:p>
          <a:p>
            <a:r>
              <a:rPr lang="zh-TW" altLang="en-US" sz="3200" b="1" dirty="0" smtClean="0"/>
              <a:t>學習社群經營要項研討與分享</a:t>
            </a:r>
            <a:endParaRPr lang="zh-TW" altLang="en-US" sz="3200" b="1"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72481" y="256347"/>
            <a:ext cx="7806240" cy="1143480"/>
          </a:xfrm>
          <a:ln/>
        </p:spPr>
        <p:txBody>
          <a:bodyPr>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7030A0"/>
                </a:solidFill>
                <a:latin typeface="標楷體" pitchFamily="65" charset="-120"/>
                <a:ea typeface="標楷體" pitchFamily="65" charset="-120"/>
              </a:rPr>
              <a:t>我對教師專業學習社群上理解與參與</a:t>
            </a:r>
          </a:p>
        </p:txBody>
      </p:sp>
      <p:graphicFrame>
        <p:nvGraphicFramePr>
          <p:cNvPr id="11266" name="Group 2"/>
          <p:cNvGraphicFramePr>
            <a:graphicFrameLocks noGrp="1"/>
          </p:cNvGraphicFramePr>
          <p:nvPr/>
        </p:nvGraphicFramePr>
        <p:xfrm>
          <a:off x="672480" y="1633132"/>
          <a:ext cx="7763040" cy="4751060"/>
        </p:xfrm>
        <a:graphic>
          <a:graphicData uri="http://schemas.openxmlformats.org/drawingml/2006/table">
            <a:tbl>
              <a:tblPr/>
              <a:tblGrid>
                <a:gridCol w="2073600"/>
                <a:gridCol w="1137600"/>
                <a:gridCol w="1139040"/>
                <a:gridCol w="1137600"/>
                <a:gridCol w="1137600"/>
                <a:gridCol w="1137600"/>
              </a:tblGrid>
              <a:tr h="1188125">
                <a:tc>
                  <a: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1800" b="0" i="0" u="none" strike="noStrike" cap="none" normalizeH="0" baseline="0" dirty="0" smtClean="0">
                          <a:ln>
                            <a:noFill/>
                          </a:ln>
                          <a:solidFill>
                            <a:srgbClr val="FFFFFF"/>
                          </a:solidFill>
                          <a:effectLst/>
                          <a:latin typeface="Arial" charset="0"/>
                          <a:ea typeface="新細明體" charset="-120"/>
                        </a:rPr>
                        <a:t>表現層次</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FFFFFF"/>
                        </a:solidFill>
                        <a:effectLst/>
                        <a:latin typeface="Arial" charset="0"/>
                        <a:ea typeface="Microsoft YaHei"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FFFFFF"/>
                        </a:solidFill>
                        <a:effectLst/>
                        <a:latin typeface="Arial" charset="0"/>
                        <a:ea typeface="Microsoft YaHei"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1800" b="0" i="0" u="none" strike="noStrike" cap="none" normalizeH="0" baseline="0" dirty="0" smtClean="0">
                          <a:ln>
                            <a:noFill/>
                          </a:ln>
                          <a:solidFill>
                            <a:srgbClr val="FFFFFF"/>
                          </a:solidFill>
                          <a:effectLst/>
                          <a:latin typeface="Arial" charset="0"/>
                          <a:ea typeface="新細明體" charset="-120"/>
                        </a:rPr>
                        <a:t>理解或參與行為</a:t>
                      </a:r>
                    </a:p>
                  </a:txBody>
                  <a:tcPr marL="32655" marR="32655" marT="48661"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0" i="0" u="none" strike="noStrike" cap="none" normalizeH="0" baseline="0" dirty="0" smtClean="0">
                          <a:ln>
                            <a:noFill/>
                          </a:ln>
                          <a:solidFill>
                            <a:srgbClr val="FFFFFF"/>
                          </a:solidFill>
                          <a:effectLst/>
                          <a:latin typeface="FZMingTi" pitchFamily="32" charset="0"/>
                          <a:ea typeface="新細明體" charset="-120"/>
                        </a:rPr>
                        <a:t>觀望中</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0" i="0" u="none" strike="noStrike" cap="none" normalizeH="0" baseline="0" smtClean="0">
                          <a:ln>
                            <a:noFill/>
                          </a:ln>
                          <a:solidFill>
                            <a:srgbClr val="FFFFFF"/>
                          </a:solidFill>
                          <a:effectLst/>
                          <a:latin typeface="FZMingTi" pitchFamily="32" charset="0"/>
                          <a:ea typeface="新細明體" charset="-120"/>
                        </a:rPr>
                        <a:t>初入門</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0" i="0" u="none" strike="noStrike" cap="none" normalizeH="0" baseline="0" dirty="0" smtClean="0">
                          <a:ln>
                            <a:noFill/>
                          </a:ln>
                          <a:solidFill>
                            <a:srgbClr val="FFFFFF"/>
                          </a:solidFill>
                          <a:effectLst/>
                          <a:latin typeface="FZMingTi" pitchFamily="32" charset="0"/>
                          <a:ea typeface="新細明體" charset="-120"/>
                        </a:rPr>
                        <a:t>發展中</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0" i="0" u="none" strike="noStrike" cap="none" normalizeH="0" baseline="0" smtClean="0">
                          <a:ln>
                            <a:noFill/>
                          </a:ln>
                          <a:solidFill>
                            <a:srgbClr val="FFFFFF"/>
                          </a:solidFill>
                          <a:effectLst/>
                          <a:latin typeface="FZMingTi" pitchFamily="32" charset="0"/>
                          <a:ea typeface="新細明體" charset="-120"/>
                        </a:rPr>
                        <a:t>深化中</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0" i="0" u="none" strike="noStrike" cap="none" normalizeH="0" baseline="0" smtClean="0">
                          <a:ln>
                            <a:noFill/>
                          </a:ln>
                          <a:solidFill>
                            <a:srgbClr val="FFFFFF"/>
                          </a:solidFill>
                          <a:effectLst/>
                          <a:latin typeface="FZMingTi" pitchFamily="32" charset="0"/>
                          <a:ea typeface="新細明體" charset="-120"/>
                        </a:rPr>
                        <a:t>已精熟</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0066CC"/>
                    </a:solidFill>
                  </a:tcPr>
                </a:tc>
              </a:tr>
              <a:tr h="1188125">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1" i="0" u="none" strike="noStrike" cap="none" normalizeH="0" baseline="0" dirty="0" smtClean="0">
                          <a:ln>
                            <a:noFill/>
                          </a:ln>
                          <a:solidFill>
                            <a:srgbClr val="002060"/>
                          </a:solidFill>
                          <a:effectLst/>
                          <a:latin typeface="FZMingTi" pitchFamily="32" charset="0"/>
                          <a:ea typeface="新細明體" charset="-120"/>
                        </a:rPr>
                        <a:t>省思與對話</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dirty="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dirty="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r>
              <a:tr h="1188125">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1" i="0" u="none" strike="noStrike" cap="none" normalizeH="0" baseline="0" dirty="0" smtClean="0">
                          <a:ln>
                            <a:noFill/>
                          </a:ln>
                          <a:solidFill>
                            <a:srgbClr val="002060"/>
                          </a:solidFill>
                          <a:effectLst/>
                          <a:latin typeface="FZMingTi" pitchFamily="32" charset="0"/>
                          <a:ea typeface="新細明體" charset="-120"/>
                        </a:rPr>
                        <a:t>行動與實踐</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dirty="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r>
              <a:tr h="1186685">
                <a:tc>
                  <a:txBody>
                    <a:body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zh-TW" sz="2500" b="1" i="0" u="none" strike="noStrike" cap="none" normalizeH="0" baseline="0" dirty="0" smtClean="0">
                          <a:ln>
                            <a:noFill/>
                          </a:ln>
                          <a:solidFill>
                            <a:srgbClr val="002060"/>
                          </a:solidFill>
                          <a:effectLst/>
                          <a:latin typeface="FZMingTi" pitchFamily="32" charset="0"/>
                          <a:ea typeface="新細明體" charset="-120"/>
                        </a:rPr>
                        <a:t>成果與產出</a:t>
                      </a:r>
                    </a:p>
                  </a:txBody>
                  <a:tcPr marL="32655" marR="32655" marT="48661" marB="32659" anchor="ctr"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dirty="0" smtClean="0">
                        <a:ln>
                          <a:noFill/>
                        </a:ln>
                        <a:solidFill>
                          <a:srgbClr val="E6E6E6"/>
                        </a:solidFill>
                        <a:effectLst/>
                        <a:latin typeface="Arial" charset="0"/>
                        <a:ea typeface="Microsoft YaHei" pitchFamily="34" charset="-122"/>
                      </a:endParaRPr>
                    </a:p>
                  </a:txBody>
                  <a:tcPr marL="32655" marR="32655" marT="59406" marB="32659" horzOverflow="overflow">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rgbClr val="99CCFF"/>
                    </a:solidFill>
                  </a:tcPr>
                </a:tc>
              </a:tr>
            </a:tbl>
          </a:graphicData>
        </a:graphic>
      </p:graphicFrame>
      <p:sp>
        <p:nvSpPr>
          <p:cNvPr id="11291" name="Line 27"/>
          <p:cNvSpPr>
            <a:spLocks noChangeShapeType="1"/>
          </p:cNvSpPr>
          <p:nvPr/>
        </p:nvSpPr>
        <p:spPr bwMode="auto">
          <a:xfrm>
            <a:off x="681120" y="1633133"/>
            <a:ext cx="2095200" cy="1306218"/>
          </a:xfrm>
          <a:prstGeom prst="line">
            <a:avLst/>
          </a:prstGeom>
          <a:noFill/>
          <a:ln w="9525">
            <a:solidFill>
              <a:srgbClr val="FFFFFF"/>
            </a:solidFill>
            <a:round/>
            <a:headEnd/>
            <a:tailEnd/>
          </a:ln>
          <a:effectLst/>
        </p:spPr>
        <p:txBody>
          <a:bodyPr lIns="82936" tIns="41469" rIns="82936" bIns="41469"/>
          <a:lstStyle/>
          <a:p>
            <a:endParaRPr lang="zh-TW" altLang="en-US"/>
          </a:p>
        </p:txBody>
      </p:sp>
    </p:spTree>
  </p:cSld>
  <p:clrMapOvr>
    <a:masterClrMapping/>
  </p:clrMapOvr>
  <p:transition spd="med">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338436"/>
            <a:ext cx="8229600" cy="738887"/>
          </a:xfrm>
          <a:ln/>
        </p:spPr>
        <p:style>
          <a:lnRef idx="1">
            <a:schemeClr val="accent2"/>
          </a:lnRef>
          <a:fillRef idx="3">
            <a:schemeClr val="accent2"/>
          </a:fillRef>
          <a:effectRef idx="2">
            <a:schemeClr val="accent2"/>
          </a:effectRef>
          <a:fontRef idx="minor">
            <a:schemeClr val="lt1"/>
          </a:fontRef>
        </p:style>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教師在團體中學習與成長</a:t>
            </a:r>
          </a:p>
        </p:txBody>
      </p:sp>
      <p:sp>
        <p:nvSpPr>
          <p:cNvPr id="13314" name="Text Box 2"/>
          <p:cNvSpPr txBox="1">
            <a:spLocks noChangeArrowheads="1"/>
          </p:cNvSpPr>
          <p:nvPr/>
        </p:nvSpPr>
        <p:spPr bwMode="auto">
          <a:xfrm>
            <a:off x="720000" y="1330700"/>
            <a:ext cx="7771680" cy="4969962"/>
          </a:xfrm>
          <a:prstGeom prst="rect">
            <a:avLst/>
          </a:prstGeom>
          <a:noFill/>
          <a:ln w="9525">
            <a:noFill/>
            <a:round/>
            <a:headEnd/>
            <a:tailEnd/>
          </a:ln>
          <a:effectLst/>
        </p:spPr>
        <p:txBody>
          <a:bodyPr lIns="81631" tIns="40816" rIns="81631" bIns="40816"/>
          <a:lstStyle/>
          <a:p>
            <a:pPr marL="244778" indent="-244778">
              <a:lnSpc>
                <a:spcPct val="9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Times New Roman" pitchFamily="18" charset="0"/>
                <a:ea typeface="新細明體" charset="-120"/>
                <a:cs typeface="Times New Roman" pitchFamily="18" charset="0"/>
              </a:rPr>
              <a:t>教師專業文化的孤立性</a:t>
            </a:r>
          </a:p>
          <a:p>
            <a:pPr marL="244778" indent="-244778">
              <a:lnSpc>
                <a:spcPct val="9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Times New Roman" pitchFamily="18" charset="0"/>
                <a:ea typeface="新細明體" charset="-120"/>
                <a:cs typeface="Times New Roman" pitchFamily="18" charset="0"/>
              </a:rPr>
              <a:t>教師是學習者</a:t>
            </a:r>
          </a:p>
          <a:p>
            <a:pPr marL="244778" indent="-244778">
              <a:lnSpc>
                <a:spcPct val="9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Times New Roman" pitchFamily="18" charset="0"/>
                <a:ea typeface="新細明體" charset="-120"/>
                <a:cs typeface="Times New Roman" pitchFamily="18" charset="0"/>
              </a:rPr>
              <a:t>同儕學習的威力</a:t>
            </a:r>
          </a:p>
          <a:p>
            <a:pPr marL="244778" indent="-244778">
              <a:lnSpc>
                <a:spcPct val="9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Times New Roman" pitchFamily="18" charset="0"/>
                <a:ea typeface="新細明體" charset="-120"/>
                <a:cs typeface="Times New Roman" pitchFamily="18" charset="0"/>
              </a:rPr>
              <a:t>學習社群（</a:t>
            </a:r>
            <a:r>
              <a:rPr lang="en-US" sz="2900" dirty="0">
                <a:solidFill>
                  <a:srgbClr val="073E87"/>
                </a:solidFill>
                <a:latin typeface="Times New Roman" pitchFamily="18" charset="0"/>
                <a:ea typeface="新細明體" charset="-120"/>
                <a:cs typeface="Times New Roman" pitchFamily="18" charset="0"/>
              </a:rPr>
              <a:t>learning community or community of learners</a:t>
            </a:r>
            <a:r>
              <a:rPr lang="zh-TW" altLang="en-US" sz="2900" dirty="0">
                <a:solidFill>
                  <a:srgbClr val="073E87"/>
                </a:solidFill>
                <a:latin typeface="Times New Roman" pitchFamily="18" charset="0"/>
                <a:ea typeface="新細明體" charset="-120"/>
                <a:cs typeface="Times New Roman" pitchFamily="18" charset="0"/>
              </a:rPr>
              <a:t>）、學習型組織（</a:t>
            </a:r>
            <a:r>
              <a:rPr lang="en-US" sz="2900" dirty="0">
                <a:solidFill>
                  <a:srgbClr val="073E87"/>
                </a:solidFill>
                <a:latin typeface="Times New Roman" pitchFamily="18" charset="0"/>
                <a:cs typeface="Times New Roman" pitchFamily="18" charset="0"/>
              </a:rPr>
              <a:t>learning organization</a:t>
            </a:r>
            <a:r>
              <a:rPr lang="zh-TW" altLang="en-US" sz="2900" dirty="0">
                <a:solidFill>
                  <a:srgbClr val="073E87"/>
                </a:solidFill>
                <a:latin typeface="Times New Roman" pitchFamily="18" charset="0"/>
                <a:ea typeface="新細明體" charset="-120"/>
              </a:rPr>
              <a:t>）與專業發展學校（</a:t>
            </a:r>
            <a:r>
              <a:rPr lang="en-US" sz="2900" dirty="0">
                <a:solidFill>
                  <a:srgbClr val="073E87"/>
                </a:solidFill>
                <a:latin typeface="Times New Roman" pitchFamily="18" charset="0"/>
                <a:cs typeface="Times New Roman" pitchFamily="18" charset="0"/>
              </a:rPr>
              <a:t>professional development school</a:t>
            </a:r>
            <a:r>
              <a:rPr lang="zh-TW" altLang="en-US" sz="2900" dirty="0">
                <a:solidFill>
                  <a:srgbClr val="073E87"/>
                </a:solidFill>
                <a:latin typeface="Times New Roman" pitchFamily="18" charset="0"/>
                <a:ea typeface="新細明體" charset="-120"/>
              </a:rPr>
              <a:t>）的構念與實踐</a:t>
            </a:r>
          </a:p>
          <a:p>
            <a:pPr marL="244778" indent="-244778">
              <a:lnSpc>
                <a:spcPct val="90000"/>
              </a:lnSpc>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Times New Roman" pitchFamily="18" charset="0"/>
                <a:ea typeface="新細明體" charset="-120"/>
              </a:rPr>
              <a:t>積極鼓勵教師組成專業學習的團體</a:t>
            </a:r>
            <a:r>
              <a:rPr lang="en-US" sz="2900" dirty="0">
                <a:solidFill>
                  <a:srgbClr val="073E87"/>
                </a:solidFill>
                <a:latin typeface="Times New Roman" pitchFamily="18" charset="0"/>
                <a:cs typeface="Times New Roman" pitchFamily="18" charset="0"/>
              </a:rPr>
              <a:t>/</a:t>
            </a:r>
            <a:r>
              <a:rPr lang="zh-TW" altLang="en-US" sz="2900" dirty="0">
                <a:solidFill>
                  <a:srgbClr val="073E87"/>
                </a:solidFill>
                <a:latin typeface="Times New Roman" pitchFamily="18" charset="0"/>
                <a:ea typeface="新細明體" charset="-120"/>
              </a:rPr>
              <a:t>社群</a:t>
            </a:r>
          </a:p>
        </p:txBody>
      </p:sp>
      <p:sp>
        <p:nvSpPr>
          <p:cNvPr id="4" name="文字方塊 3"/>
          <p:cNvSpPr txBox="1"/>
          <p:nvPr/>
        </p:nvSpPr>
        <p:spPr>
          <a:xfrm>
            <a:off x="5420903" y="5911326"/>
            <a:ext cx="2874194" cy="360747"/>
          </a:xfrm>
          <a:prstGeom prst="rect">
            <a:avLst/>
          </a:prstGeom>
          <a:noFill/>
        </p:spPr>
        <p:txBody>
          <a:bodyPr wrap="square" lIns="82936" tIns="41469" rIns="82936" bIns="41469" rtlCol="0">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0" y="338436"/>
            <a:ext cx="8229600" cy="1252932"/>
          </a:xfrm>
          <a:ln/>
        </p:spPr>
        <p:txBody>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學習社群與學習共同體</a:t>
            </a:r>
          </a:p>
        </p:txBody>
      </p:sp>
      <p:sp>
        <p:nvSpPr>
          <p:cNvPr id="14338" name="Rectangle 2"/>
          <p:cNvSpPr>
            <a:spLocks noGrp="1" noChangeArrowheads="1"/>
          </p:cNvSpPr>
          <p:nvPr>
            <p:ph idx="1"/>
          </p:nvPr>
        </p:nvSpPr>
        <p:spPr>
          <a:xfrm>
            <a:off x="871201" y="1683539"/>
            <a:ext cx="7408800" cy="4743858"/>
          </a:xfrm>
          <a:ln/>
        </p:spPr>
        <p:txBody>
          <a:bodyPr tIns="25469"/>
          <a:lstStyle/>
          <a:p>
            <a:pPr marL="388766" indent="-293733">
              <a:lnSpc>
                <a:spcPct val="92000"/>
              </a:lnSpc>
              <a:spcAft>
                <a:spcPts val="1293"/>
              </a:spcAft>
              <a:buSzPct val="37000"/>
              <a:buBlip>
                <a:blip r:embed="rId3"/>
              </a:buBlip>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latin typeface="Times New Roman" pitchFamily="18" charset="0"/>
                <a:ea typeface="新細明體" charset="-120"/>
                <a:cs typeface="Times New Roman" pitchFamily="18" charset="0"/>
              </a:rPr>
              <a:t>概念均來自英文</a:t>
            </a:r>
            <a:r>
              <a:rPr lang="en-US" sz="2500" b="1" dirty="0">
                <a:solidFill>
                  <a:srgbClr val="002060"/>
                </a:solidFill>
                <a:latin typeface="Times New Roman" pitchFamily="18" charset="0"/>
                <a:ea typeface="新細明體" charset="-120"/>
                <a:cs typeface="Times New Roman" pitchFamily="18" charset="0"/>
              </a:rPr>
              <a:t>learning community</a:t>
            </a:r>
            <a:r>
              <a:rPr lang="zh-TW" altLang="en-US" sz="2500" b="1" dirty="0">
                <a:solidFill>
                  <a:srgbClr val="002060"/>
                </a:solidFill>
                <a:latin typeface="Times New Roman" pitchFamily="18" charset="0"/>
                <a:ea typeface="新細明體" charset="-120"/>
                <a:cs typeface="Times New Roman" pitchFamily="18" charset="0"/>
              </a:rPr>
              <a:t>一詞</a:t>
            </a:r>
          </a:p>
          <a:p>
            <a:pPr marL="388766" indent="-293733">
              <a:lnSpc>
                <a:spcPct val="92000"/>
              </a:lnSpc>
              <a:spcAft>
                <a:spcPts val="1293"/>
              </a:spcAft>
              <a:buSzPct val="37000"/>
              <a:buBlip>
                <a:blip r:embed="rId3"/>
              </a:buBlip>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latin typeface="Times New Roman" pitchFamily="18" charset="0"/>
                <a:ea typeface="新細明體" charset="-120"/>
                <a:cs typeface="Times New Roman" pitchFamily="18" charset="0"/>
              </a:rPr>
              <a:t>國內以往通常譯為「學習社群」</a:t>
            </a:r>
          </a:p>
          <a:p>
            <a:pPr marL="388766" indent="-293733">
              <a:lnSpc>
                <a:spcPct val="92000"/>
              </a:lnSpc>
              <a:spcAft>
                <a:spcPts val="1293"/>
              </a:spcAft>
              <a:buSzPct val="37000"/>
              <a:buBlip>
                <a:blip r:embed="rId3"/>
              </a:buBlip>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latin typeface="Times New Roman" pitchFamily="18" charset="0"/>
                <a:ea typeface="新細明體" charset="-120"/>
                <a:cs typeface="Times New Roman" pitchFamily="18" charset="0"/>
              </a:rPr>
              <a:t>「學習共同體」的譯法應是源自日本及大陸的翻譯</a:t>
            </a:r>
          </a:p>
          <a:p>
            <a:pPr marL="388766" indent="-293733">
              <a:lnSpc>
                <a:spcPct val="92000"/>
              </a:lnSpc>
              <a:spcAft>
                <a:spcPts val="1293"/>
              </a:spcAft>
              <a:buSzPct val="37000"/>
              <a:buBlip>
                <a:blip r:embed="rId3"/>
              </a:buBlip>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latin typeface="Times New Roman" pitchFamily="18" charset="0"/>
                <a:ea typeface="新細明體" charset="-120"/>
                <a:cs typeface="Times New Roman" pitchFamily="18" charset="0"/>
              </a:rPr>
              <a:t>由於日本佐藤學教授所著的「學習的革命」一書在國內造成轟動，因而使學習共同體一詞在國內幾成佐藤教授所主張的學習共同體專用的說法，而與過去已推動多年的「學習社群」形成區隔。其實兩者是源自同一概念。</a:t>
            </a:r>
          </a:p>
        </p:txBody>
      </p:sp>
      <p:sp>
        <p:nvSpPr>
          <p:cNvPr id="4" name="文字方塊 3"/>
          <p:cNvSpPr txBox="1"/>
          <p:nvPr/>
        </p:nvSpPr>
        <p:spPr>
          <a:xfrm>
            <a:off x="5420903" y="5911326"/>
            <a:ext cx="2874194" cy="360747"/>
          </a:xfrm>
          <a:prstGeom prst="rect">
            <a:avLst/>
          </a:prstGeom>
          <a:noFill/>
        </p:spPr>
        <p:txBody>
          <a:bodyPr wrap="square" lIns="82936" tIns="41469" rIns="82936" bIns="41469" rtlCol="0">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a:solidFill>
                  <a:srgbClr val="002060"/>
                </a:solidFill>
                <a:ea typeface="新細明體" charset="-120"/>
              </a:rPr>
              <a:t>一些與學習共同體相關聯的概念</a:t>
            </a:r>
            <a:r>
              <a:rPr lang="en-US" sz="1800" dirty="0">
                <a:solidFill>
                  <a:srgbClr val="002060"/>
                </a:solidFill>
              </a:rPr>
              <a:t>1</a:t>
            </a:r>
          </a:p>
        </p:txBody>
      </p:sp>
      <p:sp>
        <p:nvSpPr>
          <p:cNvPr id="15362" name="Rectangle 2"/>
          <p:cNvSpPr>
            <a:spLocks noGrp="1" noChangeArrowheads="1"/>
          </p:cNvSpPr>
          <p:nvPr>
            <p:ph type="body" idx="1"/>
          </p:nvPr>
        </p:nvSpPr>
        <p:spPr>
          <a:xfrm>
            <a:off x="456480" y="1600008"/>
            <a:ext cx="8229600" cy="4925317"/>
          </a:xfrm>
          <a:ln/>
        </p:spPr>
        <p:txBody>
          <a:bodyPr lIns="81631" tIns="42448" rIns="81631" bIns="42448"/>
          <a:lstStyle/>
          <a:p>
            <a:pPr marL="388766" indent="-293733" hangingPunct="1">
              <a:spcBef>
                <a:spcPts val="635"/>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500" b="1" dirty="0">
                <a:solidFill>
                  <a:srgbClr val="002060"/>
                </a:solidFill>
              </a:rPr>
              <a:t>1980</a:t>
            </a:r>
            <a:r>
              <a:rPr lang="zh-TW" altLang="en-US" sz="2500" b="1" dirty="0">
                <a:solidFill>
                  <a:srgbClr val="002060"/>
                </a:solidFill>
                <a:ea typeface="新細明體" charset="-120"/>
              </a:rPr>
              <a:t>年代美國第二波教育改革中，由</a:t>
            </a:r>
            <a:r>
              <a:rPr lang="en-US" sz="2500" b="1" dirty="0">
                <a:solidFill>
                  <a:srgbClr val="002060"/>
                </a:solidFill>
              </a:rPr>
              <a:t>Holmes Group</a:t>
            </a:r>
            <a:r>
              <a:rPr lang="zh-TW" altLang="en-US" sz="2500" b="1" dirty="0">
                <a:solidFill>
                  <a:srgbClr val="002060"/>
                </a:solidFill>
                <a:ea typeface="新細明體" charset="-120"/>
              </a:rPr>
              <a:t>所提出的「明日的學校」</a:t>
            </a:r>
            <a:r>
              <a:rPr lang="en-US" sz="2500" b="1" dirty="0">
                <a:solidFill>
                  <a:srgbClr val="002060"/>
                </a:solidFill>
              </a:rPr>
              <a:t>(Tomorrow’s Schools)</a:t>
            </a:r>
            <a:r>
              <a:rPr lang="zh-TW" altLang="en-US" sz="2500" b="1" dirty="0">
                <a:solidFill>
                  <a:srgbClr val="002060"/>
                </a:solidFill>
                <a:ea typeface="新細明體" charset="-120"/>
              </a:rPr>
              <a:t>一書中強調學校應是由學習者所構成的社群</a:t>
            </a:r>
            <a:r>
              <a:rPr lang="en-US" sz="2500" b="1" dirty="0">
                <a:solidFill>
                  <a:srgbClr val="002060"/>
                </a:solidFill>
              </a:rPr>
              <a:t>(</a:t>
            </a:r>
            <a:r>
              <a:rPr lang="zh-TW" altLang="en-US" sz="2500" b="1" dirty="0">
                <a:solidFill>
                  <a:srgbClr val="002060"/>
                </a:solidFill>
                <a:ea typeface="新細明體" charset="-120"/>
              </a:rPr>
              <a:t>共同體</a:t>
            </a:r>
            <a:r>
              <a:rPr lang="en-US" sz="2500" b="1" dirty="0">
                <a:solidFill>
                  <a:srgbClr val="002060"/>
                </a:solidFill>
              </a:rPr>
              <a:t>) (communities of learners)</a:t>
            </a:r>
            <a:r>
              <a:rPr lang="zh-TW" altLang="en-US" sz="2500" b="1" dirty="0">
                <a:solidFill>
                  <a:srgbClr val="002060"/>
                </a:solidFill>
                <a:ea typeface="新細明體" charset="-120"/>
              </a:rPr>
              <a:t>。</a:t>
            </a:r>
          </a:p>
          <a:p>
            <a:pPr marL="388766" indent="-293733" hangingPunct="1">
              <a:spcBef>
                <a:spcPts val="635"/>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此處的學習者，包括教育人員與學生。</a:t>
            </a:r>
          </a:p>
          <a:p>
            <a:pPr marL="388766" indent="-293733" hangingPunct="1">
              <a:spcBef>
                <a:spcPts val="635"/>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一所學校或一個班級並不是一個單一的「學習者社群」</a:t>
            </a:r>
            <a:r>
              <a:rPr lang="en-US" sz="2500" b="1" dirty="0">
                <a:solidFill>
                  <a:srgbClr val="002060"/>
                </a:solidFill>
              </a:rPr>
              <a:t>(community of learners)</a:t>
            </a:r>
            <a:r>
              <a:rPr lang="zh-TW" altLang="en-US" sz="2500" b="1" dirty="0">
                <a:solidFill>
                  <a:srgbClr val="002060"/>
                </a:solidFill>
                <a:ea typeface="新細明體" charset="-120"/>
              </a:rPr>
              <a:t>，而是許多學習者社群所構成的網絡</a:t>
            </a:r>
            <a:r>
              <a:rPr lang="en-US" sz="2500" b="1" dirty="0">
                <a:solidFill>
                  <a:srgbClr val="002060"/>
                </a:solidFill>
              </a:rPr>
              <a:t>(network)</a:t>
            </a:r>
            <a:r>
              <a:rPr lang="zh-TW" altLang="en-US" sz="2500" b="1" dirty="0">
                <a:solidFill>
                  <a:srgbClr val="002060"/>
                </a:solidFill>
                <a:ea typeface="新細明體" charset="-120"/>
              </a:rPr>
              <a:t>。每一位成員都可能同時參與在多個學習者社群中，而這些社群彼此間存在複雜的聯結，形成網絡化的架構。</a:t>
            </a:r>
          </a:p>
        </p:txBody>
      </p:sp>
      <p:sp>
        <p:nvSpPr>
          <p:cNvPr id="4" name="矩形 3"/>
          <p:cNvSpPr/>
          <p:nvPr/>
        </p:nvSpPr>
        <p:spPr>
          <a:xfrm>
            <a:off x="5551764" y="5911326"/>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a:solidFill>
                  <a:srgbClr val="002060"/>
                </a:solidFill>
                <a:ea typeface="新細明體" charset="-120"/>
              </a:rPr>
              <a:t>一些與學習共同體相關聯的概念</a:t>
            </a:r>
            <a:r>
              <a:rPr lang="en-US" sz="1800" dirty="0">
                <a:solidFill>
                  <a:srgbClr val="002060"/>
                </a:solidFill>
              </a:rPr>
              <a:t>2</a:t>
            </a:r>
          </a:p>
        </p:txBody>
      </p:sp>
      <p:sp>
        <p:nvSpPr>
          <p:cNvPr id="16386" name="Rectangle 2"/>
          <p:cNvSpPr>
            <a:spLocks noGrp="1" noChangeArrowheads="1"/>
          </p:cNvSpPr>
          <p:nvPr>
            <p:ph type="body" idx="1"/>
          </p:nvPr>
        </p:nvSpPr>
        <p:spPr>
          <a:xfrm>
            <a:off x="410400" y="1335021"/>
            <a:ext cx="8229600" cy="4784182"/>
          </a:xfrm>
          <a:ln/>
        </p:spPr>
        <p:txBody>
          <a:bodyPr lIns="81631" tIns="42448" rIns="81631" bIns="42448"/>
          <a:lstStyle/>
          <a:p>
            <a:pPr marL="388766" indent="-293733" hangingPunct="1">
              <a:lnSpc>
                <a:spcPct val="90000"/>
              </a:lnSpc>
              <a:spcBef>
                <a:spcPts val="635"/>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500" b="1" dirty="0">
                <a:solidFill>
                  <a:srgbClr val="002060"/>
                </a:solidFill>
              </a:rPr>
              <a:t>1990</a:t>
            </a:r>
            <a:r>
              <a:rPr lang="zh-TW" altLang="en-US" sz="2500" b="1" dirty="0">
                <a:solidFill>
                  <a:srgbClr val="002060"/>
                </a:solidFill>
                <a:ea typeface="新細明體" charset="-120"/>
              </a:rPr>
              <a:t>年代由</a:t>
            </a:r>
            <a:r>
              <a:rPr lang="en-US" sz="2500" b="1" dirty="0">
                <a:solidFill>
                  <a:srgbClr val="002060"/>
                </a:solidFill>
              </a:rPr>
              <a:t>Peter </a:t>
            </a:r>
            <a:r>
              <a:rPr lang="en-US" sz="2500" b="1" dirty="0" err="1">
                <a:solidFill>
                  <a:srgbClr val="002060"/>
                </a:solidFill>
              </a:rPr>
              <a:t>Senge</a:t>
            </a:r>
            <a:r>
              <a:rPr lang="zh-TW" altLang="en-US" sz="2500" b="1" dirty="0">
                <a:solidFill>
                  <a:srgbClr val="002060"/>
                </a:solidFill>
                <a:ea typeface="新細明體" charset="-120"/>
              </a:rPr>
              <a:t>在「第五項修練」</a:t>
            </a:r>
            <a:r>
              <a:rPr lang="en-US" sz="2500" b="1" dirty="0">
                <a:solidFill>
                  <a:srgbClr val="002060"/>
                </a:solidFill>
              </a:rPr>
              <a:t>(The Fifth Discipline)</a:t>
            </a:r>
            <a:r>
              <a:rPr lang="zh-TW" altLang="en-US" sz="2500" b="1" dirty="0">
                <a:solidFill>
                  <a:srgbClr val="002060"/>
                </a:solidFill>
                <a:ea typeface="新細明體" charset="-120"/>
              </a:rPr>
              <a:t>系列著作中倡導「學習型組織」</a:t>
            </a:r>
            <a:r>
              <a:rPr lang="en-US" sz="2500" b="1" dirty="0">
                <a:solidFill>
                  <a:srgbClr val="002060"/>
                </a:solidFill>
              </a:rPr>
              <a:t>(learning organization)</a:t>
            </a:r>
            <a:r>
              <a:rPr lang="zh-TW" altLang="en-US" sz="2500" b="1" dirty="0">
                <a:solidFill>
                  <a:srgbClr val="002060"/>
                </a:solidFill>
                <a:ea typeface="新細明體" charset="-120"/>
              </a:rPr>
              <a:t>，做為企業面對劇烈變遷的生存及求勝之道。也被教育界廣泛傳播及運用</a:t>
            </a:r>
          </a:p>
          <a:p>
            <a:pPr marL="388766" indent="-293733" hangingPunct="1">
              <a:lnSpc>
                <a:spcPct val="90000"/>
              </a:lnSpc>
              <a:spcBef>
                <a:spcPts val="635"/>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學習型組織的五項要素：</a:t>
            </a:r>
          </a:p>
          <a:p>
            <a:pPr marL="780411" lvl="1" indent="-290853" hangingPunct="1">
              <a:lnSpc>
                <a:spcPct val="90000"/>
              </a:lnSpc>
              <a:spcBef>
                <a:spcPts val="544"/>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200" b="1" dirty="0">
                <a:solidFill>
                  <a:srgbClr val="002060"/>
                </a:solidFill>
              </a:rPr>
              <a:t>1</a:t>
            </a:r>
            <a:r>
              <a:rPr lang="zh-TW" altLang="en-US" sz="2200" b="1" dirty="0">
                <a:solidFill>
                  <a:srgbClr val="002060"/>
                </a:solidFill>
                <a:ea typeface="新細明體" charset="-120"/>
              </a:rPr>
              <a:t>、建立共同願景</a:t>
            </a:r>
            <a:r>
              <a:rPr lang="en-US" sz="2200" b="1" dirty="0">
                <a:solidFill>
                  <a:srgbClr val="002060"/>
                </a:solidFill>
              </a:rPr>
              <a:t>(Building Shared Vision)</a:t>
            </a:r>
            <a:r>
              <a:rPr lang="zh-TW" altLang="en-US" sz="2200" b="1" dirty="0">
                <a:solidFill>
                  <a:srgbClr val="002060"/>
                </a:solidFill>
                <a:ea typeface="新細明體" charset="-120"/>
              </a:rPr>
              <a:t>：凝聚共識</a:t>
            </a:r>
          </a:p>
          <a:p>
            <a:pPr marL="780411" lvl="1" indent="-290853" hangingPunct="1">
              <a:lnSpc>
                <a:spcPct val="90000"/>
              </a:lnSpc>
              <a:spcBef>
                <a:spcPts val="544"/>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200" b="1" dirty="0">
                <a:solidFill>
                  <a:srgbClr val="002060"/>
                </a:solidFill>
              </a:rPr>
              <a:t>2</a:t>
            </a:r>
            <a:r>
              <a:rPr lang="zh-TW" altLang="en-US" sz="2200" b="1" dirty="0">
                <a:solidFill>
                  <a:srgbClr val="002060"/>
                </a:solidFill>
                <a:ea typeface="新細明體" charset="-120"/>
              </a:rPr>
              <a:t>、團隊學習</a:t>
            </a:r>
            <a:r>
              <a:rPr lang="en-US" sz="2200" b="1" dirty="0">
                <a:solidFill>
                  <a:srgbClr val="002060"/>
                </a:solidFill>
              </a:rPr>
              <a:t>(Team Learning)</a:t>
            </a:r>
            <a:r>
              <a:rPr lang="zh-TW" altLang="en-US" sz="2200" b="1" dirty="0">
                <a:solidFill>
                  <a:srgbClr val="002060"/>
                </a:solidFill>
                <a:ea typeface="新細明體" charset="-120"/>
              </a:rPr>
              <a:t>：發揮集體智慧</a:t>
            </a:r>
          </a:p>
          <a:p>
            <a:pPr marL="780411" lvl="1" indent="-290853" hangingPunct="1">
              <a:lnSpc>
                <a:spcPct val="90000"/>
              </a:lnSpc>
              <a:spcBef>
                <a:spcPts val="544"/>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200" b="1" dirty="0">
                <a:solidFill>
                  <a:srgbClr val="002060"/>
                </a:solidFill>
              </a:rPr>
              <a:t>3</a:t>
            </a:r>
            <a:r>
              <a:rPr lang="zh-TW" altLang="en-US" sz="2200" b="1" dirty="0">
                <a:solidFill>
                  <a:srgbClr val="002060"/>
                </a:solidFill>
                <a:ea typeface="新細明體" charset="-120"/>
              </a:rPr>
              <a:t>、改變心智模式</a:t>
            </a:r>
            <a:r>
              <a:rPr lang="en-US" sz="2200" b="1" dirty="0">
                <a:solidFill>
                  <a:srgbClr val="002060"/>
                </a:solidFill>
              </a:rPr>
              <a:t>(Improve Mental Models)</a:t>
            </a:r>
            <a:r>
              <a:rPr lang="zh-TW" altLang="en-US" sz="2200" b="1" dirty="0">
                <a:solidFill>
                  <a:srgbClr val="002060"/>
                </a:solidFill>
                <a:ea typeface="新細明體" charset="-120"/>
              </a:rPr>
              <a:t>：超越既有習慣與定見，以達創新</a:t>
            </a:r>
          </a:p>
          <a:p>
            <a:pPr marL="780411" lvl="1" indent="-290853" hangingPunct="1">
              <a:lnSpc>
                <a:spcPct val="90000"/>
              </a:lnSpc>
              <a:spcBef>
                <a:spcPts val="544"/>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200" b="1" dirty="0">
                <a:solidFill>
                  <a:srgbClr val="002060"/>
                </a:solidFill>
              </a:rPr>
              <a:t>4</a:t>
            </a:r>
            <a:r>
              <a:rPr lang="zh-TW" altLang="en-US" sz="2200" b="1" dirty="0">
                <a:solidFill>
                  <a:srgbClr val="002060"/>
                </a:solidFill>
                <a:ea typeface="新細明體" charset="-120"/>
              </a:rPr>
              <a:t>、自我精進</a:t>
            </a:r>
            <a:r>
              <a:rPr lang="en-US" sz="2200" b="1" dirty="0">
                <a:solidFill>
                  <a:srgbClr val="002060"/>
                </a:solidFill>
              </a:rPr>
              <a:t>(Personal Mastery)</a:t>
            </a:r>
            <a:r>
              <a:rPr lang="zh-TW" altLang="en-US" sz="2200" b="1" dirty="0">
                <a:solidFill>
                  <a:srgbClr val="002060"/>
                </a:solidFill>
                <a:ea typeface="新細明體" charset="-120"/>
              </a:rPr>
              <a:t>：在個人與願景間形成「創造性張力」，以超越自我</a:t>
            </a:r>
          </a:p>
          <a:p>
            <a:pPr marL="780411" lvl="1" indent="-290853" hangingPunct="1">
              <a:lnSpc>
                <a:spcPct val="90000"/>
              </a:lnSpc>
              <a:spcBef>
                <a:spcPts val="544"/>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200" b="1" dirty="0">
                <a:solidFill>
                  <a:srgbClr val="002060"/>
                </a:solidFill>
              </a:rPr>
              <a:t>5</a:t>
            </a:r>
            <a:r>
              <a:rPr lang="zh-TW" altLang="en-US" sz="2200" b="1" dirty="0">
                <a:solidFill>
                  <a:srgbClr val="002060"/>
                </a:solidFill>
                <a:ea typeface="新細明體" charset="-120"/>
              </a:rPr>
              <a:t>、系統思考</a:t>
            </a:r>
            <a:r>
              <a:rPr lang="en-US" sz="2200" b="1" dirty="0">
                <a:solidFill>
                  <a:srgbClr val="002060"/>
                </a:solidFill>
              </a:rPr>
              <a:t>(System Thinking)</a:t>
            </a:r>
            <a:r>
              <a:rPr lang="zh-TW" altLang="en-US" sz="2200" b="1" dirty="0">
                <a:solidFill>
                  <a:srgbClr val="002060"/>
                </a:solidFill>
                <a:ea typeface="新細明體" charset="-120"/>
              </a:rPr>
              <a:t>：掌握全貌</a:t>
            </a:r>
          </a:p>
        </p:txBody>
      </p:sp>
      <p:sp>
        <p:nvSpPr>
          <p:cNvPr id="4" name="矩形 3"/>
          <p:cNvSpPr/>
          <p:nvPr/>
        </p:nvSpPr>
        <p:spPr>
          <a:xfrm>
            <a:off x="5813033" y="6041974"/>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a:solidFill>
                  <a:srgbClr val="002060"/>
                </a:solidFill>
                <a:ea typeface="新細明體" charset="-120"/>
              </a:rPr>
              <a:t>佐藤學「學習共同體」的思想淵源</a:t>
            </a:r>
          </a:p>
        </p:txBody>
      </p:sp>
      <p:sp>
        <p:nvSpPr>
          <p:cNvPr id="17410" name="Rectangle 2"/>
          <p:cNvSpPr>
            <a:spLocks noGrp="1" noChangeArrowheads="1"/>
          </p:cNvSpPr>
          <p:nvPr>
            <p:ph type="body" idx="1"/>
          </p:nvPr>
        </p:nvSpPr>
        <p:spPr>
          <a:xfrm>
            <a:off x="456480" y="1600008"/>
            <a:ext cx="8229600" cy="4526395"/>
          </a:xfrm>
          <a:ln/>
        </p:spPr>
        <p:txBody>
          <a:bodyPr lIns="81631" tIns="42448" rIns="81631" bIns="42448"/>
          <a:lstStyle/>
          <a:p>
            <a:pPr marL="609383" indent="-514350" hangingPunct="1">
              <a:spcBef>
                <a:spcPts val="726"/>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800" dirty="0">
                <a:solidFill>
                  <a:srgbClr val="002060"/>
                </a:solidFill>
                <a:latin typeface="標楷體" pitchFamily="65" charset="-120"/>
                <a:ea typeface="標楷體" pitchFamily="65" charset="-120"/>
              </a:rPr>
              <a:t>受杜威哲學思想的影響</a:t>
            </a:r>
          </a:p>
          <a:p>
            <a:pPr marL="609383" indent="-514350" hangingPunct="1">
              <a:spcBef>
                <a:spcPts val="726"/>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800" dirty="0">
                <a:solidFill>
                  <a:srgbClr val="002060"/>
                </a:solidFill>
                <a:latin typeface="標楷體" pitchFamily="65" charset="-120"/>
                <a:ea typeface="標楷體" pitchFamily="65" charset="-120"/>
              </a:rPr>
              <a:t>對日本的教育傳統的理解與突破，特別是</a:t>
            </a:r>
          </a:p>
          <a:p>
            <a:pPr marL="946758" lvl="1" indent="-457200" hangingPunct="1">
              <a:spcBef>
                <a:spcPts val="635"/>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sz="2400" dirty="0">
                <a:solidFill>
                  <a:srgbClr val="002060"/>
                </a:solidFill>
                <a:latin typeface="標楷體" pitchFamily="65" charset="-120"/>
                <a:ea typeface="標楷體" pitchFamily="65" charset="-120"/>
              </a:rPr>
              <a:t>孩子「從學習中逃走」的危機</a:t>
            </a:r>
          </a:p>
          <a:p>
            <a:pPr marL="946758" lvl="1" indent="-457200" hangingPunct="1">
              <a:spcBef>
                <a:spcPts val="635"/>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sz="2400" dirty="0">
                <a:solidFill>
                  <a:srgbClr val="002060"/>
                </a:solidFill>
                <a:latin typeface="標楷體" pitchFamily="65" charset="-120"/>
                <a:ea typeface="標楷體" pitchFamily="65" charset="-120"/>
              </a:rPr>
              <a:t>補「授業研究」</a:t>
            </a:r>
            <a:r>
              <a:rPr lang="en-US" sz="2400" dirty="0">
                <a:solidFill>
                  <a:srgbClr val="002060"/>
                </a:solidFill>
                <a:latin typeface="標楷體" pitchFamily="65" charset="-120"/>
                <a:ea typeface="標楷體" pitchFamily="65" charset="-120"/>
              </a:rPr>
              <a:t>(lesson study)</a:t>
            </a:r>
            <a:r>
              <a:rPr lang="zh-TW" sz="2400" dirty="0">
                <a:solidFill>
                  <a:srgbClr val="002060"/>
                </a:solidFill>
                <a:latin typeface="標楷體" pitchFamily="65" charset="-120"/>
                <a:ea typeface="標楷體" pitchFamily="65" charset="-120"/>
              </a:rPr>
              <a:t>之不足</a:t>
            </a:r>
          </a:p>
          <a:p>
            <a:pPr marL="609383" indent="-514350" hangingPunct="1">
              <a:spcBef>
                <a:spcPts val="726"/>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800" dirty="0">
                <a:solidFill>
                  <a:srgbClr val="002060"/>
                </a:solidFill>
                <a:latin typeface="標楷體" pitchFamily="65" charset="-120"/>
                <a:ea typeface="標楷體" pitchFamily="65" charset="-120"/>
              </a:rPr>
              <a:t>對</a:t>
            </a:r>
            <a:r>
              <a:rPr lang="en-US" sz="2800" dirty="0">
                <a:solidFill>
                  <a:srgbClr val="002060"/>
                </a:solidFill>
                <a:latin typeface="標楷體" pitchFamily="65" charset="-120"/>
                <a:ea typeface="標楷體" pitchFamily="65" charset="-120"/>
              </a:rPr>
              <a:t>21</a:t>
            </a:r>
            <a:r>
              <a:rPr lang="zh-TW" altLang="en-US" sz="2800" dirty="0">
                <a:solidFill>
                  <a:srgbClr val="002060"/>
                </a:solidFill>
                <a:latin typeface="標楷體" pitchFamily="65" charset="-120"/>
                <a:ea typeface="標楷體" pitchFamily="65" charset="-120"/>
              </a:rPr>
              <a:t>世紀社會及教育現況及挑戰的觀察與體認</a:t>
            </a:r>
          </a:p>
          <a:p>
            <a:pPr marL="946758" lvl="1" indent="-457200" hangingPunct="1">
              <a:spcBef>
                <a:spcPts val="635"/>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en-US" sz="2400" dirty="0">
                <a:solidFill>
                  <a:srgbClr val="002060"/>
                </a:solidFill>
                <a:latin typeface="標楷體" pitchFamily="65" charset="-120"/>
                <a:ea typeface="標楷體" pitchFamily="65" charset="-120"/>
              </a:rPr>
              <a:t>21</a:t>
            </a:r>
            <a:r>
              <a:rPr lang="zh-TW" sz="2400" dirty="0">
                <a:solidFill>
                  <a:srgbClr val="002060"/>
                </a:solidFill>
                <a:latin typeface="標楷體" pitchFamily="65" charset="-120"/>
                <a:ea typeface="標楷體" pitchFamily="65" charset="-120"/>
              </a:rPr>
              <a:t>世紀所需要的「學力」</a:t>
            </a:r>
            <a:r>
              <a:rPr lang="en-US" sz="2400" dirty="0">
                <a:solidFill>
                  <a:srgbClr val="002060"/>
                </a:solidFill>
                <a:latin typeface="標楷體" pitchFamily="65" charset="-120"/>
                <a:ea typeface="標楷體" pitchFamily="65" charset="-120"/>
              </a:rPr>
              <a:t>(</a:t>
            </a:r>
            <a:r>
              <a:rPr lang="zh-TW" sz="2400" dirty="0">
                <a:solidFill>
                  <a:srgbClr val="002060"/>
                </a:solidFill>
                <a:latin typeface="標楷體" pitchFamily="65" charset="-120"/>
                <a:ea typeface="標楷體" pitchFamily="65" charset="-120"/>
              </a:rPr>
              <a:t>學習成就</a:t>
            </a:r>
            <a:r>
              <a:rPr lang="en-US" sz="2400" dirty="0">
                <a:solidFill>
                  <a:srgbClr val="002060"/>
                </a:solidFill>
                <a:latin typeface="標楷體" pitchFamily="65" charset="-120"/>
                <a:ea typeface="標楷體" pitchFamily="65" charset="-120"/>
              </a:rPr>
              <a:t>)</a:t>
            </a:r>
          </a:p>
          <a:p>
            <a:pPr marL="609383" indent="-514350" hangingPunct="1">
              <a:spcBef>
                <a:spcPts val="726"/>
              </a:spcBef>
              <a:buClr>
                <a:srgbClr val="FFFFFF"/>
              </a:buClr>
              <a:buSzPct val="45000"/>
              <a:buFont typeface="+mj-lt"/>
              <a:buAutoNum type="arabicPeriod"/>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800" dirty="0">
                <a:solidFill>
                  <a:srgbClr val="002060"/>
                </a:solidFill>
                <a:latin typeface="標楷體" pitchFamily="65" charset="-120"/>
                <a:ea typeface="標楷體" pitchFamily="65" charset="-120"/>
              </a:rPr>
              <a:t>對世界教育革新潮流的觀察與體認</a:t>
            </a:r>
          </a:p>
        </p:txBody>
      </p:sp>
      <p:sp>
        <p:nvSpPr>
          <p:cNvPr id="17411" name="AutoShape 3"/>
          <p:cNvSpPr>
            <a:spLocks noChangeArrowheads="1"/>
          </p:cNvSpPr>
          <p:nvPr/>
        </p:nvSpPr>
        <p:spPr bwMode="auto">
          <a:xfrm>
            <a:off x="8172001" y="5589227"/>
            <a:ext cx="485280" cy="576060"/>
          </a:xfrm>
          <a:prstGeom prst="downArrow">
            <a:avLst>
              <a:gd name="adj1" fmla="val 50000"/>
              <a:gd name="adj2" fmla="val 29674"/>
            </a:avLst>
          </a:prstGeom>
          <a:solidFill>
            <a:srgbClr val="BBE0E3"/>
          </a:solidFill>
          <a:ln w="9360">
            <a:solidFill>
              <a:srgbClr val="000000"/>
            </a:solidFill>
            <a:miter lim="800000"/>
            <a:headEnd/>
            <a:tailEnd/>
          </a:ln>
          <a:effectLst/>
        </p:spPr>
        <p:txBody>
          <a:bodyPr wrap="none" lIns="82936" tIns="41469" rIns="82936" bIns="41469" anchor="ctr"/>
          <a:lstStyle/>
          <a:p>
            <a:endParaRPr lang="zh-TW" altLang="en-US"/>
          </a:p>
        </p:txBody>
      </p:sp>
      <p:sp>
        <p:nvSpPr>
          <p:cNvPr id="5" name="矩形 4"/>
          <p:cNvSpPr/>
          <p:nvPr/>
        </p:nvSpPr>
        <p:spPr>
          <a:xfrm>
            <a:off x="5355811" y="6172622"/>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002060"/>
                </a:solidFill>
                <a:ea typeface="新細明體" charset="-120"/>
              </a:rPr>
              <a:t>學生從學習中逃走</a:t>
            </a:r>
          </a:p>
        </p:txBody>
      </p:sp>
      <p:sp>
        <p:nvSpPr>
          <p:cNvPr id="18434" name="Rectangle 2"/>
          <p:cNvSpPr>
            <a:spLocks noGrp="1" noChangeArrowheads="1"/>
          </p:cNvSpPr>
          <p:nvPr>
            <p:ph type="body" idx="1"/>
          </p:nvPr>
        </p:nvSpPr>
        <p:spPr>
          <a:xfrm>
            <a:off x="456480" y="1600008"/>
            <a:ext cx="8229600" cy="4526395"/>
          </a:xfrm>
          <a:ln/>
        </p:spPr>
        <p:txBody>
          <a:bodyPr lIns="81631" tIns="42448" rIns="81631" bIns="42448"/>
          <a:lstStyle/>
          <a:p>
            <a:pPr marL="388766" indent="-293733" hangingPunct="1">
              <a:lnSpc>
                <a:spcPct val="90000"/>
              </a:lnSpc>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對知識的興趣及主動關心隨年齡增加而遞減</a:t>
            </a:r>
          </a:p>
          <a:p>
            <a:pPr marL="388766" indent="-293733" hangingPunct="1">
              <a:lnSpc>
                <a:spcPct val="90000"/>
              </a:lnSpc>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課堂內制式學習的壓力給學生帶來許多的痛苦，感到無法喘息</a:t>
            </a:r>
          </a:p>
          <a:p>
            <a:pPr marL="388766" indent="-293733" hangingPunct="1">
              <a:lnSpc>
                <a:spcPct val="90000"/>
              </a:lnSpc>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學校單一性的評量要求使學生無從發揮學習潛力，甚至全面放棄</a:t>
            </a:r>
          </a:p>
          <a:p>
            <a:pPr marL="388766" indent="-293733" hangingPunct="1">
              <a:lnSpc>
                <a:spcPct val="90000"/>
              </a:lnSpc>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學生校外學習的時間減少</a:t>
            </a:r>
          </a:p>
          <a:p>
            <a:pPr marL="388766" indent="-293733" hangingPunct="1">
              <a:lnSpc>
                <a:spcPct val="90000"/>
              </a:lnSpc>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學生主動思考與探究的習慣未建立，甚至抗拒</a:t>
            </a:r>
          </a:p>
        </p:txBody>
      </p:sp>
      <p:sp>
        <p:nvSpPr>
          <p:cNvPr id="4" name="矩形 3"/>
          <p:cNvSpPr/>
          <p:nvPr/>
        </p:nvSpPr>
        <p:spPr>
          <a:xfrm>
            <a:off x="6139621" y="6172622"/>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002060"/>
                </a:solidFill>
                <a:ea typeface="新細明體" charset="-120"/>
              </a:rPr>
              <a:t>未來社會所需要的人才</a:t>
            </a:r>
          </a:p>
        </p:txBody>
      </p:sp>
      <p:sp>
        <p:nvSpPr>
          <p:cNvPr id="19458" name="Rectangle 2"/>
          <p:cNvSpPr>
            <a:spLocks noGrp="1" noChangeArrowheads="1"/>
          </p:cNvSpPr>
          <p:nvPr>
            <p:ph type="body" idx="1"/>
          </p:nvPr>
        </p:nvSpPr>
        <p:spPr>
          <a:xfrm>
            <a:off x="456480" y="1600008"/>
            <a:ext cx="8229600" cy="4526395"/>
          </a:xfrm>
          <a:ln/>
        </p:spPr>
        <p:txBody>
          <a:bodyPr lIns="81631" tIns="42448" rIns="81631" bIns="42448"/>
          <a:lstStyle/>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b="1" dirty="0">
                <a:solidFill>
                  <a:srgbClr val="002060"/>
                </a:solidFill>
                <a:ea typeface="新細明體" charset="-120"/>
              </a:rPr>
              <a:t>社會產經結構變革，所需的人才以大為不同</a:t>
            </a:r>
          </a:p>
          <a:p>
            <a:pPr marL="388766" indent="-293733" hangingPunct="1">
              <a:spcBef>
                <a:spcPts val="726"/>
              </a:spcBef>
              <a:buClr>
                <a:srgbClr val="FFFFFF"/>
              </a:buClr>
              <a:buSzPct val="45000"/>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endParaRPr lang="zh-TW" altLang="en-GB" b="1" dirty="0">
              <a:solidFill>
                <a:srgbClr val="002060"/>
              </a:solidFill>
            </a:endParaRP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b="1" dirty="0">
                <a:solidFill>
                  <a:srgbClr val="002060"/>
                </a:solidFill>
                <a:ea typeface="新細明體" charset="-120"/>
              </a:rPr>
              <a:t>傳統教育所培養的學力不足以應付</a:t>
            </a:r>
            <a:r>
              <a:rPr lang="en-US" b="1" dirty="0">
                <a:solidFill>
                  <a:srgbClr val="002060"/>
                </a:solidFill>
              </a:rPr>
              <a:t>21</a:t>
            </a:r>
            <a:r>
              <a:rPr lang="zh-TW" b="1" dirty="0">
                <a:solidFill>
                  <a:srgbClr val="002060"/>
                </a:solidFill>
                <a:ea typeface="新細明體" charset="-120"/>
              </a:rPr>
              <a:t>世紀人才所需素養的需求</a:t>
            </a:r>
          </a:p>
        </p:txBody>
      </p:sp>
      <p:sp>
        <p:nvSpPr>
          <p:cNvPr id="4" name="矩形 3"/>
          <p:cNvSpPr/>
          <p:nvPr/>
        </p:nvSpPr>
        <p:spPr>
          <a:xfrm>
            <a:off x="6335573" y="6303272"/>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smtClean="0">
                <a:solidFill>
                  <a:srgbClr val="7030A0"/>
                </a:solidFill>
                <a:ea typeface="新細明體" charset="-120"/>
              </a:rPr>
              <a:t>重新定義老師與學生的</a:t>
            </a:r>
            <a:r>
              <a:rPr lang="en-US" altLang="zh-TW" dirty="0" smtClean="0">
                <a:solidFill>
                  <a:srgbClr val="7030A0"/>
                </a:solidFill>
                <a:ea typeface="新細明體" charset="-120"/>
              </a:rPr>
              <a:t>『</a:t>
            </a:r>
            <a:r>
              <a:rPr lang="zh-TW" dirty="0" smtClean="0">
                <a:solidFill>
                  <a:srgbClr val="7030A0"/>
                </a:solidFill>
                <a:ea typeface="新細明體" charset="-120"/>
              </a:rPr>
              <a:t>學力</a:t>
            </a:r>
            <a:r>
              <a:rPr lang="en-US" altLang="zh-TW" dirty="0" smtClean="0">
                <a:solidFill>
                  <a:srgbClr val="7030A0"/>
                </a:solidFill>
                <a:ea typeface="新細明體" charset="-120"/>
              </a:rPr>
              <a:t>』</a:t>
            </a:r>
            <a:endParaRPr lang="zh-TW" dirty="0">
              <a:solidFill>
                <a:srgbClr val="7030A0"/>
              </a:solidFill>
              <a:ea typeface="新細明體" charset="-120"/>
            </a:endParaRPr>
          </a:p>
        </p:txBody>
      </p:sp>
      <p:sp>
        <p:nvSpPr>
          <p:cNvPr id="20482" name="Rectangle 2"/>
          <p:cNvSpPr>
            <a:spLocks noGrp="1" noChangeArrowheads="1"/>
          </p:cNvSpPr>
          <p:nvPr>
            <p:ph type="body" idx="1"/>
          </p:nvPr>
        </p:nvSpPr>
        <p:spPr>
          <a:xfrm>
            <a:off x="456480" y="1600008"/>
            <a:ext cx="8229600" cy="4526395"/>
          </a:xfrm>
          <a:ln/>
        </p:spPr>
        <p:txBody>
          <a:bodyPr lIns="81631" tIns="42448" rIns="81631" bIns="42448"/>
          <a:lstStyle/>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教學</a:t>
            </a:r>
            <a:r>
              <a:rPr lang="en-US" sz="2500" b="1" dirty="0">
                <a:solidFill>
                  <a:srgbClr val="002060"/>
                </a:solidFill>
              </a:rPr>
              <a:t>vs.</a:t>
            </a:r>
            <a:r>
              <a:rPr lang="zh-TW" altLang="en-US" sz="2500" b="1" dirty="0">
                <a:solidFill>
                  <a:srgbClr val="002060"/>
                </a:solidFill>
                <a:ea typeface="新細明體" charset="-120"/>
              </a:rPr>
              <a:t>學習</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基礎學力</a:t>
            </a:r>
            <a:r>
              <a:rPr lang="en-US" sz="2500" b="1" dirty="0">
                <a:solidFill>
                  <a:srgbClr val="002060"/>
                </a:solidFill>
              </a:rPr>
              <a:t>vs.</a:t>
            </a:r>
            <a:r>
              <a:rPr lang="zh-TW" altLang="en-US" sz="2500" b="1" dirty="0">
                <a:solidFill>
                  <a:srgbClr val="002060"/>
                </a:solidFill>
                <a:ea typeface="新細明體" charset="-120"/>
              </a:rPr>
              <a:t>發展學力</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知性學習</a:t>
            </a:r>
            <a:r>
              <a:rPr lang="en-US" sz="2500" b="1" dirty="0">
                <a:solidFill>
                  <a:srgbClr val="002060"/>
                </a:solidFill>
              </a:rPr>
              <a:t>vs.</a:t>
            </a:r>
            <a:r>
              <a:rPr lang="zh-TW" altLang="en-US" sz="2500" b="1" dirty="0">
                <a:solidFill>
                  <a:srgbClr val="002060"/>
                </a:solidFill>
                <a:ea typeface="新細明體" charset="-120"/>
              </a:rPr>
              <a:t>感性學習</a:t>
            </a:r>
          </a:p>
          <a:p>
            <a:pPr marL="388766" indent="-293733" hangingPunct="1">
              <a:spcBef>
                <a:spcPts val="726"/>
              </a:spcBef>
              <a:buSzPct val="45000"/>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endParaRPr lang="en-GB" altLang="zh-TW" sz="2500" b="1" dirty="0">
              <a:solidFill>
                <a:srgbClr val="002060"/>
              </a:solidFill>
            </a:endParaRPr>
          </a:p>
        </p:txBody>
      </p:sp>
      <p:sp>
        <p:nvSpPr>
          <p:cNvPr id="4" name="矩形 3"/>
          <p:cNvSpPr/>
          <p:nvPr/>
        </p:nvSpPr>
        <p:spPr>
          <a:xfrm>
            <a:off x="6074303" y="6237947"/>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480" y="273629"/>
            <a:ext cx="8229600" cy="1143480"/>
          </a:xfrm>
          <a:ln/>
        </p:spPr>
        <p:txBody>
          <a:bodyPr lIns="81631" tIns="42448" rIns="81631" bIns="42448"/>
          <a:lstStyle/>
          <a:p>
            <a:pPr hangingPunct="1">
              <a:lnSpc>
                <a:spcPct val="100000"/>
              </a:lnSpc>
              <a:buSzPct val="45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7030A0"/>
                </a:solidFill>
                <a:ea typeface="新細明體" charset="-120"/>
              </a:rPr>
              <a:t>協同</a:t>
            </a:r>
            <a:r>
              <a:rPr lang="zh-TW" dirty="0" smtClean="0">
                <a:solidFill>
                  <a:srgbClr val="7030A0"/>
                </a:solidFill>
                <a:ea typeface="新細明體" charset="-120"/>
              </a:rPr>
              <a:t>學習</a:t>
            </a:r>
            <a:r>
              <a:rPr lang="zh-TW" altLang="en-US" dirty="0" smtClean="0">
                <a:solidFill>
                  <a:srgbClr val="7030A0"/>
                </a:solidFill>
                <a:ea typeface="新細明體" charset="-120"/>
              </a:rPr>
              <a:t>的重點</a:t>
            </a:r>
            <a:endParaRPr lang="zh-TW" dirty="0">
              <a:solidFill>
                <a:srgbClr val="7030A0"/>
              </a:solidFill>
              <a:ea typeface="新細明體" charset="-120"/>
            </a:endParaRPr>
          </a:p>
        </p:txBody>
      </p:sp>
      <p:sp>
        <p:nvSpPr>
          <p:cNvPr id="21506" name="Rectangle 2"/>
          <p:cNvSpPr>
            <a:spLocks noGrp="1" noChangeArrowheads="1"/>
          </p:cNvSpPr>
          <p:nvPr>
            <p:ph type="body" idx="1"/>
          </p:nvPr>
        </p:nvSpPr>
        <p:spPr>
          <a:xfrm>
            <a:off x="456480" y="1600008"/>
            <a:ext cx="8229600" cy="4526395"/>
          </a:xfrm>
          <a:ln/>
        </p:spPr>
        <p:txBody>
          <a:bodyPr lIns="81631" tIns="42448" rIns="81631" bIns="42448"/>
          <a:lstStyle/>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隨機分組</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活動教學</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互動對話</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相互聆聽</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互惠學習</a:t>
            </a:r>
            <a:r>
              <a:rPr lang="en-US" sz="2500" b="1" dirty="0">
                <a:solidFill>
                  <a:srgbClr val="002060"/>
                </a:solidFill>
              </a:rPr>
              <a:t>(reciprocal learning)</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反思思考</a:t>
            </a:r>
          </a:p>
          <a:p>
            <a:pPr marL="388766" indent="-293733" hangingPunct="1">
              <a:spcBef>
                <a:spcPts val="726"/>
              </a:spcBef>
              <a:buClr>
                <a:srgbClr val="FFFFFF"/>
              </a:buClr>
              <a:buSzPct val="45000"/>
              <a:buFont typeface="Wingdings" pitchFamily="2" charset="2"/>
              <a:buChar char=""/>
              <a:tabLst>
                <a:tab pos="388766" algn="l"/>
                <a:tab pos="483797" algn="l"/>
                <a:tab pos="891282" algn="l"/>
                <a:tab pos="1298764" algn="l"/>
                <a:tab pos="1706249" algn="l"/>
                <a:tab pos="2113732" algn="l"/>
                <a:tab pos="2521216" algn="l"/>
                <a:tab pos="2928699" algn="l"/>
                <a:tab pos="3336184" algn="l"/>
                <a:tab pos="3743667" algn="l"/>
                <a:tab pos="4151152" algn="l"/>
                <a:tab pos="4558635" algn="l"/>
                <a:tab pos="4966119" algn="l"/>
                <a:tab pos="5373601" algn="l"/>
                <a:tab pos="5781086" algn="l"/>
                <a:tab pos="6188569" algn="l"/>
                <a:tab pos="6596054" algn="l"/>
                <a:tab pos="7003537" algn="l"/>
                <a:tab pos="7411022" algn="l"/>
                <a:tab pos="7818504" algn="l"/>
                <a:tab pos="8225989" algn="l"/>
              </a:tabLst>
            </a:pPr>
            <a:r>
              <a:rPr lang="zh-TW" altLang="en-US" sz="2500" b="1" dirty="0">
                <a:solidFill>
                  <a:srgbClr val="002060"/>
                </a:solidFill>
                <a:ea typeface="新細明體" charset="-120"/>
              </a:rPr>
              <a:t>伸展跳躍</a:t>
            </a:r>
          </a:p>
        </p:txBody>
      </p:sp>
      <p:sp>
        <p:nvSpPr>
          <p:cNvPr id="4" name="矩形 3"/>
          <p:cNvSpPr/>
          <p:nvPr/>
        </p:nvSpPr>
        <p:spPr>
          <a:xfrm>
            <a:off x="6270256" y="6303272"/>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先問問大家的經驗，曾帶給你什麼？</a:t>
            </a:r>
            <a:endParaRPr lang="zh-TW" altLang="en-US" dirty="0"/>
          </a:p>
        </p:txBody>
      </p:sp>
      <p:sp>
        <p:nvSpPr>
          <p:cNvPr id="3" name="內容版面配置區 2"/>
          <p:cNvSpPr>
            <a:spLocks noGrp="1"/>
          </p:cNvSpPr>
          <p:nvPr>
            <p:ph idx="1"/>
          </p:nvPr>
        </p:nvSpPr>
        <p:spPr/>
        <p:txBody>
          <a:bodyPr/>
          <a:lstStyle/>
          <a:p>
            <a:r>
              <a:rPr lang="zh-TW" altLang="en-US" sz="2800" b="1" dirty="0" smtClean="0"/>
              <a:t>與教同一群學生的老師組成教學團隊，共同研討教學</a:t>
            </a:r>
            <a:r>
              <a:rPr lang="en-US" altLang="zh-TW" sz="2800" b="1" dirty="0" smtClean="0"/>
              <a:t>…..</a:t>
            </a:r>
            <a:r>
              <a:rPr lang="zh-TW" altLang="en-US" sz="2800" b="1" dirty="0" smtClean="0"/>
              <a:t>。</a:t>
            </a:r>
            <a:endParaRPr lang="en-US" altLang="zh-TW" sz="2800" b="1" dirty="0" smtClean="0"/>
          </a:p>
          <a:p>
            <a:r>
              <a:rPr lang="zh-TW" altLang="en-US" sz="2800" b="1" dirty="0" smtClean="0"/>
              <a:t>參加觀課與並提供專業回饋。</a:t>
            </a:r>
            <a:endParaRPr lang="en-US" altLang="zh-TW" sz="2800" b="1" dirty="0" smtClean="0"/>
          </a:p>
          <a:p>
            <a:r>
              <a:rPr lang="zh-TW" altLang="en-US" sz="2800" b="1" dirty="0" smtClean="0"/>
              <a:t>參與跨領域或</a:t>
            </a:r>
            <a:r>
              <a:rPr lang="zh-TW" altLang="en-US" sz="2800" b="1" dirty="0" smtClean="0"/>
              <a:t>跨年級的</a:t>
            </a:r>
            <a:r>
              <a:rPr lang="zh-TW" altLang="en-US" sz="2800" b="1" dirty="0" smtClean="0"/>
              <a:t>教學活動。</a:t>
            </a:r>
            <a:endParaRPr lang="en-US" altLang="zh-TW" sz="2800" b="1" dirty="0" smtClean="0"/>
          </a:p>
          <a:p>
            <a:r>
              <a:rPr lang="zh-TW" altLang="en-US" sz="2800" b="1" dirty="0" smtClean="0"/>
              <a:t>參加學習型組織。</a:t>
            </a:r>
            <a:endParaRPr lang="en-US" altLang="zh-TW" sz="2800" b="1" dirty="0" smtClean="0"/>
          </a:p>
          <a:p>
            <a:endParaRPr lang="en-US" altLang="zh-TW" dirty="0" smtClean="0"/>
          </a:p>
          <a:p>
            <a:endParaRPr lang="zh-TW" alt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89600" y="2632598"/>
            <a:ext cx="8163360" cy="1286055"/>
          </a:xfrm>
          <a:prstGeom prst="rect">
            <a:avLst/>
          </a:prstGeom>
          <a:noFill/>
          <a:ln w="9525">
            <a:noFill/>
            <a:round/>
            <a:headEnd/>
            <a:tailEnd/>
          </a:ln>
          <a:effectLst/>
        </p:spPr>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000" b="1" dirty="0">
                <a:solidFill>
                  <a:srgbClr val="002060"/>
                </a:solidFill>
                <a:latin typeface="Candara" pitchFamily="34" charset="0"/>
                <a:ea typeface="標楷體" pitchFamily="65" charset="-120"/>
              </a:rPr>
              <a:t>為什麼要發展教師專業學習社群？</a:t>
            </a:r>
            <a:r>
              <a:rPr lang="en-US" sz="4000" b="1" dirty="0">
                <a:solidFill>
                  <a:srgbClr val="002060"/>
                </a:solidFill>
                <a:latin typeface="Candara" pitchFamily="34" charset="0"/>
                <a:ea typeface="標楷體" pitchFamily="65" charset="-120"/>
              </a:rPr>
              <a:t/>
            </a:r>
            <a:br>
              <a:rPr lang="en-US" sz="4000" b="1" dirty="0">
                <a:solidFill>
                  <a:srgbClr val="002060"/>
                </a:solidFill>
                <a:latin typeface="Candara" pitchFamily="34" charset="0"/>
                <a:ea typeface="標楷體" pitchFamily="65" charset="-120"/>
              </a:rPr>
            </a:br>
            <a:endParaRPr lang="en-US" sz="4000" b="1" dirty="0">
              <a:solidFill>
                <a:srgbClr val="002060"/>
              </a:solidFill>
              <a:latin typeface="Candara" pitchFamily="34" charset="0"/>
              <a:ea typeface="標楷體" pitchFamily="65" charset="-120"/>
            </a:endParaRPr>
          </a:p>
        </p:txBody>
      </p:sp>
      <p:sp>
        <p:nvSpPr>
          <p:cNvPr id="28674" name="Text Box 2"/>
          <p:cNvSpPr txBox="1">
            <a:spLocks noChangeArrowheads="1"/>
          </p:cNvSpPr>
          <p:nvPr/>
        </p:nvSpPr>
        <p:spPr bwMode="auto">
          <a:xfrm>
            <a:off x="718560" y="4147637"/>
            <a:ext cx="7780320" cy="1500638"/>
          </a:xfrm>
          <a:prstGeom prst="rect">
            <a:avLst/>
          </a:prstGeom>
          <a:noFill/>
          <a:ln w="9525">
            <a:noFill/>
            <a:round/>
            <a:headEnd/>
            <a:tailEnd/>
          </a:ln>
          <a:effectLst/>
        </p:spPr>
        <p:txBody>
          <a:bodyPr wrap="none" lIns="82936" tIns="41469" rIns="82936" bIns="41469" anchor="ctr"/>
          <a:lstStyle/>
          <a:p>
            <a:endParaRPr lang="zh-TW"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概念基礎</a:t>
            </a:r>
            <a:r>
              <a:rPr lang="en-US" sz="1800" dirty="0">
                <a:solidFill>
                  <a:srgbClr val="FF0000"/>
                </a:solidFill>
                <a:latin typeface="標楷體" pitchFamily="65" charset="-120"/>
                <a:ea typeface="標楷體" pitchFamily="65" charset="-120"/>
              </a:rPr>
              <a:t>1</a:t>
            </a:r>
          </a:p>
        </p:txBody>
      </p:sp>
      <p:sp>
        <p:nvSpPr>
          <p:cNvPr id="29698" name="Text Box 2"/>
          <p:cNvSpPr txBox="1">
            <a:spLocks noChangeArrowheads="1"/>
          </p:cNvSpPr>
          <p:nvPr/>
        </p:nvSpPr>
        <p:spPr bwMode="auto">
          <a:xfrm>
            <a:off x="871201" y="1600009"/>
            <a:ext cx="7408800" cy="4523514"/>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標楷體" pitchFamily="65" charset="-120"/>
                <a:ea typeface="標楷體" pitchFamily="65" charset="-120"/>
              </a:rPr>
              <a:t>對於學習的一些基本假定</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社會建構論與社群學習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經驗</a:t>
            </a:r>
            <a:r>
              <a:rPr lang="en-US" sz="2500" dirty="0">
                <a:solidFill>
                  <a:srgbClr val="073E87"/>
                </a:solidFill>
                <a:latin typeface="Candara" pitchFamily="34" charset="0"/>
              </a:rPr>
              <a:t>(</a:t>
            </a:r>
            <a:r>
              <a:rPr lang="zh-TW" altLang="en-US" sz="2500" dirty="0">
                <a:solidFill>
                  <a:srgbClr val="073E87"/>
                </a:solidFill>
                <a:latin typeface="Candara" pitchFamily="34" charset="0"/>
                <a:ea typeface="新細明體" charset="-120"/>
              </a:rPr>
              <a:t>體驗</a:t>
            </a:r>
            <a:r>
              <a:rPr lang="en-US" sz="2500" dirty="0">
                <a:solidFill>
                  <a:srgbClr val="073E87"/>
                </a:solidFill>
                <a:latin typeface="Candara" pitchFamily="34" charset="0"/>
              </a:rPr>
              <a:t>)</a:t>
            </a:r>
            <a:r>
              <a:rPr lang="zh-TW" altLang="en-US" sz="2500" dirty="0">
                <a:solidFill>
                  <a:srgbClr val="073E87"/>
                </a:solidFill>
                <a:latin typeface="Candara" pitchFamily="34" charset="0"/>
                <a:ea typeface="新細明體" charset="-120"/>
              </a:rPr>
              <a:t>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情境學習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行動學習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同儕學習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組織學習</a:t>
            </a:r>
          </a:p>
        </p:txBody>
      </p:sp>
      <p:sp>
        <p:nvSpPr>
          <p:cNvPr id="4" name="矩形 3"/>
          <p:cNvSpPr/>
          <p:nvPr/>
        </p:nvSpPr>
        <p:spPr>
          <a:xfrm>
            <a:off x="6139621" y="610729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概念基礎</a:t>
            </a:r>
            <a:r>
              <a:rPr lang="en-US" sz="1800" dirty="0">
                <a:solidFill>
                  <a:srgbClr val="FF0000"/>
                </a:solidFill>
                <a:latin typeface="標楷體" pitchFamily="65" charset="-120"/>
                <a:ea typeface="標楷體" pitchFamily="65" charset="-120"/>
              </a:rPr>
              <a:t>2</a:t>
            </a:r>
          </a:p>
        </p:txBody>
      </p:sp>
      <p:sp>
        <p:nvSpPr>
          <p:cNvPr id="30722" name="Text Box 2"/>
          <p:cNvSpPr txBox="1">
            <a:spLocks noChangeArrowheads="1"/>
          </p:cNvSpPr>
          <p:nvPr/>
        </p:nvSpPr>
        <p:spPr bwMode="auto">
          <a:xfrm>
            <a:off x="871201" y="2674361"/>
            <a:ext cx="7408800" cy="345060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FF0000"/>
                </a:solidFill>
                <a:latin typeface="標楷體" pitchFamily="65" charset="-120"/>
                <a:ea typeface="標楷體" pitchFamily="65" charset="-120"/>
              </a:rPr>
              <a:t>對學生學習的一些基本假定：</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FF0000"/>
                </a:solidFill>
                <a:latin typeface="Candara" pitchFamily="34" charset="0"/>
                <a:ea typeface="新細明體" charset="-120"/>
              </a:rPr>
              <a:t>每一個孩子都能學習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FF0000"/>
                </a:solidFill>
                <a:latin typeface="Candara" pitchFamily="34" charset="0"/>
                <a:ea typeface="新細明體" charset="-120"/>
              </a:rPr>
              <a:t>每一個孩子都會因我們教育工作者的所作所為而有所學習</a:t>
            </a:r>
          </a:p>
        </p:txBody>
      </p:sp>
      <p:sp>
        <p:nvSpPr>
          <p:cNvPr id="4" name="矩形 3"/>
          <p:cNvSpPr/>
          <p:nvPr/>
        </p:nvSpPr>
        <p:spPr>
          <a:xfrm>
            <a:off x="6270256" y="610729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概念基礎</a:t>
            </a:r>
            <a:r>
              <a:rPr lang="en-US" sz="1800" dirty="0">
                <a:solidFill>
                  <a:srgbClr val="FF0000"/>
                </a:solidFill>
                <a:latin typeface="標楷體" pitchFamily="65" charset="-120"/>
                <a:ea typeface="標楷體" pitchFamily="65" charset="-120"/>
              </a:rPr>
              <a:t>3</a:t>
            </a:r>
          </a:p>
        </p:txBody>
      </p:sp>
      <p:sp>
        <p:nvSpPr>
          <p:cNvPr id="31746" name="Text Box 2"/>
          <p:cNvSpPr txBox="1">
            <a:spLocks noChangeArrowheads="1"/>
          </p:cNvSpPr>
          <p:nvPr/>
        </p:nvSpPr>
        <p:spPr bwMode="auto">
          <a:xfrm>
            <a:off x="871201" y="1664816"/>
            <a:ext cx="7408800" cy="4460149"/>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標楷體" pitchFamily="65" charset="-120"/>
                <a:ea typeface="標楷體" pitchFamily="65" charset="-120"/>
              </a:rPr>
              <a:t>對於教師專業學習與發展的一些基本假定</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成人學習</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專業省思</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專業對話</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教師需要不間斷的專業發展</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教師專業發展的最佳途徑是經由對本身及同儕共通經驗的整理與省思</a:t>
            </a:r>
          </a:p>
        </p:txBody>
      </p:sp>
      <p:sp>
        <p:nvSpPr>
          <p:cNvPr id="4" name="矩形 3"/>
          <p:cNvSpPr/>
          <p:nvPr/>
        </p:nvSpPr>
        <p:spPr>
          <a:xfrm>
            <a:off x="6270256" y="610729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6482" y="336995"/>
            <a:ext cx="8228160" cy="125149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概念基礎</a:t>
            </a:r>
            <a:r>
              <a:rPr lang="en-US" sz="1800" dirty="0">
                <a:solidFill>
                  <a:srgbClr val="FF0000"/>
                </a:solidFill>
                <a:latin typeface="標楷體" pitchFamily="65" charset="-120"/>
                <a:ea typeface="標楷體" pitchFamily="65" charset="-120"/>
              </a:rPr>
              <a:t>4</a:t>
            </a:r>
          </a:p>
        </p:txBody>
      </p:sp>
      <p:sp>
        <p:nvSpPr>
          <p:cNvPr id="32770" name="Rectangle 2"/>
          <p:cNvSpPr>
            <a:spLocks noGrp="1" noChangeArrowheads="1"/>
          </p:cNvSpPr>
          <p:nvPr>
            <p:ph idx="1"/>
          </p:nvPr>
        </p:nvSpPr>
        <p:spPr>
          <a:xfrm>
            <a:off x="538560" y="1077234"/>
            <a:ext cx="7945920" cy="5486976"/>
          </a:xfrm>
          <a:ln/>
        </p:spPr>
        <p:txBody>
          <a:bodyPr lIns="81631" tIns="40816" rIns="81631" bIns="40816">
            <a:normAutofit/>
          </a:bodyPr>
          <a:lstStyle/>
          <a:p>
            <a:pPr marL="309573" indent="-308133">
              <a:lnSpc>
                <a:spcPct val="102000"/>
              </a:lnSpc>
              <a:spcAft>
                <a:spcPts val="261"/>
              </a:spcAft>
              <a:buSzPct val="69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b="1" dirty="0">
                <a:solidFill>
                  <a:srgbClr val="073E87"/>
                </a:solidFill>
                <a:latin typeface="標楷體" pitchFamily="65" charset="-120"/>
                <a:ea typeface="標楷體" pitchFamily="65" charset="-120"/>
              </a:rPr>
              <a:t>對於學校及學校教育的一些基本假定</a:t>
            </a:r>
          </a:p>
          <a:p>
            <a:pPr marL="1344840" lvl="1" indent="-515475">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促進學習是學校的核心任務</a:t>
            </a:r>
          </a:p>
          <a:p>
            <a:pPr marL="1344840" lvl="1" indent="-515475">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學校不僅是學生學習的場所，也是教師、全體工作人員（甚至家長）學習的場所</a:t>
            </a:r>
          </a:p>
          <a:p>
            <a:pPr marL="1344840" lvl="1" indent="-515475">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學校是多元、多重（多層次）、多樣的學習社群</a:t>
            </a:r>
          </a:p>
          <a:p>
            <a:pPr marL="1344840" lvl="1" indent="-515475">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學校是一個學習型組織</a:t>
            </a:r>
          </a:p>
          <a:p>
            <a:pPr marL="2073416" lvl="2" indent="-413244">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自我超越</a:t>
            </a:r>
          </a:p>
          <a:p>
            <a:pPr marL="2073416" lvl="2" indent="-413244">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共同願景</a:t>
            </a:r>
          </a:p>
          <a:p>
            <a:pPr marL="2073416" lvl="2" indent="-413244">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心智模式</a:t>
            </a:r>
          </a:p>
          <a:p>
            <a:pPr marL="2073416" lvl="2" indent="-413244">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團隊學習</a:t>
            </a:r>
          </a:p>
          <a:p>
            <a:pPr marL="2073416" lvl="2" indent="-413244">
              <a:lnSpc>
                <a:spcPct val="102000"/>
              </a:lnSpc>
              <a:buSzPct val="45000"/>
              <a:buFont typeface="Wingdings" pitchFamily="2" charset="2"/>
              <a:buChar char=""/>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solidFill>
                  <a:srgbClr val="073E87"/>
                </a:solidFill>
                <a:latin typeface="Candara" pitchFamily="34" charset="0"/>
                <a:ea typeface="新細明體" charset="-120"/>
              </a:rPr>
              <a:t>系統思考</a:t>
            </a:r>
          </a:p>
        </p:txBody>
      </p:sp>
      <p:sp>
        <p:nvSpPr>
          <p:cNvPr id="4" name="矩形 3"/>
          <p:cNvSpPr/>
          <p:nvPr/>
        </p:nvSpPr>
        <p:spPr>
          <a:xfrm>
            <a:off x="6498771" y="610729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6482" y="336995"/>
            <a:ext cx="8228160" cy="1251492"/>
          </a:xfrm>
          <a:ln/>
        </p:spPr>
        <p:txBody>
          <a:bodyPr lIns="81631" tIns="40816" rIns="81631" bIns="40816" anchor="t">
            <a:normAutofit/>
          </a:bodyPr>
          <a:lstStyle/>
          <a:p>
            <a:pPr>
              <a:lnSpc>
                <a:spcPct val="102000"/>
              </a:lnSpc>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教師專業學習社群有哪些功效？</a:t>
            </a:r>
          </a:p>
        </p:txBody>
      </p:sp>
      <p:sp>
        <p:nvSpPr>
          <p:cNvPr id="33794" name="Rectangle 2"/>
          <p:cNvSpPr>
            <a:spLocks noGrp="1" noChangeArrowheads="1"/>
          </p:cNvSpPr>
          <p:nvPr>
            <p:ph idx="1"/>
          </p:nvPr>
        </p:nvSpPr>
        <p:spPr>
          <a:xfrm>
            <a:off x="871200" y="1260134"/>
            <a:ext cx="7407360" cy="5054931"/>
          </a:xfrm>
          <a:ln/>
        </p:spPr>
        <p:txBody>
          <a:bodyPr lIns="81631" tIns="40816" rIns="81631" bIns="40816"/>
          <a:lstStyle/>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交流彼此的教學理念與實踐，擴展專業知識</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更有效地解決教學實務問題</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增加更多理念、研發教材與教法</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更有系統地幫助新教師</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提升學生學習成效</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增加學校成員間的信任與尊重</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彼此提供鼓勵和精神支持</a:t>
            </a:r>
            <a:r>
              <a:rPr lang="zh-TW" altLang="en-US" sz="2200" b="1" dirty="0">
                <a:solidFill>
                  <a:srgbClr val="073E87"/>
                </a:solidFill>
                <a:latin typeface="標楷體" pitchFamily="65" charset="-120"/>
                <a:ea typeface="標楷體" pitchFamily="65" charset="-120"/>
              </a:rPr>
              <a:t>，</a:t>
            </a:r>
            <a:r>
              <a:rPr lang="zh-TW" altLang="en-US" sz="2200" dirty="0">
                <a:solidFill>
                  <a:srgbClr val="073E87"/>
                </a:solidFill>
                <a:latin typeface="標楷體" pitchFamily="65" charset="-120"/>
                <a:ea typeface="標楷體" pitchFamily="65" charset="-120"/>
              </a:rPr>
              <a:t>使教師不畏於嘗試與創新</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教師擔任領頭羊的角色，分享領導權，促成更好決策</a:t>
            </a:r>
          </a:p>
          <a:p>
            <a:pPr marL="309573" indent="-308133">
              <a:lnSpc>
                <a:spcPct val="102000"/>
              </a:lnSpc>
              <a:spcAft>
                <a:spcPts val="771"/>
              </a:spcAft>
              <a:buSzPct val="43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altLang="en-US" sz="2200" dirty="0">
                <a:solidFill>
                  <a:srgbClr val="073E87"/>
                </a:solidFill>
                <a:latin typeface="標楷體" pitchFamily="65" charset="-120"/>
                <a:ea typeface="標楷體" pitchFamily="65" charset="-120"/>
              </a:rPr>
              <a:t>強化學校文化的改變</a:t>
            </a:r>
            <a:r>
              <a:rPr lang="zh-TW" altLang="en-US" sz="2200" b="1" dirty="0">
                <a:solidFill>
                  <a:srgbClr val="073E87"/>
                </a:solidFill>
                <a:latin typeface="標楷體" pitchFamily="65" charset="-120"/>
                <a:ea typeface="標楷體" pitchFamily="65" charset="-120"/>
              </a:rPr>
              <a:t>，</a:t>
            </a:r>
            <a:r>
              <a:rPr lang="zh-TW" altLang="en-US" sz="2200" dirty="0">
                <a:solidFill>
                  <a:srgbClr val="073E87"/>
                </a:solidFill>
                <a:latin typeface="標楷體" pitchFamily="65" charset="-120"/>
                <a:ea typeface="標楷體" pitchFamily="65" charset="-120"/>
              </a:rPr>
              <a:t>致力於改進與創新</a:t>
            </a:r>
          </a:p>
        </p:txBody>
      </p:sp>
      <p:sp>
        <p:nvSpPr>
          <p:cNvPr id="33795" name="Text Box 3"/>
          <p:cNvSpPr txBox="1">
            <a:spLocks noChangeArrowheads="1"/>
          </p:cNvSpPr>
          <p:nvPr/>
        </p:nvSpPr>
        <p:spPr bwMode="auto">
          <a:xfrm>
            <a:off x="178560" y="5658354"/>
            <a:ext cx="8714880" cy="822326"/>
          </a:xfrm>
          <a:prstGeom prst="rect">
            <a:avLst/>
          </a:prstGeom>
          <a:noFill/>
          <a:ln w="9525">
            <a:noFill/>
            <a:round/>
            <a:headEnd/>
            <a:tailEnd/>
          </a:ln>
          <a:effectLst/>
        </p:spPr>
        <p:txBody>
          <a:bodyPr lIns="81631" tIns="40816" rIns="81631" bIns="40816"/>
          <a:lstStyle/>
          <a:p>
            <a:pPr>
              <a:spcBef>
                <a:spcPts val="815"/>
              </a:spcBef>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 pos="8535561" algn="l"/>
              </a:tabLst>
            </a:pPr>
            <a:r>
              <a:rPr lang="zh-TW" altLang="en-US" sz="2200" dirty="0">
                <a:solidFill>
                  <a:srgbClr val="000000"/>
                </a:solidFill>
                <a:latin typeface="標楷體" pitchFamily="65" charset="-120"/>
                <a:ea typeface="標楷體" pitchFamily="65" charset="-120"/>
              </a:rPr>
              <a:t>透過學校教師們的集體合作，產生行動力，正是「團結力量大」、「三個臭皮匠，勝過一個諸葛亮」</a:t>
            </a:r>
          </a:p>
        </p:txBody>
      </p:sp>
      <p:pic>
        <p:nvPicPr>
          <p:cNvPr id="33796" name="Picture 4"/>
          <p:cNvPicPr>
            <a:picLocks noChangeAspect="1" noChangeArrowheads="1"/>
          </p:cNvPicPr>
          <p:nvPr/>
        </p:nvPicPr>
        <p:blipFill>
          <a:blip r:embed="rId4" cstate="print"/>
          <a:srcRect/>
          <a:stretch>
            <a:fillRect/>
          </a:stretch>
        </p:blipFill>
        <p:spPr bwMode="auto">
          <a:xfrm>
            <a:off x="7092000" y="2500102"/>
            <a:ext cx="2050560" cy="1556804"/>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主要效益</a:t>
            </a:r>
            <a:r>
              <a:rPr lang="en-US" sz="1800" dirty="0">
                <a:solidFill>
                  <a:srgbClr val="FF0000"/>
                </a:solidFill>
                <a:latin typeface="標楷體" pitchFamily="65" charset="-120"/>
                <a:ea typeface="標楷體" pitchFamily="65" charset="-120"/>
              </a:rPr>
              <a:t>1</a:t>
            </a:r>
          </a:p>
        </p:txBody>
      </p:sp>
      <p:sp>
        <p:nvSpPr>
          <p:cNvPr id="34818" name="Text Box 2"/>
          <p:cNvSpPr txBox="1">
            <a:spLocks noChangeArrowheads="1"/>
          </p:cNvSpPr>
          <p:nvPr/>
        </p:nvSpPr>
        <p:spPr bwMode="auto">
          <a:xfrm>
            <a:off x="642240" y="1571206"/>
            <a:ext cx="7771680" cy="4797143"/>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標楷體" pitchFamily="65" charset="-120"/>
              </a:rPr>
              <a:t>對參與教師</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專業增能與發展</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深化專業省思與對話</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經驗、知識與點子的分享與精進</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相互激勵與支持</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破除孤立</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提升專業自主</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提高個別和集體的效能與效能感</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參與決策，共享領導權</a:t>
            </a:r>
          </a:p>
        </p:txBody>
      </p:sp>
      <p:pic>
        <p:nvPicPr>
          <p:cNvPr id="34819" name="Picture 3"/>
          <p:cNvPicPr>
            <a:picLocks noChangeAspect="1" noChangeArrowheads="1"/>
          </p:cNvPicPr>
          <p:nvPr/>
        </p:nvPicPr>
        <p:blipFill>
          <a:blip r:embed="rId3" cstate="print"/>
          <a:srcRect/>
          <a:stretch>
            <a:fillRect/>
          </a:stretch>
        </p:blipFill>
        <p:spPr bwMode="auto">
          <a:xfrm>
            <a:off x="7092000" y="5301198"/>
            <a:ext cx="2050560" cy="1556803"/>
          </a:xfrm>
          <a:prstGeom prst="rect">
            <a:avLst/>
          </a:prstGeom>
          <a:noFill/>
          <a:ln w="9525">
            <a:noFill/>
            <a:round/>
            <a:headEnd/>
            <a:tailEnd/>
          </a:ln>
          <a:effectLst/>
        </p:spPr>
      </p:pic>
      <p:sp>
        <p:nvSpPr>
          <p:cNvPr id="5" name="矩形 4"/>
          <p:cNvSpPr/>
          <p:nvPr/>
        </p:nvSpPr>
        <p:spPr>
          <a:xfrm>
            <a:off x="4637318" y="597664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主要效益</a:t>
            </a:r>
            <a:r>
              <a:rPr lang="en-US" sz="1800" dirty="0">
                <a:solidFill>
                  <a:srgbClr val="FF0000"/>
                </a:solidFill>
                <a:latin typeface="標楷體" pitchFamily="65" charset="-120"/>
                <a:ea typeface="標楷體" pitchFamily="65" charset="-120"/>
              </a:rPr>
              <a:t>2</a:t>
            </a:r>
          </a:p>
        </p:txBody>
      </p:sp>
      <p:sp>
        <p:nvSpPr>
          <p:cNvPr id="35842" name="Text Box 2"/>
          <p:cNvSpPr txBox="1">
            <a:spLocks noChangeArrowheads="1"/>
          </p:cNvSpPr>
          <p:nvPr/>
        </p:nvSpPr>
        <p:spPr bwMode="auto">
          <a:xfrm>
            <a:off x="522315" y="1338620"/>
            <a:ext cx="7408800" cy="345060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標楷體" pitchFamily="65" charset="-120"/>
              </a:rPr>
              <a:t>對學生</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提升學習成效</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提升對學習的滿意度</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提升學習動機</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典範學習</a:t>
            </a:r>
          </a:p>
          <a:p>
            <a:pPr marL="244778" indent="-244778">
              <a:spcAft>
                <a:spcPts val="1293"/>
              </a:spcAft>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endParaRPr lang="en-GB" altLang="zh-TW" sz="2000" dirty="0">
              <a:solidFill>
                <a:srgbClr val="073E87"/>
              </a:solidFill>
              <a:latin typeface="Candara" pitchFamily="34" charset="0"/>
              <a:ea typeface="標楷體" pitchFamily="65" charset="-120"/>
            </a:endParaRPr>
          </a:p>
        </p:txBody>
      </p:sp>
      <p:pic>
        <p:nvPicPr>
          <p:cNvPr id="35843" name="Picture 3"/>
          <p:cNvPicPr>
            <a:picLocks noChangeAspect="1" noChangeArrowheads="1"/>
          </p:cNvPicPr>
          <p:nvPr/>
        </p:nvPicPr>
        <p:blipFill>
          <a:blip r:embed="rId3" cstate="print"/>
          <a:srcRect/>
          <a:stretch>
            <a:fillRect/>
          </a:stretch>
        </p:blipFill>
        <p:spPr bwMode="auto">
          <a:xfrm>
            <a:off x="7092000" y="5301198"/>
            <a:ext cx="2050560" cy="1556803"/>
          </a:xfrm>
          <a:prstGeom prst="rect">
            <a:avLst/>
          </a:prstGeom>
          <a:noFill/>
          <a:ln w="9525">
            <a:noFill/>
            <a:round/>
            <a:headEnd/>
            <a:tailEnd/>
          </a:ln>
          <a:effectLst/>
        </p:spPr>
      </p:pic>
      <p:sp>
        <p:nvSpPr>
          <p:cNvPr id="5" name="矩形 4"/>
          <p:cNvSpPr/>
          <p:nvPr/>
        </p:nvSpPr>
        <p:spPr>
          <a:xfrm>
            <a:off x="4376048" y="597664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主要效益</a:t>
            </a:r>
            <a:r>
              <a:rPr lang="en-US" sz="1800" dirty="0">
                <a:solidFill>
                  <a:srgbClr val="FF0000"/>
                </a:solidFill>
                <a:latin typeface="標楷體" pitchFamily="65" charset="-120"/>
                <a:ea typeface="標楷體" pitchFamily="65" charset="-120"/>
              </a:rPr>
              <a:t>3</a:t>
            </a:r>
          </a:p>
        </p:txBody>
      </p:sp>
      <p:sp>
        <p:nvSpPr>
          <p:cNvPr id="36866" name="Text Box 2"/>
          <p:cNvSpPr txBox="1">
            <a:spLocks noChangeArrowheads="1"/>
          </p:cNvSpPr>
          <p:nvPr/>
        </p:nvSpPr>
        <p:spPr bwMode="auto">
          <a:xfrm>
            <a:off x="642240" y="1643213"/>
            <a:ext cx="7771680" cy="411451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標楷體" pitchFamily="65" charset="-120"/>
              </a:rPr>
              <a:t>對學校</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提升學校學生整體學習品質</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型塑正向積極的學校文化</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強化互信與交流，改善學校組織氣氛</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強化決策機制與決策品質，有效解決問題</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促進學校改進與教學創新</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000" dirty="0">
                <a:solidFill>
                  <a:srgbClr val="073E87"/>
                </a:solidFill>
                <a:latin typeface="Candara" pitchFamily="34" charset="0"/>
                <a:ea typeface="標楷體" pitchFamily="65" charset="-120"/>
              </a:rPr>
              <a:t>有效協助新進及需要協助的教師（或其他同仁）</a:t>
            </a:r>
          </a:p>
          <a:p>
            <a:pPr marL="244778" indent="-244778">
              <a:spcAft>
                <a:spcPts val="1293"/>
              </a:spcAft>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endParaRPr lang="en-GB" altLang="zh-TW" sz="2000" dirty="0">
              <a:solidFill>
                <a:srgbClr val="073E87"/>
              </a:solidFill>
              <a:latin typeface="Candara" pitchFamily="34" charset="0"/>
              <a:ea typeface="標楷體" pitchFamily="65" charset="-120"/>
            </a:endParaRPr>
          </a:p>
        </p:txBody>
      </p:sp>
      <p:pic>
        <p:nvPicPr>
          <p:cNvPr id="36867" name="Picture 3"/>
          <p:cNvPicPr>
            <a:picLocks noChangeAspect="1" noChangeArrowheads="1"/>
          </p:cNvPicPr>
          <p:nvPr/>
        </p:nvPicPr>
        <p:blipFill>
          <a:blip r:embed="rId3" cstate="print"/>
          <a:srcRect/>
          <a:stretch>
            <a:fillRect/>
          </a:stretch>
        </p:blipFill>
        <p:spPr bwMode="auto">
          <a:xfrm>
            <a:off x="7092000" y="5301198"/>
            <a:ext cx="2050560" cy="155680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主要效益</a:t>
            </a:r>
            <a:r>
              <a:rPr lang="en-US" sz="1800" dirty="0">
                <a:solidFill>
                  <a:srgbClr val="FF0000"/>
                </a:solidFill>
                <a:latin typeface="標楷體" pitchFamily="65" charset="-120"/>
                <a:ea typeface="標楷體" pitchFamily="65" charset="-120"/>
              </a:rPr>
              <a:t>4</a:t>
            </a:r>
          </a:p>
        </p:txBody>
      </p:sp>
      <p:sp>
        <p:nvSpPr>
          <p:cNvPr id="37890" name="Text Box 2"/>
          <p:cNvSpPr txBox="1">
            <a:spLocks noChangeArrowheads="1"/>
          </p:cNvSpPr>
          <p:nvPr/>
        </p:nvSpPr>
        <p:spPr bwMode="auto">
          <a:xfrm>
            <a:off x="783360" y="2383451"/>
            <a:ext cx="7408800" cy="345060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標楷體" pitchFamily="65" charset="-120"/>
              </a:rPr>
              <a:t>對教育專業</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標楷體" pitchFamily="65" charset="-120"/>
              </a:rPr>
              <a:t>促進實務知識的分享，以加速教學專業的進步</a:t>
            </a:r>
          </a:p>
          <a:p>
            <a:pPr marL="519794" lvl="1" indent="-244778">
              <a:spcBef>
                <a:spcPts val="397"/>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標楷體" pitchFamily="65" charset="-120"/>
              </a:rPr>
              <a:t>提升教師專業形象</a:t>
            </a:r>
          </a:p>
          <a:p>
            <a:pPr marL="244778" indent="-244778">
              <a:spcAft>
                <a:spcPts val="1293"/>
              </a:spcAft>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endParaRPr lang="en-GB" altLang="zh-TW" sz="2500" dirty="0">
              <a:solidFill>
                <a:srgbClr val="073E87"/>
              </a:solidFill>
              <a:latin typeface="Candara" pitchFamily="34" charset="0"/>
              <a:ea typeface="標楷體" pitchFamily="65" charset="-120"/>
            </a:endParaRPr>
          </a:p>
        </p:txBody>
      </p:sp>
      <p:pic>
        <p:nvPicPr>
          <p:cNvPr id="37891" name="Picture 3"/>
          <p:cNvPicPr>
            <a:picLocks noChangeAspect="1" noChangeArrowheads="1"/>
          </p:cNvPicPr>
          <p:nvPr/>
        </p:nvPicPr>
        <p:blipFill>
          <a:blip r:embed="rId3" cstate="print"/>
          <a:srcRect/>
          <a:stretch>
            <a:fillRect/>
          </a:stretch>
        </p:blipFill>
        <p:spPr bwMode="auto">
          <a:xfrm>
            <a:off x="7092000" y="5301198"/>
            <a:ext cx="2050560" cy="1556803"/>
          </a:xfrm>
          <a:prstGeom prst="rect">
            <a:avLst/>
          </a:prstGeom>
          <a:noFill/>
          <a:ln w="9525">
            <a:noFill/>
            <a:round/>
            <a:headEnd/>
            <a:tailEnd/>
          </a:ln>
          <a:effectLst/>
        </p:spPr>
      </p:pic>
      <p:sp>
        <p:nvSpPr>
          <p:cNvPr id="5" name="矩形 4"/>
          <p:cNvSpPr/>
          <p:nvPr/>
        </p:nvSpPr>
        <p:spPr>
          <a:xfrm>
            <a:off x="4310731" y="5911326"/>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OECD</a:t>
            </a:r>
            <a:r>
              <a:rPr lang="zh-TW" altLang="en-US" dirty="0" smtClean="0"/>
              <a:t>針對老師專業增能的調查統計圖</a:t>
            </a:r>
            <a:endParaRPr lang="zh-TW" altLang="en-US" dirty="0"/>
          </a:p>
        </p:txBody>
      </p:sp>
      <p:sp>
        <p:nvSpPr>
          <p:cNvPr id="3" name="文字版面配置區 2"/>
          <p:cNvSpPr>
            <a:spLocks noGrp="1"/>
          </p:cNvSpPr>
          <p:nvPr>
            <p:ph type="body" idx="1"/>
          </p:nvPr>
        </p:nvSpPr>
        <p:spPr/>
        <p:txBody>
          <a:bodyPr/>
          <a:lstStyle/>
          <a:p>
            <a:endParaRPr lang="zh-TW" altLang="en-US"/>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672481" y="256347"/>
            <a:ext cx="7806240" cy="6002550"/>
          </a:xfrm>
          <a:prstGeom prst="rect">
            <a:avLst/>
          </a:prstGeom>
          <a:noFill/>
          <a:ln w="9525">
            <a:noFill/>
            <a:round/>
            <a:headEnd/>
            <a:tailEnd/>
          </a:ln>
          <a:effectLst/>
        </p:spPr>
        <p:txBody>
          <a:bodyPr lIns="0" tIns="0" rIns="0" bIns="0" anchor="ctr"/>
          <a:lstStyle/>
          <a:p>
            <a:pPr algn="ctr">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4400" b="1" dirty="0">
                <a:solidFill>
                  <a:srgbClr val="002060"/>
                </a:solidFill>
                <a:latin typeface="標楷體" pitchFamily="65" charset="-120"/>
                <a:ea typeface="標楷體" pitchFamily="65" charset="-120"/>
              </a:rPr>
              <a:t>社群的建立與運作</a:t>
            </a:r>
          </a:p>
        </p:txBody>
      </p:sp>
    </p:spTree>
  </p:cSld>
  <p:clrMapOvr>
    <a:masterClrMapping/>
  </p:clrMapOvr>
  <p:transition spd="med">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body"/>
          </p:nvPr>
        </p:nvSpPr>
        <p:spPr>
          <a:xfrm>
            <a:off x="720000" y="1633133"/>
            <a:ext cx="7770240" cy="4585441"/>
          </a:xfrm>
          <a:ln/>
        </p:spPr>
        <p:txBody>
          <a:bodyPr lIns="81631" tIns="40816" rIns="81631" bIns="40816" anchor="t"/>
          <a:lstStyle/>
          <a:p>
            <a:pPr marL="311013" indent="-308133">
              <a:spcAft>
                <a:spcPts val="1293"/>
              </a:spcAft>
              <a:buSzPct val="33000"/>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ea typeface="新細明體" charset="-120"/>
              </a:rPr>
              <a:t>學校本位的（實體）專業學習社群</a:t>
            </a:r>
          </a:p>
          <a:p>
            <a:pPr marL="311013" indent="-308133">
              <a:spcAft>
                <a:spcPts val="1293"/>
              </a:spcAft>
              <a:buSzPct val="59000"/>
              <a:buBlip>
                <a:blip r:embed="rId2"/>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73E87"/>
                </a:solidFill>
                <a:ea typeface="新細明體" charset="-120"/>
              </a:rPr>
              <a:t>以任教年級或年段為基礎</a:t>
            </a:r>
          </a:p>
          <a:p>
            <a:pPr marL="311013" indent="-308133">
              <a:spcAft>
                <a:spcPts val="1293"/>
              </a:spcAft>
              <a:buSzPct val="59000"/>
              <a:buBlip>
                <a:blip r:embed="rId2"/>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73E87"/>
                </a:solidFill>
                <a:ea typeface="新細明體" charset="-120"/>
              </a:rPr>
              <a:t>以任教的學習領域</a:t>
            </a:r>
            <a:r>
              <a:rPr lang="en-US" sz="2500" dirty="0">
                <a:solidFill>
                  <a:srgbClr val="0000FF"/>
                </a:solidFill>
              </a:rPr>
              <a:t>/</a:t>
            </a:r>
            <a:r>
              <a:rPr lang="zh-TW" altLang="en-US" sz="2500" dirty="0">
                <a:solidFill>
                  <a:srgbClr val="0000FF"/>
                </a:solidFill>
                <a:ea typeface="新細明體" charset="-120"/>
              </a:rPr>
              <a:t>學科</a:t>
            </a:r>
            <a:r>
              <a:rPr lang="en-US" sz="2500" dirty="0">
                <a:solidFill>
                  <a:srgbClr val="0000FF"/>
                </a:solidFill>
              </a:rPr>
              <a:t>/</a:t>
            </a:r>
            <a:r>
              <a:rPr lang="zh-TW" altLang="en-US" sz="2500" dirty="0">
                <a:solidFill>
                  <a:srgbClr val="0000FF"/>
                </a:solidFill>
                <a:ea typeface="新細明體" charset="-120"/>
              </a:rPr>
              <a:t>群科</a:t>
            </a:r>
            <a:r>
              <a:rPr lang="zh-TW" altLang="en-US" sz="2500" dirty="0">
                <a:solidFill>
                  <a:srgbClr val="073E87"/>
                </a:solidFill>
                <a:ea typeface="新細明體" charset="-120"/>
              </a:rPr>
              <a:t>為基礎</a:t>
            </a:r>
          </a:p>
          <a:p>
            <a:pPr marL="311013" indent="-308133">
              <a:spcAft>
                <a:spcPts val="1293"/>
              </a:spcAft>
              <a:buSzPct val="59000"/>
              <a:buBlip>
                <a:blip r:embed="rId2"/>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73E87"/>
                </a:solidFill>
                <a:ea typeface="新細明體" charset="-120"/>
              </a:rPr>
              <a:t>以所擔負的專業任務或角色為基礎</a:t>
            </a:r>
          </a:p>
          <a:p>
            <a:pPr marL="311013" indent="-308133">
              <a:spcAft>
                <a:spcPts val="1293"/>
              </a:spcAft>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2500" dirty="0">
                <a:solidFill>
                  <a:srgbClr val="073E87"/>
                </a:solidFill>
              </a:rPr>
              <a:t> </a:t>
            </a:r>
            <a:r>
              <a:rPr lang="zh-TW" altLang="en-US" sz="2500" dirty="0">
                <a:solidFill>
                  <a:srgbClr val="073E87"/>
                </a:solidFill>
                <a:ea typeface="新細明體" charset="-120"/>
              </a:rPr>
              <a:t>－未來學校計劃</a:t>
            </a:r>
          </a:p>
          <a:p>
            <a:pPr marL="311013" indent="-308133">
              <a:spcAft>
                <a:spcPts val="1293"/>
              </a:spcAft>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2500" dirty="0">
                <a:solidFill>
                  <a:srgbClr val="073E87"/>
                </a:solidFill>
              </a:rPr>
              <a:t> </a:t>
            </a:r>
            <a:r>
              <a:rPr lang="zh-TW" altLang="en-US" sz="2500" dirty="0">
                <a:solidFill>
                  <a:srgbClr val="073E87"/>
                </a:solidFill>
                <a:ea typeface="新細明體" charset="-120"/>
              </a:rPr>
              <a:t>－整體學校發展計劃</a:t>
            </a:r>
          </a:p>
          <a:p>
            <a:pPr marL="311013" indent="-308133">
              <a:spcAft>
                <a:spcPts val="1293"/>
              </a:spcAft>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2500" dirty="0">
                <a:solidFill>
                  <a:srgbClr val="073E87"/>
                </a:solidFill>
              </a:rPr>
              <a:t> </a:t>
            </a:r>
            <a:r>
              <a:rPr lang="zh-TW" altLang="en-US" sz="2500" dirty="0">
                <a:solidFill>
                  <a:srgbClr val="073E87"/>
                </a:solidFill>
                <a:ea typeface="新細明體" charset="-120"/>
              </a:rPr>
              <a:t>－家長成長與支持</a:t>
            </a:r>
          </a:p>
          <a:p>
            <a:pPr marL="311013" indent="-308133">
              <a:spcAft>
                <a:spcPts val="1293"/>
              </a:spcAft>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2500" dirty="0">
                <a:solidFill>
                  <a:srgbClr val="073E87"/>
                </a:solidFill>
              </a:rPr>
              <a:t> </a:t>
            </a:r>
            <a:r>
              <a:rPr lang="zh-TW" altLang="en-US" sz="2500" dirty="0">
                <a:solidFill>
                  <a:srgbClr val="073E87"/>
                </a:solidFill>
                <a:ea typeface="新細明體" charset="-120"/>
              </a:rPr>
              <a:t>－</a:t>
            </a:r>
            <a:r>
              <a:rPr lang="en-US" altLang="zh-TW" sz="2500" dirty="0">
                <a:solidFill>
                  <a:srgbClr val="073E87"/>
                </a:solidFill>
                <a:ea typeface="新細明體" charset="-120"/>
              </a:rPr>
              <a:t>…</a:t>
            </a:r>
            <a:r>
              <a:rPr lang="zh-TW" altLang="en-US" sz="2500" dirty="0">
                <a:solidFill>
                  <a:srgbClr val="073E87"/>
                </a:solidFill>
                <a:ea typeface="新細明體" charset="-120"/>
              </a:rPr>
              <a:t>等</a:t>
            </a:r>
          </a:p>
        </p:txBody>
      </p:sp>
      <p:sp>
        <p:nvSpPr>
          <p:cNvPr id="39938" name="Rectangle 2"/>
          <p:cNvSpPr>
            <a:spLocks noGrp="1" noChangeArrowheads="1"/>
          </p:cNvSpPr>
          <p:nvPr>
            <p:ph type="title" idx="1"/>
          </p:nvPr>
        </p:nvSpPr>
        <p:spPr>
          <a:xfrm>
            <a:off x="456482" y="272190"/>
            <a:ext cx="8228160" cy="1143480"/>
          </a:xfrm>
          <a:ln/>
        </p:spPr>
        <p:txBody>
          <a:bodyPr lIns="0" tIns="0" rIns="0" bIns="0" anchor="ctr"/>
          <a:lstStyle/>
          <a:p>
            <a:pPr marL="0" indent="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600" b="1" dirty="0">
                <a:solidFill>
                  <a:srgbClr val="7030A0"/>
                </a:solidFill>
                <a:latin typeface="標楷體" pitchFamily="65" charset="-120"/>
                <a:ea typeface="標楷體" pitchFamily="65" charset="-120"/>
              </a:rPr>
              <a:t>教師專業學習社群有哪些組成型態？</a:t>
            </a:r>
            <a:r>
              <a:rPr lang="en-GB" altLang="zh-TW" sz="1800" b="1" dirty="0">
                <a:solidFill>
                  <a:srgbClr val="7030A0"/>
                </a:solidFill>
                <a:latin typeface="標楷體" pitchFamily="65" charset="-120"/>
                <a:ea typeface="標楷體" pitchFamily="65" charset="-120"/>
              </a:rPr>
              <a:t>1/3</a:t>
            </a:r>
          </a:p>
        </p:txBody>
      </p:sp>
      <p:pic>
        <p:nvPicPr>
          <p:cNvPr id="39939" name="Picture 3"/>
          <p:cNvPicPr>
            <a:picLocks noChangeAspect="1" noChangeArrowheads="1"/>
          </p:cNvPicPr>
          <p:nvPr/>
        </p:nvPicPr>
        <p:blipFill>
          <a:blip r:embed="rId3" cstate="print"/>
          <a:srcRect/>
          <a:stretch>
            <a:fillRect/>
          </a:stretch>
        </p:blipFill>
        <p:spPr bwMode="auto">
          <a:xfrm>
            <a:off x="6694561" y="4679053"/>
            <a:ext cx="1689120" cy="1689297"/>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6482" y="272190"/>
            <a:ext cx="8228160" cy="1143480"/>
          </a:xfrm>
          <a:ln/>
        </p:spPr>
        <p:txBody>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a:solidFill>
                  <a:srgbClr val="002060"/>
                </a:solidFill>
                <a:latin typeface="標楷體" pitchFamily="65" charset="-120"/>
                <a:ea typeface="標楷體" pitchFamily="65" charset="-120"/>
              </a:rPr>
              <a:t>教師專業學習社群有哪些組成型態？</a:t>
            </a:r>
            <a:r>
              <a:rPr lang="en-GB" altLang="zh-TW" dirty="0">
                <a:solidFill>
                  <a:srgbClr val="002060"/>
                </a:solidFill>
                <a:latin typeface="標楷體" pitchFamily="65" charset="-120"/>
                <a:ea typeface="標楷體" pitchFamily="65" charset="-120"/>
              </a:rPr>
              <a:t>2/3</a:t>
            </a:r>
          </a:p>
        </p:txBody>
      </p:sp>
      <p:sp>
        <p:nvSpPr>
          <p:cNvPr id="40962" name="Rectangle 2"/>
          <p:cNvSpPr>
            <a:spLocks noGrp="1" noChangeArrowheads="1"/>
          </p:cNvSpPr>
          <p:nvPr>
            <p:ph type="body" idx="1"/>
          </p:nvPr>
        </p:nvSpPr>
        <p:spPr>
          <a:xfrm>
            <a:off x="707041" y="1535201"/>
            <a:ext cx="3791520" cy="4506234"/>
          </a:xfrm>
          <a:ln/>
        </p:spPr>
        <p:txBody>
          <a:bodyPr/>
          <a:lstStyle/>
          <a:p>
            <a:pPr marL="309573" indent="-308133">
              <a:spcAft>
                <a:spcPts val="1293"/>
              </a:spcAft>
              <a:buSzPct val="37000"/>
              <a:buBlip>
                <a:blip r:embed="rId3"/>
              </a:buBlip>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以主題或議題為基礎</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－班級經營</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－閱讀教學</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－創新教學</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－品德教育</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－新進教師增能</a:t>
            </a:r>
          </a:p>
          <a:p>
            <a:pPr marL="309573" indent="-308133">
              <a:spcAft>
                <a:spcPts val="1293"/>
              </a:spcAft>
              <a:tabLst>
                <a:tab pos="309573" algn="l"/>
                <a:tab pos="404604" algn="l"/>
                <a:tab pos="812088" algn="l"/>
                <a:tab pos="1219571" algn="l"/>
                <a:tab pos="1627055" algn="l"/>
                <a:tab pos="2034539" algn="l"/>
                <a:tab pos="2442023" algn="l"/>
                <a:tab pos="2849508" algn="l"/>
                <a:tab pos="3256991" algn="l"/>
                <a:tab pos="3664475" algn="l"/>
                <a:tab pos="4071957" algn="l"/>
                <a:tab pos="4479442" algn="l"/>
                <a:tab pos="4886925" algn="l"/>
                <a:tab pos="5294410" algn="l"/>
                <a:tab pos="5701893" algn="l"/>
                <a:tab pos="6109377" algn="l"/>
                <a:tab pos="6516860" algn="l"/>
                <a:tab pos="6924345" algn="l"/>
                <a:tab pos="7331828" algn="l"/>
                <a:tab pos="7739313" algn="l"/>
                <a:tab pos="8146796" algn="l"/>
              </a:tabLst>
            </a:pPr>
            <a:r>
              <a:rPr lang="zh-TW" dirty="0">
                <a:ea typeface="新細明體" charset="-120"/>
              </a:rPr>
              <a:t>－結合電子白板教學</a:t>
            </a:r>
          </a:p>
        </p:txBody>
      </p:sp>
      <p:sp>
        <p:nvSpPr>
          <p:cNvPr id="40963" name="Text Box 3"/>
          <p:cNvSpPr txBox="1">
            <a:spLocks noChangeArrowheads="1"/>
          </p:cNvSpPr>
          <p:nvPr/>
        </p:nvSpPr>
        <p:spPr bwMode="auto">
          <a:xfrm>
            <a:off x="4245122" y="2649878"/>
            <a:ext cx="4641120" cy="2739168"/>
          </a:xfrm>
          <a:prstGeom prst="rect">
            <a:avLst/>
          </a:prstGeom>
          <a:noFill/>
          <a:ln w="9525">
            <a:noFill/>
            <a:round/>
            <a:headEnd/>
            <a:tailEnd/>
          </a:ln>
          <a:effectLst/>
        </p:spPr>
        <p:txBody>
          <a:bodyPr lIns="81631" tIns="40816" rIns="81631" bIns="40816"/>
          <a:lstStyle/>
          <a:p>
            <a:pPr marL="391645" indent="-293733">
              <a:spcBef>
                <a:spcPts val="397"/>
              </a:spcBef>
              <a:spcAft>
                <a:spcPts val="1293"/>
              </a:spcAft>
              <a:buSzPct val="37000"/>
              <a:tabLst>
                <a:tab pos="391645" algn="l"/>
                <a:tab pos="797689" algn="l"/>
                <a:tab pos="1205173" algn="l"/>
                <a:tab pos="1612657" algn="l"/>
                <a:tab pos="2020141" algn="l"/>
                <a:tab pos="2427625" algn="l"/>
                <a:tab pos="2835108" algn="l"/>
                <a:tab pos="3242592" algn="l"/>
                <a:tab pos="3650075" algn="l"/>
                <a:tab pos="4057559" algn="l"/>
                <a:tab pos="4465043" algn="l"/>
                <a:tab pos="4872527" algn="l"/>
                <a:tab pos="5280010" algn="l"/>
                <a:tab pos="5687494" algn="l"/>
                <a:tab pos="6094978" algn="l"/>
                <a:tab pos="6502462" algn="l"/>
                <a:tab pos="6909946" algn="l"/>
                <a:tab pos="7317430" algn="l"/>
                <a:tab pos="7724913" algn="l"/>
                <a:tab pos="8132396" algn="l"/>
                <a:tab pos="8539880" algn="l"/>
              </a:tabLst>
            </a:pPr>
            <a:r>
              <a:rPr lang="zh-TW" altLang="en-US" sz="2500" dirty="0">
                <a:solidFill>
                  <a:srgbClr val="000080"/>
                </a:solidFill>
                <a:latin typeface="Candara" pitchFamily="34" charset="0"/>
                <a:ea typeface="新細明體" charset="-120"/>
              </a:rPr>
              <a:t>以共同參與的活動或興趣為基礎</a:t>
            </a:r>
          </a:p>
          <a:p>
            <a:pPr marL="391645" indent="-293733">
              <a:spcBef>
                <a:spcPts val="397"/>
              </a:spcBef>
              <a:spcAft>
                <a:spcPts val="1293"/>
              </a:spcAft>
              <a:buSzPct val="37000"/>
              <a:tabLst>
                <a:tab pos="391645" algn="l"/>
                <a:tab pos="797689" algn="l"/>
                <a:tab pos="1205173" algn="l"/>
                <a:tab pos="1612657" algn="l"/>
                <a:tab pos="2020141" algn="l"/>
                <a:tab pos="2427625" algn="l"/>
                <a:tab pos="2835108" algn="l"/>
                <a:tab pos="3242592" algn="l"/>
                <a:tab pos="3650075" algn="l"/>
                <a:tab pos="4057559" algn="l"/>
                <a:tab pos="4465043" algn="l"/>
                <a:tab pos="4872527" algn="l"/>
                <a:tab pos="5280010" algn="l"/>
                <a:tab pos="5687494" algn="l"/>
                <a:tab pos="6094978" algn="l"/>
                <a:tab pos="6502462" algn="l"/>
                <a:tab pos="6909946" algn="l"/>
                <a:tab pos="7317430" algn="l"/>
                <a:tab pos="7724913" algn="l"/>
                <a:tab pos="8132396" algn="l"/>
                <a:tab pos="8539880" algn="l"/>
              </a:tabLst>
            </a:pPr>
            <a:r>
              <a:rPr lang="zh-TW" altLang="en-US" sz="2500" dirty="0">
                <a:solidFill>
                  <a:srgbClr val="000080"/>
                </a:solidFill>
                <a:latin typeface="Candara" pitchFamily="34" charset="0"/>
                <a:ea typeface="新細明體" charset="-120"/>
              </a:rPr>
              <a:t>以共同的師承或學理取向為基礎</a:t>
            </a:r>
          </a:p>
          <a:p>
            <a:pPr marL="391645" indent="-293733">
              <a:spcBef>
                <a:spcPts val="443"/>
              </a:spcBef>
              <a:spcAft>
                <a:spcPts val="1293"/>
              </a:spcAft>
              <a:buSzPct val="37000"/>
              <a:tabLst>
                <a:tab pos="391645" algn="l"/>
                <a:tab pos="797689" algn="l"/>
                <a:tab pos="1205173" algn="l"/>
                <a:tab pos="1612657" algn="l"/>
                <a:tab pos="2020141" algn="l"/>
                <a:tab pos="2427625" algn="l"/>
                <a:tab pos="2835108" algn="l"/>
                <a:tab pos="3242592" algn="l"/>
                <a:tab pos="3650075" algn="l"/>
                <a:tab pos="4057559" algn="l"/>
                <a:tab pos="4465043" algn="l"/>
                <a:tab pos="4872527" algn="l"/>
                <a:tab pos="5280010" algn="l"/>
                <a:tab pos="5687494" algn="l"/>
                <a:tab pos="6094978" algn="l"/>
                <a:tab pos="6502462" algn="l"/>
                <a:tab pos="6909946" algn="l"/>
                <a:tab pos="7317430" algn="l"/>
                <a:tab pos="7724913" algn="l"/>
                <a:tab pos="8132396" algn="l"/>
                <a:tab pos="8539880" algn="l"/>
              </a:tabLst>
            </a:pPr>
            <a:r>
              <a:rPr lang="zh-TW" altLang="en-US" sz="2500" dirty="0">
                <a:solidFill>
                  <a:srgbClr val="000080"/>
                </a:solidFill>
                <a:latin typeface="Candara" pitchFamily="34" charset="0"/>
                <a:ea typeface="新細明體" charset="-120"/>
              </a:rPr>
              <a:t>其他</a:t>
            </a:r>
          </a:p>
        </p:txBody>
      </p:sp>
      <p:pic>
        <p:nvPicPr>
          <p:cNvPr id="40964" name="Picture 4"/>
          <p:cNvPicPr>
            <a:picLocks noChangeAspect="1" noChangeArrowheads="1"/>
          </p:cNvPicPr>
          <p:nvPr/>
        </p:nvPicPr>
        <p:blipFill>
          <a:blip r:embed="rId4" cstate="print"/>
          <a:srcRect/>
          <a:stretch>
            <a:fillRect/>
          </a:stretch>
        </p:blipFill>
        <p:spPr bwMode="auto">
          <a:xfrm>
            <a:off x="6474240" y="4735217"/>
            <a:ext cx="1689120" cy="1689298"/>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456480" y="272191"/>
            <a:ext cx="8225280" cy="1142039"/>
          </a:xfrm>
          <a:ln/>
        </p:spPr>
        <p:txBody>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dirty="0">
                <a:solidFill>
                  <a:srgbClr val="002060"/>
                </a:solidFill>
                <a:latin typeface="標楷體" pitchFamily="65" charset="-120"/>
                <a:ea typeface="標楷體" pitchFamily="65" charset="-120"/>
              </a:rPr>
              <a:t>教師專業學習社群有哪些組成型態？</a:t>
            </a:r>
            <a:r>
              <a:rPr lang="en-GB" altLang="zh-TW" dirty="0">
                <a:solidFill>
                  <a:srgbClr val="002060"/>
                </a:solidFill>
                <a:latin typeface="標楷體" pitchFamily="65" charset="-120"/>
                <a:ea typeface="標楷體" pitchFamily="65" charset="-120"/>
              </a:rPr>
              <a:t>3/3</a:t>
            </a:r>
          </a:p>
        </p:txBody>
      </p:sp>
      <p:sp>
        <p:nvSpPr>
          <p:cNvPr id="41986" name="Rectangle 2"/>
          <p:cNvSpPr>
            <a:spLocks noGrp="1" noChangeArrowheads="1"/>
          </p:cNvSpPr>
          <p:nvPr>
            <p:ph type="body" idx="1"/>
          </p:nvPr>
        </p:nvSpPr>
        <p:spPr>
          <a:xfrm>
            <a:off x="611560" y="2060848"/>
            <a:ext cx="7768800" cy="3164013"/>
          </a:xfrm>
          <a:ln/>
        </p:spPr>
        <p:txBody>
          <a:bodyPr/>
          <a:lstStyle/>
          <a:p>
            <a:pPr marL="734335" indent="-634985">
              <a:buSzPct val="33000"/>
              <a:buBlip>
                <a:blip r:embed="rId3"/>
              </a:buBlip>
              <a:tabLst>
                <a:tab pos="734335" algn="l"/>
                <a:tab pos="829366" algn="l"/>
                <a:tab pos="1236851" algn="l"/>
                <a:tab pos="1644334" algn="l"/>
                <a:tab pos="2051818" algn="l"/>
                <a:tab pos="2459301" algn="l"/>
                <a:tab pos="2866786" algn="l"/>
                <a:tab pos="3274268" algn="l"/>
                <a:tab pos="3681753" algn="l"/>
                <a:tab pos="4089236" algn="l"/>
                <a:tab pos="4496721" algn="l"/>
                <a:tab pos="4904203" algn="l"/>
                <a:tab pos="5311688" algn="l"/>
                <a:tab pos="5719171" algn="l"/>
                <a:tab pos="6126656" algn="l"/>
                <a:tab pos="6534139" algn="l"/>
                <a:tab pos="6941624" algn="l"/>
                <a:tab pos="7349106" algn="l"/>
                <a:tab pos="7756591" algn="l"/>
                <a:tab pos="8164073" algn="l"/>
                <a:tab pos="8571558" algn="l"/>
              </a:tabLst>
            </a:pPr>
            <a:r>
              <a:rPr lang="zh-TW" dirty="0">
                <a:ea typeface="新細明體" charset="-120"/>
              </a:rPr>
              <a:t>跨校組成的（實體）專業學習社群</a:t>
            </a:r>
          </a:p>
          <a:p>
            <a:pPr marL="734335" indent="-634985">
              <a:buSzPct val="37000"/>
              <a:tabLst>
                <a:tab pos="734335" algn="l"/>
                <a:tab pos="829366" algn="l"/>
                <a:tab pos="1236851" algn="l"/>
                <a:tab pos="1644334" algn="l"/>
                <a:tab pos="2051818" algn="l"/>
                <a:tab pos="2459301" algn="l"/>
                <a:tab pos="2866786" algn="l"/>
                <a:tab pos="3274268" algn="l"/>
                <a:tab pos="3681753" algn="l"/>
                <a:tab pos="4089236" algn="l"/>
                <a:tab pos="4496721" algn="l"/>
                <a:tab pos="4904203" algn="l"/>
                <a:tab pos="5311688" algn="l"/>
                <a:tab pos="5719171" algn="l"/>
                <a:tab pos="6126656" algn="l"/>
                <a:tab pos="6534139" algn="l"/>
                <a:tab pos="6941624" algn="l"/>
                <a:tab pos="7349106" algn="l"/>
                <a:tab pos="7756591" algn="l"/>
                <a:tab pos="8164073" algn="l"/>
                <a:tab pos="8571558" algn="l"/>
              </a:tabLst>
            </a:pPr>
            <a:r>
              <a:rPr lang="zh-TW" altLang="en-US" sz="2500" dirty="0">
                <a:ea typeface="新細明體" charset="-120"/>
              </a:rPr>
              <a:t>（次分類與前項相同）</a:t>
            </a:r>
          </a:p>
          <a:p>
            <a:pPr marL="734335" indent="-634985">
              <a:buSzPct val="33000"/>
              <a:buBlip>
                <a:blip r:embed="rId3"/>
              </a:buBlip>
              <a:tabLst>
                <a:tab pos="734335" algn="l"/>
                <a:tab pos="829366" algn="l"/>
                <a:tab pos="1236851" algn="l"/>
                <a:tab pos="1644334" algn="l"/>
                <a:tab pos="2051818" algn="l"/>
                <a:tab pos="2459301" algn="l"/>
                <a:tab pos="2866786" algn="l"/>
                <a:tab pos="3274268" algn="l"/>
                <a:tab pos="3681753" algn="l"/>
                <a:tab pos="4089236" algn="l"/>
                <a:tab pos="4496721" algn="l"/>
                <a:tab pos="4904203" algn="l"/>
                <a:tab pos="5311688" algn="l"/>
                <a:tab pos="5719171" algn="l"/>
                <a:tab pos="6126656" algn="l"/>
                <a:tab pos="6534139" algn="l"/>
                <a:tab pos="6941624" algn="l"/>
                <a:tab pos="7349106" algn="l"/>
                <a:tab pos="7756591" algn="l"/>
                <a:tab pos="8164073" algn="l"/>
                <a:tab pos="8571558" algn="l"/>
              </a:tabLst>
            </a:pPr>
            <a:r>
              <a:rPr lang="zh-TW" dirty="0">
                <a:ea typeface="新細明體" charset="-120"/>
              </a:rPr>
              <a:t>透過網路組成的虛擬專業學習社群</a:t>
            </a:r>
          </a:p>
        </p:txBody>
      </p:sp>
      <p:pic>
        <p:nvPicPr>
          <p:cNvPr id="41987" name="Picture 3"/>
          <p:cNvPicPr>
            <a:picLocks noChangeAspect="1" noChangeArrowheads="1"/>
          </p:cNvPicPr>
          <p:nvPr/>
        </p:nvPicPr>
        <p:blipFill>
          <a:blip r:embed="rId4" cstate="print"/>
          <a:srcRect/>
          <a:stretch>
            <a:fillRect/>
          </a:stretch>
        </p:blipFill>
        <p:spPr bwMode="auto">
          <a:xfrm>
            <a:off x="3529441" y="4791385"/>
            <a:ext cx="1689120" cy="1689297"/>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68000" y="548698"/>
            <a:ext cx="8229600" cy="720076"/>
          </a:xfrm>
          <a:prstGeom prst="rect">
            <a:avLst/>
          </a:prstGeom>
          <a:noFill/>
          <a:ln w="9525">
            <a:noFill/>
            <a:round/>
            <a:headEnd/>
            <a:tailEnd/>
          </a:ln>
          <a:effectLst/>
        </p:spPr>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600" dirty="0">
                <a:solidFill>
                  <a:srgbClr val="002060"/>
                </a:solidFill>
                <a:latin typeface="Candara" pitchFamily="34" charset="0"/>
                <a:ea typeface="新細明體" charset="-120"/>
              </a:rPr>
              <a:t>教師專業學習社群有哪些運作方式？ </a:t>
            </a:r>
          </a:p>
        </p:txBody>
      </p:sp>
      <p:sp>
        <p:nvSpPr>
          <p:cNvPr id="43010" name="Rectangle 2"/>
          <p:cNvSpPr>
            <a:spLocks noChangeArrowheads="1"/>
          </p:cNvSpPr>
          <p:nvPr/>
        </p:nvSpPr>
        <p:spPr bwMode="auto">
          <a:xfrm>
            <a:off x="684002" y="1856357"/>
            <a:ext cx="4248000" cy="4252802"/>
          </a:xfrm>
          <a:prstGeom prst="rect">
            <a:avLst/>
          </a:prstGeom>
          <a:noFill/>
          <a:ln w="9525">
            <a:noFill/>
            <a:round/>
            <a:headEnd/>
            <a:tailEnd/>
          </a:ln>
          <a:effectLst/>
        </p:spPr>
        <p:txBody>
          <a:bodyPr lIns="81631" tIns="40816" rIns="81631" bIns="40816">
            <a:spAutoFit/>
          </a:bodyPr>
          <a:lstStyle/>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教學觀察與回饋</a:t>
            </a:r>
            <a:r>
              <a:rPr lang="en-US" sz="2500" dirty="0">
                <a:solidFill>
                  <a:srgbClr val="06436B"/>
                </a:solidFill>
                <a:latin typeface="標楷體" pitchFamily="65" charset="-120"/>
                <a:ea typeface="標楷體" pitchFamily="65" charset="-120"/>
              </a:rPr>
              <a:t>	</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教學檔案製作</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共同備課</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主題探索</a:t>
            </a:r>
            <a:r>
              <a:rPr lang="zh-TW" altLang="en-US" dirty="0">
                <a:solidFill>
                  <a:srgbClr val="06436B"/>
                </a:solidFill>
                <a:latin typeface="標楷體" pitchFamily="65" charset="-120"/>
                <a:ea typeface="標楷體" pitchFamily="65" charset="-120"/>
              </a:rPr>
              <a:t>（</a:t>
            </a:r>
            <a:r>
              <a:rPr lang="zh-TW" altLang="en-US" sz="2200" dirty="0">
                <a:solidFill>
                  <a:srgbClr val="06436B"/>
                </a:solidFill>
                <a:latin typeface="標楷體" pitchFamily="65" charset="-120"/>
                <a:ea typeface="標楷體" pitchFamily="65" charset="-120"/>
              </a:rPr>
              <a:t>含影帶、專書</a:t>
            </a:r>
            <a:r>
              <a:rPr lang="zh-TW" altLang="en-US" dirty="0">
                <a:solidFill>
                  <a:srgbClr val="06436B"/>
                </a:solidFill>
                <a:latin typeface="標楷體" pitchFamily="65" charset="-120"/>
                <a:ea typeface="標楷體" pitchFamily="65" charset="-120"/>
              </a:rPr>
              <a:t>）</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主題經驗分享</a:t>
            </a:r>
            <a:r>
              <a:rPr lang="en-US" sz="2500" dirty="0">
                <a:solidFill>
                  <a:srgbClr val="06436B"/>
                </a:solidFill>
                <a:latin typeface="標楷體" pitchFamily="65" charset="-120"/>
                <a:ea typeface="標楷體" pitchFamily="65" charset="-120"/>
              </a:rPr>
              <a:t>	  	</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同儕省思對話</a:t>
            </a:r>
            <a:r>
              <a:rPr lang="en-US" sz="2500" dirty="0">
                <a:solidFill>
                  <a:srgbClr val="06436B"/>
                </a:solidFill>
                <a:latin typeface="標楷體" pitchFamily="65" charset="-120"/>
                <a:ea typeface="標楷體" pitchFamily="65" charset="-120"/>
              </a:rPr>
              <a:t>	</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案例分析</a:t>
            </a:r>
            <a:r>
              <a:rPr lang="en-US" sz="2500" dirty="0">
                <a:solidFill>
                  <a:srgbClr val="06436B"/>
                </a:solidFill>
                <a:latin typeface="標楷體" pitchFamily="65" charset="-120"/>
                <a:ea typeface="標楷體" pitchFamily="65" charset="-120"/>
              </a:rPr>
              <a:t>	</a:t>
            </a:r>
          </a:p>
          <a:p>
            <a:pPr>
              <a:spcBef>
                <a:spcPts val="171"/>
              </a:spcBef>
              <a:buClr>
                <a:srgbClr val="660066"/>
              </a:buClr>
              <a:buSzPct val="45000"/>
              <a:buFont typeface="Wingdings" pitchFamily="2" charset="2"/>
              <a:buChar char=""/>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r>
              <a:rPr lang="zh-TW" altLang="en-US" sz="2500" dirty="0">
                <a:solidFill>
                  <a:srgbClr val="06436B"/>
                </a:solidFill>
                <a:latin typeface="標楷體" pitchFamily="65" charset="-120"/>
                <a:ea typeface="標楷體" pitchFamily="65" charset="-120"/>
              </a:rPr>
              <a:t>協同教學</a:t>
            </a:r>
          </a:p>
          <a:p>
            <a:pPr>
              <a:spcBef>
                <a:spcPts val="171"/>
              </a:spcBef>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endParaRPr lang="en-US" sz="2500" u="sng" dirty="0">
              <a:solidFill>
                <a:srgbClr val="000000"/>
              </a:solidFill>
              <a:latin typeface="華康中黑體" charset="0"/>
              <a:ea typeface="新細明體" charset="-120"/>
            </a:endParaRPr>
          </a:p>
          <a:p>
            <a:pPr>
              <a:spcBef>
                <a:spcPts val="171"/>
              </a:spcBef>
              <a:tabLst>
                <a:tab pos="653703" algn="l"/>
                <a:tab pos="1310283" algn="l"/>
                <a:tab pos="1966865" algn="l"/>
                <a:tab pos="2623447" algn="l"/>
                <a:tab pos="3280028" algn="l"/>
                <a:tab pos="3664475" algn="l"/>
                <a:tab pos="4071957" algn="l"/>
                <a:tab pos="4479442" algn="l"/>
                <a:tab pos="4888366" algn="l"/>
                <a:tab pos="5294410" algn="l"/>
                <a:tab pos="5701893" algn="l"/>
                <a:tab pos="6109377" algn="l"/>
                <a:tab pos="6516860" algn="l"/>
                <a:tab pos="6924345" algn="l"/>
                <a:tab pos="7331828" algn="l"/>
                <a:tab pos="7739313" algn="l"/>
                <a:tab pos="8146796" algn="l"/>
                <a:tab pos="8554280" algn="l"/>
                <a:tab pos="8961762" algn="l"/>
                <a:tab pos="9369247" algn="l"/>
                <a:tab pos="9776730" algn="l"/>
                <a:tab pos="9778172" algn="l"/>
              </a:tabLst>
            </a:pPr>
            <a:endParaRPr lang="en-US" sz="2500" u="sng" dirty="0">
              <a:solidFill>
                <a:srgbClr val="000000"/>
              </a:solidFill>
              <a:latin typeface="華康中黑體" charset="0"/>
              <a:ea typeface="新細明體" charset="-120"/>
            </a:endParaRPr>
          </a:p>
        </p:txBody>
      </p:sp>
      <p:sp>
        <p:nvSpPr>
          <p:cNvPr id="43011" name="Rectangle 3"/>
          <p:cNvSpPr>
            <a:spLocks noChangeArrowheads="1"/>
          </p:cNvSpPr>
          <p:nvPr/>
        </p:nvSpPr>
        <p:spPr bwMode="auto">
          <a:xfrm>
            <a:off x="5103360" y="1843394"/>
            <a:ext cx="2808000" cy="3750100"/>
          </a:xfrm>
          <a:prstGeom prst="rect">
            <a:avLst/>
          </a:prstGeom>
          <a:noFill/>
          <a:ln w="9525">
            <a:noFill/>
            <a:round/>
            <a:headEnd/>
            <a:tailEnd/>
          </a:ln>
          <a:effectLst/>
        </p:spPr>
        <p:txBody>
          <a:bodyPr lIns="81631" tIns="40816" rIns="81631" bIns="40816">
            <a:spAutoFit/>
          </a:bodyPr>
          <a:lstStyle/>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新進教師輔導</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標竿楷模學習</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新課程發展</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教學方法創新</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教學媒材研發</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行動研究</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專題講座</a:t>
            </a:r>
          </a:p>
          <a:p>
            <a:pPr>
              <a:spcBef>
                <a:spcPts val="171"/>
              </a:spcBef>
              <a:buClr>
                <a:srgbClr val="660066"/>
              </a:buClr>
              <a:buSzPct val="45000"/>
              <a:buFont typeface="Wingdings" pitchFamily="2" charset="2"/>
              <a:buChar cha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500" dirty="0">
                <a:solidFill>
                  <a:srgbClr val="06436B"/>
                </a:solidFill>
                <a:latin typeface="標楷體" pitchFamily="65" charset="-120"/>
                <a:ea typeface="標楷體" pitchFamily="65" charset="-120"/>
              </a:rPr>
              <a:t>其他</a:t>
            </a:r>
          </a:p>
          <a:p>
            <a:pPr>
              <a:spcBef>
                <a:spcPts val="171"/>
              </a:spcBef>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endParaRPr lang="en-GB" altLang="zh-TW" sz="2500" dirty="0">
              <a:solidFill>
                <a:srgbClr val="06436B"/>
              </a:solidFill>
              <a:latin typeface="標楷體" pitchFamily="65" charset="-120"/>
              <a:ea typeface="標楷體" pitchFamily="65" charset="-120"/>
            </a:endParaRPr>
          </a:p>
        </p:txBody>
      </p:sp>
      <p:sp>
        <p:nvSpPr>
          <p:cNvPr id="43012" name="Rectangle 4"/>
          <p:cNvSpPr>
            <a:spLocks noChangeArrowheads="1"/>
          </p:cNvSpPr>
          <p:nvPr/>
        </p:nvSpPr>
        <p:spPr bwMode="auto">
          <a:xfrm>
            <a:off x="3348002" y="6165288"/>
            <a:ext cx="4680000" cy="367238"/>
          </a:xfrm>
          <a:prstGeom prst="rect">
            <a:avLst/>
          </a:prstGeom>
          <a:noFill/>
          <a:ln w="9525">
            <a:noFill/>
            <a:round/>
            <a:headEnd/>
            <a:tailEnd/>
          </a:ln>
          <a:effectLst/>
        </p:spPr>
        <p:txBody>
          <a:bodyPr wrap="none" lIns="82936" tIns="41469" rIns="82936" bIns="41469" anchor="ctr"/>
          <a:lstStyle/>
          <a:p>
            <a:endParaRPr lang="zh-TW" altLang="en-US"/>
          </a:p>
        </p:txBody>
      </p:sp>
      <p:sp>
        <p:nvSpPr>
          <p:cNvPr id="43013" name="Rectangle 5"/>
          <p:cNvSpPr>
            <a:spLocks noChangeArrowheads="1"/>
          </p:cNvSpPr>
          <p:nvPr/>
        </p:nvSpPr>
        <p:spPr bwMode="auto">
          <a:xfrm>
            <a:off x="3852002" y="6237297"/>
            <a:ext cx="1552320" cy="364358"/>
          </a:xfrm>
          <a:prstGeom prst="rect">
            <a:avLst/>
          </a:prstGeom>
          <a:noFill/>
          <a:ln w="9525">
            <a:noFill/>
            <a:round/>
            <a:headEnd/>
            <a:tailEnd/>
          </a:ln>
          <a:effectLst/>
        </p:spPr>
        <p:txBody>
          <a:bodyPr wrap="none" lIns="82936" tIns="41469" rIns="82936" bIns="41469" anchor="ctr"/>
          <a:lstStyle/>
          <a:p>
            <a:endParaRPr lang="zh-TW" altLang="en-US"/>
          </a:p>
        </p:txBody>
      </p:sp>
      <p:pic>
        <p:nvPicPr>
          <p:cNvPr id="43014" name="Picture 6"/>
          <p:cNvPicPr>
            <a:picLocks noChangeAspect="1" noChangeArrowheads="1"/>
          </p:cNvPicPr>
          <p:nvPr/>
        </p:nvPicPr>
        <p:blipFill>
          <a:blip r:embed="rId3" cstate="print"/>
          <a:srcRect/>
          <a:stretch>
            <a:fillRect/>
          </a:stretch>
        </p:blipFill>
        <p:spPr bwMode="auto">
          <a:xfrm>
            <a:off x="7441920" y="5155741"/>
            <a:ext cx="1689120" cy="1689298"/>
          </a:xfrm>
          <a:prstGeom prst="rect">
            <a:avLst/>
          </a:prstGeom>
          <a:noFill/>
          <a:ln w="9525">
            <a:noFill/>
            <a:round/>
            <a:headEnd/>
            <a:tailEnd/>
          </a:ln>
          <a:effectLst/>
        </p:spPr>
      </p:pic>
      <p:sp>
        <p:nvSpPr>
          <p:cNvPr id="8" name="矩形 7"/>
          <p:cNvSpPr/>
          <p:nvPr/>
        </p:nvSpPr>
        <p:spPr>
          <a:xfrm>
            <a:off x="4441366" y="6368596"/>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9" presetClass="entr" fill="hold" nodeType="withEffect">
                                  <p:stCondLst>
                                    <p:cond delay="0"/>
                                  </p:stCondLst>
                                  <p:childTnLst>
                                    <p:set>
                                      <p:cBhvr additive="repl">
                                        <p:cTn id="6" dur="1" fill="hold">
                                          <p:stCondLst>
                                            <p:cond delay="0"/>
                                          </p:stCondLst>
                                        </p:cTn>
                                        <p:tgtEl>
                                          <p:spTgt spid="43009"/>
                                        </p:tgtEl>
                                        <p:attrNameLst>
                                          <p:attrName>style.visibility</p:attrName>
                                        </p:attrNameLst>
                                      </p:cBhvr>
                                      <p:to>
                                        <p:strVal val="visible"/>
                                      </p:to>
                                    </p:set>
                                    <p:anim calcmode="lin" valueType="num">
                                      <p:cBhvr additive="repl">
                                        <p:cTn id="7" dur="1000" fill="hold"/>
                                        <p:tgtEl>
                                          <p:spTgt spid="43009"/>
                                        </p:tgtEl>
                                        <p:attrNameLst>
                                          <p:attrName>ppt_x</p:attrName>
                                        </p:attrNameLst>
                                      </p:cBhvr>
                                      <p:tavLst>
                                        <p:tav tm="100000">
                                          <p:val>
                                            <p:strVal val="#ppt_x-.2"/>
                                          </p:val>
                                        </p:tav>
                                        <p:tav>
                                          <p:val>
                                            <p:strVal val="#ppt_x"/>
                                          </p:val>
                                        </p:tav>
                                      </p:tavLst>
                                    </p:anim>
                                    <p:anim calcmode="lin" valueType="num">
                                      <p:cBhvr additive="repl">
                                        <p:cTn id="8" dur="1000" fill="hold"/>
                                        <p:tgtEl>
                                          <p:spTgt spid="43009"/>
                                        </p:tgtEl>
                                        <p:attrNameLst>
                                          <p:attrName>ppt_y</p:attrName>
                                        </p:attrNameLst>
                                      </p:cBhvr>
                                      <p:tavLst>
                                        <p:tav tm="100000">
                                          <p:val>
                                            <p:strVal val="#ppt_y"/>
                                          </p:val>
                                        </p:tav>
                                        <p:tav>
                                          <p:val>
                                            <p:strVal val="#ppt_y"/>
                                          </p:val>
                                        </p:tav>
                                      </p:tavLst>
                                    </p:anim>
                                    <p:animEffect transition="in" filter="wipe(right)">
                                      <p:cBhvr additive="repl">
                                        <p:cTn id="9" dur="10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6480" y="338436"/>
            <a:ext cx="8229600" cy="1252932"/>
          </a:xfrm>
          <a:ln/>
        </p:spPr>
        <p:txBody>
          <a:bodyPr lIns="81631" tIns="40816" rIns="81631" bIns="40816" anchor="t"/>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專業學習社群的發展</a:t>
            </a:r>
            <a:r>
              <a:rPr lang="en-US" sz="2500" dirty="0">
                <a:solidFill>
                  <a:srgbClr val="FF0000"/>
                </a:solidFill>
                <a:latin typeface="標楷體" pitchFamily="65" charset="-120"/>
                <a:ea typeface="標楷體" pitchFamily="65" charset="-120"/>
              </a:rPr>
              <a:t>-</a:t>
            </a:r>
            <a:r>
              <a:rPr lang="zh-TW" altLang="en-US" sz="2500" dirty="0">
                <a:solidFill>
                  <a:srgbClr val="FF0000"/>
                </a:solidFill>
                <a:latin typeface="標楷體" pitchFamily="65" charset="-120"/>
                <a:ea typeface="標楷體" pitchFamily="65" charset="-120"/>
              </a:rPr>
              <a:t>之</a:t>
            </a:r>
            <a:r>
              <a:rPr lang="en-US" sz="2500" dirty="0">
                <a:solidFill>
                  <a:srgbClr val="FF0000"/>
                </a:solidFill>
                <a:latin typeface="標楷體" pitchFamily="65" charset="-120"/>
                <a:ea typeface="標楷體" pitchFamily="65" charset="-120"/>
              </a:rPr>
              <a:t>1</a:t>
            </a:r>
          </a:p>
        </p:txBody>
      </p:sp>
      <p:sp>
        <p:nvSpPr>
          <p:cNvPr id="44034" name="Text Box 2"/>
          <p:cNvSpPr txBox="1">
            <a:spLocks noChangeArrowheads="1"/>
          </p:cNvSpPr>
          <p:nvPr/>
        </p:nvSpPr>
        <p:spPr bwMode="auto">
          <a:xfrm>
            <a:off x="456998" y="1469269"/>
            <a:ext cx="8327520" cy="345060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libri" pitchFamily="34" charset="0"/>
                <a:ea typeface="新細明體" charset="-120"/>
              </a:rPr>
              <a:t>啟動（創始、啟始</a:t>
            </a:r>
            <a:r>
              <a:rPr lang="en-US" sz="2900" dirty="0">
                <a:solidFill>
                  <a:srgbClr val="073E87"/>
                </a:solidFill>
                <a:latin typeface="Calibri" pitchFamily="34" charset="0"/>
              </a:rPr>
              <a:t>initiation</a:t>
            </a:r>
            <a:r>
              <a:rPr lang="zh-TW" altLang="en-US" sz="2900" dirty="0">
                <a:solidFill>
                  <a:srgbClr val="073E87"/>
                </a:solidFill>
                <a:latin typeface="Calibri" pitchFamily="34" charset="0"/>
                <a:ea typeface="新細明體" charset="-120"/>
              </a:rPr>
              <a:t>）</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libri" pitchFamily="34" charset="0"/>
                <a:ea typeface="新細明體" charset="-120"/>
              </a:rPr>
              <a:t>運作（執行、推展、推動</a:t>
            </a:r>
            <a:r>
              <a:rPr lang="en-US" sz="2900" dirty="0">
                <a:solidFill>
                  <a:srgbClr val="073E87"/>
                </a:solidFill>
                <a:latin typeface="Calibri" pitchFamily="34" charset="0"/>
              </a:rPr>
              <a:t>implementation</a:t>
            </a:r>
            <a:r>
              <a:rPr lang="zh-TW" altLang="en-US" sz="2900" dirty="0">
                <a:solidFill>
                  <a:srgbClr val="073E87"/>
                </a:solidFill>
                <a:latin typeface="Calibri" pitchFamily="34" charset="0"/>
                <a:ea typeface="新細明體" charset="-120"/>
              </a:rPr>
              <a:t>）</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libri" pitchFamily="34" charset="0"/>
                <a:ea typeface="新細明體" charset="-120"/>
              </a:rPr>
              <a:t>鞏固（制度化、落實、發展</a:t>
            </a:r>
            <a:r>
              <a:rPr lang="en-US" sz="2900" dirty="0">
                <a:solidFill>
                  <a:srgbClr val="073E87"/>
                </a:solidFill>
                <a:latin typeface="Calibri" pitchFamily="34" charset="0"/>
              </a:rPr>
              <a:t>institutionalization</a:t>
            </a:r>
            <a:r>
              <a:rPr lang="zh-TW" altLang="en-US" sz="2900" dirty="0">
                <a:solidFill>
                  <a:srgbClr val="073E87"/>
                </a:solidFill>
                <a:latin typeface="Calibri" pitchFamily="34" charset="0"/>
                <a:ea typeface="新細明體" charset="-12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40000" y="475251"/>
            <a:ext cx="8229600" cy="639427"/>
          </a:xfrm>
          <a:ln/>
        </p:spPr>
        <p:txBody>
          <a:bodyPr/>
          <a:lstStyle/>
          <a:p>
            <a:pPr>
              <a:lnSpc>
                <a:spcPct val="100000"/>
              </a:lnSpc>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300" dirty="0">
                <a:solidFill>
                  <a:srgbClr val="002060"/>
                </a:solidFill>
                <a:latin typeface="Times New Roman" pitchFamily="18" charset="0"/>
                <a:ea typeface="新細明體" charset="-120"/>
              </a:rPr>
              <a:t>專業學習社群的動態發展</a:t>
            </a:r>
          </a:p>
        </p:txBody>
      </p:sp>
      <p:sp>
        <p:nvSpPr>
          <p:cNvPr id="45058" name="Rectangle 2"/>
          <p:cNvSpPr>
            <a:spLocks noChangeArrowheads="1"/>
          </p:cNvSpPr>
          <p:nvPr/>
        </p:nvSpPr>
        <p:spPr bwMode="auto">
          <a:xfrm>
            <a:off x="1490400" y="980745"/>
            <a:ext cx="380160" cy="1440"/>
          </a:xfrm>
          <a:prstGeom prst="rect">
            <a:avLst/>
          </a:prstGeom>
          <a:solidFill>
            <a:srgbClr val="FFFFFF"/>
          </a:solidFill>
          <a:ln w="9525">
            <a:noFill/>
            <a:round/>
            <a:headEnd/>
            <a:tailEnd/>
          </a:ln>
          <a:effectLst/>
        </p:spPr>
        <p:txBody>
          <a:bodyPr wrap="none" lIns="82936" tIns="41469" rIns="82936" bIns="41469" anchor="ctr"/>
          <a:lstStyle/>
          <a:p>
            <a:endParaRPr lang="zh-TW" altLang="en-US"/>
          </a:p>
        </p:txBody>
      </p:sp>
      <p:graphicFrame>
        <p:nvGraphicFramePr>
          <p:cNvPr id="45059" name="Group 3"/>
          <p:cNvGraphicFramePr>
            <a:graphicFrameLocks noGrp="1"/>
          </p:cNvGraphicFramePr>
          <p:nvPr/>
        </p:nvGraphicFramePr>
        <p:xfrm>
          <a:off x="972001" y="1778589"/>
          <a:ext cx="7403040" cy="4984884"/>
        </p:xfrm>
        <a:graphic>
          <a:graphicData uri="http://schemas.openxmlformats.org/drawingml/2006/table">
            <a:tbl>
              <a:tblPr/>
              <a:tblGrid>
                <a:gridCol w="381600"/>
                <a:gridCol w="1488960"/>
                <a:gridCol w="1584000"/>
                <a:gridCol w="1513440"/>
                <a:gridCol w="2016000"/>
                <a:gridCol w="419040"/>
              </a:tblGrid>
              <a:tr h="751844">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dirty="0" smtClean="0">
                        <a:ln>
                          <a:noFill/>
                        </a:ln>
                        <a:solidFill>
                          <a:srgbClr val="073E87"/>
                        </a:solidFill>
                        <a:effectLst/>
                        <a:latin typeface="Arial" charset="0"/>
                        <a:ea typeface="Microsoft YaHei" pitchFamily="34" charset="-122"/>
                      </a:endParaRPr>
                    </a:p>
                  </a:txBody>
                  <a:tcPr marL="82944" marR="82944" marT="125735" marB="41150" horzOverflow="overflow">
                    <a:lnL>
                      <a:noFill/>
                    </a:lnL>
                    <a:lnR w="72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階段Ⅰ：</a:t>
                      </a:r>
                    </a:p>
                    <a:p>
                      <a:pPr marL="0" marR="0" lvl="0" indent="0" algn="ctr" defTabSz="449263" rtl="0" eaLnBrk="1" fontAlgn="base" latinLnBrk="0" hangingPunct="0">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FF0000"/>
                          </a:solidFill>
                          <a:effectLst/>
                          <a:latin typeface="標楷體" pitchFamily="65" charset="-120"/>
                          <a:ea typeface="標楷體" pitchFamily="65" charset="-120"/>
                        </a:rPr>
                        <a:t>啟始階段</a:t>
                      </a:r>
                    </a:p>
                  </a:txBody>
                  <a:tcPr marL="82944" marR="82944" marT="41150" marB="41150"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階段Ⅱ：</a:t>
                      </a:r>
                    </a:p>
                    <a:p>
                      <a:pPr marL="0" marR="0" lvl="0" indent="0" algn="ctr" defTabSz="449263" rtl="0" eaLnBrk="1" fontAlgn="base" latinLnBrk="0" hangingPunct="0">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FF0000"/>
                          </a:solidFill>
                          <a:effectLst/>
                          <a:latin typeface="標楷體" pitchFamily="65" charset="-120"/>
                          <a:ea typeface="標楷體" pitchFamily="65" charset="-120"/>
                        </a:rPr>
                        <a:t>運作階段</a:t>
                      </a:r>
                    </a:p>
                  </a:txBody>
                  <a:tcPr marL="82944" marR="82944" marT="41150" marB="41150"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階段Ⅲ：</a:t>
                      </a:r>
                    </a:p>
                    <a:p>
                      <a:pPr marL="0" marR="0" lvl="0" indent="0" algn="ctr" defTabSz="449263" rtl="0" eaLnBrk="1" fontAlgn="base" latinLnBrk="0" hangingPunct="0">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FF0000"/>
                          </a:solidFill>
                          <a:effectLst/>
                          <a:latin typeface="標楷體" pitchFamily="65" charset="-120"/>
                          <a:ea typeface="標楷體" pitchFamily="65" charset="-120"/>
                        </a:rPr>
                        <a:t>制度化階段</a:t>
                      </a:r>
                    </a:p>
                  </a:txBody>
                  <a:tcPr marL="82944" marR="82944" marT="41150" marB="41150"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w="144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751844">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a:noFill/>
                    </a:lnL>
                    <a:lnR w="144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分享和支持性的領導</a:t>
                      </a:r>
                    </a:p>
                  </a:txBody>
                  <a:tcPr marL="82944" marR="82944" marT="41150" marB="41150" anchor="ctr"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培養教師</a:t>
                      </a:r>
                    </a:p>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b="0" i="0" u="none" strike="noStrike" cap="none" normalizeH="0" baseline="0" smtClean="0">
                          <a:ln>
                            <a:noFill/>
                          </a:ln>
                          <a:solidFill>
                            <a:srgbClr val="073E87"/>
                          </a:solidFill>
                          <a:effectLst/>
                          <a:latin typeface="標楷體" pitchFamily="65" charset="-120"/>
                          <a:ea typeface="標楷體" pitchFamily="65" charset="-120"/>
                        </a:rPr>
                        <a:t>  </a:t>
                      </a:r>
                      <a:r>
                        <a:rPr kumimoji="0" lang="zh-TW" sz="1500" b="0" i="0" u="none" strike="noStrike" cap="none" normalizeH="0" baseline="0" smtClean="0">
                          <a:ln>
                            <a:noFill/>
                          </a:ln>
                          <a:solidFill>
                            <a:srgbClr val="073E87"/>
                          </a:solidFill>
                          <a:effectLst/>
                          <a:latin typeface="標楷體" pitchFamily="65" charset="-120"/>
                          <a:ea typeface="標楷體" pitchFamily="65" charset="-120"/>
                        </a:rPr>
                        <a:t>領導力</a:t>
                      </a:r>
                    </a:p>
                  </a:txBody>
                  <a:tcPr marL="82944" marR="82944" marT="41150" marB="41150" anchor="ctr" horzOverflow="overflow">
                    <a:lnL w="288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分享權力、</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權威和責任</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基於承諾和績效</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責任的民主決策</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w="144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751844">
                <a:tc rowSpan="3">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a:noFill/>
                    </a:lnL>
                    <a:lnR w="144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共同的價值和願景</a:t>
                      </a:r>
                    </a:p>
                  </a:txBody>
                  <a:tcPr marL="82944" marR="82944" marT="41150" marB="41150" anchor="ctr"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展現價值觀</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和規範</a:t>
                      </a:r>
                    </a:p>
                  </a:txBody>
                  <a:tcPr marL="82944" marR="82944" marT="41150" marB="41150" anchor="ctr" horzOverflow="overflow">
                    <a:lnL w="288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關注學生</a:t>
                      </a:r>
                    </a:p>
                    <a:p>
                      <a:pPr marL="0" marR="0" lvl="0" indent="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高度期望</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共同願景引導</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教與學</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w="144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751844">
                <a:tc vMerge="1">
                  <a:txBody>
                    <a:bodyPr/>
                    <a:lstStyle/>
                    <a:p>
                      <a:endParaRPr lang="zh-TW" altLang="en-US"/>
                    </a:p>
                  </a:txBody>
                  <a:tcPr/>
                </a:tc>
                <a:tc>
                  <a:txBody>
                    <a:bodyPr/>
                    <a:lstStyle/>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群體學習和 應用</a:t>
                      </a:r>
                    </a:p>
                  </a:txBody>
                  <a:tcPr marL="82944" marR="82944" marT="41150" marB="41150" anchor="ctr" horzOverflow="overflow">
                    <a:lnL>
                      <a:noFill/>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分享資訊</a:t>
                      </a:r>
                    </a:p>
                    <a:p>
                      <a:pPr marL="0" marR="0" lvl="0" indent="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專業對話</a:t>
                      </a:r>
                    </a:p>
                  </a:txBody>
                  <a:tcPr marL="82944" marR="82944" marT="41150" marB="41150" anchor="ctr" horzOverflow="overflow">
                    <a:lnL w="288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協同合作</a:t>
                      </a:r>
                    </a:p>
                    <a:p>
                      <a:pPr marL="0" marR="0" lvl="0" indent="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問題解決</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將所學應用於教學</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實務</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1225664">
                <a:tc vMerge="1">
                  <a:txBody>
                    <a:bodyPr/>
                    <a:lstStyle/>
                    <a:p>
                      <a:endParaRPr lang="zh-TW" altLang="en-US"/>
                    </a:p>
                  </a:txBody>
                  <a:tcPr/>
                </a:tc>
                <a:tc>
                  <a:txBody>
                    <a:bodyPr/>
                    <a:lstStyle/>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smtClean="0">
                          <a:ln>
                            <a:noFill/>
                          </a:ln>
                          <a:solidFill>
                            <a:srgbClr val="FF0000"/>
                          </a:solidFill>
                          <a:effectLst/>
                          <a:latin typeface="標楷體" pitchFamily="65" charset="-120"/>
                          <a:ea typeface="標楷體" pitchFamily="65" charset="-120"/>
                        </a:rPr>
                        <a:t>分享個人教學實務</a:t>
                      </a:r>
                    </a:p>
                  </a:txBody>
                  <a:tcPr marL="82944" marR="82944" marT="41150" marB="41150" anchor="ctr" horzOverflow="overflow">
                    <a:lnL>
                      <a:noFill/>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觀課與鼓勵</a:t>
                      </a:r>
                    </a:p>
                  </a:txBody>
                  <a:tcPr marL="82944" marR="82944" marT="41150" marB="41150" anchor="ctr" horzOverflow="overflow">
                    <a:lnL w="288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分享新實務</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en-US" sz="1500" b="0" i="0" u="none" strike="noStrike" cap="none" normalizeH="0" baseline="0" smtClean="0">
                          <a:ln>
                            <a:noFill/>
                          </a:ln>
                          <a:solidFill>
                            <a:srgbClr val="073E87"/>
                          </a:solidFill>
                          <a:effectLst/>
                          <a:latin typeface="標楷體" pitchFamily="65" charset="-120"/>
                          <a:ea typeface="標楷體" pitchFamily="65" charset="-120"/>
                        </a:rPr>
                        <a:t>  成果</a:t>
                      </a:r>
                    </a:p>
                    <a:p>
                      <a:pPr marL="0" marR="0" lvl="0" indent="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提供回饋</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客觀分析學生學習</a:t>
                      </a:r>
                      <a:r>
                        <a:rPr kumimoji="0" lang="en-US" sz="1500" b="0" i="0" u="none" strike="noStrike" cap="none" normalizeH="0" baseline="0" smtClean="0">
                          <a:ln>
                            <a:noFill/>
                          </a:ln>
                          <a:solidFill>
                            <a:srgbClr val="073E87"/>
                          </a:solidFill>
                          <a:effectLst/>
                          <a:latin typeface="標楷體" pitchFamily="65" charset="-120"/>
                          <a:ea typeface="標楷體" pitchFamily="65" charset="-120"/>
                        </a:rPr>
                        <a:t/>
                      </a:r>
                      <a:br>
                        <a:rPr kumimoji="0" lang="en-US" sz="1500" b="0" i="0" u="none" strike="noStrike" cap="none" normalizeH="0" baseline="0" smtClean="0">
                          <a:ln>
                            <a:noFill/>
                          </a:ln>
                          <a:solidFill>
                            <a:srgbClr val="073E87"/>
                          </a:solidFill>
                          <a:effectLst/>
                          <a:latin typeface="標楷體" pitchFamily="65" charset="-120"/>
                          <a:ea typeface="標楷體" pitchFamily="65" charset="-120"/>
                        </a:rPr>
                      </a:br>
                      <a:r>
                        <a:rPr kumimoji="0" lang="zh-TW" sz="1500" b="0" i="0" u="none" strike="noStrike" cap="none" normalizeH="0" baseline="0" smtClean="0">
                          <a:ln>
                            <a:noFill/>
                          </a:ln>
                          <a:solidFill>
                            <a:srgbClr val="073E87"/>
                          </a:solidFill>
                          <a:effectLst/>
                          <a:latin typeface="標楷體" pitchFamily="65" charset="-120"/>
                          <a:ea typeface="標楷體" pitchFamily="65" charset="-120"/>
                        </a:rPr>
                        <a:t>成果</a:t>
                      </a:r>
                    </a:p>
                    <a:p>
                      <a:pPr marL="177800" marR="0" lvl="0" indent="-17780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提供同儕教練或    教學輔導教師</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51844">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a:noFill/>
                    </a:lnL>
                    <a:lnR w="144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1" i="0" u="none" strike="noStrike" cap="none" normalizeH="0" baseline="0" dirty="0" smtClean="0">
                          <a:ln>
                            <a:noFill/>
                          </a:ln>
                          <a:solidFill>
                            <a:srgbClr val="FF0000"/>
                          </a:solidFill>
                          <a:effectLst/>
                          <a:latin typeface="標楷體" pitchFamily="65" charset="-120"/>
                          <a:ea typeface="標楷體" pitchFamily="65" charset="-120"/>
                        </a:rPr>
                        <a:t>支持的環境</a:t>
                      </a:r>
                    </a:p>
                  </a:txBody>
                  <a:tcPr marL="82944" marR="82944" marT="41150" marB="41150" anchor="ctr"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關懷彼此</a:t>
                      </a:r>
                    </a:p>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建立關係</a:t>
                      </a:r>
                    </a:p>
                  </a:txBody>
                  <a:tcPr marL="82944" marR="82944" marT="41150" marB="41150" anchor="b" horzOverflow="overflow">
                    <a:lnL w="288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信任與尊重</a:t>
                      </a:r>
                    </a:p>
                    <a:p>
                      <a:pPr marL="0" marR="0" lvl="0" indent="0" algn="l" defTabSz="449263" rtl="0" eaLnBrk="1" fontAlgn="base" latinLnBrk="0" hangingPunct="0">
                        <a:lnSpc>
                          <a:spcPct val="102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500" b="0" i="0" u="none" strike="noStrike" cap="none" normalizeH="0" baseline="0" smtClean="0">
                          <a:ln>
                            <a:noFill/>
                          </a:ln>
                          <a:solidFill>
                            <a:srgbClr val="073E87"/>
                          </a:solidFill>
                          <a:effectLst/>
                          <a:latin typeface="標楷體" pitchFamily="65" charset="-120"/>
                          <a:ea typeface="標楷體" pitchFamily="65" charset="-120"/>
                        </a:rPr>
                        <a:t>‧</a:t>
                      </a:r>
                      <a:r>
                        <a:rPr kumimoji="0" lang="zh-TW" sz="1500" b="0" i="0" u="none" strike="noStrike" cap="none" normalizeH="0" baseline="0" smtClean="0">
                          <a:ln>
                            <a:noFill/>
                          </a:ln>
                          <a:solidFill>
                            <a:srgbClr val="073E87"/>
                          </a:solidFill>
                          <a:effectLst/>
                          <a:latin typeface="標楷體" pitchFamily="65" charset="-120"/>
                          <a:ea typeface="標楷體" pitchFamily="65" charset="-120"/>
                        </a:rPr>
                        <a:t>認可和慶祝</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勇於嘗試</a:t>
                      </a:r>
                    </a:p>
                    <a:p>
                      <a:pPr marL="0" marR="0" lvl="0" indent="0" algn="l" defTabSz="449263" rtl="0" eaLnBrk="1" fontAlgn="base" latinLnBrk="0" hangingPunct="0">
                        <a:lnSpc>
                          <a:spcPct val="102000"/>
                        </a:lnSpc>
                        <a:spcBef>
                          <a:spcPct val="0"/>
                        </a:spcBef>
                        <a:spcAft>
                          <a:spcPts val="1563"/>
                        </a:spcAft>
                        <a:buClr>
                          <a:srgbClr val="000000"/>
                        </a:buClr>
                        <a:buSzPct val="100000"/>
                        <a:buFont typeface="標楷體" pitchFamily="65" charset="-12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500" b="0" i="0" u="none" strike="noStrike" cap="none" normalizeH="0" baseline="0" smtClean="0">
                          <a:ln>
                            <a:noFill/>
                          </a:ln>
                          <a:solidFill>
                            <a:srgbClr val="073E87"/>
                          </a:solidFill>
                          <a:effectLst/>
                          <a:latin typeface="標楷體" pitchFamily="65" charset="-120"/>
                          <a:ea typeface="標楷體" pitchFamily="65" charset="-120"/>
                        </a:rPr>
                        <a:t>共同努力促進改變</a:t>
                      </a:r>
                    </a:p>
                  </a:txBody>
                  <a:tcPr marL="82944" marR="82944" marT="41150" marB="4115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ts val="1563"/>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73E87"/>
                        </a:solidFill>
                        <a:effectLst/>
                        <a:latin typeface="Arial" charset="0"/>
                        <a:ea typeface="Microsoft YaHei" pitchFamily="34" charset="-122"/>
                      </a:endParaRPr>
                    </a:p>
                  </a:txBody>
                  <a:tcPr marL="82944" marR="82944" marT="125735" marB="41150" horzOverflow="overflow">
                    <a:lnL w="144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bl>
          </a:graphicData>
        </a:graphic>
      </p:graphicFrame>
      <p:sp>
        <p:nvSpPr>
          <p:cNvPr id="45149" name="Rectangle 93"/>
          <p:cNvSpPr>
            <a:spLocks noChangeArrowheads="1"/>
          </p:cNvSpPr>
          <p:nvPr/>
        </p:nvSpPr>
        <p:spPr bwMode="auto">
          <a:xfrm>
            <a:off x="948960" y="1424310"/>
            <a:ext cx="7676640" cy="4687692"/>
          </a:xfrm>
          <a:prstGeom prst="rect">
            <a:avLst/>
          </a:prstGeom>
          <a:noFill/>
          <a:ln w="12600">
            <a:solidFill>
              <a:srgbClr val="000000"/>
            </a:solidFill>
            <a:miter lim="800000"/>
            <a:headEnd/>
            <a:tailEnd/>
          </a:ln>
          <a:effectLst/>
        </p:spPr>
        <p:txBody>
          <a:bodyPr wrap="none" lIns="82936" tIns="41469" rIns="82936" bIns="41469" anchor="ctr"/>
          <a:lstStyle/>
          <a:p>
            <a:endParaRPr lang="zh-TW" altLang="en-US"/>
          </a:p>
        </p:txBody>
      </p:sp>
      <p:sp>
        <p:nvSpPr>
          <p:cNvPr id="45150" name="Rectangle 94"/>
          <p:cNvSpPr>
            <a:spLocks noChangeArrowheads="1"/>
          </p:cNvSpPr>
          <p:nvPr/>
        </p:nvSpPr>
        <p:spPr bwMode="auto">
          <a:xfrm>
            <a:off x="610560" y="1134840"/>
            <a:ext cx="8318880" cy="5335761"/>
          </a:xfrm>
          <a:prstGeom prst="rect">
            <a:avLst/>
          </a:prstGeom>
          <a:noFill/>
          <a:ln w="12600">
            <a:solidFill>
              <a:srgbClr val="000000"/>
            </a:solidFill>
            <a:miter lim="800000"/>
            <a:headEnd/>
            <a:tailEnd/>
          </a:ln>
          <a:effectLst/>
        </p:spPr>
        <p:txBody>
          <a:bodyPr wrap="none" lIns="82936" tIns="41469" rIns="82936" bIns="41469" anchor="ctr"/>
          <a:lstStyle/>
          <a:p>
            <a:endParaRPr lang="zh-TW" altLang="en-US"/>
          </a:p>
        </p:txBody>
      </p:sp>
      <p:sp>
        <p:nvSpPr>
          <p:cNvPr id="45151" name="Rectangle 95"/>
          <p:cNvSpPr>
            <a:spLocks noChangeArrowheads="1"/>
          </p:cNvSpPr>
          <p:nvPr/>
        </p:nvSpPr>
        <p:spPr bwMode="auto">
          <a:xfrm>
            <a:off x="3401280" y="1064274"/>
            <a:ext cx="2972160" cy="456527"/>
          </a:xfrm>
          <a:prstGeom prst="rect">
            <a:avLst/>
          </a:prstGeom>
          <a:noFill/>
          <a:ln w="9525">
            <a:noFill/>
            <a:round/>
            <a:headEnd/>
            <a:tailEnd/>
          </a:ln>
          <a:effectLst/>
        </p:spPr>
        <p:txBody>
          <a:bodyPr lIns="81631" tIns="40816" rIns="81631" bIns="40816"/>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b="1" dirty="0">
                <a:solidFill>
                  <a:srgbClr val="000000"/>
                </a:solidFill>
                <a:latin typeface="華康中黑體" charset="0"/>
                <a:ea typeface="新細明體" charset="-120"/>
              </a:rPr>
              <a:t>建立教師專業學習社群</a:t>
            </a:r>
          </a:p>
        </p:txBody>
      </p:sp>
      <p:sp>
        <p:nvSpPr>
          <p:cNvPr id="45153" name="Rectangle 97"/>
          <p:cNvSpPr>
            <a:spLocks noChangeArrowheads="1"/>
          </p:cNvSpPr>
          <p:nvPr/>
        </p:nvSpPr>
        <p:spPr bwMode="auto">
          <a:xfrm>
            <a:off x="3276000" y="1412789"/>
            <a:ext cx="3310560" cy="456527"/>
          </a:xfrm>
          <a:prstGeom prst="rect">
            <a:avLst/>
          </a:prstGeom>
          <a:noFill/>
          <a:ln w="9525">
            <a:noFill/>
            <a:round/>
            <a:headEnd/>
            <a:tailEnd/>
          </a:ln>
          <a:effectLst/>
        </p:spPr>
        <p:txBody>
          <a:bodyPr lIns="81631" tIns="40816" rIns="81631" bIns="40816"/>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b="1" dirty="0">
                <a:solidFill>
                  <a:srgbClr val="000000"/>
                </a:solidFill>
                <a:latin typeface="Times New Roman" pitchFamily="18" charset="0"/>
                <a:ea typeface="新細明體" charset="-120"/>
              </a:rPr>
              <a:t>專業學習社群的發展階段</a:t>
            </a:r>
          </a:p>
        </p:txBody>
      </p:sp>
      <p:sp>
        <p:nvSpPr>
          <p:cNvPr id="45154" name="Rectangle 98"/>
          <p:cNvSpPr>
            <a:spLocks noChangeArrowheads="1"/>
          </p:cNvSpPr>
          <p:nvPr/>
        </p:nvSpPr>
        <p:spPr bwMode="auto">
          <a:xfrm>
            <a:off x="5378401" y="6525326"/>
            <a:ext cx="3077513" cy="282484"/>
          </a:xfrm>
          <a:prstGeom prst="rect">
            <a:avLst/>
          </a:prstGeom>
          <a:noFill/>
          <a:ln w="9525">
            <a:noFill/>
            <a:round/>
            <a:headEnd/>
            <a:tailEnd/>
          </a:ln>
          <a:effectLst/>
        </p:spPr>
        <p:txBody>
          <a:bodyPr wrap="none" lIns="81631" tIns="40816" rIns="81631" bIns="40816">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1300" b="1" dirty="0">
                <a:solidFill>
                  <a:srgbClr val="000000"/>
                </a:solidFill>
                <a:latin typeface="Times New Roman" pitchFamily="18" charset="0"/>
                <a:ea typeface="新細明體" charset="-120"/>
              </a:rPr>
              <a:t>資料來源：</a:t>
            </a:r>
            <a:r>
              <a:rPr lang="en-US" sz="1300" b="1" dirty="0">
                <a:solidFill>
                  <a:srgbClr val="000000"/>
                </a:solidFill>
                <a:latin typeface="Times New Roman" pitchFamily="18" charset="0"/>
                <a:ea typeface="新細明體" charset="-120"/>
              </a:rPr>
              <a:t>Huffman &amp; </a:t>
            </a:r>
            <a:r>
              <a:rPr lang="en-US" sz="1300" b="1" dirty="0" err="1">
                <a:solidFill>
                  <a:srgbClr val="000000"/>
                </a:solidFill>
                <a:latin typeface="Times New Roman" pitchFamily="18" charset="0"/>
                <a:ea typeface="新細明體" charset="-120"/>
              </a:rPr>
              <a:t>Hipp</a:t>
            </a:r>
            <a:r>
              <a:rPr lang="en-US" sz="1300" b="1" dirty="0">
                <a:solidFill>
                  <a:srgbClr val="000000"/>
                </a:solidFill>
                <a:latin typeface="Times New Roman" pitchFamily="18" charset="0"/>
                <a:ea typeface="新細明體" charset="-120"/>
              </a:rPr>
              <a:t>, 2003, p.25</a:t>
            </a:r>
            <a:r>
              <a:rPr lang="en-US" sz="1300" dirty="0">
                <a:solidFill>
                  <a:srgbClr val="000000"/>
                </a:solidFill>
                <a:latin typeface="Times New Roman" pitchFamily="18" charset="0"/>
                <a:ea typeface="新細明體" charset="-120"/>
              </a:rPr>
              <a:t> </a:t>
            </a:r>
          </a:p>
        </p:txBody>
      </p:sp>
      <p:sp>
        <p:nvSpPr>
          <p:cNvPr id="45155" name="AutoShape 99"/>
          <p:cNvSpPr>
            <a:spLocks noChangeArrowheads="1"/>
          </p:cNvSpPr>
          <p:nvPr/>
        </p:nvSpPr>
        <p:spPr bwMode="auto">
          <a:xfrm rot="10800000">
            <a:off x="722882" y="2354649"/>
            <a:ext cx="684000" cy="3384355"/>
          </a:xfrm>
          <a:prstGeom prst="flowChartDelay">
            <a:avLst/>
          </a:prstGeom>
          <a:solidFill>
            <a:srgbClr val="00FFFF"/>
          </a:solidFill>
          <a:ln w="9525">
            <a:noFill/>
            <a:round/>
            <a:headEnd/>
            <a:tailEnd/>
          </a:ln>
          <a:effectLst/>
        </p:spPr>
        <p:txBody>
          <a:bodyPr wrap="none" lIns="82936" tIns="41469" rIns="82936" bIns="41469" anchor="ctr"/>
          <a:lstStyle/>
          <a:p>
            <a:endParaRPr lang="zh-TW" altLang="en-US"/>
          </a:p>
        </p:txBody>
      </p:sp>
      <p:sp>
        <p:nvSpPr>
          <p:cNvPr id="45156" name="Rectangle 100"/>
          <p:cNvSpPr>
            <a:spLocks noChangeArrowheads="1"/>
          </p:cNvSpPr>
          <p:nvPr/>
        </p:nvSpPr>
        <p:spPr bwMode="auto">
          <a:xfrm>
            <a:off x="866881" y="2636919"/>
            <a:ext cx="441855" cy="2952310"/>
          </a:xfrm>
          <a:prstGeom prst="rect">
            <a:avLst/>
          </a:prstGeom>
          <a:noFill/>
          <a:ln w="9525">
            <a:noFill/>
            <a:round/>
            <a:headEnd/>
            <a:tailEnd/>
          </a:ln>
          <a:effectLst/>
        </p:spPr>
        <p:txBody>
          <a:bodyPr vert="eaVert" lIns="81631" tIns="40816" rIns="81631" bIns="40816" anchor="b">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b="1" dirty="0">
                <a:solidFill>
                  <a:srgbClr val="000000"/>
                </a:solidFill>
                <a:latin typeface="Times New Roman" pitchFamily="18" charset="0"/>
                <a:ea typeface="新細明體" charset="-120"/>
              </a:rPr>
              <a:t>行政人員和教師的行動</a:t>
            </a:r>
          </a:p>
        </p:txBody>
      </p:sp>
      <p:sp>
        <p:nvSpPr>
          <p:cNvPr id="45157" name="AutoShape 101"/>
          <p:cNvSpPr>
            <a:spLocks noChangeArrowheads="1"/>
          </p:cNvSpPr>
          <p:nvPr/>
        </p:nvSpPr>
        <p:spPr bwMode="auto">
          <a:xfrm rot="10800000" flipV="1">
            <a:off x="7956002" y="2353209"/>
            <a:ext cx="648000" cy="3384355"/>
          </a:xfrm>
          <a:prstGeom prst="flowChartDelay">
            <a:avLst/>
          </a:prstGeom>
          <a:solidFill>
            <a:srgbClr val="FF9900"/>
          </a:solidFill>
          <a:ln w="9525">
            <a:noFill/>
            <a:round/>
            <a:headEnd/>
            <a:tailEnd/>
          </a:ln>
          <a:effectLst/>
        </p:spPr>
        <p:txBody>
          <a:bodyPr wrap="none" lIns="82936" tIns="41469" rIns="82936" bIns="41469" anchor="ctr"/>
          <a:lstStyle/>
          <a:p>
            <a:endParaRPr lang="zh-TW" altLang="en-US"/>
          </a:p>
        </p:txBody>
      </p:sp>
      <p:sp>
        <p:nvSpPr>
          <p:cNvPr id="45158" name="Rectangle 102"/>
          <p:cNvSpPr>
            <a:spLocks noChangeArrowheads="1"/>
          </p:cNvSpPr>
          <p:nvPr/>
        </p:nvSpPr>
        <p:spPr bwMode="auto">
          <a:xfrm>
            <a:off x="7953120" y="2491461"/>
            <a:ext cx="503411" cy="3168333"/>
          </a:xfrm>
          <a:prstGeom prst="rect">
            <a:avLst/>
          </a:prstGeom>
          <a:noFill/>
          <a:ln w="9525">
            <a:noFill/>
            <a:round/>
            <a:headEnd/>
            <a:tailEnd/>
          </a:ln>
          <a:effectLst/>
        </p:spPr>
        <p:txBody>
          <a:bodyPr vert="eaVert" lIns="81631" tIns="40816" rIns="81631" bIns="40816" anchor="b">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b="1" dirty="0">
                <a:solidFill>
                  <a:srgbClr val="000000"/>
                </a:solidFill>
                <a:latin typeface="Times New Roman" pitchFamily="18" charset="0"/>
                <a:ea typeface="新細明體" charset="-120"/>
              </a:rPr>
              <a:t>學生學習和學校改進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2" y="273629"/>
            <a:ext cx="8892000" cy="1143480"/>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 pos="8535561" algn="l"/>
              </a:tabLst>
            </a:pPr>
            <a:r>
              <a:rPr lang="zh-TW" dirty="0">
                <a:solidFill>
                  <a:srgbClr val="FF0000"/>
                </a:solidFill>
                <a:latin typeface="標楷體" pitchFamily="65" charset="-120"/>
                <a:ea typeface="標楷體" pitchFamily="65" charset="-120"/>
              </a:rPr>
              <a:t>專業學習社群的發展是動態性的</a:t>
            </a:r>
          </a:p>
        </p:txBody>
      </p:sp>
      <p:sp>
        <p:nvSpPr>
          <p:cNvPr id="46082" name="Text Box 2"/>
          <p:cNvSpPr txBox="1">
            <a:spLocks noChangeArrowheads="1"/>
          </p:cNvSpPr>
          <p:nvPr/>
        </p:nvSpPr>
        <p:spPr bwMode="auto">
          <a:xfrm>
            <a:off x="195729" y="1207972"/>
            <a:ext cx="8424000" cy="4713614"/>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8500B4"/>
              </a:buClr>
              <a:buFont typeface="Wingdings" pitchFamily="2"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6436B"/>
                </a:solidFill>
                <a:latin typeface="Candara" pitchFamily="34" charset="0"/>
                <a:ea typeface="新細明體" charset="-120"/>
              </a:rPr>
              <a:t>專業學習社群的發展非直線式，不同階段的特色並非是絕對的</a:t>
            </a:r>
          </a:p>
          <a:p>
            <a:pPr marL="244778" indent="-244778">
              <a:spcBef>
                <a:spcPts val="443"/>
              </a:spcBef>
              <a:spcAft>
                <a:spcPts val="1293"/>
              </a:spcAft>
              <a:buClr>
                <a:srgbClr val="8500B4"/>
              </a:buClr>
              <a:buFont typeface="Wingdings" pitchFamily="2"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6436B"/>
                </a:solidFill>
                <a:latin typeface="Candara" pitchFamily="34" charset="0"/>
                <a:ea typeface="新細明體" charset="-120"/>
              </a:rPr>
              <a:t>有的社群在某一社群特徵層面發展至階段</a:t>
            </a:r>
            <a:r>
              <a:rPr lang="en-US" altLang="zh-TW" sz="2500" dirty="0">
                <a:solidFill>
                  <a:srgbClr val="06436B"/>
                </a:solidFill>
                <a:latin typeface="Candara" pitchFamily="34" charset="0"/>
                <a:ea typeface="新細明體" charset="-120"/>
              </a:rPr>
              <a:t>Ⅱ </a:t>
            </a:r>
            <a:r>
              <a:rPr lang="zh-TW" altLang="en-US" sz="2500" dirty="0">
                <a:solidFill>
                  <a:srgbClr val="06436B"/>
                </a:solidFill>
                <a:latin typeface="Candara" pitchFamily="34" charset="0"/>
                <a:ea typeface="新細明體" charset="-120"/>
              </a:rPr>
              <a:t>在另一特徵層面可能還在發展階段</a:t>
            </a:r>
            <a:r>
              <a:rPr lang="en-US" altLang="zh-TW" sz="2500" dirty="0">
                <a:solidFill>
                  <a:srgbClr val="06436B"/>
                </a:solidFill>
                <a:latin typeface="Candara" pitchFamily="34" charset="0"/>
                <a:ea typeface="新細明體" charset="-120"/>
              </a:rPr>
              <a:t>Ⅰ</a:t>
            </a:r>
          </a:p>
          <a:p>
            <a:pPr marL="244778" indent="-244778">
              <a:spcBef>
                <a:spcPts val="443"/>
              </a:spcBef>
              <a:spcAft>
                <a:spcPts val="1293"/>
              </a:spcAft>
              <a:buClr>
                <a:srgbClr val="8500B4"/>
              </a:buClr>
              <a:buFont typeface="Wingdings" pitchFamily="2"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6436B"/>
                </a:solidFill>
                <a:latin typeface="Candara" pitchFamily="34" charset="0"/>
                <a:ea typeface="新細明體" charset="-120"/>
              </a:rPr>
              <a:t>該圖有助於了解一個教師專業學習社群目前的發展特徵與發展階段，以及未來努力空間</a:t>
            </a:r>
          </a:p>
          <a:p>
            <a:pPr marL="244778" indent="-244778">
              <a:spcBef>
                <a:spcPts val="443"/>
              </a:spcBef>
              <a:spcAft>
                <a:spcPts val="1293"/>
              </a:spcAft>
              <a:buClr>
                <a:srgbClr val="8500B4"/>
              </a:buClr>
              <a:buFont typeface="Wingdings" pitchFamily="2"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6436B"/>
                </a:solidFill>
                <a:latin typeface="Candara" pitchFamily="34" charset="0"/>
                <a:ea typeface="新細明體" charset="-120"/>
              </a:rPr>
              <a:t>進入發展階段</a:t>
            </a:r>
            <a:r>
              <a:rPr lang="en-US" altLang="zh-TW" sz="2500" dirty="0">
                <a:solidFill>
                  <a:srgbClr val="06436B"/>
                </a:solidFill>
                <a:latin typeface="Candara" pitchFamily="34" charset="0"/>
                <a:ea typeface="新細明體" charset="-120"/>
              </a:rPr>
              <a:t>Ⅲ</a:t>
            </a:r>
            <a:r>
              <a:rPr lang="zh-TW" altLang="en-US" sz="2500" dirty="0">
                <a:solidFill>
                  <a:srgbClr val="06436B"/>
                </a:solidFill>
                <a:latin typeface="Candara" pitchFamily="34" charset="0"/>
                <a:ea typeface="新細明體" charset="-120"/>
              </a:rPr>
              <a:t>，表示社群運作成熟，但不意味著接下來終止發展，有可能教師專業學習社群轉型至另一種社群型態 </a:t>
            </a:r>
          </a:p>
        </p:txBody>
      </p:sp>
      <p:sp>
        <p:nvSpPr>
          <p:cNvPr id="4" name="矩形 3"/>
          <p:cNvSpPr/>
          <p:nvPr/>
        </p:nvSpPr>
        <p:spPr>
          <a:xfrm>
            <a:off x="6008986" y="5976649"/>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395536" y="548680"/>
            <a:ext cx="8229600" cy="570284"/>
          </a:xfrm>
          <a:ln/>
        </p:spPr>
        <p:style>
          <a:lnRef idx="2">
            <a:schemeClr val="dk1">
              <a:shade val="50000"/>
            </a:schemeClr>
          </a:lnRef>
          <a:fillRef idx="1">
            <a:schemeClr val="dk1"/>
          </a:fillRef>
          <a:effectRef idx="0">
            <a:schemeClr val="dk1"/>
          </a:effectRef>
          <a:fontRef idx="minor">
            <a:schemeClr val="lt1"/>
          </a:fontRef>
        </p:style>
        <p:txBody>
          <a:bodyPr lIns="81631" tIns="40816" rIns="81631" bIns="40816" anchor="t"/>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FF00"/>
                </a:solidFill>
                <a:latin typeface="標楷體" pitchFamily="65" charset="-120"/>
                <a:ea typeface="標楷體" pitchFamily="65" charset="-120"/>
              </a:rPr>
              <a:t>專業學習社群的發展</a:t>
            </a:r>
            <a:r>
              <a:rPr lang="en-US" sz="2500" dirty="0">
                <a:solidFill>
                  <a:srgbClr val="FFFF00"/>
                </a:solidFill>
                <a:latin typeface="標楷體" pitchFamily="65" charset="-120"/>
                <a:ea typeface="標楷體" pitchFamily="65" charset="-120"/>
              </a:rPr>
              <a:t>-</a:t>
            </a:r>
            <a:r>
              <a:rPr lang="zh-TW" altLang="en-US" sz="2500" dirty="0">
                <a:solidFill>
                  <a:srgbClr val="FFFF00"/>
                </a:solidFill>
                <a:latin typeface="標楷體" pitchFamily="65" charset="-120"/>
                <a:ea typeface="標楷體" pitchFamily="65" charset="-120"/>
              </a:rPr>
              <a:t>之</a:t>
            </a:r>
            <a:r>
              <a:rPr lang="en-US" sz="2500" dirty="0">
                <a:solidFill>
                  <a:srgbClr val="FFFF00"/>
                </a:solidFill>
                <a:latin typeface="標楷體" pitchFamily="65" charset="-120"/>
                <a:ea typeface="標楷體" pitchFamily="65" charset="-120"/>
              </a:rPr>
              <a:t>2</a:t>
            </a:r>
          </a:p>
        </p:txBody>
      </p:sp>
      <p:sp>
        <p:nvSpPr>
          <p:cNvPr id="47106" name="Text Box 2"/>
          <p:cNvSpPr txBox="1">
            <a:spLocks noChangeArrowheads="1"/>
          </p:cNvSpPr>
          <p:nvPr/>
        </p:nvSpPr>
        <p:spPr bwMode="auto">
          <a:xfrm>
            <a:off x="587633" y="1665242"/>
            <a:ext cx="7408800" cy="3450602"/>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dirty="0">
                <a:solidFill>
                  <a:srgbClr val="073E87"/>
                </a:solidFill>
                <a:latin typeface="Candara" pitchFamily="34" charset="0"/>
                <a:ea typeface="新細明體" charset="-120"/>
              </a:rPr>
              <a:t>醞釀（探索）</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dirty="0">
                <a:solidFill>
                  <a:srgbClr val="073E87"/>
                </a:solidFill>
                <a:latin typeface="Candara" pitchFamily="34" charset="0"/>
                <a:ea typeface="新細明體" charset="-120"/>
              </a:rPr>
              <a:t>建構（形成）</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dirty="0">
                <a:solidFill>
                  <a:srgbClr val="073E87"/>
                </a:solidFill>
                <a:latin typeface="Candara" pitchFamily="34" charset="0"/>
                <a:ea typeface="新細明體" charset="-120"/>
              </a:rPr>
              <a:t>磨合</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dirty="0">
                <a:solidFill>
                  <a:srgbClr val="073E87"/>
                </a:solidFill>
                <a:latin typeface="Candara" pitchFamily="34" charset="0"/>
                <a:ea typeface="新細明體" charset="-120"/>
              </a:rPr>
              <a:t>成熟（運作）</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200" dirty="0">
                <a:solidFill>
                  <a:srgbClr val="073E87"/>
                </a:solidFill>
                <a:latin typeface="Candara" pitchFamily="34" charset="0"/>
                <a:ea typeface="新細明體" charset="-120"/>
              </a:rPr>
              <a:t>轉型</a:t>
            </a:r>
          </a:p>
        </p:txBody>
      </p:sp>
      <p:sp>
        <p:nvSpPr>
          <p:cNvPr id="47107" name="Rectangle 3"/>
          <p:cNvSpPr>
            <a:spLocks noChangeArrowheads="1"/>
          </p:cNvSpPr>
          <p:nvPr/>
        </p:nvSpPr>
        <p:spPr bwMode="auto">
          <a:xfrm>
            <a:off x="714242" y="5929103"/>
            <a:ext cx="7786080" cy="251706"/>
          </a:xfrm>
          <a:prstGeom prst="rect">
            <a:avLst/>
          </a:prstGeom>
          <a:noFill/>
          <a:ln w="9525">
            <a:noFill/>
            <a:round/>
            <a:headEnd/>
            <a:tailEnd/>
          </a:ln>
          <a:effectLst/>
        </p:spPr>
        <p:txBody>
          <a:bodyPr lIns="81631" tIns="40816" rIns="81631" bIns="40816">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1100" dirty="0">
                <a:solidFill>
                  <a:srgbClr val="000000"/>
                </a:solidFill>
                <a:latin typeface="Candara" pitchFamily="34" charset="0"/>
                <a:ea typeface="新細明體" charset="-120"/>
              </a:rPr>
              <a:t>丁琴芳（</a:t>
            </a:r>
            <a:r>
              <a:rPr lang="en-US" sz="1100" dirty="0">
                <a:solidFill>
                  <a:srgbClr val="000000"/>
                </a:solidFill>
                <a:latin typeface="Candara" pitchFamily="34" charset="0"/>
              </a:rPr>
              <a:t>2008</a:t>
            </a:r>
            <a:r>
              <a:rPr lang="zh-TW" altLang="en-US" sz="1100" dirty="0">
                <a:solidFill>
                  <a:srgbClr val="000000"/>
                </a:solidFill>
                <a:latin typeface="Candara" pitchFamily="34" charset="0"/>
                <a:ea typeface="新細明體" charset="-120"/>
              </a:rPr>
              <a:t>）。</a:t>
            </a:r>
            <a:r>
              <a:rPr lang="zh-TW" altLang="en-US" sz="1100" i="1" dirty="0">
                <a:solidFill>
                  <a:srgbClr val="000000"/>
                </a:solidFill>
                <a:latin typeface="Candara" pitchFamily="34" charset="0"/>
                <a:ea typeface="新細明體" charset="-120"/>
              </a:rPr>
              <a:t>國民小學教師專業學習社群發展之研究。</a:t>
            </a:r>
            <a:r>
              <a:rPr lang="zh-TW" altLang="en-US" sz="1100" dirty="0">
                <a:solidFill>
                  <a:srgbClr val="000000"/>
                </a:solidFill>
                <a:latin typeface="Candara" pitchFamily="34" charset="0"/>
                <a:ea typeface="新細明體" charset="-120"/>
              </a:rPr>
              <a:t>國立台北教育大學教育政策與管理研究所碩士論文，未出版。</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9120" y="1294696"/>
            <a:ext cx="7843680" cy="5298316"/>
            <a:chOff x="423" y="899"/>
            <a:chExt cx="5447" cy="3679"/>
          </a:xfrm>
        </p:grpSpPr>
        <p:grpSp>
          <p:nvGrpSpPr>
            <p:cNvPr id="3" name="Group 2"/>
            <p:cNvGrpSpPr>
              <a:grpSpLocks/>
            </p:cNvGrpSpPr>
            <p:nvPr/>
          </p:nvGrpSpPr>
          <p:grpSpPr bwMode="auto">
            <a:xfrm>
              <a:off x="423" y="899"/>
              <a:ext cx="2643" cy="3679"/>
              <a:chOff x="423" y="899"/>
              <a:chExt cx="2643" cy="3679"/>
            </a:xfrm>
          </p:grpSpPr>
          <p:sp>
            <p:nvSpPr>
              <p:cNvPr id="48131" name="AutoShape 3"/>
              <p:cNvSpPr>
                <a:spLocks noChangeArrowheads="1"/>
              </p:cNvSpPr>
              <p:nvPr/>
            </p:nvSpPr>
            <p:spPr bwMode="auto">
              <a:xfrm>
                <a:off x="423" y="1127"/>
                <a:ext cx="2643" cy="3452"/>
              </a:xfrm>
              <a:prstGeom prst="roundRect">
                <a:avLst>
                  <a:gd name="adj" fmla="val 16667"/>
                </a:avLst>
              </a:prstGeom>
              <a:solidFill>
                <a:srgbClr val="FDA983"/>
              </a:solidFill>
              <a:ln w="9525">
                <a:noFill/>
                <a:round/>
                <a:headEnd/>
                <a:tailEnd/>
              </a:ln>
              <a:effectLst/>
            </p:spPr>
            <p:txBody>
              <a:bodyPr wrap="none" anchor="ctr"/>
              <a:lstStyle/>
              <a:p>
                <a:endParaRPr lang="zh-TW" altLang="en-US"/>
              </a:p>
            </p:txBody>
          </p:sp>
          <p:sp>
            <p:nvSpPr>
              <p:cNvPr id="48132" name="AutoShape 4"/>
              <p:cNvSpPr>
                <a:spLocks noChangeArrowheads="1"/>
              </p:cNvSpPr>
              <p:nvPr/>
            </p:nvSpPr>
            <p:spPr bwMode="auto">
              <a:xfrm>
                <a:off x="794" y="899"/>
                <a:ext cx="1902" cy="450"/>
              </a:xfrm>
              <a:prstGeom prst="roundRect">
                <a:avLst>
                  <a:gd name="adj" fmla="val 16667"/>
                </a:avLst>
              </a:prstGeom>
              <a:solidFill>
                <a:srgbClr val="A06060"/>
              </a:solidFill>
              <a:ln w="9525">
                <a:noFill/>
                <a:round/>
                <a:headEnd/>
                <a:tailEnd/>
              </a:ln>
              <a:effectLst/>
            </p:spPr>
            <p:txBody>
              <a:bodyPr wrap="none" lIns="90000" tIns="45000" rIns="90000" bIns="45000" anchor="ct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FF00"/>
                    </a:solidFill>
                    <a:latin typeface="標楷體" pitchFamily="65" charset="-120"/>
                    <a:ea typeface="標楷體" pitchFamily="65" charset="-120"/>
                  </a:rPr>
                  <a:t>蒐集和分析學生學習</a:t>
                </a:r>
              </a:p>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FF00"/>
                    </a:solidFill>
                    <a:latin typeface="標楷體" pitchFamily="65" charset="-120"/>
                    <a:ea typeface="標楷體" pitchFamily="65" charset="-120"/>
                  </a:rPr>
                  <a:t>數據與資料</a:t>
                </a:r>
              </a:p>
            </p:txBody>
          </p:sp>
        </p:grpSp>
        <p:grpSp>
          <p:nvGrpSpPr>
            <p:cNvPr id="4" name="Group 5"/>
            <p:cNvGrpSpPr>
              <a:grpSpLocks/>
            </p:cNvGrpSpPr>
            <p:nvPr/>
          </p:nvGrpSpPr>
          <p:grpSpPr bwMode="auto">
            <a:xfrm>
              <a:off x="3228" y="899"/>
              <a:ext cx="2642" cy="3679"/>
              <a:chOff x="3228" y="899"/>
              <a:chExt cx="2642" cy="3679"/>
            </a:xfrm>
          </p:grpSpPr>
          <p:sp>
            <p:nvSpPr>
              <p:cNvPr id="48134" name="AutoShape 6"/>
              <p:cNvSpPr>
                <a:spLocks noChangeArrowheads="1"/>
              </p:cNvSpPr>
              <p:nvPr/>
            </p:nvSpPr>
            <p:spPr bwMode="auto">
              <a:xfrm>
                <a:off x="3228" y="1127"/>
                <a:ext cx="2642" cy="3452"/>
              </a:xfrm>
              <a:prstGeom prst="roundRect">
                <a:avLst>
                  <a:gd name="adj" fmla="val 16667"/>
                </a:avLst>
              </a:prstGeom>
              <a:solidFill>
                <a:srgbClr val="FDA983"/>
              </a:solidFill>
              <a:ln w="9525">
                <a:noFill/>
                <a:round/>
                <a:headEnd/>
                <a:tailEnd/>
              </a:ln>
              <a:effectLst/>
            </p:spPr>
            <p:txBody>
              <a:bodyPr wrap="none" anchor="ctr"/>
              <a:lstStyle/>
              <a:p>
                <a:endParaRPr lang="zh-TW" altLang="en-US"/>
              </a:p>
            </p:txBody>
          </p:sp>
          <p:sp>
            <p:nvSpPr>
              <p:cNvPr id="48135" name="AutoShape 7"/>
              <p:cNvSpPr>
                <a:spLocks noChangeArrowheads="1"/>
              </p:cNvSpPr>
              <p:nvPr/>
            </p:nvSpPr>
            <p:spPr bwMode="auto">
              <a:xfrm>
                <a:off x="3598" y="899"/>
                <a:ext cx="1902" cy="450"/>
              </a:xfrm>
              <a:prstGeom prst="roundRect">
                <a:avLst>
                  <a:gd name="adj" fmla="val 16667"/>
                </a:avLst>
              </a:prstGeom>
              <a:solidFill>
                <a:srgbClr val="A06060"/>
              </a:solidFill>
              <a:ln w="9525">
                <a:noFill/>
                <a:round/>
                <a:headEnd/>
                <a:tailEnd/>
              </a:ln>
              <a:effectLst/>
            </p:spPr>
            <p:txBody>
              <a:bodyPr wrap="none" lIns="90000" tIns="45000" rIns="90000" bIns="45000" anchor="ctr"/>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FF00"/>
                    </a:solidFill>
                    <a:latin typeface="標楷體" pitchFamily="65" charset="-120"/>
                    <a:ea typeface="標楷體" pitchFamily="65" charset="-120"/>
                  </a:rPr>
                  <a:t>檢視教師專業成長效益</a:t>
                </a:r>
              </a:p>
            </p:txBody>
          </p:sp>
        </p:grpSp>
      </p:grpSp>
      <p:sp>
        <p:nvSpPr>
          <p:cNvPr id="48136" name="Rectangle 8"/>
          <p:cNvSpPr>
            <a:spLocks noGrp="1" noChangeArrowheads="1"/>
          </p:cNvSpPr>
          <p:nvPr>
            <p:ph type="title"/>
          </p:nvPr>
        </p:nvSpPr>
        <p:spPr>
          <a:xfrm>
            <a:off x="685440" y="456528"/>
            <a:ext cx="7771680" cy="760400"/>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如何檢視結果？</a:t>
            </a:r>
          </a:p>
        </p:txBody>
      </p:sp>
      <p:sp>
        <p:nvSpPr>
          <p:cNvPr id="48137" name="Text Box 9"/>
          <p:cNvSpPr txBox="1">
            <a:spLocks noChangeArrowheads="1"/>
          </p:cNvSpPr>
          <p:nvPr/>
        </p:nvSpPr>
        <p:spPr bwMode="auto">
          <a:xfrm>
            <a:off x="610562" y="2132866"/>
            <a:ext cx="3673440" cy="4277249"/>
          </a:xfrm>
          <a:prstGeom prst="rect">
            <a:avLst/>
          </a:prstGeom>
          <a:noFill/>
          <a:ln w="9525">
            <a:noFill/>
            <a:round/>
            <a:headEnd/>
            <a:tailEnd/>
          </a:ln>
          <a:effectLst/>
        </p:spPr>
        <p:txBody>
          <a:bodyPr lIns="81631" tIns="40816" rIns="81631" bIns="40816"/>
          <a:lstStyle/>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校內學習評量的進步：</a:t>
            </a:r>
          </a:p>
          <a:p>
            <a:pPr marL="326851" indent="-326851">
              <a:lnSpc>
                <a:spcPct val="75000"/>
              </a:lnSpc>
              <a:spcBef>
                <a:spcPts val="579"/>
              </a:spcBef>
              <a:spcAft>
                <a:spcPts val="1293"/>
              </a:spcAft>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en-US" sz="2200" dirty="0">
                <a:solidFill>
                  <a:srgbClr val="000000"/>
                </a:solidFill>
                <a:latin typeface="Candara" pitchFamily="34" charset="0"/>
              </a:rPr>
              <a:t>   </a:t>
            </a:r>
            <a:r>
              <a:rPr lang="zh-TW" altLang="en-US" sz="2200" dirty="0">
                <a:solidFill>
                  <a:srgbClr val="000000"/>
                </a:solidFill>
                <a:latin typeface="Candara" pitchFamily="34" charset="0"/>
                <a:ea typeface="新細明體" charset="-120"/>
              </a:rPr>
              <a:t>課堂習作、回家作業</a:t>
            </a:r>
          </a:p>
          <a:p>
            <a:pPr marL="326851" indent="-326851">
              <a:lnSpc>
                <a:spcPct val="75000"/>
              </a:lnSpc>
              <a:spcBef>
                <a:spcPts val="579"/>
              </a:spcBef>
              <a:spcAft>
                <a:spcPts val="1293"/>
              </a:spcAft>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en-US" sz="2200" dirty="0">
                <a:solidFill>
                  <a:srgbClr val="000000"/>
                </a:solidFill>
                <a:latin typeface="Candara" pitchFamily="34" charset="0"/>
              </a:rPr>
              <a:t>   </a:t>
            </a:r>
            <a:r>
              <a:rPr lang="zh-TW" altLang="en-US" sz="2200" dirty="0">
                <a:solidFill>
                  <a:srgbClr val="000000"/>
                </a:solidFill>
                <a:latin typeface="Candara" pitchFamily="34" charset="0"/>
                <a:ea typeface="新細明體" charset="-120"/>
              </a:rPr>
              <a:t>平時小考、學校段考</a:t>
            </a:r>
          </a:p>
          <a:p>
            <a:pPr marL="326851" indent="-326851">
              <a:lnSpc>
                <a:spcPct val="90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高中基測、大學學測  成績</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學生出席記錄</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獎懲記錄</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德育表現</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學習態度</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zh-TW" altLang="en-US" sz="2200" dirty="0">
                <a:solidFill>
                  <a:srgbClr val="000000"/>
                </a:solidFill>
                <a:latin typeface="Candara" pitchFamily="34" charset="0"/>
                <a:ea typeface="新細明體" charset="-120"/>
              </a:rPr>
              <a:t>校外競賽表現</a:t>
            </a:r>
          </a:p>
          <a:p>
            <a:pPr marL="326851" indent="-326851">
              <a:lnSpc>
                <a:spcPct val="75000"/>
              </a:lnSpc>
              <a:spcBef>
                <a:spcPts val="579"/>
              </a:spcBef>
              <a:spcAft>
                <a:spcPts val="1293"/>
              </a:spcAft>
              <a:buClr>
                <a:srgbClr val="CC6600"/>
              </a:buClr>
              <a:buFont typeface="Wingdings" pitchFamily="2" charset="2"/>
              <a:buChar char=""/>
              <a:tabLst>
                <a:tab pos="326851" algn="l"/>
                <a:tab pos="732895" algn="l"/>
                <a:tab pos="1140379" algn="l"/>
                <a:tab pos="1547863" algn="l"/>
                <a:tab pos="1955347" algn="l"/>
                <a:tab pos="2362830" algn="l"/>
                <a:tab pos="2770313" algn="l"/>
                <a:tab pos="3177797" algn="l"/>
                <a:tab pos="3585281" algn="l"/>
                <a:tab pos="3992765" algn="l"/>
                <a:tab pos="4400249" algn="l"/>
                <a:tab pos="4807733" algn="l"/>
                <a:tab pos="5215216" algn="l"/>
                <a:tab pos="5622700" algn="l"/>
                <a:tab pos="6030184" algn="l"/>
                <a:tab pos="6437668" algn="l"/>
                <a:tab pos="6845152" algn="l"/>
                <a:tab pos="7252635" algn="l"/>
                <a:tab pos="7660118" algn="l"/>
                <a:tab pos="8067603" algn="l"/>
                <a:tab pos="8475086" algn="l"/>
              </a:tabLst>
            </a:pPr>
            <a:r>
              <a:rPr lang="en-US" sz="2200" dirty="0">
                <a:solidFill>
                  <a:srgbClr val="000000"/>
                </a:solidFill>
                <a:latin typeface="Candara" pitchFamily="34" charset="0"/>
              </a:rPr>
              <a:t>---</a:t>
            </a:r>
            <a:r>
              <a:rPr lang="zh-TW" altLang="en-US" sz="2200" dirty="0">
                <a:solidFill>
                  <a:srgbClr val="000000"/>
                </a:solidFill>
                <a:latin typeface="Candara" pitchFamily="34" charset="0"/>
                <a:ea typeface="新細明體" charset="-120"/>
              </a:rPr>
              <a:t>等</a:t>
            </a:r>
          </a:p>
        </p:txBody>
      </p:sp>
      <p:sp>
        <p:nvSpPr>
          <p:cNvPr id="48138" name="Rectangle 10"/>
          <p:cNvSpPr>
            <a:spLocks noChangeArrowheads="1"/>
          </p:cNvSpPr>
          <p:nvPr/>
        </p:nvSpPr>
        <p:spPr bwMode="auto">
          <a:xfrm>
            <a:off x="4788000" y="2060858"/>
            <a:ext cx="3529440" cy="2743671"/>
          </a:xfrm>
          <a:prstGeom prst="rect">
            <a:avLst/>
          </a:prstGeom>
          <a:noFill/>
          <a:ln w="9525">
            <a:noFill/>
            <a:round/>
            <a:headEnd/>
            <a:tailEnd/>
          </a:ln>
          <a:effectLst/>
        </p:spPr>
        <p:txBody>
          <a:bodyPr lIns="81631" tIns="40816" rIns="81631" bIns="40816">
            <a:spAutoFit/>
          </a:bodyPr>
          <a:lstStyle/>
          <a:p>
            <a:pPr marL="243339" indent="-243339" algn="just">
              <a:lnSpc>
                <a:spcPct val="110000"/>
              </a:lnSpc>
              <a:spcBef>
                <a:spcPts val="658"/>
              </a:spcBef>
              <a:buClr>
                <a:srgbClr val="CC6600"/>
              </a:buClr>
              <a:buSzPct val="45000"/>
              <a:buFont typeface="Wingdings" pitchFamily="2" charset="2"/>
              <a:buChar char=""/>
              <a:tabLst>
                <a:tab pos="243339" algn="l"/>
                <a:tab pos="649383" algn="l"/>
                <a:tab pos="1056867" algn="l"/>
                <a:tab pos="1464351" algn="l"/>
                <a:tab pos="1871834" algn="l"/>
                <a:tab pos="2279317" algn="l"/>
                <a:tab pos="2686801" algn="l"/>
                <a:tab pos="3094285" algn="l"/>
                <a:tab pos="3501769" algn="l"/>
                <a:tab pos="3909253" algn="l"/>
                <a:tab pos="4316737" algn="l"/>
                <a:tab pos="4724220" algn="l"/>
                <a:tab pos="5131704" algn="l"/>
                <a:tab pos="5539188" algn="l"/>
                <a:tab pos="5946672" algn="l"/>
                <a:tab pos="6354155" algn="l"/>
                <a:tab pos="6761639" algn="l"/>
                <a:tab pos="7169122" algn="l"/>
                <a:tab pos="7576606" algn="l"/>
                <a:tab pos="7984090" algn="l"/>
                <a:tab pos="8391574" algn="l"/>
              </a:tabLst>
            </a:pPr>
            <a:r>
              <a:rPr lang="zh-TW" altLang="en-US" sz="2200" dirty="0">
                <a:solidFill>
                  <a:srgbClr val="000000"/>
                </a:solidFill>
                <a:ea typeface="新細明體" charset="-120"/>
              </a:rPr>
              <a:t>研發新課程與教材</a:t>
            </a:r>
          </a:p>
          <a:p>
            <a:pPr marL="243339" indent="-243339" algn="just">
              <a:lnSpc>
                <a:spcPct val="110000"/>
              </a:lnSpc>
              <a:spcBef>
                <a:spcPts val="658"/>
              </a:spcBef>
              <a:buClr>
                <a:srgbClr val="CC6600"/>
              </a:buClr>
              <a:buSzPct val="45000"/>
              <a:buFont typeface="Wingdings" pitchFamily="2" charset="2"/>
              <a:buChar char=""/>
              <a:tabLst>
                <a:tab pos="243339" algn="l"/>
                <a:tab pos="649383" algn="l"/>
                <a:tab pos="1056867" algn="l"/>
                <a:tab pos="1464351" algn="l"/>
                <a:tab pos="1871834" algn="l"/>
                <a:tab pos="2279317" algn="l"/>
                <a:tab pos="2686801" algn="l"/>
                <a:tab pos="3094285" algn="l"/>
                <a:tab pos="3501769" algn="l"/>
                <a:tab pos="3909253" algn="l"/>
                <a:tab pos="4316737" algn="l"/>
                <a:tab pos="4724220" algn="l"/>
                <a:tab pos="5131704" algn="l"/>
                <a:tab pos="5539188" algn="l"/>
                <a:tab pos="5946672" algn="l"/>
                <a:tab pos="6354155" algn="l"/>
                <a:tab pos="6761639" algn="l"/>
                <a:tab pos="7169122" algn="l"/>
                <a:tab pos="7576606" algn="l"/>
                <a:tab pos="7984090" algn="l"/>
                <a:tab pos="8391574" algn="l"/>
              </a:tabLst>
            </a:pPr>
            <a:r>
              <a:rPr lang="zh-TW" altLang="en-US" sz="2200" dirty="0">
                <a:solidFill>
                  <a:srgbClr val="000000"/>
                </a:solidFill>
                <a:ea typeface="新細明體" charset="-120"/>
              </a:rPr>
              <a:t>創新教學與媒材</a:t>
            </a:r>
          </a:p>
          <a:p>
            <a:pPr marL="243339" indent="-243339" algn="just">
              <a:lnSpc>
                <a:spcPct val="110000"/>
              </a:lnSpc>
              <a:spcBef>
                <a:spcPts val="658"/>
              </a:spcBef>
              <a:buClr>
                <a:srgbClr val="CC6600"/>
              </a:buClr>
              <a:buSzPct val="45000"/>
              <a:buFont typeface="Wingdings" pitchFamily="2" charset="2"/>
              <a:buChar char=""/>
              <a:tabLst>
                <a:tab pos="243339" algn="l"/>
                <a:tab pos="649383" algn="l"/>
                <a:tab pos="1056867" algn="l"/>
                <a:tab pos="1464351" algn="l"/>
                <a:tab pos="1871834" algn="l"/>
                <a:tab pos="2279317" algn="l"/>
                <a:tab pos="2686801" algn="l"/>
                <a:tab pos="3094285" algn="l"/>
                <a:tab pos="3501769" algn="l"/>
                <a:tab pos="3909253" algn="l"/>
                <a:tab pos="4316737" algn="l"/>
                <a:tab pos="4724220" algn="l"/>
                <a:tab pos="5131704" algn="l"/>
                <a:tab pos="5539188" algn="l"/>
                <a:tab pos="5946672" algn="l"/>
                <a:tab pos="6354155" algn="l"/>
                <a:tab pos="6761639" algn="l"/>
                <a:tab pos="7169122" algn="l"/>
                <a:tab pos="7576606" algn="l"/>
                <a:tab pos="7984090" algn="l"/>
                <a:tab pos="8391574" algn="l"/>
              </a:tabLst>
            </a:pPr>
            <a:r>
              <a:rPr lang="zh-TW" altLang="en-US" sz="2200" dirty="0">
                <a:solidFill>
                  <a:srgbClr val="000000"/>
                </a:solidFill>
                <a:ea typeface="新細明體" charset="-120"/>
              </a:rPr>
              <a:t>參賽教學創新、教學 卓越、行動研究評比而獲獎</a:t>
            </a:r>
          </a:p>
          <a:p>
            <a:pPr marL="243339" indent="-243339" algn="just">
              <a:lnSpc>
                <a:spcPct val="110000"/>
              </a:lnSpc>
              <a:spcBef>
                <a:spcPts val="658"/>
              </a:spcBef>
              <a:buClr>
                <a:srgbClr val="CC6600"/>
              </a:buClr>
              <a:buSzPct val="45000"/>
              <a:buFont typeface="Wingdings" pitchFamily="2" charset="2"/>
              <a:buChar char=""/>
              <a:tabLst>
                <a:tab pos="243339" algn="l"/>
                <a:tab pos="649383" algn="l"/>
                <a:tab pos="1056867" algn="l"/>
                <a:tab pos="1464351" algn="l"/>
                <a:tab pos="1871834" algn="l"/>
                <a:tab pos="2279317" algn="l"/>
                <a:tab pos="2686801" algn="l"/>
                <a:tab pos="3094285" algn="l"/>
                <a:tab pos="3501769" algn="l"/>
                <a:tab pos="3909253" algn="l"/>
                <a:tab pos="4316737" algn="l"/>
                <a:tab pos="4724220" algn="l"/>
                <a:tab pos="5131704" algn="l"/>
                <a:tab pos="5539188" algn="l"/>
                <a:tab pos="5946672" algn="l"/>
                <a:tab pos="6354155" algn="l"/>
                <a:tab pos="6761639" algn="l"/>
                <a:tab pos="7169122" algn="l"/>
                <a:tab pos="7576606" algn="l"/>
                <a:tab pos="7984090" algn="l"/>
                <a:tab pos="8391574" algn="l"/>
              </a:tabLst>
            </a:pPr>
            <a:r>
              <a:rPr lang="en-US" sz="2200" dirty="0">
                <a:solidFill>
                  <a:srgbClr val="000000"/>
                </a:solidFill>
              </a:rPr>
              <a:t>---</a:t>
            </a:r>
            <a:r>
              <a:rPr lang="zh-TW" altLang="en-US" sz="2200" dirty="0">
                <a:solidFill>
                  <a:srgbClr val="000000"/>
                </a:solidFill>
                <a:ea typeface="新細明體" charset="-120"/>
              </a:rPr>
              <a:t>等</a:t>
            </a:r>
          </a:p>
          <a:p>
            <a:pPr marL="243339" indent="-243339">
              <a:lnSpc>
                <a:spcPct val="110000"/>
              </a:lnSpc>
              <a:spcBef>
                <a:spcPts val="658"/>
              </a:spcBef>
              <a:tabLst>
                <a:tab pos="243339" algn="l"/>
                <a:tab pos="649383" algn="l"/>
                <a:tab pos="1056867" algn="l"/>
                <a:tab pos="1464351" algn="l"/>
                <a:tab pos="1871834" algn="l"/>
                <a:tab pos="2279317" algn="l"/>
                <a:tab pos="2686801" algn="l"/>
                <a:tab pos="3094285" algn="l"/>
                <a:tab pos="3501769" algn="l"/>
                <a:tab pos="3909253" algn="l"/>
                <a:tab pos="4316737" algn="l"/>
                <a:tab pos="4724220" algn="l"/>
                <a:tab pos="5131704" algn="l"/>
                <a:tab pos="5539188" algn="l"/>
                <a:tab pos="5946672" algn="l"/>
                <a:tab pos="6354155" algn="l"/>
                <a:tab pos="6761639" algn="l"/>
                <a:tab pos="7169122" algn="l"/>
                <a:tab pos="7576606" algn="l"/>
                <a:tab pos="7984090" algn="l"/>
                <a:tab pos="8391574" algn="l"/>
              </a:tabLst>
            </a:pPr>
            <a:endParaRPr lang="en-GB" altLang="zh-TW" sz="22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fld id="{80B31177-8CBE-474E-B04C-716CCD058224}" type="datetime1">
              <a:rPr lang="zh-TW" altLang="en-US" smtClean="0"/>
              <a:pPr/>
              <a:t>2014/11/5</a:t>
            </a:fld>
            <a:endParaRPr lang="zh-TW" altLang="en-US"/>
          </a:p>
        </p:txBody>
      </p:sp>
      <p:sp>
        <p:nvSpPr>
          <p:cNvPr id="5" name="頁尾版面配置區 4"/>
          <p:cNvSpPr>
            <a:spLocks noGrp="1"/>
          </p:cNvSpPr>
          <p:nvPr>
            <p:ph type="ftr" sz="quarter" idx="11"/>
          </p:nvPr>
        </p:nvSpPr>
        <p:spPr/>
        <p:txBody>
          <a:bodyPr/>
          <a:lstStyle/>
          <a:p>
            <a:r>
              <a:rPr lang="zh-TW" altLang="en-US" smtClean="0"/>
              <a:t>薪傳教師種子培訓工作坊</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8</a:t>
            </a:fld>
            <a:endParaRPr lang="zh-TW" altLang="en-US"/>
          </a:p>
        </p:txBody>
      </p:sp>
      <p:pic>
        <p:nvPicPr>
          <p:cNvPr id="1027" name="Picture 3"/>
          <p:cNvPicPr>
            <a:picLocks noChangeAspect="1" noChangeArrowheads="1"/>
          </p:cNvPicPr>
          <p:nvPr/>
        </p:nvPicPr>
        <p:blipFill>
          <a:blip r:embed="rId2" cstate="print"/>
          <a:srcRect/>
          <a:stretch>
            <a:fillRect/>
          </a:stretch>
        </p:blipFill>
        <p:spPr bwMode="auto">
          <a:xfrm>
            <a:off x="0" y="-55358"/>
            <a:ext cx="9144000" cy="696871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685440" y="456530"/>
            <a:ext cx="8100000" cy="1143480"/>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社群組織與運作成功的關鍵為何？</a:t>
            </a:r>
          </a:p>
        </p:txBody>
      </p:sp>
      <p:sp>
        <p:nvSpPr>
          <p:cNvPr id="49154" name="Text Box 2"/>
          <p:cNvSpPr txBox="1">
            <a:spLocks noChangeArrowheads="1"/>
          </p:cNvSpPr>
          <p:nvPr/>
        </p:nvSpPr>
        <p:spPr bwMode="auto">
          <a:xfrm>
            <a:off x="900001" y="1633131"/>
            <a:ext cx="7408800" cy="4604164"/>
          </a:xfrm>
          <a:prstGeom prst="rect">
            <a:avLst/>
          </a:prstGeom>
          <a:noFill/>
          <a:ln w="9525">
            <a:noFill/>
            <a:round/>
            <a:headEnd/>
            <a:tailEnd/>
          </a:ln>
          <a:effectLst/>
        </p:spPr>
        <p:txBody>
          <a:bodyPr lIns="81631" tIns="40816" rIns="81631" bIns="40816"/>
          <a:lstStyle/>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成員的認同與投入</a:t>
            </a:r>
          </a:p>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召集人的角色行使</a:t>
            </a:r>
          </a:p>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社群聚會的頻率</a:t>
            </a:r>
          </a:p>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社群探究、討論、分享的模式</a:t>
            </a:r>
            <a:r>
              <a:rPr lang="en-US" sz="2900" dirty="0">
                <a:solidFill>
                  <a:srgbClr val="073E87"/>
                </a:solidFill>
                <a:latin typeface="Candara" pitchFamily="34" charset="0"/>
              </a:rPr>
              <a:t>/</a:t>
            </a:r>
            <a:r>
              <a:rPr lang="zh-TW" altLang="en-US" sz="2900" dirty="0">
                <a:solidFill>
                  <a:srgbClr val="073E87"/>
                </a:solidFill>
                <a:latin typeface="Candara" pitchFamily="34" charset="0"/>
                <a:ea typeface="新細明體" charset="-120"/>
              </a:rPr>
              <a:t>型態</a:t>
            </a:r>
          </a:p>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社群成員的相互尊重與關懷</a:t>
            </a:r>
          </a:p>
          <a:p>
            <a:pPr marL="244778" indent="-244778">
              <a:spcBef>
                <a:spcPts val="443"/>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73E87"/>
                </a:solidFill>
                <a:latin typeface="Candara" pitchFamily="34" charset="0"/>
                <a:ea typeface="新細明體" charset="-120"/>
              </a:rPr>
              <a:t>學校行政的角色</a:t>
            </a:r>
          </a:p>
          <a:p>
            <a:pPr marL="519794" lvl="1" indent="-244778">
              <a:spcBef>
                <a:spcPts val="397"/>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倡導</a:t>
            </a:r>
          </a:p>
          <a:p>
            <a:pPr marL="519794" lvl="1" indent="-244778">
              <a:spcBef>
                <a:spcPts val="397"/>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支持與協助</a:t>
            </a:r>
          </a:p>
          <a:p>
            <a:pPr marL="519794" lvl="1" indent="-244778">
              <a:spcBef>
                <a:spcPts val="397"/>
              </a:spcBef>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500" dirty="0">
                <a:solidFill>
                  <a:srgbClr val="073E87"/>
                </a:solidFill>
                <a:latin typeface="Candara" pitchFamily="34" charset="0"/>
                <a:ea typeface="新細明體" charset="-120"/>
              </a:rPr>
              <a:t>激勵與陪伴</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6482" y="336995"/>
            <a:ext cx="8228160" cy="1251492"/>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社群組織與運作成功的關鍵為何？</a:t>
            </a:r>
          </a:p>
        </p:txBody>
      </p:sp>
      <p:sp>
        <p:nvSpPr>
          <p:cNvPr id="50178" name="Rectangle 2"/>
          <p:cNvSpPr>
            <a:spLocks noGrp="1" noChangeArrowheads="1"/>
          </p:cNvSpPr>
          <p:nvPr>
            <p:ph idx="1"/>
          </p:nvPr>
        </p:nvSpPr>
        <p:spPr>
          <a:xfrm>
            <a:off x="720000" y="1440153"/>
            <a:ext cx="7407360" cy="4825947"/>
          </a:xfrm>
          <a:ln/>
        </p:spPr>
        <p:txBody>
          <a:bodyPr lIns="81631" tIns="40816" rIns="81631" bIns="40816">
            <a:normAutofit fontScale="85000" lnSpcReduction="20000"/>
          </a:bodyPr>
          <a:lstStyle/>
          <a:p>
            <a:pPr indent="-309573">
              <a:lnSpc>
                <a:spcPct val="102000"/>
              </a:lnSpc>
              <a:spcAft>
                <a:spcPts val="1293"/>
              </a:spcAft>
              <a:buNone/>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06436B"/>
                </a:solidFill>
                <a:latin typeface="Candara" pitchFamily="34" charset="0"/>
                <a:ea typeface="新細明體" charset="-120"/>
              </a:rPr>
              <a:t>召集人領頭羊的特質 </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0000"/>
                </a:solidFill>
                <a:latin typeface="Candara" pitchFamily="34" charset="0"/>
                <a:ea typeface="新細明體" charset="-120"/>
              </a:rPr>
              <a:t>要有熱忱、無私的投入精神</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0000"/>
                </a:solidFill>
                <a:latin typeface="Candara" pitchFamily="34" charset="0"/>
                <a:ea typeface="新細明體" charset="-120"/>
              </a:rPr>
              <a:t>使人信服的專業素養</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勇於嘗試與創新的使命感</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適當的成員工作分配</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善用校內外資源與人力</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FF0000"/>
                </a:solidFill>
                <a:latin typeface="Candara" pitchFamily="34" charset="0"/>
                <a:ea typeface="新細明體" charset="-120"/>
              </a:rPr>
              <a:t>善於成員情感的聯繫</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能凝聚共識、整合分歧意見</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樂於肯定、鼓勵夥伴教師，</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dirty="0">
                <a:solidFill>
                  <a:srgbClr val="073E87"/>
                </a:solidFill>
                <a:latin typeface="Candara" pitchFamily="34" charset="0"/>
                <a:ea typeface="新細明體" charset="-120"/>
              </a:rPr>
              <a:t>具良好的人際溝通能力</a:t>
            </a:r>
          </a:p>
          <a:p>
            <a:pPr marL="1344840" lvl="1" indent="-515475">
              <a:lnSpc>
                <a:spcPct val="102000"/>
              </a:lnSpc>
              <a:spcAft>
                <a:spcPts val="261"/>
              </a:spcAft>
              <a:buSzPct val="30000"/>
              <a:buBlip>
                <a:blip r:embed="rId3"/>
              </a:buBlip>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2200" u="sng" dirty="0">
                <a:solidFill>
                  <a:srgbClr val="FF0000"/>
                </a:solidFill>
                <a:latin typeface="Candara" pitchFamily="34" charset="0"/>
                <a:ea typeface="新細明體" charset="-120"/>
              </a:rPr>
              <a:t>能營造開放、正向、尊重共識的討論環境</a:t>
            </a:r>
          </a:p>
        </p:txBody>
      </p:sp>
      <p:pic>
        <p:nvPicPr>
          <p:cNvPr id="50179" name="Picture 3"/>
          <p:cNvPicPr>
            <a:picLocks noChangeAspect="1" noChangeArrowheads="1"/>
          </p:cNvPicPr>
          <p:nvPr/>
        </p:nvPicPr>
        <p:blipFill>
          <a:blip r:embed="rId4" cstate="print"/>
          <a:srcRect/>
          <a:stretch>
            <a:fillRect/>
          </a:stretch>
        </p:blipFill>
        <p:spPr bwMode="auto">
          <a:xfrm>
            <a:off x="6215040" y="1571205"/>
            <a:ext cx="2736000" cy="141566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394562" y="404683"/>
            <a:ext cx="8229600" cy="1143480"/>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社群組織與運作成功的關鍵為何？</a:t>
            </a:r>
          </a:p>
        </p:txBody>
      </p:sp>
      <p:sp>
        <p:nvSpPr>
          <p:cNvPr id="51202" name="Text Box 2"/>
          <p:cNvSpPr txBox="1">
            <a:spLocks noChangeArrowheads="1"/>
          </p:cNvSpPr>
          <p:nvPr/>
        </p:nvSpPr>
        <p:spPr bwMode="auto">
          <a:xfrm>
            <a:off x="0" y="1412789"/>
            <a:ext cx="8424000" cy="4968522"/>
          </a:xfrm>
          <a:prstGeom prst="rect">
            <a:avLst/>
          </a:prstGeom>
          <a:noFill/>
          <a:ln w="9525">
            <a:noFill/>
            <a:round/>
            <a:headEnd/>
            <a:tailEnd/>
          </a:ln>
          <a:effectLst/>
        </p:spPr>
        <p:txBody>
          <a:bodyPr lIns="81631" tIns="40816" rIns="81631" bIns="40816"/>
          <a:lstStyle/>
          <a:p>
            <a:pPr marL="414683" indent="-210221">
              <a:lnSpc>
                <a:spcPct val="90000"/>
              </a:lnSpc>
              <a:spcBef>
                <a:spcPts val="443"/>
              </a:spcBef>
              <a:spcAft>
                <a:spcPts val="1293"/>
              </a:spcAft>
              <a:buClr>
                <a:srgbClr val="660066"/>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3600" dirty="0">
                <a:solidFill>
                  <a:srgbClr val="FF0000"/>
                </a:solidFill>
                <a:latin typeface="Candara" pitchFamily="34" charset="0"/>
                <a:ea typeface="新細明體" charset="-120"/>
              </a:rPr>
              <a:t>社群成員</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成員人數不求多，但求志同道合</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彼此認同理念</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FF0000"/>
                </a:solidFill>
                <a:latin typeface="Candara" pitchFamily="34" charset="0"/>
                <a:ea typeface="新細明體" charset="-120"/>
              </a:rPr>
              <a:t>高度信任，願意坦誠溝通</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尊重不同意見</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願意參與，從做中學</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專業分享不藏私</a:t>
            </a:r>
          </a:p>
          <a:p>
            <a:pPr marL="1624175" lvl="3" indent="-319652">
              <a:lnSpc>
                <a:spcPct val="90000"/>
              </a:lnSpc>
              <a:spcBef>
                <a:spcPts val="658"/>
              </a:spcBef>
              <a:spcAft>
                <a:spcPts val="1293"/>
              </a:spcAft>
              <a:buClr>
                <a:srgbClr val="9900CC"/>
              </a:buClr>
              <a:buFont typeface="Wingdings" pitchFamily="2" charset="2"/>
              <a:buChar char=""/>
              <a:tabLst>
                <a:tab pos="414683" algn="l"/>
                <a:tab pos="820727" algn="l"/>
                <a:tab pos="1228212" algn="l"/>
                <a:tab pos="1635695" algn="l"/>
                <a:tab pos="2043179" algn="l"/>
                <a:tab pos="2450662" algn="l"/>
                <a:tab pos="2858147" algn="l"/>
                <a:tab pos="3265630" algn="l"/>
                <a:tab pos="3673115" algn="l"/>
                <a:tab pos="4080597" algn="l"/>
                <a:tab pos="4488081" algn="l"/>
                <a:tab pos="4895564" algn="l"/>
                <a:tab pos="5303049" algn="l"/>
                <a:tab pos="5710532" algn="l"/>
                <a:tab pos="6118017" algn="l"/>
                <a:tab pos="6525500" algn="l"/>
                <a:tab pos="6932984" algn="l"/>
                <a:tab pos="7340467" algn="l"/>
                <a:tab pos="7747952" algn="l"/>
                <a:tab pos="8155434" algn="l"/>
                <a:tab pos="8562919" algn="l"/>
              </a:tabLst>
            </a:pPr>
            <a:r>
              <a:rPr lang="zh-TW" altLang="en-US" sz="2500" dirty="0">
                <a:solidFill>
                  <a:srgbClr val="073E87"/>
                </a:solidFill>
                <a:latin typeface="Candara" pitchFamily="34" charset="0"/>
                <a:ea typeface="新細明體" charset="-120"/>
              </a:rPr>
              <a:t>相互支持、合作與打氣</a:t>
            </a:r>
          </a:p>
        </p:txBody>
      </p:sp>
      <p:pic>
        <p:nvPicPr>
          <p:cNvPr id="51203" name="Picture 3"/>
          <p:cNvPicPr>
            <a:picLocks noChangeAspect="1" noChangeArrowheads="1"/>
          </p:cNvPicPr>
          <p:nvPr/>
        </p:nvPicPr>
        <p:blipFill>
          <a:blip r:embed="rId3" cstate="print"/>
          <a:srcRect/>
          <a:stretch>
            <a:fillRect/>
          </a:stretch>
        </p:blipFill>
        <p:spPr bwMode="auto">
          <a:xfrm>
            <a:off x="5400002" y="4140437"/>
            <a:ext cx="3708000" cy="1373904"/>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456480" y="338436"/>
            <a:ext cx="8229600" cy="1252932"/>
          </a:xfrm>
          <a:ln/>
        </p:spPr>
        <p:txBody>
          <a:bodyPr lIns="81631" tIns="40816" rIns="81631" bIns="40816" anchor="t"/>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教師成長團體的運作</a:t>
            </a:r>
          </a:p>
        </p:txBody>
      </p:sp>
      <p:sp>
        <p:nvSpPr>
          <p:cNvPr id="52226" name="Text Box 2"/>
          <p:cNvSpPr txBox="1">
            <a:spLocks noChangeArrowheads="1"/>
          </p:cNvSpPr>
          <p:nvPr/>
        </p:nvSpPr>
        <p:spPr bwMode="auto">
          <a:xfrm>
            <a:off x="783585" y="1338620"/>
            <a:ext cx="7408800" cy="3426119"/>
          </a:xfrm>
          <a:prstGeom prst="rect">
            <a:avLst/>
          </a:prstGeom>
          <a:noFill/>
          <a:ln w="9525">
            <a:noFill/>
            <a:round/>
            <a:headEnd/>
            <a:tailEnd/>
          </a:ln>
          <a:effectLst/>
        </p:spPr>
        <p:txBody>
          <a:bodyPr lIns="81631" tIns="40816" rIns="81631" bIns="40816"/>
          <a:lstStyle/>
          <a:p>
            <a:pPr marL="308133" indent="-308133">
              <a:spcBef>
                <a:spcPts val="443"/>
              </a:spcBef>
              <a:buClr>
                <a:srgbClr val="31B6FD"/>
              </a:buClr>
              <a:buSzPct val="75000"/>
              <a:buFont typeface="Wingdings" pitchFamily="2" charset="2"/>
              <a:buChar char=""/>
              <a:tabLst>
                <a:tab pos="308133" algn="l"/>
                <a:tab pos="714177" algn="l"/>
                <a:tab pos="1121661" algn="l"/>
                <a:tab pos="1529145" algn="l"/>
                <a:tab pos="1936629" algn="l"/>
                <a:tab pos="2344112" algn="l"/>
                <a:tab pos="2751595" algn="l"/>
                <a:tab pos="3159079" algn="l"/>
                <a:tab pos="3566563" algn="l"/>
                <a:tab pos="3974047" algn="l"/>
                <a:tab pos="4381531" algn="l"/>
                <a:tab pos="4789014" algn="l"/>
                <a:tab pos="5196498" algn="l"/>
                <a:tab pos="5603982" algn="l"/>
                <a:tab pos="6011466" algn="l"/>
                <a:tab pos="6418950" algn="l"/>
                <a:tab pos="6826434" algn="l"/>
                <a:tab pos="7233917" algn="l"/>
                <a:tab pos="7641400" algn="l"/>
                <a:tab pos="8048884" algn="l"/>
                <a:tab pos="8456368" algn="l"/>
              </a:tabLst>
            </a:pPr>
            <a:r>
              <a:rPr lang="zh-TW" altLang="en-US" sz="2900" dirty="0">
                <a:solidFill>
                  <a:srgbClr val="06436B"/>
                </a:solidFill>
                <a:latin typeface="標楷體" pitchFamily="65" charset="-120"/>
                <a:ea typeface="標楷體" pitchFamily="65" charset="-120"/>
              </a:rPr>
              <a:t>有效的專業對話需要學習</a:t>
            </a:r>
          </a:p>
          <a:p>
            <a:pPr marL="308133" indent="-308133">
              <a:spcBef>
                <a:spcPts val="443"/>
              </a:spcBef>
              <a:buClr>
                <a:srgbClr val="31B6FD"/>
              </a:buClr>
              <a:buSzPct val="75000"/>
              <a:buFont typeface="Wingdings" pitchFamily="2" charset="2"/>
              <a:buChar char=""/>
              <a:tabLst>
                <a:tab pos="308133" algn="l"/>
                <a:tab pos="714177" algn="l"/>
                <a:tab pos="1121661" algn="l"/>
                <a:tab pos="1529145" algn="l"/>
                <a:tab pos="1936629" algn="l"/>
                <a:tab pos="2344112" algn="l"/>
                <a:tab pos="2751595" algn="l"/>
                <a:tab pos="3159079" algn="l"/>
                <a:tab pos="3566563" algn="l"/>
                <a:tab pos="3974047" algn="l"/>
                <a:tab pos="4381531" algn="l"/>
                <a:tab pos="4789014" algn="l"/>
                <a:tab pos="5196498" algn="l"/>
                <a:tab pos="5603982" algn="l"/>
                <a:tab pos="6011466" algn="l"/>
                <a:tab pos="6418950" algn="l"/>
                <a:tab pos="6826434" algn="l"/>
                <a:tab pos="7233917" algn="l"/>
                <a:tab pos="7641400" algn="l"/>
                <a:tab pos="8048884" algn="l"/>
                <a:tab pos="8456368" algn="l"/>
              </a:tabLst>
            </a:pPr>
            <a:r>
              <a:rPr lang="zh-TW" altLang="en-US" sz="2900" dirty="0">
                <a:solidFill>
                  <a:srgbClr val="06436B"/>
                </a:solidFill>
                <a:latin typeface="標楷體" pitchFamily="65" charset="-120"/>
                <a:ea typeface="標楷體" pitchFamily="65" charset="-120"/>
              </a:rPr>
              <a:t>維持團體的持續成長需要成員的用心投入及組織的支援協助</a:t>
            </a:r>
          </a:p>
          <a:p>
            <a:pPr marL="308133" indent="-308133">
              <a:spcBef>
                <a:spcPts val="443"/>
              </a:spcBef>
              <a:buClr>
                <a:srgbClr val="31B6FD"/>
              </a:buClr>
              <a:buSzPct val="75000"/>
              <a:buFont typeface="Wingdings" pitchFamily="2" charset="2"/>
              <a:buChar char=""/>
              <a:tabLst>
                <a:tab pos="308133" algn="l"/>
                <a:tab pos="714177" algn="l"/>
                <a:tab pos="1121661" algn="l"/>
                <a:tab pos="1529145" algn="l"/>
                <a:tab pos="1936629" algn="l"/>
                <a:tab pos="2344112" algn="l"/>
                <a:tab pos="2751595" algn="l"/>
                <a:tab pos="3159079" algn="l"/>
                <a:tab pos="3566563" algn="l"/>
                <a:tab pos="3974047" algn="l"/>
                <a:tab pos="4381531" algn="l"/>
                <a:tab pos="4789014" algn="l"/>
                <a:tab pos="5196498" algn="l"/>
                <a:tab pos="5603982" algn="l"/>
                <a:tab pos="6011466" algn="l"/>
                <a:tab pos="6418950" algn="l"/>
                <a:tab pos="6826434" algn="l"/>
                <a:tab pos="7233917" algn="l"/>
                <a:tab pos="7641400" algn="l"/>
                <a:tab pos="8048884" algn="l"/>
                <a:tab pos="8456368" algn="l"/>
              </a:tabLst>
            </a:pPr>
            <a:r>
              <a:rPr lang="zh-TW" altLang="en-US" sz="2900" dirty="0">
                <a:solidFill>
                  <a:srgbClr val="06436B"/>
                </a:solidFill>
                <a:latin typeface="標楷體" pitchFamily="65" charset="-120"/>
                <a:ea typeface="標楷體" pitchFamily="65" charset="-120"/>
              </a:rPr>
              <a:t>開放心胸（</a:t>
            </a:r>
            <a:r>
              <a:rPr lang="en-US" sz="2900" dirty="0">
                <a:solidFill>
                  <a:srgbClr val="06436B"/>
                </a:solidFill>
                <a:latin typeface="標楷體" pitchFamily="65" charset="-120"/>
                <a:ea typeface="標楷體" pitchFamily="65" charset="-120"/>
              </a:rPr>
              <a:t>to open minds</a:t>
            </a:r>
            <a:r>
              <a:rPr lang="zh-TW" altLang="en-US" sz="2900" dirty="0">
                <a:solidFill>
                  <a:srgbClr val="06436B"/>
                </a:solidFill>
                <a:latin typeface="標楷體" pitchFamily="65" charset="-120"/>
                <a:ea typeface="標楷體" pitchFamily="65" charset="-120"/>
              </a:rPr>
              <a:t>），發展教師坦誠自在分享專業行動的傾向</a:t>
            </a:r>
          </a:p>
        </p:txBody>
      </p:sp>
      <p:sp>
        <p:nvSpPr>
          <p:cNvPr id="4" name="矩形 3"/>
          <p:cNvSpPr/>
          <p:nvPr/>
        </p:nvSpPr>
        <p:spPr>
          <a:xfrm>
            <a:off x="6270256" y="5846001"/>
            <a:ext cx="2899009" cy="360747"/>
          </a:xfrm>
          <a:prstGeom prst="rect">
            <a:avLst/>
          </a:prstGeom>
        </p:spPr>
        <p:txBody>
          <a:bodyPr wrap="none" lIns="82936" tIns="41469" rIns="82936" bIns="41469">
            <a:spAutoFit/>
          </a:bodyPr>
          <a:lstStyle/>
          <a:p>
            <a:r>
              <a:rPr lang="zh-TW" altLang="en-US" dirty="0" smtClean="0">
                <a:solidFill>
                  <a:schemeClr val="accent6">
                    <a:lumMod val="60000"/>
                    <a:lumOff val="40000"/>
                  </a:schemeClr>
                </a:solidFill>
              </a:rPr>
              <a:t>台東教育大學  汪履維 教授</a:t>
            </a:r>
            <a:endParaRPr lang="zh-TW" altLang="en-US" dirty="0">
              <a:solidFill>
                <a:schemeClr val="accent6">
                  <a:lumMod val="60000"/>
                  <a:lumOff val="4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714240" y="2429537"/>
            <a:ext cx="7960320" cy="1362383"/>
          </a:xfrm>
          <a:prstGeom prst="rect">
            <a:avLst/>
          </a:prstGeom>
          <a:noFill/>
          <a:ln w="9525">
            <a:noFill/>
            <a:round/>
            <a:headEnd/>
            <a:tailEnd/>
          </a:ln>
          <a:effectLst/>
        </p:spPr>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600" b="1" dirty="0">
                <a:solidFill>
                  <a:srgbClr val="7030A0"/>
                </a:solidFill>
                <a:latin typeface="標楷體" pitchFamily="65" charset="-120"/>
                <a:ea typeface="標楷體" pitchFamily="65" charset="-120"/>
              </a:rPr>
              <a:t>教師如何發展自主的專業學習社群？</a:t>
            </a:r>
          </a:p>
        </p:txBody>
      </p:sp>
      <p:sp>
        <p:nvSpPr>
          <p:cNvPr id="53250" name="Text Box 2"/>
          <p:cNvSpPr txBox="1">
            <a:spLocks noChangeArrowheads="1"/>
          </p:cNvSpPr>
          <p:nvPr/>
        </p:nvSpPr>
        <p:spPr bwMode="auto">
          <a:xfrm>
            <a:off x="587633" y="3690297"/>
            <a:ext cx="7771680" cy="744559"/>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FF0000"/>
                </a:solidFill>
                <a:latin typeface="Candara" pitchFamily="34" charset="0"/>
                <a:ea typeface="新細明體" charset="-120"/>
              </a:rPr>
              <a:t>要建立「專業學習社群」，必須有系統地把有意義的</a:t>
            </a:r>
            <a:r>
              <a:rPr lang="zh-TW" altLang="en-US" sz="2900" dirty="0">
                <a:solidFill>
                  <a:srgbClr val="06436B"/>
                </a:solidFill>
                <a:latin typeface="Candara" pitchFamily="34" charset="0"/>
                <a:ea typeface="新細明體" charset="-120"/>
              </a:rPr>
              <a:t>合作</a:t>
            </a:r>
            <a:r>
              <a:rPr lang="zh-TW" altLang="en-US" sz="2900" dirty="0">
                <a:solidFill>
                  <a:srgbClr val="FF0000"/>
                </a:solidFill>
                <a:latin typeface="Candara" pitchFamily="34" charset="0"/>
                <a:ea typeface="新細明體" charset="-120"/>
              </a:rPr>
              <a:t>融入到學校日常生活中</a:t>
            </a:r>
            <a:r>
              <a:rPr lang="zh-TW" altLang="en-US" sz="2900" dirty="0">
                <a:solidFill>
                  <a:srgbClr val="FFFFFF"/>
                </a:solidFill>
                <a:latin typeface="Candara" pitchFamily="34" charset="0"/>
                <a:ea typeface="新細明體" charset="-120"/>
              </a:rPr>
              <a:t>。</a:t>
            </a:r>
            <a:r>
              <a:rPr lang="en-US" sz="2900" dirty="0">
                <a:solidFill>
                  <a:srgbClr val="FFFFFF"/>
                </a:solidFill>
                <a:latin typeface="Candara" pitchFamily="34" charset="0"/>
              </a:rPr>
              <a:t>*</a:t>
            </a:r>
          </a:p>
        </p:txBody>
      </p:sp>
      <p:sp>
        <p:nvSpPr>
          <p:cNvPr id="53251" name="Rectangle 3"/>
          <p:cNvSpPr>
            <a:spLocks noChangeArrowheads="1"/>
          </p:cNvSpPr>
          <p:nvPr/>
        </p:nvSpPr>
        <p:spPr bwMode="auto">
          <a:xfrm>
            <a:off x="714242" y="6001111"/>
            <a:ext cx="7786080" cy="420983"/>
          </a:xfrm>
          <a:prstGeom prst="rect">
            <a:avLst/>
          </a:prstGeom>
          <a:noFill/>
          <a:ln w="9525">
            <a:noFill/>
            <a:round/>
            <a:headEnd/>
            <a:tailEnd/>
          </a:ln>
          <a:effectLst/>
        </p:spPr>
        <p:txBody>
          <a:bodyPr lIns="81631" tIns="40816" rIns="81631" bIns="40816">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1100" dirty="0">
                <a:solidFill>
                  <a:srgbClr val="000000"/>
                </a:solidFill>
              </a:rPr>
              <a:t>* </a:t>
            </a:r>
            <a:r>
              <a:rPr lang="zh-TW" altLang="en-US" sz="1100" dirty="0">
                <a:solidFill>
                  <a:srgbClr val="000000"/>
                </a:solidFill>
                <a:ea typeface="新細明體" charset="-120"/>
              </a:rPr>
              <a:t>引自：</a:t>
            </a:r>
            <a:r>
              <a:rPr lang="en-US" sz="1100" dirty="0">
                <a:solidFill>
                  <a:srgbClr val="000000"/>
                </a:solidFill>
              </a:rPr>
              <a:t>Huang, B. F. (</a:t>
            </a:r>
            <a:r>
              <a:rPr lang="zh-TW" altLang="en-US" sz="1100" dirty="0">
                <a:solidFill>
                  <a:srgbClr val="000000"/>
                </a:solidFill>
                <a:ea typeface="新細明體" charset="-120"/>
              </a:rPr>
              <a:t>黃伯勳</a:t>
            </a:r>
            <a:r>
              <a:rPr lang="en-US" sz="1100" dirty="0">
                <a:solidFill>
                  <a:srgbClr val="000000"/>
                </a:solidFill>
              </a:rPr>
              <a:t>) (2008)</a:t>
            </a:r>
            <a:r>
              <a:rPr lang="zh-TW" altLang="en-US" sz="1100" dirty="0">
                <a:solidFill>
                  <a:srgbClr val="000000"/>
                </a:solidFill>
                <a:ea typeface="新細明體" charset="-120"/>
              </a:rPr>
              <a:t>。</a:t>
            </a:r>
            <a:r>
              <a:rPr lang="zh-TW" altLang="en-US" sz="1100" i="1" dirty="0">
                <a:solidFill>
                  <a:srgbClr val="000000"/>
                </a:solidFill>
                <a:ea typeface="新細明體" charset="-120"/>
              </a:rPr>
              <a:t>以「專業學習社群」推動評鑑後之教師專業發展－</a:t>
            </a:r>
            <a:r>
              <a:rPr lang="zh-TW" altLang="en-US" sz="1100" i="1" dirty="0">
                <a:solidFill>
                  <a:srgbClr val="0000CC"/>
                </a:solidFill>
                <a:ea typeface="新細明體" charset="-120"/>
              </a:rPr>
              <a:t>「專業學習社群」之特色、功能與運作。</a:t>
            </a:r>
            <a:r>
              <a:rPr lang="en-US" sz="1100" dirty="0" err="1">
                <a:solidFill>
                  <a:srgbClr val="0000CC"/>
                </a:solidFill>
              </a:rPr>
              <a:t>Powerpoint</a:t>
            </a:r>
            <a:r>
              <a:rPr lang="en-US" sz="1100" dirty="0">
                <a:solidFill>
                  <a:srgbClr val="0000CC"/>
                </a:solidFill>
              </a:rPr>
              <a:t> </a:t>
            </a:r>
            <a:r>
              <a:rPr lang="zh-TW" altLang="en-US" sz="1100" dirty="0">
                <a:solidFill>
                  <a:srgbClr val="0000CC"/>
                </a:solidFill>
                <a:ea typeface="新細明體" charset="-120"/>
              </a:rPr>
              <a:t>簡報發表於</a:t>
            </a:r>
            <a:r>
              <a:rPr lang="en-US" sz="1100" dirty="0">
                <a:solidFill>
                  <a:srgbClr val="000000"/>
                </a:solidFill>
              </a:rPr>
              <a:t>2008</a:t>
            </a:r>
            <a:r>
              <a:rPr lang="zh-TW" altLang="en-US" sz="1100" dirty="0">
                <a:solidFill>
                  <a:srgbClr val="000000"/>
                </a:solidFill>
                <a:ea typeface="新細明體" charset="-120"/>
              </a:rPr>
              <a:t>教師專業發展國際學術研討會，</a:t>
            </a:r>
            <a:r>
              <a:rPr lang="en-US" sz="1100" dirty="0">
                <a:solidFill>
                  <a:srgbClr val="000000"/>
                </a:solidFill>
              </a:rPr>
              <a:t>2008</a:t>
            </a:r>
            <a:r>
              <a:rPr lang="zh-TW" altLang="en-US" sz="1100" dirty="0">
                <a:solidFill>
                  <a:srgbClr val="000000"/>
                </a:solidFill>
                <a:ea typeface="新細明體" charset="-120"/>
              </a:rPr>
              <a:t>年</a:t>
            </a:r>
            <a:r>
              <a:rPr lang="en-US" sz="1100" dirty="0">
                <a:solidFill>
                  <a:srgbClr val="000000"/>
                </a:solidFill>
              </a:rPr>
              <a:t>12</a:t>
            </a:r>
            <a:r>
              <a:rPr lang="zh-TW" altLang="en-US" sz="1100" dirty="0">
                <a:solidFill>
                  <a:srgbClr val="000000"/>
                </a:solidFill>
                <a:ea typeface="新細明體" charset="-120"/>
              </a:rPr>
              <a:t>月</a:t>
            </a:r>
            <a:r>
              <a:rPr lang="en-US" sz="1100" dirty="0">
                <a:solidFill>
                  <a:srgbClr val="000000"/>
                </a:solidFill>
              </a:rPr>
              <a:t>22~23</a:t>
            </a:r>
            <a:r>
              <a:rPr lang="zh-TW" altLang="en-US" sz="1100" dirty="0">
                <a:solidFill>
                  <a:srgbClr val="000000"/>
                </a:solidFill>
                <a:ea typeface="新細明體" charset="-120"/>
              </a:rPr>
              <a:t>日，高雄市蓮潭會館。</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456480" y="338436"/>
            <a:ext cx="8229600" cy="1252932"/>
          </a:xfrm>
          <a:ln/>
        </p:spPr>
        <p:txBody>
          <a:bodyPr lIns="81631" tIns="40816" rIns="81631" bIns="40816" anchor="t">
            <a:norm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dirty="0">
                <a:solidFill>
                  <a:srgbClr val="FF0000"/>
                </a:solidFill>
                <a:latin typeface="標楷體" pitchFamily="65" charset="-120"/>
                <a:ea typeface="標楷體" pitchFamily="65" charset="-120"/>
              </a:rPr>
              <a:t>高效能專業學習社群四個先決條件</a:t>
            </a:r>
          </a:p>
        </p:txBody>
      </p:sp>
      <p:sp>
        <p:nvSpPr>
          <p:cNvPr id="54274" name="Text Box 2"/>
          <p:cNvSpPr txBox="1">
            <a:spLocks noChangeArrowheads="1"/>
          </p:cNvSpPr>
          <p:nvPr/>
        </p:nvSpPr>
        <p:spPr bwMode="auto">
          <a:xfrm>
            <a:off x="750242" y="1440151"/>
            <a:ext cx="7888320" cy="4281570"/>
          </a:xfrm>
          <a:prstGeom prst="rect">
            <a:avLst/>
          </a:prstGeom>
          <a:noFill/>
          <a:ln w="9525">
            <a:noFill/>
            <a:round/>
            <a:headEnd/>
            <a:tailEnd/>
          </a:ln>
          <a:effectLst/>
        </p:spPr>
        <p:txBody>
          <a:bodyPr lIns="81631" tIns="40816" rIns="81631" bIns="40816"/>
          <a:lstStyle/>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00000"/>
                </a:solidFill>
                <a:latin typeface="Candara" pitchFamily="34" charset="0"/>
                <a:ea typeface="新細明體" charset="-120"/>
              </a:rPr>
              <a:t>安排能共同合作的時間</a:t>
            </a:r>
            <a:r>
              <a:rPr lang="zh-TW" altLang="en-US" sz="2900" b="1" dirty="0">
                <a:solidFill>
                  <a:srgbClr val="000000"/>
                </a:solidFill>
                <a:latin typeface="Candara" pitchFamily="34" charset="0"/>
                <a:ea typeface="新細明體" charset="-120"/>
              </a:rPr>
              <a:t>，</a:t>
            </a:r>
            <a:r>
              <a:rPr lang="zh-TW" altLang="en-US" sz="2900" dirty="0">
                <a:solidFill>
                  <a:srgbClr val="000000"/>
                </a:solidFill>
                <a:latin typeface="Candara" pitchFamily="34" charset="0"/>
                <a:ea typeface="新細明體" charset="-120"/>
              </a:rPr>
              <a:t>納入學校每年每天的運作中</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00000"/>
                </a:solidFill>
                <a:latin typeface="Candara" pitchFamily="34" charset="0"/>
                <a:ea typeface="新細明體" charset="-120"/>
              </a:rPr>
              <a:t>合作的目的，應該清晰明確</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00000"/>
                </a:solidFill>
                <a:latin typeface="Candara" pitchFamily="34" charset="0"/>
                <a:ea typeface="新細明體" charset="-120"/>
              </a:rPr>
              <a:t>學校教職員需要接受培訓，並獲得行政  支持</a:t>
            </a:r>
          </a:p>
          <a:p>
            <a:pPr marL="244778" indent="-244778">
              <a:spcBef>
                <a:spcPts val="443"/>
              </a:spcBef>
              <a:spcAft>
                <a:spcPts val="1293"/>
              </a:spcAft>
              <a:buClr>
                <a:srgbClr val="31B6FD"/>
              </a:buClr>
              <a:buFont typeface="Symbol" pitchFamily="18" charset="2"/>
              <a:buChar char=""/>
              <a:tabLst>
                <a:tab pos="244778" algn="l"/>
                <a:tab pos="650822" algn="l"/>
                <a:tab pos="1058306" algn="l"/>
                <a:tab pos="1465790" algn="l"/>
                <a:tab pos="1873274" algn="l"/>
                <a:tab pos="2280758" algn="l"/>
                <a:tab pos="2688242" algn="l"/>
                <a:tab pos="3095725" algn="l"/>
                <a:tab pos="3503208" algn="l"/>
                <a:tab pos="3910692" algn="l"/>
                <a:tab pos="4318176" algn="l"/>
                <a:tab pos="4725660" algn="l"/>
                <a:tab pos="5133144" algn="l"/>
                <a:tab pos="5540628" algn="l"/>
                <a:tab pos="5948111" algn="l"/>
                <a:tab pos="6355595" algn="l"/>
                <a:tab pos="6763079" algn="l"/>
                <a:tab pos="7170563" algn="l"/>
                <a:tab pos="7578047" algn="l"/>
                <a:tab pos="7985530" algn="l"/>
                <a:tab pos="8393014" algn="l"/>
              </a:tabLst>
            </a:pPr>
            <a:r>
              <a:rPr lang="zh-TW" altLang="en-US" sz="2900" dirty="0">
                <a:solidFill>
                  <a:srgbClr val="000000"/>
                </a:solidFill>
                <a:latin typeface="Candara" pitchFamily="34" charset="0"/>
                <a:ea typeface="新細明體" charset="-120"/>
              </a:rPr>
              <a:t>教育工作者必須將「同儕間的專業合作」 視為本身的專業責任</a:t>
            </a:r>
          </a:p>
        </p:txBody>
      </p:sp>
      <p:sp>
        <p:nvSpPr>
          <p:cNvPr id="54275" name="Rectangle 3"/>
          <p:cNvSpPr>
            <a:spLocks noChangeArrowheads="1"/>
          </p:cNvSpPr>
          <p:nvPr/>
        </p:nvSpPr>
        <p:spPr bwMode="auto">
          <a:xfrm>
            <a:off x="642240" y="5786528"/>
            <a:ext cx="8000640" cy="420983"/>
          </a:xfrm>
          <a:prstGeom prst="rect">
            <a:avLst/>
          </a:prstGeom>
          <a:noFill/>
          <a:ln w="9525">
            <a:noFill/>
            <a:round/>
            <a:headEnd/>
            <a:tailEnd/>
          </a:ln>
          <a:effectLst/>
        </p:spPr>
        <p:txBody>
          <a:bodyPr lIns="81631" tIns="40816" rIns="81631" bIns="40816">
            <a:spAutoFit/>
          </a:bodyPr>
          <a:lstStyle/>
          <a:p>
            <a:pP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1100" dirty="0">
                <a:solidFill>
                  <a:srgbClr val="000000"/>
                </a:solidFill>
                <a:latin typeface="Candara" pitchFamily="34" charset="0"/>
              </a:rPr>
              <a:t>Huang, B. F. (</a:t>
            </a:r>
            <a:r>
              <a:rPr lang="zh-TW" altLang="en-US" sz="1100" dirty="0">
                <a:solidFill>
                  <a:srgbClr val="000000"/>
                </a:solidFill>
                <a:latin typeface="Candara" pitchFamily="34" charset="0"/>
                <a:ea typeface="新細明體" charset="-120"/>
              </a:rPr>
              <a:t>黃伯勳</a:t>
            </a:r>
            <a:r>
              <a:rPr lang="en-US" sz="1100" dirty="0">
                <a:solidFill>
                  <a:srgbClr val="000000"/>
                </a:solidFill>
                <a:latin typeface="Candara" pitchFamily="34" charset="0"/>
              </a:rPr>
              <a:t>) (2008)</a:t>
            </a:r>
            <a:r>
              <a:rPr lang="zh-TW" altLang="en-US" sz="1100" dirty="0">
                <a:solidFill>
                  <a:srgbClr val="000000"/>
                </a:solidFill>
                <a:latin typeface="Candara" pitchFamily="34" charset="0"/>
                <a:ea typeface="新細明體" charset="-120"/>
              </a:rPr>
              <a:t>。</a:t>
            </a:r>
            <a:r>
              <a:rPr lang="zh-TW" altLang="en-US" sz="1100" i="1" dirty="0">
                <a:solidFill>
                  <a:srgbClr val="000000"/>
                </a:solidFill>
                <a:latin typeface="Candara" pitchFamily="34" charset="0"/>
                <a:ea typeface="新細明體" charset="-120"/>
              </a:rPr>
              <a:t>以「</a:t>
            </a:r>
            <a:r>
              <a:rPr lang="zh-TW" altLang="en-US" sz="1100" i="1" dirty="0">
                <a:solidFill>
                  <a:srgbClr val="000000"/>
                </a:solidFill>
                <a:latin typeface="DFPBiaoKaiShu-B5-AZ" pitchFamily="64" charset="0"/>
                <a:ea typeface="新細明體" charset="-120"/>
              </a:rPr>
              <a:t>專業學習社群</a:t>
            </a:r>
            <a:r>
              <a:rPr lang="zh-TW" altLang="en-US" sz="1100" i="1" dirty="0">
                <a:solidFill>
                  <a:srgbClr val="000000"/>
                </a:solidFill>
                <a:latin typeface="Candara" pitchFamily="34" charset="0"/>
                <a:ea typeface="新細明體" charset="-120"/>
              </a:rPr>
              <a:t>」推動評鑑後之教師專業發展－</a:t>
            </a:r>
            <a:r>
              <a:rPr lang="zh-TW" altLang="en-US" sz="1100" i="1" dirty="0">
                <a:solidFill>
                  <a:srgbClr val="0000CC"/>
                </a:solidFill>
                <a:latin typeface="Candara" pitchFamily="34" charset="0"/>
                <a:ea typeface="新細明體" charset="-120"/>
              </a:rPr>
              <a:t>「</a:t>
            </a:r>
            <a:r>
              <a:rPr lang="zh-TW" altLang="en-US" sz="1100" i="1" dirty="0">
                <a:solidFill>
                  <a:srgbClr val="0000CC"/>
                </a:solidFill>
                <a:latin typeface="DFPBiaoKaiShu-B5-AZ" pitchFamily="64" charset="0"/>
                <a:ea typeface="新細明體" charset="-120"/>
              </a:rPr>
              <a:t>專業學習社群</a:t>
            </a:r>
            <a:r>
              <a:rPr lang="zh-TW" altLang="en-US" sz="1100" i="1" dirty="0">
                <a:solidFill>
                  <a:srgbClr val="0000CC"/>
                </a:solidFill>
                <a:latin typeface="Candara" pitchFamily="34" charset="0"/>
                <a:ea typeface="新細明體" charset="-120"/>
              </a:rPr>
              <a:t>」之特色、功能與運作。</a:t>
            </a:r>
            <a:r>
              <a:rPr lang="en-US" sz="1100" dirty="0" err="1">
                <a:solidFill>
                  <a:srgbClr val="0000CC"/>
                </a:solidFill>
                <a:latin typeface="Candara" pitchFamily="34" charset="0"/>
              </a:rPr>
              <a:t>Powerpoint</a:t>
            </a:r>
            <a:r>
              <a:rPr lang="en-US" sz="1100" dirty="0">
                <a:solidFill>
                  <a:srgbClr val="0000CC"/>
                </a:solidFill>
                <a:latin typeface="Candara" pitchFamily="34" charset="0"/>
              </a:rPr>
              <a:t> </a:t>
            </a:r>
            <a:r>
              <a:rPr lang="zh-TW" altLang="en-US" sz="1100" dirty="0">
                <a:solidFill>
                  <a:srgbClr val="0000CC"/>
                </a:solidFill>
                <a:latin typeface="Candara" pitchFamily="34" charset="0"/>
                <a:ea typeface="新細明體" charset="-120"/>
              </a:rPr>
              <a:t>簡報發表於</a:t>
            </a:r>
            <a:r>
              <a:rPr lang="en-US" sz="1100" dirty="0">
                <a:solidFill>
                  <a:srgbClr val="000000"/>
                </a:solidFill>
                <a:latin typeface="Candara" pitchFamily="34" charset="0"/>
              </a:rPr>
              <a:t>2008</a:t>
            </a:r>
            <a:r>
              <a:rPr lang="zh-TW" altLang="en-US" sz="1100" dirty="0">
                <a:solidFill>
                  <a:srgbClr val="000000"/>
                </a:solidFill>
                <a:latin typeface="Candara" pitchFamily="34" charset="0"/>
                <a:ea typeface="新細明體" charset="-120"/>
              </a:rPr>
              <a:t>教師專業發展國際學術研討會，</a:t>
            </a:r>
            <a:r>
              <a:rPr lang="en-US" sz="1100" dirty="0">
                <a:solidFill>
                  <a:srgbClr val="000000"/>
                </a:solidFill>
                <a:latin typeface="Candara" pitchFamily="34" charset="0"/>
              </a:rPr>
              <a:t>2008</a:t>
            </a:r>
            <a:r>
              <a:rPr lang="zh-TW" altLang="en-US" sz="1100" dirty="0">
                <a:solidFill>
                  <a:srgbClr val="000000"/>
                </a:solidFill>
                <a:latin typeface="Candara" pitchFamily="34" charset="0"/>
                <a:ea typeface="新細明體" charset="-120"/>
              </a:rPr>
              <a:t>年</a:t>
            </a:r>
            <a:r>
              <a:rPr lang="en-US" sz="1100" dirty="0">
                <a:solidFill>
                  <a:srgbClr val="000000"/>
                </a:solidFill>
                <a:latin typeface="Candara" pitchFamily="34" charset="0"/>
              </a:rPr>
              <a:t>12</a:t>
            </a:r>
            <a:r>
              <a:rPr lang="zh-TW" altLang="en-US" sz="1100" dirty="0">
                <a:solidFill>
                  <a:srgbClr val="000000"/>
                </a:solidFill>
                <a:latin typeface="Candara" pitchFamily="34" charset="0"/>
                <a:ea typeface="新細明體" charset="-120"/>
              </a:rPr>
              <a:t>月</a:t>
            </a:r>
            <a:r>
              <a:rPr lang="en-US" sz="1100" dirty="0">
                <a:solidFill>
                  <a:srgbClr val="000000"/>
                </a:solidFill>
                <a:latin typeface="Candara" pitchFamily="34" charset="0"/>
              </a:rPr>
              <a:t>22~23</a:t>
            </a:r>
            <a:r>
              <a:rPr lang="zh-TW" altLang="en-US" sz="1100" dirty="0">
                <a:solidFill>
                  <a:srgbClr val="000000"/>
                </a:solidFill>
                <a:latin typeface="Candara" pitchFamily="34" charset="0"/>
                <a:ea typeface="新細明體" charset="-120"/>
              </a:rPr>
              <a:t>日，高雄市蓮潭會館。</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326881" y="476690"/>
            <a:ext cx="8652960" cy="879932"/>
          </a:xfrm>
          <a:prstGeom prst="rect">
            <a:avLst/>
          </a:prstGeom>
          <a:noFill/>
          <a:ln w="9525">
            <a:noFill/>
            <a:round/>
            <a:headEnd/>
            <a:tailEnd/>
          </a:ln>
          <a:effectLst/>
        </p:spPr>
        <p:txBody>
          <a:bodyPr lIns="81631" tIns="40816" rIns="81631" bIns="40816"/>
          <a:lstStyle/>
          <a:p>
            <a:pPr algn="ctr">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 pos="8535561" algn="l"/>
              </a:tabLst>
            </a:pPr>
            <a:r>
              <a:rPr lang="zh-TW" altLang="en-US" sz="3600" dirty="0">
                <a:solidFill>
                  <a:srgbClr val="7030A0"/>
                </a:solidFill>
                <a:latin typeface="標楷體" pitchFamily="65" charset="-120"/>
                <a:ea typeface="標楷體" pitchFamily="65" charset="-120"/>
              </a:rPr>
              <a:t>如何尋找學校行政支持教師專業學習社群？</a:t>
            </a:r>
          </a:p>
        </p:txBody>
      </p:sp>
      <p:sp>
        <p:nvSpPr>
          <p:cNvPr id="55298" name="Text Box 2"/>
          <p:cNvSpPr txBox="1">
            <a:spLocks noChangeArrowheads="1"/>
          </p:cNvSpPr>
          <p:nvPr/>
        </p:nvSpPr>
        <p:spPr bwMode="auto">
          <a:xfrm>
            <a:off x="250560" y="1800190"/>
            <a:ext cx="8640000" cy="414764"/>
          </a:xfrm>
          <a:prstGeom prst="rect">
            <a:avLst/>
          </a:prstGeom>
          <a:noFill/>
          <a:ln w="9525">
            <a:noFill/>
            <a:round/>
            <a:headEnd/>
            <a:tailEnd/>
          </a:ln>
          <a:effectLst/>
        </p:spPr>
        <p:txBody>
          <a:bodyPr lIns="81631" tIns="40816" rIns="81631" bIns="40816"/>
          <a:lstStyle/>
          <a:p>
            <a:pPr marL="519794" lvl="1" indent="-244778">
              <a:lnSpc>
                <a:spcPct val="90000"/>
              </a:lnSpc>
              <a:spcBef>
                <a:spcPts val="397"/>
              </a:spcBef>
              <a:spcAft>
                <a:spcPts val="1293"/>
              </a:spcAft>
              <a:buClr>
                <a:srgbClr val="31B6FD"/>
              </a:buClr>
              <a:buFont typeface="Symbol" pitchFamily="18" charset="2"/>
              <a:buChar char=""/>
              <a:tabLst>
                <a:tab pos="519794" algn="l"/>
                <a:tab pos="925838" algn="l"/>
                <a:tab pos="1333322" algn="l"/>
                <a:tab pos="1740806" algn="l"/>
                <a:tab pos="2148289" algn="l"/>
                <a:tab pos="2555773" algn="l"/>
                <a:tab pos="2963257" algn="l"/>
                <a:tab pos="3370741" algn="l"/>
                <a:tab pos="3778224" algn="l"/>
                <a:tab pos="4185708" algn="l"/>
                <a:tab pos="4593192" algn="l"/>
                <a:tab pos="5000675" algn="l"/>
                <a:tab pos="5408159" algn="l"/>
                <a:tab pos="5815643" algn="l"/>
                <a:tab pos="6223127" algn="l"/>
                <a:tab pos="6630611" algn="l"/>
                <a:tab pos="7038095" algn="l"/>
                <a:tab pos="7445578" algn="l"/>
                <a:tab pos="7853062" algn="l"/>
                <a:tab pos="8260545" algn="l"/>
                <a:tab pos="8668029" algn="l"/>
              </a:tabLst>
            </a:pPr>
            <a:r>
              <a:rPr lang="zh-TW" altLang="en-US" sz="3100" dirty="0">
                <a:solidFill>
                  <a:srgbClr val="FF0000"/>
                </a:solidFill>
                <a:latin typeface="Candara" pitchFamily="34" charset="0"/>
                <a:ea typeface="新細明體" charset="-120"/>
              </a:rPr>
              <a:t>制度建立與環境支援，提供實質後盾</a:t>
            </a:r>
          </a:p>
        </p:txBody>
      </p:sp>
      <p:sp>
        <p:nvSpPr>
          <p:cNvPr id="55299" name="Rectangle 3"/>
          <p:cNvSpPr>
            <a:spLocks noChangeArrowheads="1"/>
          </p:cNvSpPr>
          <p:nvPr/>
        </p:nvSpPr>
        <p:spPr bwMode="auto">
          <a:xfrm>
            <a:off x="394560" y="2700284"/>
            <a:ext cx="5940000" cy="3537011"/>
          </a:xfrm>
          <a:prstGeom prst="rect">
            <a:avLst/>
          </a:prstGeom>
          <a:noFill/>
          <a:ln w="9525">
            <a:noFill/>
            <a:round/>
            <a:headEnd/>
            <a:tailEnd/>
          </a:ln>
          <a:effectLst/>
        </p:spPr>
        <p:txBody>
          <a:bodyPr lIns="81631" tIns="40816" rIns="81631" bIns="40816"/>
          <a:lstStyle/>
          <a:p>
            <a:pPr marL="670980" lvl="1" indent="-256297" algn="just">
              <a:spcBef>
                <a:spcPts val="488"/>
              </a:spcBef>
              <a:buClr>
                <a:srgbClr val="9900CC"/>
              </a:buClr>
              <a:buSzPct val="45000"/>
              <a:buFont typeface="Wingdings" pitchFamily="2" charset="2"/>
              <a:buChar char=""/>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zh-TW" altLang="en-US" sz="2400" dirty="0">
                <a:solidFill>
                  <a:srgbClr val="000000"/>
                </a:solidFill>
                <a:ea typeface="新細明體" charset="-120"/>
              </a:rPr>
              <a:t>安排教師共同合作和討論的時間</a:t>
            </a:r>
          </a:p>
          <a:p>
            <a:pPr marL="670980" lvl="1" indent="-256297" algn="just">
              <a:spcBef>
                <a:spcPts val="488"/>
              </a:spcBef>
              <a:buClr>
                <a:srgbClr val="9900CC"/>
              </a:buClr>
              <a:buSzPct val="45000"/>
              <a:buFont typeface="Wingdings" pitchFamily="2" charset="2"/>
              <a:buChar char=""/>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zh-TW" altLang="en-US" sz="2400" dirty="0">
                <a:solidFill>
                  <a:srgbClr val="000000"/>
                </a:solidFill>
                <a:ea typeface="新細明體" charset="-120"/>
              </a:rPr>
              <a:t>給予相關的資源和設備</a:t>
            </a:r>
          </a:p>
          <a:p>
            <a:pPr algn="just">
              <a:spcBef>
                <a:spcPts val="488"/>
              </a:spcBef>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en-US" sz="2400" dirty="0">
                <a:solidFill>
                  <a:srgbClr val="000000"/>
                </a:solidFill>
              </a:rPr>
              <a:t> </a:t>
            </a:r>
            <a:r>
              <a:rPr lang="zh-TW" altLang="en-US" sz="2400" dirty="0">
                <a:solidFill>
                  <a:srgbClr val="000000"/>
                </a:solidFill>
                <a:ea typeface="新細明體" charset="-120"/>
              </a:rPr>
              <a:t>（如：經費、聚會空間</a:t>
            </a:r>
            <a:r>
              <a:rPr lang="zh-TW" altLang="en-US" sz="2500" dirty="0">
                <a:solidFill>
                  <a:srgbClr val="000000"/>
                </a:solidFill>
                <a:ea typeface="新細明體" charset="-120"/>
              </a:rPr>
              <a:t>、</a:t>
            </a:r>
            <a:r>
              <a:rPr lang="zh-TW" altLang="en-US" sz="2400" dirty="0">
                <a:solidFill>
                  <a:srgbClr val="000000"/>
                </a:solidFill>
                <a:ea typeface="新細明體" charset="-120"/>
              </a:rPr>
              <a:t>資訊設施  圖書資源、社群交流的網路平台）</a:t>
            </a:r>
          </a:p>
          <a:p>
            <a:pPr marL="670980" lvl="1" indent="-256297" algn="just">
              <a:spcBef>
                <a:spcPts val="488"/>
              </a:spcBef>
              <a:buClr>
                <a:srgbClr val="9900CC"/>
              </a:buClr>
              <a:buSzPct val="45000"/>
              <a:buFont typeface="Wingdings" pitchFamily="2" charset="2"/>
              <a:buChar char=""/>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zh-TW" altLang="en-US" sz="2400" dirty="0">
                <a:solidFill>
                  <a:srgbClr val="000000"/>
                </a:solidFill>
                <a:ea typeface="新細明體" charset="-120"/>
              </a:rPr>
              <a:t>提供學校教職員必要的培訓內容</a:t>
            </a:r>
          </a:p>
          <a:p>
            <a:pPr marL="670980" lvl="1" indent="-256297" algn="just">
              <a:spcBef>
                <a:spcPts val="488"/>
              </a:spcBef>
              <a:buClr>
                <a:srgbClr val="9900CC"/>
              </a:buClr>
              <a:buSzPct val="45000"/>
              <a:buFont typeface="Wingdings" pitchFamily="2" charset="2"/>
              <a:buChar char=""/>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zh-TW" altLang="en-US" sz="2400" dirty="0">
                <a:solidFill>
                  <a:srgbClr val="000000"/>
                </a:solidFill>
                <a:ea typeface="新細明體" charset="-120"/>
              </a:rPr>
              <a:t>定期關懷、支持、肯定社群召集人</a:t>
            </a:r>
          </a:p>
          <a:p>
            <a:pPr marL="670980" lvl="1" indent="-256297">
              <a:spcBef>
                <a:spcPts val="488"/>
              </a:spcBef>
              <a:buClr>
                <a:srgbClr val="9900CC"/>
              </a:buClr>
              <a:buSzPct val="45000"/>
              <a:buFont typeface="Wingdings" pitchFamily="2" charset="2"/>
              <a:buChar char=""/>
              <a:tabLst>
                <a:tab pos="670980" algn="l"/>
                <a:tab pos="1077024" algn="l"/>
                <a:tab pos="1484508" algn="l"/>
                <a:tab pos="1891992" algn="l"/>
                <a:tab pos="2299476" algn="l"/>
                <a:tab pos="2706960" algn="l"/>
                <a:tab pos="3114443" algn="l"/>
                <a:tab pos="3521926" algn="l"/>
                <a:tab pos="3929410" algn="l"/>
                <a:tab pos="4336894" algn="l"/>
                <a:tab pos="4744378" algn="l"/>
                <a:tab pos="5151862" algn="l"/>
                <a:tab pos="5559346" algn="l"/>
                <a:tab pos="5966829" algn="l"/>
                <a:tab pos="6374314" algn="l"/>
                <a:tab pos="6781797" algn="l"/>
                <a:tab pos="7189282" algn="l"/>
                <a:tab pos="7596765" algn="l"/>
                <a:tab pos="8004249" algn="l"/>
                <a:tab pos="8411732" algn="l"/>
                <a:tab pos="8819216" algn="l"/>
              </a:tabLst>
            </a:pPr>
            <a:r>
              <a:rPr lang="zh-TW" altLang="en-US" sz="2400" dirty="0">
                <a:solidFill>
                  <a:srgbClr val="000000"/>
                </a:solidFill>
                <a:ea typeface="新細明體" charset="-120"/>
              </a:rPr>
              <a:t>安排校內成果分享、校外發表交流</a:t>
            </a:r>
          </a:p>
        </p:txBody>
      </p:sp>
      <p:pic>
        <p:nvPicPr>
          <p:cNvPr id="55300" name="Picture 4"/>
          <p:cNvPicPr>
            <a:picLocks noChangeAspect="1" noChangeArrowheads="1"/>
          </p:cNvPicPr>
          <p:nvPr/>
        </p:nvPicPr>
        <p:blipFill>
          <a:blip r:embed="rId3" cstate="print"/>
          <a:srcRect/>
          <a:stretch>
            <a:fillRect/>
          </a:stretch>
        </p:blipFill>
        <p:spPr bwMode="auto">
          <a:xfrm>
            <a:off x="6372002" y="2491463"/>
            <a:ext cx="2376000" cy="1656174"/>
          </a:xfrm>
          <a:prstGeom prst="rect">
            <a:avLst/>
          </a:prstGeom>
          <a:noFill/>
          <a:ln w="9525">
            <a:noFill/>
            <a:round/>
            <a:headEnd/>
            <a:tailEnd/>
          </a:ln>
          <a:effectLst/>
        </p:spPr>
      </p:pic>
      <p:pic>
        <p:nvPicPr>
          <p:cNvPr id="55301" name="Picture 5"/>
          <p:cNvPicPr>
            <a:picLocks noChangeAspect="1" noChangeArrowheads="1"/>
          </p:cNvPicPr>
          <p:nvPr/>
        </p:nvPicPr>
        <p:blipFill>
          <a:blip r:embed="rId4" cstate="print"/>
          <a:srcRect/>
          <a:stretch>
            <a:fillRect/>
          </a:stretch>
        </p:blipFill>
        <p:spPr bwMode="auto">
          <a:xfrm>
            <a:off x="6372002" y="4365099"/>
            <a:ext cx="2376000" cy="1584166"/>
          </a:xfrm>
          <a:prstGeom prst="rect">
            <a:avLst/>
          </a:prstGeom>
          <a:noFill/>
          <a:ln w="9525">
            <a:noFill/>
            <a:round/>
            <a:headEnd/>
            <a:tailEnd/>
          </a:ln>
          <a:effectLst/>
        </p:spPr>
      </p:pic>
      <p:sp>
        <p:nvSpPr>
          <p:cNvPr id="55302" name="Rectangle 6"/>
          <p:cNvSpPr>
            <a:spLocks noChangeArrowheads="1"/>
          </p:cNvSpPr>
          <p:nvPr/>
        </p:nvSpPr>
        <p:spPr bwMode="auto">
          <a:xfrm>
            <a:off x="6750720" y="5885900"/>
            <a:ext cx="2086560" cy="282492"/>
          </a:xfrm>
          <a:prstGeom prst="rect">
            <a:avLst/>
          </a:prstGeom>
          <a:noFill/>
          <a:ln w="9525">
            <a:noFill/>
            <a:round/>
            <a:headEnd/>
            <a:tailEnd/>
          </a:ln>
          <a:effectLst/>
        </p:spPr>
        <p:txBody>
          <a:bodyPr lIns="81631" tIns="40816" rIns="81631" bIns="40816">
            <a:spAutoFit/>
          </a:bodyPr>
          <a:lstStyle/>
          <a:p>
            <a:pPr>
              <a:spcBef>
                <a:spcPts val="815"/>
              </a:spcBef>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1300" dirty="0">
                <a:solidFill>
                  <a:srgbClr val="000000"/>
                </a:solidFill>
                <a:latin typeface="Times New Roman" pitchFamily="18" charset="0"/>
                <a:ea typeface="新細明體" charset="-120"/>
              </a:rPr>
              <a:t>友善討論空間與設施</a:t>
            </a:r>
          </a:p>
        </p:txBody>
      </p:sp>
      <p:sp>
        <p:nvSpPr>
          <p:cNvPr id="55303" name="Rectangle 7"/>
          <p:cNvSpPr>
            <a:spLocks noChangeArrowheads="1"/>
          </p:cNvSpPr>
          <p:nvPr/>
        </p:nvSpPr>
        <p:spPr bwMode="auto">
          <a:xfrm>
            <a:off x="6658560" y="4077069"/>
            <a:ext cx="2088000" cy="282484"/>
          </a:xfrm>
          <a:prstGeom prst="rect">
            <a:avLst/>
          </a:prstGeom>
          <a:noFill/>
          <a:ln w="9525">
            <a:noFill/>
            <a:round/>
            <a:headEnd/>
            <a:tailEnd/>
          </a:ln>
          <a:effectLst/>
        </p:spPr>
        <p:txBody>
          <a:bodyPr lIns="81631" tIns="40816" rIns="81631" bIns="40816">
            <a:spAutoFit/>
          </a:bodyPr>
          <a:lstStyle/>
          <a:p>
            <a:pPr>
              <a:spcBef>
                <a:spcPts val="815"/>
              </a:spcBef>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en-US" sz="1100" dirty="0">
                <a:solidFill>
                  <a:srgbClr val="000000"/>
                </a:solidFill>
                <a:latin typeface="Times New Roman" pitchFamily="18" charset="0"/>
                <a:ea typeface="新細明體" charset="-120"/>
              </a:rPr>
              <a:t>         </a:t>
            </a:r>
            <a:r>
              <a:rPr lang="zh-TW" altLang="en-US" sz="1300" dirty="0">
                <a:solidFill>
                  <a:srgbClr val="000000"/>
                </a:solidFill>
                <a:latin typeface="Times New Roman" pitchFamily="18" charset="0"/>
                <a:ea typeface="新細明體" charset="-120"/>
              </a:rPr>
              <a:t>教師資源中心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9" presetClass="entr" fill="hold" nodeType="withEffect">
                                  <p:stCondLst>
                                    <p:cond delay="0"/>
                                  </p:stCondLst>
                                  <p:childTnLst>
                                    <p:set>
                                      <p:cBhvr additive="repl">
                                        <p:cTn id="6" dur="1" fill="hold">
                                          <p:stCondLst>
                                            <p:cond delay="0"/>
                                          </p:stCondLst>
                                        </p:cTn>
                                        <p:tgtEl>
                                          <p:spTgt spid="55297"/>
                                        </p:tgtEl>
                                        <p:attrNameLst>
                                          <p:attrName>style.visibility</p:attrName>
                                        </p:attrNameLst>
                                      </p:cBhvr>
                                      <p:to>
                                        <p:strVal val="visible"/>
                                      </p:to>
                                    </p:set>
                                    <p:anim calcmode="lin" valueType="num">
                                      <p:cBhvr additive="repl">
                                        <p:cTn id="7" dur="1000" fill="hold"/>
                                        <p:tgtEl>
                                          <p:spTgt spid="55297"/>
                                        </p:tgtEl>
                                        <p:attrNameLst>
                                          <p:attrName>ppt_x</p:attrName>
                                        </p:attrNameLst>
                                      </p:cBhvr>
                                      <p:tavLst>
                                        <p:tav tm="100000">
                                          <p:val>
                                            <p:strVal val="#ppt_x-.2"/>
                                          </p:val>
                                        </p:tav>
                                        <p:tav>
                                          <p:val>
                                            <p:strVal val="#ppt_x"/>
                                          </p:val>
                                        </p:tav>
                                      </p:tavLst>
                                    </p:anim>
                                    <p:anim calcmode="lin" valueType="num">
                                      <p:cBhvr additive="repl">
                                        <p:cTn id="8" dur="1000" fill="hold"/>
                                        <p:tgtEl>
                                          <p:spTgt spid="55297"/>
                                        </p:tgtEl>
                                        <p:attrNameLst>
                                          <p:attrName>ppt_y</p:attrName>
                                        </p:attrNameLst>
                                      </p:cBhvr>
                                      <p:tavLst>
                                        <p:tav tm="100000">
                                          <p:val>
                                            <p:strVal val="#ppt_y"/>
                                          </p:val>
                                        </p:tav>
                                        <p:tav>
                                          <p:val>
                                            <p:strVal val="#ppt_y"/>
                                          </p:val>
                                        </p:tav>
                                      </p:tavLst>
                                    </p:anim>
                                    <p:animEffect transition="in" filter="wipe(right)">
                                      <p:cBhvr additive="repl">
                                        <p:cTn id="9" dur="10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descr="激勵人心的文章有用嗎？"/>
          <p:cNvPicPr>
            <a:picLocks noChangeAspect="1" noChangeArrowheads="1"/>
          </p:cNvPicPr>
          <p:nvPr/>
        </p:nvPicPr>
        <p:blipFill>
          <a:blip r:embed="rId2" cstate="print"/>
          <a:srcRect/>
          <a:stretch>
            <a:fillRect/>
          </a:stretch>
        </p:blipFill>
        <p:spPr bwMode="auto">
          <a:xfrm>
            <a:off x="0" y="-324986"/>
            <a:ext cx="9144000" cy="7182986"/>
          </a:xfrm>
          <a:prstGeom prst="rect">
            <a:avLst/>
          </a:prstGeom>
          <a:noFill/>
        </p:spPr>
      </p:pic>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672481" y="256347"/>
            <a:ext cx="7806240" cy="3826482"/>
          </a:xfrm>
          <a:prstGeom prst="rect">
            <a:avLst/>
          </a:prstGeom>
          <a:noFill/>
          <a:ln w="9525">
            <a:noFill/>
            <a:round/>
            <a:headEnd/>
            <a:tailEnd/>
          </a:ln>
          <a:effectLst/>
        </p:spPr>
        <p:txBody>
          <a:bodyPr lIns="0" tIns="0" rIns="0" bIns="0" anchor="ctr"/>
          <a:lstStyle/>
          <a:p>
            <a:pPr algn="ctr">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600" b="1" dirty="0">
                <a:solidFill>
                  <a:srgbClr val="7030A0"/>
                </a:solidFill>
                <a:latin typeface="標楷體" pitchFamily="65" charset="-120"/>
                <a:ea typeface="標楷體" pitchFamily="65" charset="-120"/>
              </a:rPr>
              <a:t>感謝今日　能有你同行</a:t>
            </a:r>
          </a:p>
          <a:p>
            <a:pPr algn="ctr">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endParaRPr lang="en-US" sz="3600" b="1" dirty="0">
              <a:solidFill>
                <a:srgbClr val="7030A0"/>
              </a:solidFill>
              <a:latin typeface="標楷體" pitchFamily="65" charset="-120"/>
              <a:ea typeface="標楷體" pitchFamily="65" charset="-120"/>
            </a:endParaRPr>
          </a:p>
          <a:p>
            <a:pPr algn="ctr">
              <a:tabLst>
                <a:tab pos="311013"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zh-TW" altLang="en-US" sz="3600" b="1" dirty="0">
                <a:solidFill>
                  <a:srgbClr val="7030A0"/>
                </a:solidFill>
                <a:latin typeface="標楷體" pitchFamily="65" charset="-120"/>
                <a:ea typeface="標楷體" pitchFamily="65" charset="-120"/>
              </a:rPr>
              <a:t>期待今後　常與子偕行</a:t>
            </a:r>
          </a:p>
        </p:txBody>
      </p:sp>
      <p:pic>
        <p:nvPicPr>
          <p:cNvPr id="71682" name="Picture 2"/>
          <p:cNvPicPr>
            <a:picLocks noChangeAspect="1" noChangeArrowheads="1"/>
          </p:cNvPicPr>
          <p:nvPr/>
        </p:nvPicPr>
        <p:blipFill>
          <a:blip r:embed="rId3" cstate="print"/>
          <a:srcRect/>
          <a:stretch>
            <a:fillRect/>
          </a:stretch>
        </p:blipFill>
        <p:spPr bwMode="auto">
          <a:xfrm>
            <a:off x="3265920" y="3755916"/>
            <a:ext cx="2612160" cy="2612434"/>
          </a:xfrm>
          <a:prstGeom prst="rect">
            <a:avLst/>
          </a:prstGeom>
          <a:solidFill>
            <a:srgbClr val="FFFFFF"/>
          </a:solidFill>
          <a:ln w="9525">
            <a:noFill/>
            <a:round/>
            <a:headEnd/>
            <a:tailEnd/>
          </a:ln>
          <a:effectLst/>
        </p:spPr>
      </p:pic>
    </p:spTree>
  </p:cSld>
  <p:clrMapOvr>
    <a:masterClrMapping/>
  </p:clrMapOvr>
  <p:transition spd="med">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fld id="{80B31177-8CBE-474E-B04C-716CCD058224}" type="datetime1">
              <a:rPr lang="zh-TW" altLang="en-US" smtClean="0"/>
              <a:pPr/>
              <a:t>2014/11/5</a:t>
            </a:fld>
            <a:endParaRPr lang="zh-TW" altLang="en-US"/>
          </a:p>
        </p:txBody>
      </p:sp>
      <p:sp>
        <p:nvSpPr>
          <p:cNvPr id="5" name="頁尾版面配置區 4"/>
          <p:cNvSpPr>
            <a:spLocks noGrp="1"/>
          </p:cNvSpPr>
          <p:nvPr>
            <p:ph type="ftr" sz="quarter" idx="11"/>
          </p:nvPr>
        </p:nvSpPr>
        <p:spPr/>
        <p:txBody>
          <a:bodyPr/>
          <a:lstStyle/>
          <a:p>
            <a:r>
              <a:rPr lang="zh-TW" altLang="en-US" smtClean="0"/>
              <a:t>薪傳教師種子培訓工作坊</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51203" name="Picture 3"/>
          <p:cNvPicPr>
            <a:picLocks noChangeAspect="1" noChangeArrowheads="1"/>
          </p:cNvPicPr>
          <p:nvPr/>
        </p:nvPicPr>
        <p:blipFill>
          <a:blip r:embed="rId2" cstate="print"/>
          <a:srcRect/>
          <a:stretch>
            <a:fillRect/>
          </a:stretch>
        </p:blipFill>
        <p:spPr bwMode="auto">
          <a:xfrm>
            <a:off x="0" y="1"/>
            <a:ext cx="9144000" cy="692164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Microsoft JhengHei UI">
      <a:majorFont>
        <a:latin typeface="Microsoft JhengHei UI"/>
        <a:ea typeface="Microsoft JhengHei UI"/>
        <a:cs typeface=""/>
      </a:majorFont>
      <a:minorFont>
        <a:latin typeface="Microsoft JhengHei UI"/>
        <a:ea typeface="Microsoft Jheng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Illustration_16x9_TP103431353" id="{86FDE985-690B-4742-8A23-B61E7967A7A0}" vid="{3B160C72-539C-4C0A-9888-8581AAC4FE6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首府大學102.9.5</Template>
  <TotalTime>2039</TotalTime>
  <Words>4453</Words>
  <Application>Microsoft Office PowerPoint</Application>
  <PresentationFormat>如螢幕大小 (4:3)</PresentationFormat>
  <Paragraphs>565</Paragraphs>
  <Slides>88</Slides>
  <Notes>53</Notes>
  <HiddenSlides>0</HiddenSlides>
  <MMClips>0</MMClips>
  <ScaleCrop>false</ScaleCrop>
  <HeadingPairs>
    <vt:vector size="4" baseType="variant">
      <vt:variant>
        <vt:lpstr>佈景主題</vt:lpstr>
      </vt:variant>
      <vt:variant>
        <vt:i4>1</vt:i4>
      </vt:variant>
      <vt:variant>
        <vt:lpstr>投影片標題</vt:lpstr>
      </vt:variant>
      <vt:variant>
        <vt:i4>88</vt:i4>
      </vt:variant>
    </vt:vector>
  </HeadingPairs>
  <TitlesOfParts>
    <vt:vector size="89" baseType="lpstr">
      <vt:lpstr>Nature Illustration 16x9</vt:lpstr>
      <vt:lpstr>學習社群經營實務分享</vt:lpstr>
      <vt:lpstr>一根手指頭， 連一顆豆子都很難拿起來！ </vt:lpstr>
      <vt:lpstr>支持 與分享</vt:lpstr>
      <vt:lpstr>今天的重點在於討論與分享</vt:lpstr>
      <vt:lpstr>大綱</vt:lpstr>
      <vt:lpstr>先問問大家的經驗，曾帶給你什麼？</vt:lpstr>
      <vt:lpstr>OECD針對老師專業增能的調查統計圖</vt:lpstr>
      <vt:lpstr>投影片 8</vt:lpstr>
      <vt:lpstr>投影片 9</vt:lpstr>
      <vt:lpstr>重新定義老師與學生的『學力』</vt:lpstr>
      <vt:lpstr>自己的社群如何規劃？</vt:lpstr>
      <vt:lpstr>以『課堂研究』 Lesson study為基礎 進行社群活動</vt:lpstr>
      <vt:lpstr>由文本分析到課堂實踐的歷程</vt:lpstr>
      <vt:lpstr>學校社群的發展與經營</vt:lpstr>
      <vt:lpstr>投影片 15</vt:lpstr>
      <vt:lpstr>『關於「生活器物的探究」』實作練習：</vt:lpstr>
      <vt:lpstr>兒童能由活動中學習到什麼能力？</vt:lpstr>
      <vt:lpstr>還可以做什麼？</vt:lpstr>
      <vt:lpstr>共同備課可以下手的地方？</vt:lpstr>
      <vt:lpstr>我的準備流程</vt:lpstr>
      <vt:lpstr>思考</vt:lpstr>
      <vt:lpstr>課堂研究(共同備課)的建議</vt:lpstr>
      <vt:lpstr>觀課與議課研討</vt:lpstr>
      <vt:lpstr>您預定規劃如何經營自己的社群？</vt:lpstr>
      <vt:lpstr>把值日生的工作先做好？</vt:lpstr>
      <vt:lpstr>需要考慮的因素</vt:lpstr>
      <vt:lpstr>六次的社群活動要如何規劃？</vt:lpstr>
      <vt:lpstr>可以發展的議題</vt:lpstr>
      <vt:lpstr>PLC(Professional learning community)</vt:lpstr>
      <vt:lpstr>什麼是「學習社群」？</vt:lpstr>
      <vt:lpstr>投影片 31</vt:lpstr>
      <vt:lpstr>投影片 32</vt:lpstr>
      <vt:lpstr>教師專業學習社群（professional learning commumity, PLC）是什麼？</vt:lpstr>
      <vt:lpstr>從教專評鑑到教專社群 </vt:lpstr>
      <vt:lpstr>投影片 35</vt:lpstr>
      <vt:lpstr>教師社群運作方式</vt:lpstr>
      <vt:lpstr>教師社群召集人角色和任務</vt:lpstr>
      <vt:lpstr>問題或困難點</vt:lpstr>
      <vt:lpstr>投影片 39</vt:lpstr>
      <vt:lpstr>曾經參與過兩人以上專業對話的經驗？</vt:lpstr>
      <vt:lpstr>想一想、寫一寫、聽一聽、說一說1</vt:lpstr>
      <vt:lpstr>想一想、寫一寫、聽一聽、說一說2</vt:lpstr>
      <vt:lpstr>哪裡有學習社群可以參與&amp;經營？</vt:lpstr>
      <vt:lpstr>生活課程的學習社群經營，主要的關注的議題？</vt:lpstr>
      <vt:lpstr>跟自己比較接近的學習社群經營</vt:lpstr>
      <vt:lpstr>一般關注議題，哪一個先討論？</vt:lpstr>
      <vt:lpstr>以評量品質提升為例</vt:lpstr>
      <vt:lpstr>社群經營的其他重要議題？</vt:lpstr>
      <vt:lpstr>投影片 49</vt:lpstr>
      <vt:lpstr>我對教師專業學習社群上理解與參與</vt:lpstr>
      <vt:lpstr>教師在團體中學習與成長</vt:lpstr>
      <vt:lpstr>學習社群與學習共同體</vt:lpstr>
      <vt:lpstr>一些與學習共同體相關聯的概念1</vt:lpstr>
      <vt:lpstr>一些與學習共同體相關聯的概念2</vt:lpstr>
      <vt:lpstr>佐藤學「學習共同體」的思想淵源</vt:lpstr>
      <vt:lpstr>學生從學習中逃走</vt:lpstr>
      <vt:lpstr>未來社會所需要的人才</vt:lpstr>
      <vt:lpstr>重新定義老師與學生的『學力』</vt:lpstr>
      <vt:lpstr>協同學習的重點</vt:lpstr>
      <vt:lpstr>投影片 60</vt:lpstr>
      <vt:lpstr>概念基礎1</vt:lpstr>
      <vt:lpstr>概念基礎2</vt:lpstr>
      <vt:lpstr>概念基礎3</vt:lpstr>
      <vt:lpstr>概念基礎4</vt:lpstr>
      <vt:lpstr>教師專業學習社群有哪些功效？</vt:lpstr>
      <vt:lpstr>主要效益1</vt:lpstr>
      <vt:lpstr>主要效益2</vt:lpstr>
      <vt:lpstr>主要效益3</vt:lpstr>
      <vt:lpstr>主要效益4</vt:lpstr>
      <vt:lpstr>投影片 70</vt:lpstr>
      <vt:lpstr>教師專業學習社群有哪些組成型態？1/3</vt:lpstr>
      <vt:lpstr>教師專業學習社群有哪些組成型態？2/3</vt:lpstr>
      <vt:lpstr>教師專業學習社群有哪些組成型態？3/3</vt:lpstr>
      <vt:lpstr>投影片 74</vt:lpstr>
      <vt:lpstr>專業學習社群的發展-之1</vt:lpstr>
      <vt:lpstr>專業學習社群的動態發展</vt:lpstr>
      <vt:lpstr>專業學習社群的發展是動態性的</vt:lpstr>
      <vt:lpstr>專業學習社群的發展-之2</vt:lpstr>
      <vt:lpstr>如何檢視結果？</vt:lpstr>
      <vt:lpstr>社群組織與運作成功的關鍵為何？</vt:lpstr>
      <vt:lpstr>社群組織與運作成功的關鍵為何？</vt:lpstr>
      <vt:lpstr>社群組織與運作成功的關鍵為何？</vt:lpstr>
      <vt:lpstr>教師成長團體的運作</vt:lpstr>
      <vt:lpstr>投影片 84</vt:lpstr>
      <vt:lpstr>高效能專業學習社群四個先決條件</vt:lpstr>
      <vt:lpstr>投影片 86</vt:lpstr>
      <vt:lpstr>投影片 87</vt:lpstr>
      <vt:lpstr>投影片 88</vt:lpstr>
    </vt:vector>
  </TitlesOfParts>
  <Company>MyPC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242</cp:revision>
  <dcterms:created xsi:type="dcterms:W3CDTF">2014-07-21T06:18:47Z</dcterms:created>
  <dcterms:modified xsi:type="dcterms:W3CDTF">2014-11-05T02:23:49Z</dcterms:modified>
</cp:coreProperties>
</file>