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Raleway" charset="1" panose="00000000000000000000"/>
      <p:regular r:id="rId16"/>
    </p:embeddedFont>
    <p:embeddedFont>
      <p:font typeface="Sunday" charset="1" panose="00000500000000000000"/>
      <p:regular r:id="rId17"/>
    </p:embeddedFont>
    <p:embeddedFont>
      <p:font typeface="Raleway Bold" charset="1" panose="00000000000000000000"/>
      <p:regular r:id="rId18"/>
    </p:embeddedFont>
    <p:embeddedFont>
      <p:font typeface="Lato Bold" charset="1" panose="020F0502020204030203"/>
      <p:regular r:id="rId19"/>
    </p:embeddedFont>
    <p:embeddedFont>
      <p:font typeface="Poppins Bold" charset="1" panose="000008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37.png" Type="http://schemas.openxmlformats.org/officeDocument/2006/relationships/image"/><Relationship Id="rId15" Target="../media/image3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9.png" Type="http://schemas.openxmlformats.org/officeDocument/2006/relationships/image"/><Relationship Id="rId15" Target="../media/image2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12" Target="../media/image23.png" Type="http://schemas.openxmlformats.org/officeDocument/2006/relationships/image"/><Relationship Id="rId13" Target="../media/image24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21.png" Type="http://schemas.openxmlformats.org/officeDocument/2006/relationships/image"/><Relationship Id="rId9" Target="../media/image2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5.png" Type="http://schemas.openxmlformats.org/officeDocument/2006/relationships/image"/><Relationship Id="rId13" Target="../media/image16.svg" Type="http://schemas.openxmlformats.org/officeDocument/2006/relationships/image"/><Relationship Id="rId14" Target="../media/image27.png" Type="http://schemas.openxmlformats.org/officeDocument/2006/relationships/image"/><Relationship Id="rId15" Target="../media/image2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9.png" Type="http://schemas.openxmlformats.org/officeDocument/2006/relationships/image"/><Relationship Id="rId15" Target="../media/image20.svg" Type="http://schemas.openxmlformats.org/officeDocument/2006/relationships/image"/><Relationship Id="rId16" Target="../media/image23.png" Type="http://schemas.openxmlformats.org/officeDocument/2006/relationships/image"/><Relationship Id="rId17" Target="../media/image2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11" Target="../media/image28.svg" Type="http://schemas.openxmlformats.org/officeDocument/2006/relationships/image"/><Relationship Id="rId12" Target="../media/image15.png" Type="http://schemas.openxmlformats.org/officeDocument/2006/relationships/image"/><Relationship Id="rId13" Target="../media/image16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9.png" Type="http://schemas.openxmlformats.org/officeDocument/2006/relationships/image"/><Relationship Id="rId9" Target="../media/image30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png" Type="http://schemas.openxmlformats.org/officeDocument/2006/relationships/image"/><Relationship Id="rId11" Target="../media/image32.svg" Type="http://schemas.openxmlformats.org/officeDocument/2006/relationships/image"/><Relationship Id="rId12" Target="../media/image33.png" Type="http://schemas.openxmlformats.org/officeDocument/2006/relationships/image"/><Relationship Id="rId13" Target="../media/image34.svg" Type="http://schemas.openxmlformats.org/officeDocument/2006/relationships/image"/><Relationship Id="rId14" Target="../media/image35.png" Type="http://schemas.openxmlformats.org/officeDocument/2006/relationships/image"/><Relationship Id="rId15" Target="../media/image36.svg" Type="http://schemas.openxmlformats.org/officeDocument/2006/relationships/image"/><Relationship Id="rId16" Target="../media/image37.png" Type="http://schemas.openxmlformats.org/officeDocument/2006/relationships/image"/><Relationship Id="rId17" Target="../media/image3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png" Type="http://schemas.openxmlformats.org/officeDocument/2006/relationships/image"/><Relationship Id="rId6" Target="../media/image4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12" Target="../media/image27.png" Type="http://schemas.openxmlformats.org/officeDocument/2006/relationships/image"/><Relationship Id="rId13" Target="../media/image28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44.png" Type="http://schemas.openxmlformats.org/officeDocument/2006/relationships/image"/><Relationship Id="rId7" Target="../media/image45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72072" y="-116767"/>
            <a:ext cx="21462139" cy="10731069"/>
            <a:chOff x="0" y="0"/>
            <a:chExt cx="28616185" cy="143080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4308092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3" y="0"/>
                  </a:lnTo>
                  <a:lnTo>
                    <a:pt x="14308093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623517" y="4924545"/>
            <a:ext cx="7470960" cy="9359973"/>
          </a:xfrm>
          <a:custGeom>
            <a:avLst/>
            <a:gdLst/>
            <a:ahLst/>
            <a:cxnLst/>
            <a:rect r="r" b="b" t="t" l="l"/>
            <a:pathLst>
              <a:path h="9359973" w="7470960">
                <a:moveTo>
                  <a:pt x="0" y="0"/>
                </a:moveTo>
                <a:lnTo>
                  <a:pt x="7470960" y="0"/>
                </a:lnTo>
                <a:lnTo>
                  <a:pt x="7470960" y="9359972"/>
                </a:lnTo>
                <a:lnTo>
                  <a:pt x="0" y="93599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629599" y="-116767"/>
            <a:ext cx="19547197" cy="4723739"/>
            <a:chOff x="0" y="0"/>
            <a:chExt cx="5148233" cy="124411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148233" cy="1244112"/>
            </a:xfrm>
            <a:custGeom>
              <a:avLst/>
              <a:gdLst/>
              <a:ahLst/>
              <a:cxnLst/>
              <a:rect r="r" b="b" t="t" l="l"/>
              <a:pathLst>
                <a:path h="1244112" w="5148233">
                  <a:moveTo>
                    <a:pt x="0" y="0"/>
                  </a:moveTo>
                  <a:lnTo>
                    <a:pt x="5148233" y="0"/>
                  </a:lnTo>
                  <a:lnTo>
                    <a:pt x="5148233" y="1244112"/>
                  </a:lnTo>
                  <a:lnTo>
                    <a:pt x="0" y="1244112"/>
                  </a:lnTo>
                  <a:close/>
                </a:path>
              </a:pathLst>
            </a:custGeom>
            <a:solidFill>
              <a:srgbClr val="8967A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5148233" cy="12822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6169368" y="-2967683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0" y="0"/>
                </a:moveTo>
                <a:lnTo>
                  <a:pt x="4998792" y="0"/>
                </a:lnTo>
                <a:lnTo>
                  <a:pt x="4998792" y="5148568"/>
                </a:lnTo>
                <a:lnTo>
                  <a:pt x="0" y="51485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1470696" y="849853"/>
            <a:ext cx="4998792" cy="3654357"/>
          </a:xfrm>
          <a:custGeom>
            <a:avLst/>
            <a:gdLst/>
            <a:ahLst/>
            <a:cxnLst/>
            <a:rect r="r" b="b" t="t" l="l"/>
            <a:pathLst>
              <a:path h="3654357" w="4998792">
                <a:moveTo>
                  <a:pt x="0" y="0"/>
                </a:moveTo>
                <a:lnTo>
                  <a:pt x="4998792" y="0"/>
                </a:lnTo>
                <a:lnTo>
                  <a:pt x="4998792" y="3654357"/>
                </a:lnTo>
                <a:lnTo>
                  <a:pt x="0" y="36543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-40888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5247805" y="-1231995"/>
            <a:ext cx="4801733" cy="4945605"/>
          </a:xfrm>
          <a:custGeom>
            <a:avLst/>
            <a:gdLst/>
            <a:ahLst/>
            <a:cxnLst/>
            <a:rect r="r" b="b" t="t" l="l"/>
            <a:pathLst>
              <a:path h="4945605" w="4801733">
                <a:moveTo>
                  <a:pt x="4801733" y="0"/>
                </a:moveTo>
                <a:lnTo>
                  <a:pt x="0" y="0"/>
                </a:lnTo>
                <a:lnTo>
                  <a:pt x="0" y="4945605"/>
                </a:lnTo>
                <a:lnTo>
                  <a:pt x="4801733" y="4945605"/>
                </a:lnTo>
                <a:lnTo>
                  <a:pt x="480173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-106812">
            <a:off x="3065322" y="1429209"/>
            <a:ext cx="12157356" cy="1806527"/>
            <a:chOff x="0" y="0"/>
            <a:chExt cx="3201937" cy="47579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201938" cy="475793"/>
            </a:xfrm>
            <a:custGeom>
              <a:avLst/>
              <a:gdLst/>
              <a:ahLst/>
              <a:cxnLst/>
              <a:rect r="r" b="b" t="t" l="l"/>
              <a:pathLst>
                <a:path h="475793" w="3201938">
                  <a:moveTo>
                    <a:pt x="0" y="0"/>
                  </a:moveTo>
                  <a:lnTo>
                    <a:pt x="3201938" y="0"/>
                  </a:lnTo>
                  <a:lnTo>
                    <a:pt x="3201938" y="475793"/>
                  </a:lnTo>
                  <a:lnTo>
                    <a:pt x="0" y="475793"/>
                  </a:lnTo>
                  <a:close/>
                </a:path>
              </a:pathLst>
            </a:custGeom>
            <a:solidFill>
              <a:srgbClr val="F58235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201937" cy="5138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155892">
            <a:off x="6411078" y="3255544"/>
            <a:ext cx="6246628" cy="733170"/>
            <a:chOff x="0" y="0"/>
            <a:chExt cx="1645202" cy="19309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645202" cy="193098"/>
            </a:xfrm>
            <a:custGeom>
              <a:avLst/>
              <a:gdLst/>
              <a:ahLst/>
              <a:cxnLst/>
              <a:rect r="r" b="b" t="t" l="l"/>
              <a:pathLst>
                <a:path h="193098" w="1645202">
                  <a:moveTo>
                    <a:pt x="0" y="0"/>
                  </a:moveTo>
                  <a:lnTo>
                    <a:pt x="1645202" y="0"/>
                  </a:lnTo>
                  <a:lnTo>
                    <a:pt x="1645202" y="193098"/>
                  </a:lnTo>
                  <a:lnTo>
                    <a:pt x="0" y="193098"/>
                  </a:lnTo>
                  <a:close/>
                </a:path>
              </a:pathLst>
            </a:custGeom>
            <a:solidFill>
              <a:srgbClr val="54B948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645202" cy="2311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209996" y="3189629"/>
            <a:ext cx="4187285" cy="10614333"/>
          </a:xfrm>
          <a:custGeom>
            <a:avLst/>
            <a:gdLst/>
            <a:ahLst/>
            <a:cxnLst/>
            <a:rect r="r" b="b" t="t" l="l"/>
            <a:pathLst>
              <a:path h="10614333" w="4187285">
                <a:moveTo>
                  <a:pt x="0" y="0"/>
                </a:moveTo>
                <a:lnTo>
                  <a:pt x="4187286" y="0"/>
                </a:lnTo>
                <a:lnTo>
                  <a:pt x="4187286" y="10614333"/>
                </a:lnTo>
                <a:lnTo>
                  <a:pt x="0" y="106143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-125622" b="-109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948378" y="3230087"/>
            <a:ext cx="3952552" cy="10573874"/>
          </a:xfrm>
          <a:custGeom>
            <a:avLst/>
            <a:gdLst/>
            <a:ahLst/>
            <a:cxnLst/>
            <a:rect r="r" b="b" t="t" l="l"/>
            <a:pathLst>
              <a:path h="10573874" w="3952552">
                <a:moveTo>
                  <a:pt x="0" y="0"/>
                </a:moveTo>
                <a:lnTo>
                  <a:pt x="3952552" y="0"/>
                </a:lnTo>
                <a:lnTo>
                  <a:pt x="3952552" y="10573875"/>
                </a:lnTo>
                <a:lnTo>
                  <a:pt x="0" y="105738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39021" t="0" r="0" b="-492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485002" y="5143500"/>
            <a:ext cx="842374" cy="837779"/>
          </a:xfrm>
          <a:custGeom>
            <a:avLst/>
            <a:gdLst/>
            <a:ahLst/>
            <a:cxnLst/>
            <a:rect r="r" b="b" t="t" l="l"/>
            <a:pathLst>
              <a:path h="837779" w="842374">
                <a:moveTo>
                  <a:pt x="0" y="0"/>
                </a:moveTo>
                <a:lnTo>
                  <a:pt x="842374" y="0"/>
                </a:lnTo>
                <a:lnTo>
                  <a:pt x="842374" y="837779"/>
                </a:lnTo>
                <a:lnTo>
                  <a:pt x="0" y="8377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3713518" y="9532176"/>
            <a:ext cx="1517928" cy="1509649"/>
          </a:xfrm>
          <a:custGeom>
            <a:avLst/>
            <a:gdLst/>
            <a:ahLst/>
            <a:cxnLst/>
            <a:rect r="r" b="b" t="t" l="l"/>
            <a:pathLst>
              <a:path h="1509649" w="1517928">
                <a:moveTo>
                  <a:pt x="0" y="0"/>
                </a:moveTo>
                <a:lnTo>
                  <a:pt x="1517928" y="0"/>
                </a:lnTo>
                <a:lnTo>
                  <a:pt x="1517928" y="1509648"/>
                </a:lnTo>
                <a:lnTo>
                  <a:pt x="0" y="15096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474388" y="4129923"/>
            <a:ext cx="1514116" cy="1589244"/>
          </a:xfrm>
          <a:custGeom>
            <a:avLst/>
            <a:gdLst/>
            <a:ahLst/>
            <a:cxnLst/>
            <a:rect r="r" b="b" t="t" l="l"/>
            <a:pathLst>
              <a:path h="1589244" w="1514116">
                <a:moveTo>
                  <a:pt x="0" y="0"/>
                </a:moveTo>
                <a:lnTo>
                  <a:pt x="1514117" y="0"/>
                </a:lnTo>
                <a:lnTo>
                  <a:pt x="1514117" y="1589244"/>
                </a:lnTo>
                <a:lnTo>
                  <a:pt x="0" y="158924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3094477" y="9382558"/>
            <a:ext cx="2842532" cy="1808884"/>
          </a:xfrm>
          <a:custGeom>
            <a:avLst/>
            <a:gdLst/>
            <a:ahLst/>
            <a:cxnLst/>
            <a:rect r="r" b="b" t="t" l="l"/>
            <a:pathLst>
              <a:path h="1808884" w="2842532">
                <a:moveTo>
                  <a:pt x="0" y="0"/>
                </a:moveTo>
                <a:lnTo>
                  <a:pt x="2842532" y="0"/>
                </a:lnTo>
                <a:lnTo>
                  <a:pt x="2842532" y="1808884"/>
                </a:lnTo>
                <a:lnTo>
                  <a:pt x="0" y="180888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155892">
            <a:off x="6409317" y="3276816"/>
            <a:ext cx="6255468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Respect, Empathy, and Care</a:t>
            </a:r>
          </a:p>
        </p:txBody>
      </p:sp>
      <p:sp>
        <p:nvSpPr>
          <p:cNvPr name="TextBox 25" id="25"/>
          <p:cNvSpPr txBox="true"/>
          <p:nvPr/>
        </p:nvSpPr>
        <p:spPr>
          <a:xfrm rot="-106812">
            <a:off x="2826171" y="1462182"/>
            <a:ext cx="12628216" cy="1501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286"/>
              </a:lnSpc>
              <a:spcBef>
                <a:spcPct val="0"/>
              </a:spcBef>
            </a:pPr>
            <a:r>
              <a:rPr lang="en-US" sz="877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EMPATHY IN ACTION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72072" y="-116767"/>
            <a:ext cx="21462139" cy="10731069"/>
            <a:chOff x="0" y="0"/>
            <a:chExt cx="28616185" cy="143080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4308092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3" y="0"/>
                  </a:lnTo>
                  <a:lnTo>
                    <a:pt x="14308093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429946" y="-779403"/>
            <a:ext cx="10041800" cy="13429403"/>
            <a:chOff x="0" y="0"/>
            <a:chExt cx="2644754" cy="35369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644754" cy="3536962"/>
            </a:xfrm>
            <a:custGeom>
              <a:avLst/>
              <a:gdLst/>
              <a:ahLst/>
              <a:cxnLst/>
              <a:rect r="r" b="b" t="t" l="l"/>
              <a:pathLst>
                <a:path h="3536962" w="2644754">
                  <a:moveTo>
                    <a:pt x="0" y="0"/>
                  </a:moveTo>
                  <a:lnTo>
                    <a:pt x="2644754" y="0"/>
                  </a:lnTo>
                  <a:lnTo>
                    <a:pt x="2644754" y="3536962"/>
                  </a:lnTo>
                  <a:lnTo>
                    <a:pt x="0" y="3536962"/>
                  </a:lnTo>
                  <a:close/>
                </a:path>
              </a:pathLst>
            </a:custGeom>
            <a:solidFill>
              <a:srgbClr val="8967A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644754" cy="35750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-1142473" y="7040258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0" y="0"/>
                </a:moveTo>
                <a:lnTo>
                  <a:pt x="4998792" y="0"/>
                </a:lnTo>
                <a:lnTo>
                  <a:pt x="4998792" y="5148568"/>
                </a:lnTo>
                <a:lnTo>
                  <a:pt x="0" y="5148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6105646" y="-1728380"/>
            <a:ext cx="3506208" cy="5148569"/>
          </a:xfrm>
          <a:custGeom>
            <a:avLst/>
            <a:gdLst/>
            <a:ahLst/>
            <a:cxnLst/>
            <a:rect r="r" b="b" t="t" l="l"/>
            <a:pathLst>
              <a:path h="5148569" w="3506208">
                <a:moveTo>
                  <a:pt x="3506208" y="0"/>
                </a:moveTo>
                <a:lnTo>
                  <a:pt x="0" y="0"/>
                </a:lnTo>
                <a:lnTo>
                  <a:pt x="0" y="5148568"/>
                </a:lnTo>
                <a:lnTo>
                  <a:pt x="3506208" y="5148568"/>
                </a:lnTo>
                <a:lnTo>
                  <a:pt x="350620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2569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374981" y="9407315"/>
            <a:ext cx="1769019" cy="1759369"/>
          </a:xfrm>
          <a:custGeom>
            <a:avLst/>
            <a:gdLst/>
            <a:ahLst/>
            <a:cxnLst/>
            <a:rect r="r" b="b" t="t" l="l"/>
            <a:pathLst>
              <a:path h="1759369" w="1769019">
                <a:moveTo>
                  <a:pt x="0" y="0"/>
                </a:moveTo>
                <a:lnTo>
                  <a:pt x="1769019" y="0"/>
                </a:lnTo>
                <a:lnTo>
                  <a:pt x="1769019" y="1759370"/>
                </a:lnTo>
                <a:lnTo>
                  <a:pt x="0" y="17593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828433" y="2370975"/>
            <a:ext cx="6756464" cy="22555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53"/>
              </a:lnSpc>
              <a:spcBef>
                <a:spcPct val="0"/>
              </a:spcBef>
            </a:pP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Living as a</a:t>
            </a: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 Good Human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902929" y="5149497"/>
            <a:ext cx="6607473" cy="2277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“Be</a:t>
            </a: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ing a good human is a lifelong journey. It’s about making choices that </a:t>
            </a: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spread kindness and love. Together, we can create a better, more compassionate world.”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0544678" y="1202146"/>
            <a:ext cx="6714622" cy="8412396"/>
          </a:xfrm>
          <a:custGeom>
            <a:avLst/>
            <a:gdLst/>
            <a:ahLst/>
            <a:cxnLst/>
            <a:rect r="r" b="b" t="t" l="l"/>
            <a:pathLst>
              <a:path h="8412396" w="6714622">
                <a:moveTo>
                  <a:pt x="0" y="0"/>
                </a:moveTo>
                <a:lnTo>
                  <a:pt x="6714622" y="0"/>
                </a:lnTo>
                <a:lnTo>
                  <a:pt x="6714622" y="8412396"/>
                </a:lnTo>
                <a:lnTo>
                  <a:pt x="0" y="84123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212272" y="-1899976"/>
            <a:ext cx="5101681" cy="3246525"/>
          </a:xfrm>
          <a:custGeom>
            <a:avLst/>
            <a:gdLst/>
            <a:ahLst/>
            <a:cxnLst/>
            <a:rect r="r" b="b" t="t" l="l"/>
            <a:pathLst>
              <a:path h="3246525" w="5101681">
                <a:moveTo>
                  <a:pt x="0" y="0"/>
                </a:moveTo>
                <a:lnTo>
                  <a:pt x="5101681" y="0"/>
                </a:lnTo>
                <a:lnTo>
                  <a:pt x="5101681" y="3246525"/>
                </a:lnTo>
                <a:lnTo>
                  <a:pt x="0" y="32465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498947" y="-1347183"/>
            <a:ext cx="2994331" cy="2977999"/>
          </a:xfrm>
          <a:custGeom>
            <a:avLst/>
            <a:gdLst/>
            <a:ahLst/>
            <a:cxnLst/>
            <a:rect r="r" b="b" t="t" l="l"/>
            <a:pathLst>
              <a:path h="2977999" w="2994331">
                <a:moveTo>
                  <a:pt x="0" y="0"/>
                </a:moveTo>
                <a:lnTo>
                  <a:pt x="2994332" y="0"/>
                </a:lnTo>
                <a:lnTo>
                  <a:pt x="2994332" y="2977999"/>
                </a:lnTo>
                <a:lnTo>
                  <a:pt x="0" y="29779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6498947" y="7426607"/>
            <a:ext cx="1148224" cy="1141961"/>
          </a:xfrm>
          <a:custGeom>
            <a:avLst/>
            <a:gdLst/>
            <a:ahLst/>
            <a:cxnLst/>
            <a:rect r="r" b="b" t="t" l="l"/>
            <a:pathLst>
              <a:path h="1141961" w="1148224">
                <a:moveTo>
                  <a:pt x="0" y="0"/>
                </a:moveTo>
                <a:lnTo>
                  <a:pt x="1148224" y="0"/>
                </a:lnTo>
                <a:lnTo>
                  <a:pt x="1148224" y="1141961"/>
                </a:lnTo>
                <a:lnTo>
                  <a:pt x="0" y="114196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848820" y="-173563"/>
            <a:ext cx="22754293" cy="10731069"/>
            <a:chOff x="0" y="0"/>
            <a:chExt cx="30339057" cy="143080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6030965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7605721" y="-390961"/>
            <a:ext cx="10803195" cy="13429403"/>
            <a:chOff x="0" y="0"/>
            <a:chExt cx="2845286" cy="35369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45286" cy="3536962"/>
            </a:xfrm>
            <a:custGeom>
              <a:avLst/>
              <a:gdLst/>
              <a:ahLst/>
              <a:cxnLst/>
              <a:rect r="r" b="b" t="t" l="l"/>
              <a:pathLst>
                <a:path h="3536962" w="2845286">
                  <a:moveTo>
                    <a:pt x="0" y="0"/>
                  </a:moveTo>
                  <a:lnTo>
                    <a:pt x="2845286" y="0"/>
                  </a:lnTo>
                  <a:lnTo>
                    <a:pt x="2845286" y="3536962"/>
                  </a:lnTo>
                  <a:lnTo>
                    <a:pt x="0" y="3536962"/>
                  </a:lnTo>
                  <a:close/>
                </a:path>
              </a:pathLst>
            </a:custGeom>
            <a:solidFill>
              <a:srgbClr val="8967A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845286" cy="35750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5103530" y="7107270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0" y="0"/>
                </a:moveTo>
                <a:lnTo>
                  <a:pt x="4998792" y="0"/>
                </a:lnTo>
                <a:lnTo>
                  <a:pt x="4998792" y="5148569"/>
                </a:lnTo>
                <a:lnTo>
                  <a:pt x="0" y="5148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195679" y="-2205500"/>
            <a:ext cx="3506208" cy="5148569"/>
          </a:xfrm>
          <a:custGeom>
            <a:avLst/>
            <a:gdLst/>
            <a:ahLst/>
            <a:cxnLst/>
            <a:rect r="r" b="b" t="t" l="l"/>
            <a:pathLst>
              <a:path h="5148569" w="3506208">
                <a:moveTo>
                  <a:pt x="0" y="0"/>
                </a:moveTo>
                <a:lnTo>
                  <a:pt x="3506208" y="0"/>
                </a:lnTo>
                <a:lnTo>
                  <a:pt x="3506208" y="5148569"/>
                </a:lnTo>
                <a:lnTo>
                  <a:pt x="0" y="5148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2569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095" y="2927443"/>
            <a:ext cx="4539538" cy="2888797"/>
          </a:xfrm>
          <a:custGeom>
            <a:avLst/>
            <a:gdLst/>
            <a:ahLst/>
            <a:cxnLst/>
            <a:rect r="r" b="b" t="t" l="l"/>
            <a:pathLst>
              <a:path h="2888797" w="4539538">
                <a:moveTo>
                  <a:pt x="0" y="0"/>
                </a:moveTo>
                <a:lnTo>
                  <a:pt x="4539538" y="0"/>
                </a:lnTo>
                <a:lnTo>
                  <a:pt x="4539538" y="2888797"/>
                </a:lnTo>
                <a:lnTo>
                  <a:pt x="0" y="28887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444853" y="574430"/>
            <a:ext cx="7834946" cy="8740812"/>
          </a:xfrm>
          <a:custGeom>
            <a:avLst/>
            <a:gdLst/>
            <a:ahLst/>
            <a:cxnLst/>
            <a:rect r="r" b="b" t="t" l="l"/>
            <a:pathLst>
              <a:path h="8740812" w="7834946">
                <a:moveTo>
                  <a:pt x="0" y="0"/>
                </a:moveTo>
                <a:lnTo>
                  <a:pt x="7834946" y="0"/>
                </a:lnTo>
                <a:lnTo>
                  <a:pt x="7834946" y="8740812"/>
                </a:lnTo>
                <a:lnTo>
                  <a:pt x="0" y="87408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251493" y="1737852"/>
            <a:ext cx="8351433" cy="2255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53"/>
              </a:lnSpc>
              <a:spcBef>
                <a:spcPct val="0"/>
              </a:spcBef>
            </a:pP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Warm-Up: Spot </a:t>
            </a: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the Superpower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861831" y="4542675"/>
            <a:ext cx="10264393" cy="364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Q: H</a:t>
            </a: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ave you ever fel</a:t>
            </a: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t sad because your friend was sad?</a:t>
            </a: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當看到身邊的朋友陷入困境時，先問問自己這兩個魔法問題：</a:t>
            </a:r>
          </a:p>
          <a:p>
            <a:pPr algn="ctr">
              <a:lnSpc>
                <a:spcPts val="3640"/>
              </a:lnSpc>
            </a:pP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Q:How would I feel if that happened to me?</a:t>
            </a:r>
          </a:p>
          <a:p>
            <a:pPr algn="ctr">
              <a:lnSpc>
                <a:spcPts val="3640"/>
              </a:lnSpc>
            </a:pP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Q:What would make me feel better?</a:t>
            </a:r>
          </a:p>
          <a:p>
            <a:pPr algn="ctr">
              <a:lnSpc>
                <a:spcPts val="3640"/>
              </a:lnSpc>
            </a:pPr>
          </a:p>
          <a:p>
            <a:pPr algn="ctr">
              <a:lnSpc>
                <a:spcPts val="3640"/>
              </a:lnSpc>
            </a:pP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7861831" y="8798001"/>
            <a:ext cx="2994331" cy="2977999"/>
          </a:xfrm>
          <a:custGeom>
            <a:avLst/>
            <a:gdLst/>
            <a:ahLst/>
            <a:cxnLst/>
            <a:rect r="r" b="b" t="t" l="l"/>
            <a:pathLst>
              <a:path h="2977999" w="2994331">
                <a:moveTo>
                  <a:pt x="0" y="0"/>
                </a:moveTo>
                <a:lnTo>
                  <a:pt x="2994332" y="0"/>
                </a:lnTo>
                <a:lnTo>
                  <a:pt x="2994332" y="2977998"/>
                </a:lnTo>
                <a:lnTo>
                  <a:pt x="0" y="29779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117491" y="-1670534"/>
            <a:ext cx="3645044" cy="3825905"/>
          </a:xfrm>
          <a:custGeom>
            <a:avLst/>
            <a:gdLst/>
            <a:ahLst/>
            <a:cxnLst/>
            <a:rect r="r" b="b" t="t" l="l"/>
            <a:pathLst>
              <a:path h="3825905" w="3645044">
                <a:moveTo>
                  <a:pt x="0" y="0"/>
                </a:moveTo>
                <a:lnTo>
                  <a:pt x="3645044" y="0"/>
                </a:lnTo>
                <a:lnTo>
                  <a:pt x="3645044" y="3825905"/>
                </a:lnTo>
                <a:lnTo>
                  <a:pt x="0" y="382590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075189" y="-619220"/>
            <a:ext cx="2274446" cy="2387300"/>
          </a:xfrm>
          <a:custGeom>
            <a:avLst/>
            <a:gdLst/>
            <a:ahLst/>
            <a:cxnLst/>
            <a:rect r="r" b="b" t="t" l="l"/>
            <a:pathLst>
              <a:path h="2387300" w="2274446">
                <a:moveTo>
                  <a:pt x="0" y="0"/>
                </a:moveTo>
                <a:lnTo>
                  <a:pt x="2274446" y="0"/>
                </a:lnTo>
                <a:lnTo>
                  <a:pt x="2274446" y="2387300"/>
                </a:lnTo>
                <a:lnTo>
                  <a:pt x="0" y="23873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587069" y="-222035"/>
            <a:ext cx="21462139" cy="10731069"/>
            <a:chOff x="0" y="0"/>
            <a:chExt cx="28616185" cy="143080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4308092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3" y="0"/>
                  </a:lnTo>
                  <a:lnTo>
                    <a:pt x="14308093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10335" y="806742"/>
            <a:ext cx="3421645" cy="8673516"/>
          </a:xfrm>
          <a:custGeom>
            <a:avLst/>
            <a:gdLst/>
            <a:ahLst/>
            <a:cxnLst/>
            <a:rect r="r" b="b" t="t" l="l"/>
            <a:pathLst>
              <a:path h="8673516" w="3421645">
                <a:moveTo>
                  <a:pt x="0" y="0"/>
                </a:moveTo>
                <a:lnTo>
                  <a:pt x="3421645" y="0"/>
                </a:lnTo>
                <a:lnTo>
                  <a:pt x="3421645" y="8673516"/>
                </a:lnTo>
                <a:lnTo>
                  <a:pt x="0" y="86735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125622" b="-10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167321" y="806742"/>
            <a:ext cx="3229833" cy="8640455"/>
          </a:xfrm>
          <a:custGeom>
            <a:avLst/>
            <a:gdLst/>
            <a:ahLst/>
            <a:cxnLst/>
            <a:rect r="r" b="b" t="t" l="l"/>
            <a:pathLst>
              <a:path h="8640455" w="3229833">
                <a:moveTo>
                  <a:pt x="0" y="0"/>
                </a:moveTo>
                <a:lnTo>
                  <a:pt x="3229833" y="0"/>
                </a:lnTo>
                <a:lnTo>
                  <a:pt x="3229833" y="8640455"/>
                </a:lnTo>
                <a:lnTo>
                  <a:pt x="0" y="86404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39021" t="0" r="0" b="-49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020343" y="231751"/>
            <a:ext cx="9927422" cy="5252509"/>
          </a:xfrm>
          <a:custGeom>
            <a:avLst/>
            <a:gdLst/>
            <a:ahLst/>
            <a:cxnLst/>
            <a:rect r="r" b="b" t="t" l="l"/>
            <a:pathLst>
              <a:path h="5252509" w="9927422">
                <a:moveTo>
                  <a:pt x="0" y="0"/>
                </a:moveTo>
                <a:lnTo>
                  <a:pt x="9927421" y="0"/>
                </a:lnTo>
                <a:lnTo>
                  <a:pt x="9927421" y="5252508"/>
                </a:lnTo>
                <a:lnTo>
                  <a:pt x="0" y="52525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-6349983" y="4728011"/>
            <a:ext cx="28846949" cy="13566500"/>
            <a:chOff x="0" y="0"/>
            <a:chExt cx="7597550" cy="357307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597550" cy="3573070"/>
            </a:xfrm>
            <a:custGeom>
              <a:avLst/>
              <a:gdLst/>
              <a:ahLst/>
              <a:cxnLst/>
              <a:rect r="r" b="b" t="t" l="l"/>
              <a:pathLst>
                <a:path h="3573070" w="7597550">
                  <a:moveTo>
                    <a:pt x="0" y="0"/>
                  </a:moveTo>
                  <a:lnTo>
                    <a:pt x="7597550" y="0"/>
                  </a:lnTo>
                  <a:lnTo>
                    <a:pt x="7597550" y="3573070"/>
                  </a:lnTo>
                  <a:lnTo>
                    <a:pt x="0" y="3573070"/>
                  </a:lnTo>
                  <a:close/>
                </a:path>
              </a:pathLst>
            </a:custGeom>
            <a:solidFill>
              <a:srgbClr val="8967A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7597550" cy="36111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-1142473" y="6684016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0" y="0"/>
                </a:moveTo>
                <a:lnTo>
                  <a:pt x="4998792" y="0"/>
                </a:lnTo>
                <a:lnTo>
                  <a:pt x="4998792" y="5148568"/>
                </a:lnTo>
                <a:lnTo>
                  <a:pt x="0" y="51485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14759904" y="6122015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4998792" y="0"/>
                </a:moveTo>
                <a:lnTo>
                  <a:pt x="0" y="0"/>
                </a:lnTo>
                <a:lnTo>
                  <a:pt x="0" y="5148568"/>
                </a:lnTo>
                <a:lnTo>
                  <a:pt x="4998792" y="5148568"/>
                </a:lnTo>
                <a:lnTo>
                  <a:pt x="499879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782380" y="7960313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0" y="0"/>
                </a:moveTo>
                <a:lnTo>
                  <a:pt x="3757329" y="0"/>
                </a:lnTo>
                <a:lnTo>
                  <a:pt x="3757329" y="1297987"/>
                </a:lnTo>
                <a:lnTo>
                  <a:pt x="0" y="129798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748291" y="7960313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0" y="0"/>
                </a:moveTo>
                <a:lnTo>
                  <a:pt x="3757329" y="0"/>
                </a:lnTo>
                <a:lnTo>
                  <a:pt x="3757329" y="1297987"/>
                </a:lnTo>
                <a:lnTo>
                  <a:pt x="0" y="129798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7267061" y="7960313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3757330" y="0"/>
                </a:moveTo>
                <a:lnTo>
                  <a:pt x="0" y="0"/>
                </a:lnTo>
                <a:lnTo>
                  <a:pt x="0" y="1297987"/>
                </a:lnTo>
                <a:lnTo>
                  <a:pt x="3757330" y="1297987"/>
                </a:lnTo>
                <a:lnTo>
                  <a:pt x="375733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953308" y="5232862"/>
            <a:ext cx="5252443" cy="1953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Understanding Empa</a:t>
            </a:r>
            <a:r>
              <a:rPr lang="en-US" sz="5600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thy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073491" y="5290012"/>
            <a:ext cx="8869575" cy="2277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Empa</a:t>
            </a: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thy is the ability to put ourselves in someone else’s shoes. It allows us to feel their struggles and joys. With </a:t>
            </a: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empathy, we can create deeper and more meaningful connections.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624457" y="8355024"/>
            <a:ext cx="4073174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Under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standing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958606" y="8355024"/>
            <a:ext cx="3336698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Connec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tion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267061" y="8355024"/>
            <a:ext cx="3757330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Compas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sion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6773884" y="-562872"/>
            <a:ext cx="1514116" cy="1589244"/>
          </a:xfrm>
          <a:custGeom>
            <a:avLst/>
            <a:gdLst/>
            <a:ahLst/>
            <a:cxnLst/>
            <a:rect r="r" b="b" t="t" l="l"/>
            <a:pathLst>
              <a:path h="1589244" w="1514116">
                <a:moveTo>
                  <a:pt x="0" y="0"/>
                </a:moveTo>
                <a:lnTo>
                  <a:pt x="1514116" y="0"/>
                </a:lnTo>
                <a:lnTo>
                  <a:pt x="1514116" y="1589245"/>
                </a:lnTo>
                <a:lnTo>
                  <a:pt x="0" y="158924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39191" y="-794622"/>
            <a:ext cx="1514116" cy="1589244"/>
          </a:xfrm>
          <a:custGeom>
            <a:avLst/>
            <a:gdLst/>
            <a:ahLst/>
            <a:cxnLst/>
            <a:rect r="r" b="b" t="t" l="l"/>
            <a:pathLst>
              <a:path h="1589244" w="1514116">
                <a:moveTo>
                  <a:pt x="0" y="0"/>
                </a:moveTo>
                <a:lnTo>
                  <a:pt x="1514117" y="0"/>
                </a:lnTo>
                <a:lnTo>
                  <a:pt x="1514117" y="1589244"/>
                </a:lnTo>
                <a:lnTo>
                  <a:pt x="0" y="158924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72072" y="-116767"/>
            <a:ext cx="21462139" cy="10731069"/>
            <a:chOff x="0" y="0"/>
            <a:chExt cx="28616185" cy="143080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4308092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3" y="0"/>
                  </a:lnTo>
                  <a:lnTo>
                    <a:pt x="14308093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6966627" y="-1207891"/>
            <a:ext cx="11321373" cy="13429403"/>
            <a:chOff x="0" y="0"/>
            <a:chExt cx="2981761" cy="35369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981761" cy="3536962"/>
            </a:xfrm>
            <a:custGeom>
              <a:avLst/>
              <a:gdLst/>
              <a:ahLst/>
              <a:cxnLst/>
              <a:rect r="r" b="b" t="t" l="l"/>
              <a:pathLst>
                <a:path h="3536962" w="2981761">
                  <a:moveTo>
                    <a:pt x="0" y="0"/>
                  </a:moveTo>
                  <a:lnTo>
                    <a:pt x="2981761" y="0"/>
                  </a:lnTo>
                  <a:lnTo>
                    <a:pt x="2981761" y="3536962"/>
                  </a:lnTo>
                  <a:lnTo>
                    <a:pt x="0" y="3536962"/>
                  </a:lnTo>
                  <a:close/>
                </a:path>
              </a:pathLst>
            </a:custGeom>
            <a:solidFill>
              <a:srgbClr val="8967A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981761" cy="35750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5103530" y="7107270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0" y="0"/>
                </a:moveTo>
                <a:lnTo>
                  <a:pt x="4998792" y="0"/>
                </a:lnTo>
                <a:lnTo>
                  <a:pt x="4998792" y="5148569"/>
                </a:lnTo>
                <a:lnTo>
                  <a:pt x="0" y="5148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148263" y="-2574284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0" y="0"/>
                </a:moveTo>
                <a:lnTo>
                  <a:pt x="4998792" y="0"/>
                </a:lnTo>
                <a:lnTo>
                  <a:pt x="4998792" y="5148568"/>
                </a:lnTo>
                <a:lnTo>
                  <a:pt x="0" y="5148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389725" y="5763361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0" y="0"/>
                </a:moveTo>
                <a:lnTo>
                  <a:pt x="3757330" y="0"/>
                </a:lnTo>
                <a:lnTo>
                  <a:pt x="3757330" y="1297986"/>
                </a:lnTo>
                <a:lnTo>
                  <a:pt x="0" y="12979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2687416" y="5763361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3757329" y="0"/>
                </a:moveTo>
                <a:lnTo>
                  <a:pt x="0" y="0"/>
                </a:lnTo>
                <a:lnTo>
                  <a:pt x="0" y="1297986"/>
                </a:lnTo>
                <a:lnTo>
                  <a:pt x="3757329" y="1297986"/>
                </a:lnTo>
                <a:lnTo>
                  <a:pt x="375732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10678131" y="7545623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3757330" y="0"/>
                </a:moveTo>
                <a:lnTo>
                  <a:pt x="0" y="0"/>
                </a:lnTo>
                <a:lnTo>
                  <a:pt x="0" y="1297986"/>
                </a:lnTo>
                <a:lnTo>
                  <a:pt x="3757330" y="1297986"/>
                </a:lnTo>
                <a:lnTo>
                  <a:pt x="375733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92695" y="1028700"/>
            <a:ext cx="5007183" cy="8633073"/>
          </a:xfrm>
          <a:custGeom>
            <a:avLst/>
            <a:gdLst/>
            <a:ahLst/>
            <a:cxnLst/>
            <a:rect r="r" b="b" t="t" l="l"/>
            <a:pathLst>
              <a:path h="8633073" w="5007183">
                <a:moveTo>
                  <a:pt x="0" y="0"/>
                </a:moveTo>
                <a:lnTo>
                  <a:pt x="5007182" y="0"/>
                </a:lnTo>
                <a:lnTo>
                  <a:pt x="5007182" y="8633073"/>
                </a:lnTo>
                <a:lnTo>
                  <a:pt x="0" y="86330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9065370" y="6158071"/>
            <a:ext cx="2406041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H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elping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070961" y="6054531"/>
            <a:ext cx="2990239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S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upport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ing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928788" y="7853341"/>
            <a:ext cx="3256016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Conn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ection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786946" y="1568202"/>
            <a:ext cx="4292764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Inclusion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060798" y="3695142"/>
            <a:ext cx="9472608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spc="299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 Key Phrase: Do you want to play with me?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-1497166" y="6970692"/>
            <a:ext cx="2994331" cy="2977999"/>
          </a:xfrm>
          <a:custGeom>
            <a:avLst/>
            <a:gdLst/>
            <a:ahLst/>
            <a:cxnLst/>
            <a:rect r="r" b="b" t="t" l="l"/>
            <a:pathLst>
              <a:path h="2977999" w="2994331">
                <a:moveTo>
                  <a:pt x="0" y="0"/>
                </a:moveTo>
                <a:lnTo>
                  <a:pt x="2994332" y="0"/>
                </a:lnTo>
                <a:lnTo>
                  <a:pt x="2994332" y="2977999"/>
                </a:lnTo>
                <a:lnTo>
                  <a:pt x="0" y="29779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279423" y="-1860097"/>
            <a:ext cx="4539538" cy="2888797"/>
          </a:xfrm>
          <a:custGeom>
            <a:avLst/>
            <a:gdLst/>
            <a:ahLst/>
            <a:cxnLst/>
            <a:rect r="r" b="b" t="t" l="l"/>
            <a:pathLst>
              <a:path h="2888797" w="4539538">
                <a:moveTo>
                  <a:pt x="0" y="0"/>
                </a:moveTo>
                <a:lnTo>
                  <a:pt x="4539537" y="0"/>
                </a:lnTo>
                <a:lnTo>
                  <a:pt x="4539537" y="2888797"/>
                </a:lnTo>
                <a:lnTo>
                  <a:pt x="0" y="28887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7659423" y="9258300"/>
            <a:ext cx="1769019" cy="1759369"/>
          </a:xfrm>
          <a:custGeom>
            <a:avLst/>
            <a:gdLst/>
            <a:ahLst/>
            <a:cxnLst/>
            <a:rect r="r" b="b" t="t" l="l"/>
            <a:pathLst>
              <a:path h="1759369" w="1769019">
                <a:moveTo>
                  <a:pt x="0" y="0"/>
                </a:moveTo>
                <a:lnTo>
                  <a:pt x="1769019" y="0"/>
                </a:lnTo>
                <a:lnTo>
                  <a:pt x="1769019" y="1759369"/>
                </a:lnTo>
                <a:lnTo>
                  <a:pt x="0" y="17593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848820" y="-173563"/>
            <a:ext cx="22754293" cy="10731069"/>
            <a:chOff x="0" y="0"/>
            <a:chExt cx="30339057" cy="143080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6030965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7605721" y="-390961"/>
            <a:ext cx="10803195" cy="13429403"/>
            <a:chOff x="0" y="0"/>
            <a:chExt cx="2845286" cy="35369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45286" cy="3536962"/>
            </a:xfrm>
            <a:custGeom>
              <a:avLst/>
              <a:gdLst/>
              <a:ahLst/>
              <a:cxnLst/>
              <a:rect r="r" b="b" t="t" l="l"/>
              <a:pathLst>
                <a:path h="3536962" w="2845286">
                  <a:moveTo>
                    <a:pt x="0" y="0"/>
                  </a:moveTo>
                  <a:lnTo>
                    <a:pt x="2845286" y="0"/>
                  </a:lnTo>
                  <a:lnTo>
                    <a:pt x="2845286" y="3536962"/>
                  </a:lnTo>
                  <a:lnTo>
                    <a:pt x="0" y="3536962"/>
                  </a:lnTo>
                  <a:close/>
                </a:path>
              </a:pathLst>
            </a:custGeom>
            <a:solidFill>
              <a:srgbClr val="8967A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845286" cy="35750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5103530" y="7107270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0" y="0"/>
                </a:moveTo>
                <a:lnTo>
                  <a:pt x="4998792" y="0"/>
                </a:lnTo>
                <a:lnTo>
                  <a:pt x="4998792" y="5148569"/>
                </a:lnTo>
                <a:lnTo>
                  <a:pt x="0" y="5148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195679" y="-2205500"/>
            <a:ext cx="3506208" cy="5148569"/>
          </a:xfrm>
          <a:custGeom>
            <a:avLst/>
            <a:gdLst/>
            <a:ahLst/>
            <a:cxnLst/>
            <a:rect r="r" b="b" t="t" l="l"/>
            <a:pathLst>
              <a:path h="5148569" w="3506208">
                <a:moveTo>
                  <a:pt x="0" y="0"/>
                </a:moveTo>
                <a:lnTo>
                  <a:pt x="3506208" y="0"/>
                </a:lnTo>
                <a:lnTo>
                  <a:pt x="3506208" y="5148569"/>
                </a:lnTo>
                <a:lnTo>
                  <a:pt x="0" y="5148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2569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095" y="2927443"/>
            <a:ext cx="4539538" cy="2888797"/>
          </a:xfrm>
          <a:custGeom>
            <a:avLst/>
            <a:gdLst/>
            <a:ahLst/>
            <a:cxnLst/>
            <a:rect r="r" b="b" t="t" l="l"/>
            <a:pathLst>
              <a:path h="2888797" w="4539538">
                <a:moveTo>
                  <a:pt x="0" y="0"/>
                </a:moveTo>
                <a:lnTo>
                  <a:pt x="4539538" y="0"/>
                </a:lnTo>
                <a:lnTo>
                  <a:pt x="4539538" y="2888797"/>
                </a:lnTo>
                <a:lnTo>
                  <a:pt x="0" y="28887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444853" y="574430"/>
            <a:ext cx="7834946" cy="8740812"/>
          </a:xfrm>
          <a:custGeom>
            <a:avLst/>
            <a:gdLst/>
            <a:ahLst/>
            <a:cxnLst/>
            <a:rect r="r" b="b" t="t" l="l"/>
            <a:pathLst>
              <a:path h="8740812" w="7834946">
                <a:moveTo>
                  <a:pt x="0" y="0"/>
                </a:moveTo>
                <a:lnTo>
                  <a:pt x="7834946" y="0"/>
                </a:lnTo>
                <a:lnTo>
                  <a:pt x="7834946" y="8740812"/>
                </a:lnTo>
                <a:lnTo>
                  <a:pt x="0" y="87408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251493" y="1737852"/>
            <a:ext cx="8351433" cy="1107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53"/>
              </a:lnSpc>
              <a:spcBef>
                <a:spcPct val="0"/>
              </a:spcBef>
            </a:pP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Patience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861831" y="4542675"/>
            <a:ext cx="1026439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spc="299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Key Phrase: Let’s take our time.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7861831" y="8798001"/>
            <a:ext cx="2994331" cy="2977999"/>
          </a:xfrm>
          <a:custGeom>
            <a:avLst/>
            <a:gdLst/>
            <a:ahLst/>
            <a:cxnLst/>
            <a:rect r="r" b="b" t="t" l="l"/>
            <a:pathLst>
              <a:path h="2977999" w="2994331">
                <a:moveTo>
                  <a:pt x="0" y="0"/>
                </a:moveTo>
                <a:lnTo>
                  <a:pt x="2994332" y="0"/>
                </a:lnTo>
                <a:lnTo>
                  <a:pt x="2994332" y="2977998"/>
                </a:lnTo>
                <a:lnTo>
                  <a:pt x="0" y="29779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117491" y="-1670534"/>
            <a:ext cx="3645044" cy="3825905"/>
          </a:xfrm>
          <a:custGeom>
            <a:avLst/>
            <a:gdLst/>
            <a:ahLst/>
            <a:cxnLst/>
            <a:rect r="r" b="b" t="t" l="l"/>
            <a:pathLst>
              <a:path h="3825905" w="3645044">
                <a:moveTo>
                  <a:pt x="0" y="0"/>
                </a:moveTo>
                <a:lnTo>
                  <a:pt x="3645044" y="0"/>
                </a:lnTo>
                <a:lnTo>
                  <a:pt x="3645044" y="3825905"/>
                </a:lnTo>
                <a:lnTo>
                  <a:pt x="0" y="382590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075189" y="-619220"/>
            <a:ext cx="2274446" cy="2387300"/>
          </a:xfrm>
          <a:custGeom>
            <a:avLst/>
            <a:gdLst/>
            <a:ahLst/>
            <a:cxnLst/>
            <a:rect r="r" b="b" t="t" l="l"/>
            <a:pathLst>
              <a:path h="2387300" w="2274446">
                <a:moveTo>
                  <a:pt x="0" y="0"/>
                </a:moveTo>
                <a:lnTo>
                  <a:pt x="2274446" y="0"/>
                </a:lnTo>
                <a:lnTo>
                  <a:pt x="2274446" y="2387300"/>
                </a:lnTo>
                <a:lnTo>
                  <a:pt x="0" y="23873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389725" y="5763361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0" y="0"/>
                </a:moveTo>
                <a:lnTo>
                  <a:pt x="3757330" y="0"/>
                </a:lnTo>
                <a:lnTo>
                  <a:pt x="3757330" y="1297986"/>
                </a:lnTo>
                <a:lnTo>
                  <a:pt x="0" y="129798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9065370" y="6158071"/>
            <a:ext cx="2406041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H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elping</a:t>
            </a:r>
          </a:p>
        </p:txBody>
      </p:sp>
      <p:sp>
        <p:nvSpPr>
          <p:cNvPr name="Freeform 19" id="19"/>
          <p:cNvSpPr/>
          <p:nvPr/>
        </p:nvSpPr>
        <p:spPr>
          <a:xfrm flipH="true" flipV="false" rot="0">
            <a:off x="12687416" y="5763361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3757329" y="0"/>
                </a:moveTo>
                <a:lnTo>
                  <a:pt x="0" y="0"/>
                </a:lnTo>
                <a:lnTo>
                  <a:pt x="0" y="1297986"/>
                </a:lnTo>
                <a:lnTo>
                  <a:pt x="3757329" y="1297986"/>
                </a:lnTo>
                <a:lnTo>
                  <a:pt x="3757329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3070961" y="6054531"/>
            <a:ext cx="2990239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S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upport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ing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72072" y="-116767"/>
            <a:ext cx="21462139" cy="10731069"/>
            <a:chOff x="0" y="0"/>
            <a:chExt cx="28616185" cy="143080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4308092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3" y="0"/>
                  </a:lnTo>
                  <a:lnTo>
                    <a:pt x="14308093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7781496" y="-710173"/>
            <a:ext cx="19821391" cy="13429403"/>
            <a:chOff x="0" y="0"/>
            <a:chExt cx="5220449" cy="353696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220449" cy="3536962"/>
            </a:xfrm>
            <a:custGeom>
              <a:avLst/>
              <a:gdLst/>
              <a:ahLst/>
              <a:cxnLst/>
              <a:rect r="r" b="b" t="t" l="l"/>
              <a:pathLst>
                <a:path h="3536962" w="5220449">
                  <a:moveTo>
                    <a:pt x="0" y="0"/>
                  </a:moveTo>
                  <a:lnTo>
                    <a:pt x="5220449" y="0"/>
                  </a:lnTo>
                  <a:lnTo>
                    <a:pt x="5220449" y="3536962"/>
                  </a:lnTo>
                  <a:lnTo>
                    <a:pt x="0" y="3536962"/>
                  </a:lnTo>
                  <a:close/>
                </a:path>
              </a:pathLst>
            </a:custGeom>
            <a:solidFill>
              <a:srgbClr val="8967A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5220449" cy="35750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835606" y="6004528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0" y="0"/>
                </a:moveTo>
                <a:lnTo>
                  <a:pt x="3757330" y="0"/>
                </a:lnTo>
                <a:lnTo>
                  <a:pt x="3757330" y="1297987"/>
                </a:lnTo>
                <a:lnTo>
                  <a:pt x="0" y="1297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6133296" y="6004528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3757330" y="0"/>
                </a:moveTo>
                <a:lnTo>
                  <a:pt x="0" y="0"/>
                </a:lnTo>
                <a:lnTo>
                  <a:pt x="0" y="1297987"/>
                </a:lnTo>
                <a:lnTo>
                  <a:pt x="3757330" y="1297987"/>
                </a:lnTo>
                <a:lnTo>
                  <a:pt x="375733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4124012" y="7786790"/>
            <a:ext cx="3757330" cy="1297987"/>
          </a:xfrm>
          <a:custGeom>
            <a:avLst/>
            <a:gdLst/>
            <a:ahLst/>
            <a:cxnLst/>
            <a:rect r="r" b="b" t="t" l="l"/>
            <a:pathLst>
              <a:path h="1297987" w="3757330">
                <a:moveTo>
                  <a:pt x="3757329" y="0"/>
                </a:moveTo>
                <a:lnTo>
                  <a:pt x="0" y="0"/>
                </a:lnTo>
                <a:lnTo>
                  <a:pt x="0" y="1297987"/>
                </a:lnTo>
                <a:lnTo>
                  <a:pt x="3757329" y="1297987"/>
                </a:lnTo>
                <a:lnTo>
                  <a:pt x="375732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271764" y="6399239"/>
            <a:ext cx="2885014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Listening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133296" y="6295699"/>
            <a:ext cx="3757330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Valu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ing others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124012" y="8094508"/>
            <a:ext cx="3757330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F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a</a:t>
            </a:r>
            <a:r>
              <a:rPr lang="en-US" b="true" sz="3499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ir treatment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124012" y="2136861"/>
            <a:ext cx="4787549" cy="1107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53"/>
              </a:lnSpc>
              <a:spcBef>
                <a:spcPct val="0"/>
              </a:spcBef>
            </a:pP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Acceptance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39979" y="4166203"/>
            <a:ext cx="9676481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spc="299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K</a:t>
            </a:r>
            <a:r>
              <a:rPr lang="en-US" sz="2999" spc="299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ey Phrase: "We can make mistakes to</a:t>
            </a:r>
            <a:r>
              <a:rPr lang="en-US" sz="2999" spc="299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gether."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-1372072" y="-1232802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0" y="0"/>
                </a:moveTo>
                <a:lnTo>
                  <a:pt x="4998792" y="0"/>
                </a:lnTo>
                <a:lnTo>
                  <a:pt x="4998792" y="5148569"/>
                </a:lnTo>
                <a:lnTo>
                  <a:pt x="0" y="51485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011961" y="7005589"/>
            <a:ext cx="4998792" cy="5148569"/>
          </a:xfrm>
          <a:custGeom>
            <a:avLst/>
            <a:gdLst/>
            <a:ahLst/>
            <a:cxnLst/>
            <a:rect r="r" b="b" t="t" l="l"/>
            <a:pathLst>
              <a:path h="5148569" w="4998792">
                <a:moveTo>
                  <a:pt x="0" y="0"/>
                </a:moveTo>
                <a:lnTo>
                  <a:pt x="4998792" y="0"/>
                </a:lnTo>
                <a:lnTo>
                  <a:pt x="4998792" y="5148569"/>
                </a:lnTo>
                <a:lnTo>
                  <a:pt x="0" y="51485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9551439" y="317793"/>
            <a:ext cx="10360197" cy="11373470"/>
          </a:xfrm>
          <a:custGeom>
            <a:avLst/>
            <a:gdLst/>
            <a:ahLst/>
            <a:cxnLst/>
            <a:rect r="r" b="b" t="t" l="l"/>
            <a:pathLst>
              <a:path h="11373470" w="10360197">
                <a:moveTo>
                  <a:pt x="10360198" y="0"/>
                </a:moveTo>
                <a:lnTo>
                  <a:pt x="0" y="0"/>
                </a:lnTo>
                <a:lnTo>
                  <a:pt x="0" y="11373470"/>
                </a:lnTo>
                <a:lnTo>
                  <a:pt x="10360198" y="11373470"/>
                </a:lnTo>
                <a:lnTo>
                  <a:pt x="1036019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558113" y="393438"/>
            <a:ext cx="1769019" cy="1759369"/>
          </a:xfrm>
          <a:custGeom>
            <a:avLst/>
            <a:gdLst/>
            <a:ahLst/>
            <a:cxnLst/>
            <a:rect r="r" b="b" t="t" l="l"/>
            <a:pathLst>
              <a:path h="1759369" w="1769019">
                <a:moveTo>
                  <a:pt x="0" y="0"/>
                </a:moveTo>
                <a:lnTo>
                  <a:pt x="1769018" y="0"/>
                </a:lnTo>
                <a:lnTo>
                  <a:pt x="1769018" y="1759369"/>
                </a:lnTo>
                <a:lnTo>
                  <a:pt x="0" y="175936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-2165250" y="8236760"/>
            <a:ext cx="6155912" cy="3917398"/>
          </a:xfrm>
          <a:custGeom>
            <a:avLst/>
            <a:gdLst/>
            <a:ahLst/>
            <a:cxnLst/>
            <a:rect r="r" b="b" t="t" l="l"/>
            <a:pathLst>
              <a:path h="3917398" w="6155912">
                <a:moveTo>
                  <a:pt x="0" y="0"/>
                </a:moveTo>
                <a:lnTo>
                  <a:pt x="6155912" y="0"/>
                </a:lnTo>
                <a:lnTo>
                  <a:pt x="6155912" y="3917398"/>
                </a:lnTo>
                <a:lnTo>
                  <a:pt x="0" y="391739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7019545" y="3023846"/>
            <a:ext cx="2536909" cy="2523072"/>
          </a:xfrm>
          <a:custGeom>
            <a:avLst/>
            <a:gdLst/>
            <a:ahLst/>
            <a:cxnLst/>
            <a:rect r="r" b="b" t="t" l="l"/>
            <a:pathLst>
              <a:path h="2523072" w="2536909">
                <a:moveTo>
                  <a:pt x="0" y="0"/>
                </a:moveTo>
                <a:lnTo>
                  <a:pt x="2536910" y="0"/>
                </a:lnTo>
                <a:lnTo>
                  <a:pt x="2536910" y="2523071"/>
                </a:lnTo>
                <a:lnTo>
                  <a:pt x="0" y="252307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72072" y="-116767"/>
            <a:ext cx="21462139" cy="10731069"/>
            <a:chOff x="0" y="0"/>
            <a:chExt cx="28616185" cy="143080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4308092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3" y="0"/>
                  </a:lnTo>
                  <a:lnTo>
                    <a:pt x="14308093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3482208" y="819159"/>
            <a:ext cx="11664115" cy="9574336"/>
            <a:chOff x="0" y="0"/>
            <a:chExt cx="3072030" cy="252163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72030" cy="2521636"/>
            </a:xfrm>
            <a:custGeom>
              <a:avLst/>
              <a:gdLst/>
              <a:ahLst/>
              <a:cxnLst/>
              <a:rect r="r" b="b" t="t" l="l"/>
              <a:pathLst>
                <a:path h="2521636" w="3072030">
                  <a:moveTo>
                    <a:pt x="0" y="0"/>
                  </a:moveTo>
                  <a:lnTo>
                    <a:pt x="3072030" y="0"/>
                  </a:lnTo>
                  <a:lnTo>
                    <a:pt x="3072030" y="2521636"/>
                  </a:lnTo>
                  <a:lnTo>
                    <a:pt x="0" y="2521636"/>
                  </a:lnTo>
                  <a:close/>
                </a:path>
              </a:pathLst>
            </a:custGeom>
            <a:solidFill>
              <a:srgbClr val="8967A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072030" cy="25597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4700344" y="1135064"/>
            <a:ext cx="9091632" cy="2255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53"/>
              </a:lnSpc>
              <a:spcBef>
                <a:spcPct val="0"/>
              </a:spcBef>
            </a:pP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Group Role-Play Activ</a:t>
            </a: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ity​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049124" y="3654042"/>
            <a:ext cx="8636012" cy="5605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32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Empathy Role Play (12 mins.)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2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Form teams: 3~4人一組，抽取同理心情境卡(如：轉學生獨自用餐、考試落敗、體育課跌倒）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2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Two Magic Questions: 討論 "How would I feel?" 與 "What would make me feel better?"​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2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3. Practice &amp; Show: 運用至少一句課堂關懷句型演練短劇，並邀請小組上台展現同理行動。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1068016" y="-1443260"/>
            <a:ext cx="3645044" cy="3825905"/>
          </a:xfrm>
          <a:custGeom>
            <a:avLst/>
            <a:gdLst/>
            <a:ahLst/>
            <a:cxnLst/>
            <a:rect r="r" b="b" t="t" l="l"/>
            <a:pathLst>
              <a:path h="3825905" w="3645044">
                <a:moveTo>
                  <a:pt x="0" y="0"/>
                </a:moveTo>
                <a:lnTo>
                  <a:pt x="3645044" y="0"/>
                </a:lnTo>
                <a:lnTo>
                  <a:pt x="3645044" y="3825905"/>
                </a:lnTo>
                <a:lnTo>
                  <a:pt x="0" y="38259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88566" y="-1740029"/>
            <a:ext cx="5101681" cy="3246525"/>
          </a:xfrm>
          <a:custGeom>
            <a:avLst/>
            <a:gdLst/>
            <a:ahLst/>
            <a:cxnLst/>
            <a:rect r="r" b="b" t="t" l="l"/>
            <a:pathLst>
              <a:path h="3246525" w="5101681">
                <a:moveTo>
                  <a:pt x="0" y="0"/>
                </a:moveTo>
                <a:lnTo>
                  <a:pt x="5101682" y="0"/>
                </a:lnTo>
                <a:lnTo>
                  <a:pt x="5101682" y="3246525"/>
                </a:lnTo>
                <a:lnTo>
                  <a:pt x="0" y="32465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12626631" y="1602383"/>
            <a:ext cx="2349426" cy="2419821"/>
          </a:xfrm>
          <a:custGeom>
            <a:avLst/>
            <a:gdLst/>
            <a:ahLst/>
            <a:cxnLst/>
            <a:rect r="r" b="b" t="t" l="l"/>
            <a:pathLst>
              <a:path h="2419821" w="2349426">
                <a:moveTo>
                  <a:pt x="2349427" y="0"/>
                </a:moveTo>
                <a:lnTo>
                  <a:pt x="0" y="0"/>
                </a:lnTo>
                <a:lnTo>
                  <a:pt x="0" y="2419821"/>
                </a:lnTo>
                <a:lnTo>
                  <a:pt x="2349427" y="2419821"/>
                </a:lnTo>
                <a:lnTo>
                  <a:pt x="234942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311942" y="1602383"/>
            <a:ext cx="2349426" cy="2419821"/>
          </a:xfrm>
          <a:custGeom>
            <a:avLst/>
            <a:gdLst/>
            <a:ahLst/>
            <a:cxnLst/>
            <a:rect r="r" b="b" t="t" l="l"/>
            <a:pathLst>
              <a:path h="2419821" w="2349426">
                <a:moveTo>
                  <a:pt x="0" y="0"/>
                </a:moveTo>
                <a:lnTo>
                  <a:pt x="2349427" y="0"/>
                </a:lnTo>
                <a:lnTo>
                  <a:pt x="2349427" y="2419821"/>
                </a:lnTo>
                <a:lnTo>
                  <a:pt x="0" y="24198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754506" y="2009187"/>
            <a:ext cx="4265010" cy="11409761"/>
          </a:xfrm>
          <a:custGeom>
            <a:avLst/>
            <a:gdLst/>
            <a:ahLst/>
            <a:cxnLst/>
            <a:rect r="r" b="b" t="t" l="l"/>
            <a:pathLst>
              <a:path h="11409761" w="4265010">
                <a:moveTo>
                  <a:pt x="4265009" y="0"/>
                </a:moveTo>
                <a:lnTo>
                  <a:pt x="0" y="0"/>
                </a:lnTo>
                <a:lnTo>
                  <a:pt x="0" y="11409760"/>
                </a:lnTo>
                <a:lnTo>
                  <a:pt x="4265009" y="11409760"/>
                </a:lnTo>
                <a:lnTo>
                  <a:pt x="426500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39021" t="0" r="0" b="-492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13685135" y="2009187"/>
            <a:ext cx="4518299" cy="11453417"/>
          </a:xfrm>
          <a:custGeom>
            <a:avLst/>
            <a:gdLst/>
            <a:ahLst/>
            <a:cxnLst/>
            <a:rect r="r" b="b" t="t" l="l"/>
            <a:pathLst>
              <a:path h="11453417" w="4518299">
                <a:moveTo>
                  <a:pt x="4518299" y="0"/>
                </a:moveTo>
                <a:lnTo>
                  <a:pt x="0" y="0"/>
                </a:lnTo>
                <a:lnTo>
                  <a:pt x="0" y="11453417"/>
                </a:lnTo>
                <a:lnTo>
                  <a:pt x="4518299" y="11453417"/>
                </a:lnTo>
                <a:lnTo>
                  <a:pt x="4518299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-125622" b="-109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54588" y="8733748"/>
            <a:ext cx="1148224" cy="1141961"/>
          </a:xfrm>
          <a:custGeom>
            <a:avLst/>
            <a:gdLst/>
            <a:ahLst/>
            <a:cxnLst/>
            <a:rect r="r" b="b" t="t" l="l"/>
            <a:pathLst>
              <a:path h="1141961" w="1148224">
                <a:moveTo>
                  <a:pt x="0" y="0"/>
                </a:moveTo>
                <a:lnTo>
                  <a:pt x="1148224" y="0"/>
                </a:lnTo>
                <a:lnTo>
                  <a:pt x="1148224" y="1141961"/>
                </a:lnTo>
                <a:lnTo>
                  <a:pt x="0" y="114196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701267" y="-570980"/>
            <a:ext cx="1148224" cy="1141961"/>
          </a:xfrm>
          <a:custGeom>
            <a:avLst/>
            <a:gdLst/>
            <a:ahLst/>
            <a:cxnLst/>
            <a:rect r="r" b="b" t="t" l="l"/>
            <a:pathLst>
              <a:path h="1141961" w="1148224">
                <a:moveTo>
                  <a:pt x="0" y="0"/>
                </a:moveTo>
                <a:lnTo>
                  <a:pt x="1148224" y="0"/>
                </a:lnTo>
                <a:lnTo>
                  <a:pt x="1148224" y="1141960"/>
                </a:lnTo>
                <a:lnTo>
                  <a:pt x="0" y="114196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857250" y="3328988"/>
          <a:ext cx="16497300" cy="4848295"/>
        </p:xfrm>
        <a:graphic>
          <a:graphicData uri="http://schemas.openxmlformats.org/drawingml/2006/table">
            <a:tbl>
              <a:tblPr/>
              <a:tblGrid>
                <a:gridCol w="7423696"/>
                <a:gridCol w="5774010"/>
                <a:gridCol w="3299594"/>
              </a:tblGrid>
              <a:tr h="11727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509"/>
                        </a:lnSpc>
                        <a:defRPr/>
                      </a:pPr>
                      <a:r>
                        <a:rPr lang="en-US" sz="2924" b="true">
                          <a:solidFill>
                            <a:srgbClr val="FFFFFF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Story Situation (情境)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30A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509"/>
                        </a:lnSpc>
                        <a:defRPr/>
                      </a:pPr>
                      <a:r>
                        <a:rPr lang="en-US" sz="2924" b="true">
                          <a:solidFill>
                            <a:srgbClr val="FFFFFF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Empathetic Response (同理回應)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30A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509"/>
                        </a:lnSpc>
                        <a:defRPr/>
                      </a:pPr>
                      <a:r>
                        <a:rPr lang="en-US" sz="2924" b="true">
                          <a:solidFill>
                            <a:srgbClr val="FFFFFF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Core Value</a:t>
                      </a:r>
                      <a:endParaRPr lang="en-US" sz="1100"/>
                    </a:p>
                    <a:p>
                      <a:pPr algn="ctr">
                        <a:lnSpc>
                          <a:spcPts val="3509"/>
                        </a:lnSpc>
                      </a:pPr>
                      <a:r>
                        <a:rPr lang="en-US" sz="2924" b="true">
                          <a:solidFill>
                            <a:srgbClr val="FFFFFF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 (核心價值)</a:t>
                      </a:r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30A3"/>
                    </a:solidFill>
                  </a:tcPr>
                </a:tc>
              </a:tr>
              <a:tr h="127529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9"/>
                        </a:lnSpc>
                        <a:defRPr/>
                      </a:pPr>
                      <a:r>
                        <a:rPr lang="en-US" sz="2924" b="true">
                          <a:solidFill>
                            <a:srgbClr val="475569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1. Alia is a new student and sits alone during recess.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9"/>
                        </a:lnSpc>
                        <a:defRPr/>
                      </a:pPr>
                      <a:r>
                        <a:rPr lang="en-US" sz="2924" b="true">
                          <a:solidFill>
                            <a:srgbClr val="475569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"Do you want to play hopscotch with me?"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9"/>
                        </a:lnSpc>
                        <a:defRPr/>
                      </a:pP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0013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9"/>
                        </a:lnSpc>
                        <a:defRPr/>
                      </a:pPr>
                      <a:r>
                        <a:rPr lang="en-US" sz="2924" b="true">
                          <a:solidFill>
                            <a:srgbClr val="475569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2. Zahra is afraid of reading out loud because of mistakes.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9"/>
                        </a:lnSpc>
                        <a:defRPr/>
                      </a:pPr>
                      <a:r>
                        <a:rPr lang="en-US" sz="2924" b="true">
                          <a:solidFill>
                            <a:srgbClr val="475569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"We can practice and make mistakes together!"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9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3509"/>
                        </a:lnSpc>
                      </a:pPr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12001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9"/>
                        </a:lnSpc>
                        <a:defRPr/>
                      </a:pPr>
                      <a:r>
                        <a:rPr lang="en-US" sz="2924" b="true">
                          <a:solidFill>
                            <a:srgbClr val="475569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3. Darren hurt his foot and is struggling to keep up.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9"/>
                        </a:lnSpc>
                        <a:defRPr/>
                      </a:pPr>
                      <a:r>
                        <a:rPr lang="en-US" sz="2924" b="true">
                          <a:solidFill>
                            <a:srgbClr val="475569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"Don't worry. Let's take our time and walk together."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9"/>
                        </a:lnSpc>
                        <a:defRPr/>
                      </a:pPr>
                      <a:endParaRPr lang="en-US" sz="1100"/>
                    </a:p>
                  </a:txBody>
                  <a:tcPr marL="63500" marR="63500" marT="63500" marB="635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name="Group 5" id="5"/>
          <p:cNvGrpSpPr/>
          <p:nvPr/>
        </p:nvGrpSpPr>
        <p:grpSpPr>
          <a:xfrm rot="0">
            <a:off x="871538" y="5529262"/>
            <a:ext cx="7445121" cy="14288"/>
            <a:chOff x="0" y="0"/>
            <a:chExt cx="9926828" cy="1905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926828" cy="19050"/>
            </a:xfrm>
            <a:custGeom>
              <a:avLst/>
              <a:gdLst/>
              <a:ahLst/>
              <a:cxnLst/>
              <a:rect r="r" b="b" t="t" l="l"/>
              <a:pathLst>
                <a:path h="19050" w="9926828">
                  <a:moveTo>
                    <a:pt x="0" y="0"/>
                  </a:moveTo>
                  <a:lnTo>
                    <a:pt x="9926828" y="0"/>
                  </a:lnTo>
                  <a:lnTo>
                    <a:pt x="9926828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1F5F9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316658" y="5529262"/>
            <a:ext cx="5790676" cy="14288"/>
            <a:chOff x="0" y="0"/>
            <a:chExt cx="7720902" cy="1905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720965" cy="19050"/>
            </a:xfrm>
            <a:custGeom>
              <a:avLst/>
              <a:gdLst/>
              <a:ahLst/>
              <a:cxnLst/>
              <a:rect r="r" b="b" t="t" l="l"/>
              <a:pathLst>
                <a:path h="19050" w="7720965">
                  <a:moveTo>
                    <a:pt x="0" y="0"/>
                  </a:moveTo>
                  <a:lnTo>
                    <a:pt x="7720965" y="0"/>
                  </a:lnTo>
                  <a:lnTo>
                    <a:pt x="772096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1F5F9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107344" y="5529262"/>
            <a:ext cx="3309118" cy="14288"/>
            <a:chOff x="0" y="0"/>
            <a:chExt cx="4412158" cy="1905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412107" cy="19050"/>
            </a:xfrm>
            <a:custGeom>
              <a:avLst/>
              <a:gdLst/>
              <a:ahLst/>
              <a:cxnLst/>
              <a:rect r="r" b="b" t="t" l="l"/>
              <a:pathLst>
                <a:path h="19050" w="4412107">
                  <a:moveTo>
                    <a:pt x="0" y="0"/>
                  </a:moveTo>
                  <a:lnTo>
                    <a:pt x="4412107" y="0"/>
                  </a:lnTo>
                  <a:lnTo>
                    <a:pt x="441210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1F5F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71538" y="6829425"/>
            <a:ext cx="7445121" cy="14288"/>
            <a:chOff x="0" y="0"/>
            <a:chExt cx="9926828" cy="1905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926828" cy="19050"/>
            </a:xfrm>
            <a:custGeom>
              <a:avLst/>
              <a:gdLst/>
              <a:ahLst/>
              <a:cxnLst/>
              <a:rect r="r" b="b" t="t" l="l"/>
              <a:pathLst>
                <a:path h="19050" w="9926828">
                  <a:moveTo>
                    <a:pt x="0" y="0"/>
                  </a:moveTo>
                  <a:lnTo>
                    <a:pt x="9926828" y="0"/>
                  </a:lnTo>
                  <a:lnTo>
                    <a:pt x="9926828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1F5F9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8316658" y="6829425"/>
            <a:ext cx="5790676" cy="14288"/>
            <a:chOff x="0" y="0"/>
            <a:chExt cx="7720902" cy="190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720965" cy="19050"/>
            </a:xfrm>
            <a:custGeom>
              <a:avLst/>
              <a:gdLst/>
              <a:ahLst/>
              <a:cxnLst/>
              <a:rect r="r" b="b" t="t" l="l"/>
              <a:pathLst>
                <a:path h="19050" w="7720965">
                  <a:moveTo>
                    <a:pt x="0" y="0"/>
                  </a:moveTo>
                  <a:lnTo>
                    <a:pt x="7720965" y="0"/>
                  </a:lnTo>
                  <a:lnTo>
                    <a:pt x="772096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1F5F9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4107344" y="6829425"/>
            <a:ext cx="3309118" cy="14288"/>
            <a:chOff x="0" y="0"/>
            <a:chExt cx="4412158" cy="1905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412107" cy="19050"/>
            </a:xfrm>
            <a:custGeom>
              <a:avLst/>
              <a:gdLst/>
              <a:ahLst/>
              <a:cxnLst/>
              <a:rect r="r" b="b" t="t" l="l"/>
              <a:pathLst>
                <a:path h="19050" w="4412107">
                  <a:moveTo>
                    <a:pt x="0" y="0"/>
                  </a:moveTo>
                  <a:lnTo>
                    <a:pt x="4412107" y="0"/>
                  </a:lnTo>
                  <a:lnTo>
                    <a:pt x="441210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1F5F9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871538" y="8129588"/>
            <a:ext cx="7445121" cy="14288"/>
            <a:chOff x="0" y="0"/>
            <a:chExt cx="9926828" cy="1905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926828" cy="19050"/>
            </a:xfrm>
            <a:custGeom>
              <a:avLst/>
              <a:gdLst/>
              <a:ahLst/>
              <a:cxnLst/>
              <a:rect r="r" b="b" t="t" l="l"/>
              <a:pathLst>
                <a:path h="19050" w="9926828">
                  <a:moveTo>
                    <a:pt x="0" y="0"/>
                  </a:moveTo>
                  <a:lnTo>
                    <a:pt x="9926828" y="0"/>
                  </a:lnTo>
                  <a:lnTo>
                    <a:pt x="9926828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1F5F9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8316658" y="8129588"/>
            <a:ext cx="5790676" cy="14288"/>
            <a:chOff x="0" y="0"/>
            <a:chExt cx="7720902" cy="1905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720965" cy="19050"/>
            </a:xfrm>
            <a:custGeom>
              <a:avLst/>
              <a:gdLst/>
              <a:ahLst/>
              <a:cxnLst/>
              <a:rect r="r" b="b" t="t" l="l"/>
              <a:pathLst>
                <a:path h="19050" w="7720965">
                  <a:moveTo>
                    <a:pt x="0" y="0"/>
                  </a:moveTo>
                  <a:lnTo>
                    <a:pt x="7720965" y="0"/>
                  </a:lnTo>
                  <a:lnTo>
                    <a:pt x="772096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1F5F9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4107344" y="8129588"/>
            <a:ext cx="3309118" cy="14288"/>
            <a:chOff x="0" y="0"/>
            <a:chExt cx="4412158" cy="1905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412107" cy="19050"/>
            </a:xfrm>
            <a:custGeom>
              <a:avLst/>
              <a:gdLst/>
              <a:ahLst/>
              <a:cxnLst/>
              <a:rect r="r" b="b" t="t" l="l"/>
              <a:pathLst>
                <a:path h="19050" w="4412107">
                  <a:moveTo>
                    <a:pt x="0" y="0"/>
                  </a:moveTo>
                  <a:lnTo>
                    <a:pt x="4412107" y="0"/>
                  </a:lnTo>
                  <a:lnTo>
                    <a:pt x="4412107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1F5F9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4475270" y="4929420"/>
            <a:ext cx="2182187" cy="599843"/>
            <a:chOff x="0" y="0"/>
            <a:chExt cx="2009775" cy="552450"/>
          </a:xfrm>
        </p:grpSpPr>
        <p:sp>
          <p:nvSpPr>
            <p:cNvPr name="Freeform 24" id="24" descr="image.png"/>
            <p:cNvSpPr/>
            <p:nvPr/>
          </p:nvSpPr>
          <p:spPr>
            <a:xfrm flipH="false" flipV="false" rot="0">
              <a:off x="0" y="0"/>
              <a:ext cx="2009775" cy="552450"/>
            </a:xfrm>
            <a:custGeom>
              <a:avLst/>
              <a:gdLst/>
              <a:ahLst/>
              <a:cxnLst/>
              <a:rect r="r" b="b" t="t" l="l"/>
              <a:pathLst>
                <a:path h="552450" w="2009775">
                  <a:moveTo>
                    <a:pt x="0" y="0"/>
                  </a:moveTo>
                  <a:lnTo>
                    <a:pt x="2009775" y="0"/>
                  </a:lnTo>
                  <a:lnTo>
                    <a:pt x="2009775" y="552450"/>
                  </a:lnTo>
                  <a:lnTo>
                    <a:pt x="0" y="552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471" r="0" b="-2468"/>
              </a:stretch>
            </a:blip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4475270" y="7155746"/>
            <a:ext cx="2207213" cy="661808"/>
            <a:chOff x="0" y="0"/>
            <a:chExt cx="1842491" cy="552450"/>
          </a:xfrm>
        </p:grpSpPr>
        <p:sp>
          <p:nvSpPr>
            <p:cNvPr name="Freeform 26" id="26" descr="image.png"/>
            <p:cNvSpPr/>
            <p:nvPr/>
          </p:nvSpPr>
          <p:spPr>
            <a:xfrm flipH="false" flipV="false" rot="0">
              <a:off x="0" y="0"/>
              <a:ext cx="1842516" cy="552450"/>
            </a:xfrm>
            <a:custGeom>
              <a:avLst/>
              <a:gdLst/>
              <a:ahLst/>
              <a:cxnLst/>
              <a:rect r="r" b="b" t="t" l="l"/>
              <a:pathLst>
                <a:path h="552450" w="1842516">
                  <a:moveTo>
                    <a:pt x="0" y="0"/>
                  </a:moveTo>
                  <a:lnTo>
                    <a:pt x="1842516" y="0"/>
                  </a:lnTo>
                  <a:lnTo>
                    <a:pt x="1842516" y="552450"/>
                  </a:lnTo>
                  <a:lnTo>
                    <a:pt x="0" y="552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000" r="1" b="-1997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857250" y="1443038"/>
            <a:ext cx="16573500" cy="42862"/>
            <a:chOff x="0" y="0"/>
            <a:chExt cx="22098000" cy="5715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2098000" cy="57150"/>
            </a:xfrm>
            <a:custGeom>
              <a:avLst/>
              <a:gdLst/>
              <a:ahLst/>
              <a:cxnLst/>
              <a:rect r="r" b="b" t="t" l="l"/>
              <a:pathLst>
                <a:path h="57150" w="22098000">
                  <a:moveTo>
                    <a:pt x="0" y="0"/>
                  </a:moveTo>
                  <a:lnTo>
                    <a:pt x="22098000" y="0"/>
                  </a:lnTo>
                  <a:lnTo>
                    <a:pt x="22098000" y="57150"/>
                  </a:lnTo>
                  <a:lnTo>
                    <a:pt x="0" y="57150"/>
                  </a:lnTo>
                  <a:close/>
                </a:path>
              </a:pathLst>
            </a:custGeom>
            <a:solidFill>
              <a:srgbClr val="E0E7FF"/>
            </a:solidFill>
          </p:spPr>
        </p:sp>
      </p:grpSp>
      <p:sp>
        <p:nvSpPr>
          <p:cNvPr name="Freeform 29" id="29"/>
          <p:cNvSpPr/>
          <p:nvPr/>
        </p:nvSpPr>
        <p:spPr>
          <a:xfrm flipH="false" flipV="false" rot="0">
            <a:off x="14554974" y="6001158"/>
            <a:ext cx="2022779" cy="713489"/>
          </a:xfrm>
          <a:custGeom>
            <a:avLst/>
            <a:gdLst/>
            <a:ahLst/>
            <a:cxnLst/>
            <a:rect r="r" b="b" t="t" l="l"/>
            <a:pathLst>
              <a:path h="713489" w="2022779">
                <a:moveTo>
                  <a:pt x="0" y="0"/>
                </a:moveTo>
                <a:lnTo>
                  <a:pt x="2022779" y="0"/>
                </a:lnTo>
                <a:lnTo>
                  <a:pt x="2022779" y="713490"/>
                </a:lnTo>
                <a:lnTo>
                  <a:pt x="0" y="7134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857250" y="685800"/>
            <a:ext cx="17402175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90"/>
              </a:lnSpc>
            </a:pPr>
            <a:r>
              <a:rPr lang="en-US" sz="3825" b="true">
                <a:solidFill>
                  <a:srgbClr val="1E1B4B"/>
                </a:solidFill>
                <a:latin typeface="Poppins Bold"/>
                <a:ea typeface="Poppins Bold"/>
                <a:cs typeface="Poppins Bold"/>
                <a:sym typeface="Poppins Bold"/>
              </a:rPr>
              <a:t>Scenario Matching Practice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450244" y="6068501"/>
            <a:ext cx="2232240" cy="505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82"/>
              </a:lnSpc>
              <a:spcBef>
                <a:spcPct val="0"/>
              </a:spcBef>
            </a:pPr>
            <a:r>
              <a:rPr lang="en-US" b="true" sz="2987">
                <a:solidFill>
                  <a:srgbClr val="1E1B4B"/>
                </a:solidFill>
                <a:latin typeface="Lato Bold"/>
                <a:ea typeface="Lato Bold"/>
                <a:cs typeface="Lato Bold"/>
                <a:sym typeface="Lato Bold"/>
              </a:rPr>
              <a:t>Acceptance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E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72072" y="-116767"/>
            <a:ext cx="21462139" cy="10731069"/>
            <a:chOff x="0" y="0"/>
            <a:chExt cx="28616185" cy="143080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2" y="0"/>
                  </a:lnTo>
                  <a:lnTo>
                    <a:pt x="14308092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4308092" y="0"/>
              <a:ext cx="14308092" cy="14308092"/>
            </a:xfrm>
            <a:custGeom>
              <a:avLst/>
              <a:gdLst/>
              <a:ahLst/>
              <a:cxnLst/>
              <a:rect r="r" b="b" t="t" l="l"/>
              <a:pathLst>
                <a:path h="14308092" w="14308092">
                  <a:moveTo>
                    <a:pt x="0" y="0"/>
                  </a:moveTo>
                  <a:lnTo>
                    <a:pt x="14308093" y="0"/>
                  </a:lnTo>
                  <a:lnTo>
                    <a:pt x="14308093" y="14308092"/>
                  </a:lnTo>
                  <a:lnTo>
                    <a:pt x="0" y="14308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9144000" y="505395"/>
            <a:ext cx="5876100" cy="3739336"/>
          </a:xfrm>
          <a:custGeom>
            <a:avLst/>
            <a:gdLst/>
            <a:ahLst/>
            <a:cxnLst/>
            <a:rect r="r" b="b" t="t" l="l"/>
            <a:pathLst>
              <a:path h="3739336" w="5876100">
                <a:moveTo>
                  <a:pt x="0" y="0"/>
                </a:moveTo>
                <a:lnTo>
                  <a:pt x="5876100" y="0"/>
                </a:lnTo>
                <a:lnTo>
                  <a:pt x="5876100" y="3739336"/>
                </a:lnTo>
                <a:lnTo>
                  <a:pt x="0" y="37393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793189" y="321309"/>
            <a:ext cx="10701622" cy="7121443"/>
          </a:xfrm>
          <a:custGeom>
            <a:avLst/>
            <a:gdLst/>
            <a:ahLst/>
            <a:cxnLst/>
            <a:rect r="r" b="b" t="t" l="l"/>
            <a:pathLst>
              <a:path h="7121443" w="10701622">
                <a:moveTo>
                  <a:pt x="0" y="0"/>
                </a:moveTo>
                <a:lnTo>
                  <a:pt x="10701622" y="0"/>
                </a:lnTo>
                <a:lnTo>
                  <a:pt x="10701622" y="7121443"/>
                </a:lnTo>
                <a:lnTo>
                  <a:pt x="0" y="71214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78469" y="5611915"/>
            <a:ext cx="16531061" cy="7292770"/>
            <a:chOff x="0" y="0"/>
            <a:chExt cx="4353860" cy="192073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353860" cy="1920729"/>
            </a:xfrm>
            <a:custGeom>
              <a:avLst/>
              <a:gdLst/>
              <a:ahLst/>
              <a:cxnLst/>
              <a:rect r="r" b="b" t="t" l="l"/>
              <a:pathLst>
                <a:path h="1920729" w="4353860">
                  <a:moveTo>
                    <a:pt x="0" y="0"/>
                  </a:moveTo>
                  <a:lnTo>
                    <a:pt x="4353860" y="0"/>
                  </a:lnTo>
                  <a:lnTo>
                    <a:pt x="4353860" y="1920729"/>
                  </a:lnTo>
                  <a:lnTo>
                    <a:pt x="0" y="1920729"/>
                  </a:lnTo>
                  <a:close/>
                </a:path>
              </a:pathLst>
            </a:custGeom>
            <a:solidFill>
              <a:srgbClr val="8967A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353860" cy="19588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2162429" y="1668953"/>
            <a:ext cx="2994331" cy="2977999"/>
          </a:xfrm>
          <a:custGeom>
            <a:avLst/>
            <a:gdLst/>
            <a:ahLst/>
            <a:cxnLst/>
            <a:rect r="r" b="b" t="t" l="l"/>
            <a:pathLst>
              <a:path h="2977999" w="2994331">
                <a:moveTo>
                  <a:pt x="0" y="0"/>
                </a:moveTo>
                <a:lnTo>
                  <a:pt x="2994331" y="0"/>
                </a:lnTo>
                <a:lnTo>
                  <a:pt x="2994331" y="2977998"/>
                </a:lnTo>
                <a:lnTo>
                  <a:pt x="0" y="29779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613939" y="8409707"/>
            <a:ext cx="3645361" cy="3754586"/>
          </a:xfrm>
          <a:custGeom>
            <a:avLst/>
            <a:gdLst/>
            <a:ahLst/>
            <a:cxnLst/>
            <a:rect r="r" b="b" t="t" l="l"/>
            <a:pathLst>
              <a:path h="3754586" w="3645361">
                <a:moveTo>
                  <a:pt x="0" y="0"/>
                </a:moveTo>
                <a:lnTo>
                  <a:pt x="3645361" y="0"/>
                </a:lnTo>
                <a:lnTo>
                  <a:pt x="3645361" y="3754586"/>
                </a:lnTo>
                <a:lnTo>
                  <a:pt x="0" y="37545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78469" y="5646686"/>
            <a:ext cx="3297591" cy="2186103"/>
          </a:xfrm>
          <a:custGeom>
            <a:avLst/>
            <a:gdLst/>
            <a:ahLst/>
            <a:cxnLst/>
            <a:rect r="r" b="b" t="t" l="l"/>
            <a:pathLst>
              <a:path h="2186103" w="3297591">
                <a:moveTo>
                  <a:pt x="0" y="0"/>
                </a:moveTo>
                <a:lnTo>
                  <a:pt x="3297591" y="0"/>
                </a:lnTo>
                <a:lnTo>
                  <a:pt x="3297591" y="2186103"/>
                </a:lnTo>
                <a:lnTo>
                  <a:pt x="0" y="218610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55362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473179" y="6643088"/>
            <a:ext cx="5367162" cy="2255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53"/>
              </a:lnSpc>
              <a:spcBef>
                <a:spcPct val="0"/>
              </a:spcBef>
            </a:pP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Pass the Superp</a:t>
            </a:r>
            <a:r>
              <a:rPr lang="en-US" sz="6466">
                <a:solidFill>
                  <a:srgbClr val="FFEED4"/>
                </a:solidFill>
                <a:latin typeface="Sunday"/>
                <a:ea typeface="Sunday"/>
                <a:cs typeface="Sunday"/>
                <a:sym typeface="Sunday"/>
              </a:rPr>
              <a:t>ower!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215328" y="6709763"/>
            <a:ext cx="8140959" cy="2277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Empathy is contagiou</a:t>
            </a: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s — start spreading kindness today!</a:t>
            </a:r>
          </a:p>
          <a:p>
            <a:pPr algn="ctr">
              <a:lnSpc>
                <a:spcPts val="3640"/>
              </a:lnSpc>
            </a:pP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請在便條紙寫下對同伴的關懷，並張貼至教室後方的</a:t>
            </a:r>
            <a:r>
              <a:rPr lang="en-US" sz="2600" spc="260">
                <a:solidFill>
                  <a:srgbClr val="FFEED4"/>
                </a:solidFill>
                <a:latin typeface="Raleway"/>
                <a:ea typeface="Raleway"/>
                <a:cs typeface="Raleway"/>
                <a:sym typeface="Raleway"/>
              </a:rPr>
              <a:t> "Empathy Tree" 海報！</a:t>
            </a:r>
          </a:p>
          <a:p>
            <a:pPr algn="ctr">
              <a:lnSpc>
                <a:spcPts val="3640"/>
              </a:lnSpc>
            </a:pP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5436619" y="3882031"/>
            <a:ext cx="1497166" cy="1488999"/>
          </a:xfrm>
          <a:custGeom>
            <a:avLst/>
            <a:gdLst/>
            <a:ahLst/>
            <a:cxnLst/>
            <a:rect r="r" b="b" t="t" l="l"/>
            <a:pathLst>
              <a:path h="1488999" w="1497166">
                <a:moveTo>
                  <a:pt x="0" y="0"/>
                </a:moveTo>
                <a:lnTo>
                  <a:pt x="1497166" y="0"/>
                </a:lnTo>
                <a:lnTo>
                  <a:pt x="1497166" y="1488999"/>
                </a:lnTo>
                <a:lnTo>
                  <a:pt x="0" y="14889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-1007790" y="8409707"/>
            <a:ext cx="3772519" cy="3751942"/>
          </a:xfrm>
          <a:custGeom>
            <a:avLst/>
            <a:gdLst/>
            <a:ahLst/>
            <a:cxnLst/>
            <a:rect r="r" b="b" t="t" l="l"/>
            <a:pathLst>
              <a:path h="3751942" w="3772519">
                <a:moveTo>
                  <a:pt x="0" y="0"/>
                </a:moveTo>
                <a:lnTo>
                  <a:pt x="3772519" y="0"/>
                </a:lnTo>
                <a:lnTo>
                  <a:pt x="3772519" y="3751942"/>
                </a:lnTo>
                <a:lnTo>
                  <a:pt x="0" y="37519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117491" y="-1670534"/>
            <a:ext cx="3645044" cy="3825905"/>
          </a:xfrm>
          <a:custGeom>
            <a:avLst/>
            <a:gdLst/>
            <a:ahLst/>
            <a:cxnLst/>
            <a:rect r="r" b="b" t="t" l="l"/>
            <a:pathLst>
              <a:path h="3825905" w="3645044">
                <a:moveTo>
                  <a:pt x="0" y="0"/>
                </a:moveTo>
                <a:lnTo>
                  <a:pt x="3645044" y="0"/>
                </a:lnTo>
                <a:lnTo>
                  <a:pt x="3645044" y="3825905"/>
                </a:lnTo>
                <a:lnTo>
                  <a:pt x="0" y="38259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DAHUBX242jo</dc:identifier>
  <dcterms:modified xsi:type="dcterms:W3CDTF">2011-08-01T06:04:30Z</dcterms:modified>
  <cp:revision>1</cp:revision>
  <dc:title>Empathy is Superpower</dc:title>
</cp:coreProperties>
</file>