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21"/>
  </p:notesMasterIdLst>
  <p:handoutMasterIdLst>
    <p:handoutMasterId r:id="rId22"/>
  </p:handoutMasterIdLst>
  <p:sldIdLst>
    <p:sldId id="256" r:id="rId2"/>
    <p:sldId id="279" r:id="rId3"/>
    <p:sldId id="288" r:id="rId4"/>
    <p:sldId id="289" r:id="rId5"/>
    <p:sldId id="310" r:id="rId6"/>
    <p:sldId id="303" r:id="rId7"/>
    <p:sldId id="292" r:id="rId8"/>
    <p:sldId id="291" r:id="rId9"/>
    <p:sldId id="290" r:id="rId10"/>
    <p:sldId id="295" r:id="rId11"/>
    <p:sldId id="296" r:id="rId12"/>
    <p:sldId id="297" r:id="rId13"/>
    <p:sldId id="302" r:id="rId14"/>
    <p:sldId id="301" r:id="rId15"/>
    <p:sldId id="300" r:id="rId16"/>
    <p:sldId id="299" r:id="rId17"/>
    <p:sldId id="305" r:id="rId18"/>
    <p:sldId id="307" r:id="rId19"/>
    <p:sldId id="309" r:id="rId20"/>
  </p:sldIdLst>
  <p:sldSz cx="9144000" cy="6858000" type="screen4x3"/>
  <p:notesSz cx="9928225" cy="67976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912" y="-6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623698" y="0"/>
            <a:ext cx="4302231" cy="339884"/>
          </a:xfrm>
          <a:prstGeom prst="rect">
            <a:avLst/>
          </a:prstGeom>
        </p:spPr>
        <p:txBody>
          <a:bodyPr vert="horz" lIns="91440" tIns="45720" rIns="91440" bIns="45720" rtlCol="0"/>
          <a:lstStyle>
            <a:lvl1pPr algn="r">
              <a:defRPr sz="1200"/>
            </a:lvl1pPr>
          </a:lstStyle>
          <a:p>
            <a:fld id="{F17BABBC-99F9-46B2-9032-13B7D3890148}" type="datetimeFigureOut">
              <a:rPr lang="zh-TW" altLang="en-US" smtClean="0"/>
              <a:pPr/>
              <a:t>2021/6/22</a:t>
            </a:fld>
            <a:endParaRPr lang="zh-TW" altLang="en-US"/>
          </a:p>
        </p:txBody>
      </p:sp>
      <p:sp>
        <p:nvSpPr>
          <p:cNvPr id="4" name="頁尾版面配置區 3"/>
          <p:cNvSpPr>
            <a:spLocks noGrp="1"/>
          </p:cNvSpPr>
          <p:nvPr>
            <p:ph type="ftr" sz="quarter" idx="2"/>
          </p:nvPr>
        </p:nvSpPr>
        <p:spPr>
          <a:xfrm>
            <a:off x="1" y="6456612"/>
            <a:ext cx="4302231" cy="339884"/>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23698" y="6456612"/>
            <a:ext cx="4302231" cy="339884"/>
          </a:xfrm>
          <a:prstGeom prst="rect">
            <a:avLst/>
          </a:prstGeom>
        </p:spPr>
        <p:txBody>
          <a:bodyPr vert="horz" lIns="91440" tIns="45720" rIns="91440" bIns="45720" rtlCol="0" anchor="b"/>
          <a:lstStyle>
            <a:lvl1pPr algn="r">
              <a:defRPr sz="1200"/>
            </a:lvl1pPr>
          </a:lstStyle>
          <a:p>
            <a:fld id="{A9F8F4E1-B90B-4BCE-9A8C-3BB8AD54B231}" type="slidenum">
              <a:rPr lang="zh-TW" altLang="en-US" smtClean="0"/>
              <a:pPr/>
              <a:t>‹#›</a:t>
            </a:fld>
            <a:endParaRPr lang="zh-TW" altLang="en-US"/>
          </a:p>
        </p:txBody>
      </p:sp>
    </p:spTree>
    <p:extLst>
      <p:ext uri="{BB962C8B-B14F-4D97-AF65-F5344CB8AC3E}">
        <p14:creationId xmlns:p14="http://schemas.microsoft.com/office/powerpoint/2010/main" xmlns="" val="3653924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623698" y="0"/>
            <a:ext cx="4302231" cy="339884"/>
          </a:xfrm>
          <a:prstGeom prst="rect">
            <a:avLst/>
          </a:prstGeom>
        </p:spPr>
        <p:txBody>
          <a:bodyPr vert="horz" lIns="91440" tIns="45720" rIns="91440" bIns="45720" rtlCol="0"/>
          <a:lstStyle>
            <a:lvl1pPr algn="r">
              <a:defRPr sz="1200"/>
            </a:lvl1pPr>
          </a:lstStyle>
          <a:p>
            <a:fld id="{720C1AFC-D0EA-4276-8BE2-6F251A4686C1}" type="datetimeFigureOut">
              <a:rPr lang="zh-TW" altLang="en-US" smtClean="0"/>
              <a:pPr/>
              <a:t>2021/6/22</a:t>
            </a:fld>
            <a:endParaRPr lang="zh-TW" altLang="en-US"/>
          </a:p>
        </p:txBody>
      </p:sp>
      <p:sp>
        <p:nvSpPr>
          <p:cNvPr id="4" name="投影片圖像版面配置區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92823" y="3228896"/>
            <a:ext cx="7942580" cy="3058954"/>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1" y="6456612"/>
            <a:ext cx="4302231" cy="33988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3698" y="6456612"/>
            <a:ext cx="4302231" cy="339884"/>
          </a:xfrm>
          <a:prstGeom prst="rect">
            <a:avLst/>
          </a:prstGeom>
        </p:spPr>
        <p:txBody>
          <a:bodyPr vert="horz" lIns="91440" tIns="45720" rIns="91440" bIns="45720" rtlCol="0" anchor="b"/>
          <a:lstStyle>
            <a:lvl1pPr algn="r">
              <a:defRPr sz="1200"/>
            </a:lvl1pPr>
          </a:lstStyle>
          <a:p>
            <a:fld id="{3A291C87-5CC2-4708-BA5A-A5E8027C907F}" type="slidenum">
              <a:rPr lang="zh-TW" altLang="en-US" smtClean="0"/>
              <a:pPr/>
              <a:t>‹#›</a:t>
            </a:fld>
            <a:endParaRPr lang="zh-TW" altLang="en-US"/>
          </a:p>
        </p:txBody>
      </p:sp>
    </p:spTree>
    <p:extLst>
      <p:ext uri="{BB962C8B-B14F-4D97-AF65-F5344CB8AC3E}">
        <p14:creationId xmlns:p14="http://schemas.microsoft.com/office/powerpoint/2010/main" xmlns="" val="23279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0A4F1165-EF8C-4F30-82A1-4C6E0D7771FF}" type="slidenum">
              <a:rPr lang="zh-TW" altLang="en-US" smtClean="0"/>
              <a:pPr/>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4F1165-EF8C-4F30-82A1-4C6E0D7771FF}"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4F1165-EF8C-4F30-82A1-4C6E0D7771FF}"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bg1"/>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xmlns="" val="205217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4F1165-EF8C-4F30-82A1-4C6E0D7771FF}" type="slidenum">
              <a:rPr lang="zh-TW" altLang="en-US" smtClean="0"/>
              <a:pPr/>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0A4F1165-EF8C-4F30-82A1-4C6E0D7771FF}"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4F1165-EF8C-4F30-82A1-4C6E0D7771FF}" type="slidenum">
              <a:rPr lang="zh-TW" altLang="en-US" smtClean="0"/>
              <a:pPr/>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A4F1165-EF8C-4F30-82A1-4C6E0D7771FF}" type="slidenum">
              <a:rPr lang="zh-TW" altLang="en-US" smtClean="0"/>
              <a:pPr/>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A4F1165-EF8C-4F30-82A1-4C6E0D7771FF}"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A4F1165-EF8C-4F30-82A1-4C6E0D7771FF}"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4F1165-EF8C-4F30-82A1-4C6E0D7771FF}" type="slidenum">
              <a:rPr lang="zh-TW" altLang="en-US" smtClean="0"/>
              <a:pPr/>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02C506CF-CEA9-4828-81EA-F1885B6E7135}" type="datetimeFigureOut">
              <a:rPr lang="zh-TW" altLang="en-US" smtClean="0"/>
              <a:pPr/>
              <a:t>2021/6/22</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0A4F1165-EF8C-4F30-82A1-4C6E0D7771FF}" type="slidenum">
              <a:rPr lang="zh-TW" altLang="en-US" smtClean="0"/>
              <a:pPr/>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C506CF-CEA9-4828-81EA-F1885B6E7135}" type="datetimeFigureOut">
              <a:rPr lang="zh-TW" altLang="en-US" smtClean="0"/>
              <a:pPr/>
              <a:t>2021/6/22</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A4F1165-EF8C-4F30-82A1-4C6E0D7771FF}"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normAutofit fontScale="92500" lnSpcReduction="20000"/>
          </a:bodyPr>
          <a:lstStyle/>
          <a:p>
            <a:r>
              <a:rPr lang="en-US" altLang="zh-TW" dirty="0"/>
              <a:t>Ivy </a:t>
            </a:r>
            <a:r>
              <a:rPr lang="en-US" altLang="zh-TW" dirty="0" err="1"/>
              <a:t>Haoyin</a:t>
            </a:r>
            <a:r>
              <a:rPr lang="en-US" altLang="zh-TW" dirty="0"/>
              <a:t> Hsieh   </a:t>
            </a:r>
          </a:p>
          <a:p>
            <a:r>
              <a:rPr lang="zh-TW" altLang="en-US" dirty="0">
                <a:latin typeface="Adobe 仿宋 Std R" pitchFamily="18" charset="-128"/>
                <a:ea typeface="Adobe 仿宋 Std R" pitchFamily="18" charset="-128"/>
              </a:rPr>
              <a:t>謝   顥   音</a:t>
            </a:r>
            <a:endParaRPr lang="en-US" altLang="zh-TW" dirty="0">
              <a:latin typeface="Adobe 仿宋 Std R" pitchFamily="18" charset="-128"/>
              <a:ea typeface="Adobe 仿宋 Std R" pitchFamily="18" charset="-128"/>
            </a:endParaRPr>
          </a:p>
          <a:p>
            <a:r>
              <a:rPr lang="zh-TW" altLang="en-US" dirty="0">
                <a:latin typeface="Adobe 仿宋 Std R" pitchFamily="18" charset="-128"/>
                <a:ea typeface="Adobe 仿宋 Std R" pitchFamily="18" charset="-128"/>
              </a:rPr>
              <a:t>淡江大學蘭陽校園</a:t>
            </a:r>
            <a:endParaRPr lang="en-US" altLang="zh-TW" dirty="0">
              <a:latin typeface="Adobe 仿宋 Std R" pitchFamily="18" charset="-128"/>
              <a:ea typeface="Adobe 仿宋 Std R" pitchFamily="18" charset="-128"/>
            </a:endParaRPr>
          </a:p>
          <a:p>
            <a:r>
              <a:rPr lang="zh-TW" altLang="en-US" dirty="0">
                <a:latin typeface="Adobe 仿宋 Std R" pitchFamily="18" charset="-128"/>
                <a:ea typeface="Adobe 仿宋 Std R" pitchFamily="18" charset="-128"/>
              </a:rPr>
              <a:t>英美語言文化學系</a:t>
            </a:r>
          </a:p>
        </p:txBody>
      </p:sp>
      <p:sp>
        <p:nvSpPr>
          <p:cNvPr id="2" name="標題 1"/>
          <p:cNvSpPr>
            <a:spLocks noGrp="1"/>
          </p:cNvSpPr>
          <p:nvPr>
            <p:ph type="ctrTitle"/>
          </p:nvPr>
        </p:nvSpPr>
        <p:spPr/>
        <p:txBody>
          <a:bodyPr/>
          <a:lstStyle/>
          <a:p>
            <a:r>
              <a:rPr lang="zh-TW" altLang="en-US" dirty="0">
                <a:latin typeface="Adobe 仿宋 Std R" pitchFamily="18" charset="-128"/>
                <a:ea typeface="Adobe 仿宋 Std R" pitchFamily="18" charset="-128"/>
              </a:rPr>
              <a:t>全英語課程設計理論與</a:t>
            </a:r>
            <a:r>
              <a:rPr lang="zh-TW" altLang="en-US" dirty="0" smtClean="0">
                <a:latin typeface="Adobe 仿宋 Std R" pitchFamily="18" charset="-128"/>
                <a:ea typeface="Adobe 仿宋 Std R" pitchFamily="18" charset="-128"/>
              </a:rPr>
              <a:t>實務 </a:t>
            </a:r>
            <a:r>
              <a:rPr lang="en-US" altLang="zh-TW" dirty="0" smtClean="0">
                <a:latin typeface="Adobe 仿宋 Std R" pitchFamily="18" charset="-128"/>
                <a:ea typeface="Adobe 仿宋 Std R" pitchFamily="18" charset="-128"/>
              </a:rPr>
              <a:t>III</a:t>
            </a:r>
            <a:endParaRPr lang="zh-TW" altLang="en-US" dirty="0">
              <a:latin typeface="Adobe 仿宋 Std R" pitchFamily="18" charset="-128"/>
              <a:ea typeface="Adobe 仿宋 Std R" pitchFamily="18" charset="-128"/>
            </a:endParaRPr>
          </a:p>
        </p:txBody>
      </p:sp>
    </p:spTree>
    <p:extLst>
      <p:ext uri="{BB962C8B-B14F-4D97-AF65-F5344CB8AC3E}">
        <p14:creationId xmlns:p14="http://schemas.microsoft.com/office/powerpoint/2010/main" xmlns="" val="1033688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436095" y="227757"/>
            <a:ext cx="2952329" cy="1143000"/>
          </a:xfrm>
        </p:spPr>
        <p:txBody>
          <a:bodyPr>
            <a:normAutofit/>
          </a:bodyPr>
          <a:lstStyle/>
          <a:p>
            <a:r>
              <a:rPr lang="zh-TW" altLang="en-US" sz="3600" dirty="0" smtClean="0">
                <a:latin typeface="Adobe 仿宋 Std R" pitchFamily="18" charset="-128"/>
                <a:ea typeface="Adobe 仿宋 Std R" pitchFamily="18" charset="-128"/>
              </a:rPr>
              <a:t>陳錦芬教授</a:t>
            </a:r>
            <a:r>
              <a:rPr lang="en-US" altLang="zh-TW" sz="1800" dirty="0" smtClean="0">
                <a:latin typeface="Adobe 仿宋 Std R" pitchFamily="18" charset="-128"/>
                <a:ea typeface="Adobe 仿宋 Std R" pitchFamily="18" charset="-128"/>
              </a:rPr>
              <a:t/>
            </a:r>
            <a:br>
              <a:rPr lang="en-US" altLang="zh-TW" sz="1800" dirty="0" smtClean="0">
                <a:latin typeface="Adobe 仿宋 Std R" pitchFamily="18" charset="-128"/>
                <a:ea typeface="Adobe 仿宋 Std R" pitchFamily="18" charset="-128"/>
              </a:rPr>
            </a:br>
            <a:r>
              <a:rPr lang="en-US" altLang="zh-TW" sz="1800" dirty="0" smtClean="0">
                <a:latin typeface="Garamond" pitchFamily="18" charset="0"/>
              </a:rPr>
              <a:t>http</a:t>
            </a:r>
            <a:r>
              <a:rPr lang="en-US" altLang="zh-TW" sz="1800" dirty="0">
                <a:latin typeface="Garamond" pitchFamily="18" charset="0"/>
              </a:rPr>
              <a:t>://</a:t>
            </a:r>
            <a:r>
              <a:rPr lang="en-US" altLang="zh-TW" sz="1800" dirty="0" smtClean="0">
                <a:latin typeface="Garamond" pitchFamily="18" charset="0"/>
              </a:rPr>
              <a:t>immersion.ntue.edu.tw</a:t>
            </a:r>
            <a:endParaRPr lang="zh-TW" altLang="en-US" sz="1800" dirty="0">
              <a:latin typeface="Garamond" pitchFamily="18" charset="0"/>
            </a:endParaRPr>
          </a:p>
        </p:txBody>
      </p:sp>
      <p:sp>
        <p:nvSpPr>
          <p:cNvPr id="3" name="內容版面配置區 2"/>
          <p:cNvSpPr>
            <a:spLocks noGrp="1"/>
          </p:cNvSpPr>
          <p:nvPr>
            <p:ph sz="quarter" idx="1"/>
          </p:nvPr>
        </p:nvSpPr>
        <p:spPr>
          <a:xfrm>
            <a:off x="711966" y="1772816"/>
            <a:ext cx="7920880" cy="4608512"/>
          </a:xfrm>
        </p:spPr>
        <p:txBody>
          <a:bodyPr>
            <a:normAutofit/>
          </a:bodyPr>
          <a:lstStyle/>
          <a:p>
            <a:r>
              <a:rPr lang="zh-TW" altLang="en-US" dirty="0" smtClean="0">
                <a:latin typeface="Adobe 仿宋 Std R" pitchFamily="18" charset="-128"/>
                <a:ea typeface="Adobe 仿宋 Std R" pitchFamily="18" charset="-128"/>
              </a:rPr>
              <a:t>建</a:t>
            </a:r>
            <a:r>
              <a:rPr lang="zh-TW" altLang="en-US" dirty="0">
                <a:latin typeface="Adobe 仿宋 Std R" pitchFamily="18" charset="-128"/>
                <a:ea typeface="Adobe 仿宋 Std R" pitchFamily="18" charset="-128"/>
              </a:rPr>
              <a:t>構真實的英語溝通學習情境，讓英語不只是一門學科，也是</a:t>
            </a:r>
            <a:r>
              <a:rPr lang="zh-TW" altLang="en-US" dirty="0">
                <a:solidFill>
                  <a:srgbClr val="0070C0"/>
                </a:solidFill>
                <a:latin typeface="Adobe 仿宋 Std R" pitchFamily="18" charset="-128"/>
                <a:ea typeface="Adobe 仿宋 Std R" pitchFamily="18" charset="-128"/>
              </a:rPr>
              <a:t>體驗和習得不同學科領域知識和技能</a:t>
            </a:r>
            <a:r>
              <a:rPr lang="zh-TW" altLang="en-US" dirty="0">
                <a:latin typeface="Adobe 仿宋 Std R" pitchFamily="18" charset="-128"/>
                <a:ea typeface="Adobe 仿宋 Std R" pitchFamily="18" charset="-128"/>
              </a:rPr>
              <a:t>的學習工具</a:t>
            </a:r>
            <a:r>
              <a:rPr lang="zh-TW" altLang="en-US" dirty="0" smtClean="0">
                <a:latin typeface="Adobe 仿宋 Std R" pitchFamily="18" charset="-128"/>
                <a:ea typeface="Adobe 仿宋 Std R" pitchFamily="18" charset="-128"/>
              </a:rPr>
              <a:t>。</a:t>
            </a:r>
            <a:endParaRPr lang="en-US" altLang="zh-TW" dirty="0" smtClean="0">
              <a:latin typeface="Adobe 仿宋 Std R" pitchFamily="18" charset="-128"/>
              <a:ea typeface="Adobe 仿宋 Std R" pitchFamily="18" charset="-128"/>
            </a:endParaRPr>
          </a:p>
          <a:p>
            <a:r>
              <a:rPr lang="zh-TW" altLang="en-US" dirty="0" smtClean="0">
                <a:latin typeface="Adobe 仿宋 Std R" pitchFamily="18" charset="-128"/>
                <a:ea typeface="Adobe 仿宋 Std R" pitchFamily="18" charset="-128"/>
              </a:rPr>
              <a:t>在</a:t>
            </a:r>
            <a:r>
              <a:rPr lang="zh-TW" altLang="en-US" dirty="0">
                <a:latin typeface="Adobe 仿宋 Std R" pitchFamily="18" charset="-128"/>
                <a:ea typeface="Adobe 仿宋 Std R" pitchFamily="18" charset="-128"/>
              </a:rPr>
              <a:t>教室</a:t>
            </a:r>
            <a:r>
              <a:rPr lang="zh-TW" altLang="en-US" dirty="0">
                <a:solidFill>
                  <a:srgbClr val="0070C0"/>
                </a:solidFill>
                <a:latin typeface="Adobe 仿宋 Std R" pitchFamily="18" charset="-128"/>
                <a:ea typeface="Adobe 仿宋 Std R" pitchFamily="18" charset="-128"/>
              </a:rPr>
              <a:t>情境中營造多語言、多元文化的氛圍</a:t>
            </a:r>
            <a:r>
              <a:rPr lang="zh-TW" altLang="en-US" dirty="0">
                <a:latin typeface="Adobe 仿宋 Std R" pitchFamily="18" charset="-128"/>
                <a:ea typeface="Adobe 仿宋 Std R" pitchFamily="18" charset="-128"/>
              </a:rPr>
              <a:t>，鼓勵學生應用英語來表達、分享和互動，以提升學生英語聽、說的溝通能力</a:t>
            </a:r>
            <a:r>
              <a:rPr lang="zh-TW" altLang="en-US" dirty="0" smtClean="0">
                <a:latin typeface="Adobe 仿宋 Std R" pitchFamily="18" charset="-128"/>
                <a:ea typeface="Adobe 仿宋 Std R" pitchFamily="18" charset="-128"/>
              </a:rPr>
              <a:t>。</a:t>
            </a:r>
            <a:endParaRPr lang="en-US" altLang="zh-TW" dirty="0" smtClean="0">
              <a:latin typeface="Adobe 仿宋 Std R" pitchFamily="18" charset="-128"/>
              <a:ea typeface="Adobe 仿宋 Std R" pitchFamily="18" charset="-128"/>
            </a:endParaRPr>
          </a:p>
          <a:p>
            <a:r>
              <a:rPr lang="zh-TW" altLang="en-US" dirty="0" smtClean="0">
                <a:latin typeface="Adobe 仿宋 Std R" pitchFamily="18" charset="-128"/>
                <a:ea typeface="Adobe 仿宋 Std R" pitchFamily="18" charset="-128"/>
              </a:rPr>
              <a:t>引導</a:t>
            </a:r>
            <a:r>
              <a:rPr lang="zh-TW" altLang="en-US" dirty="0">
                <a:latin typeface="Adobe 仿宋 Std R" pitchFamily="18" charset="-128"/>
                <a:ea typeface="Adobe 仿宋 Std R" pitchFamily="18" charset="-128"/>
              </a:rPr>
              <a:t>國民中小學教師發展適合學生心智發展與興趣之</a:t>
            </a:r>
            <a:r>
              <a:rPr lang="zh-TW" altLang="en-US" dirty="0">
                <a:solidFill>
                  <a:srgbClr val="0070C0"/>
                </a:solidFill>
                <a:latin typeface="Adobe 仿宋 Std R" pitchFamily="18" charset="-128"/>
                <a:ea typeface="Adobe 仿宋 Std R" pitchFamily="18" charset="-128"/>
              </a:rPr>
              <a:t>英語融入各領域的課程設計與教學活動</a:t>
            </a:r>
            <a:r>
              <a:rPr lang="zh-TW" altLang="en-US" dirty="0">
                <a:latin typeface="Adobe 仿宋 Std R" pitchFamily="18" charset="-128"/>
                <a:ea typeface="Adobe 仿宋 Std R" pitchFamily="18" charset="-128"/>
              </a:rPr>
              <a:t>。</a:t>
            </a:r>
            <a:endParaRPr lang="en-US" altLang="zh-TW" dirty="0">
              <a:latin typeface="Adobe 仿宋 Std R" pitchFamily="18" charset="-128"/>
              <a:ea typeface="Adobe 仿宋 Std R" pitchFamily="18" charset="-128"/>
            </a:endParaRPr>
          </a:p>
          <a:p>
            <a:r>
              <a:rPr lang="zh-TW" altLang="en-US" dirty="0" smtClean="0">
                <a:latin typeface="Adobe 仿宋 Std R" pitchFamily="18" charset="-128"/>
                <a:ea typeface="Adobe 仿宋 Std R" pitchFamily="18" charset="-128"/>
              </a:rPr>
              <a:t>提供</a:t>
            </a:r>
            <a:r>
              <a:rPr lang="zh-TW" altLang="en-US" dirty="0">
                <a:latin typeface="Adobe 仿宋 Std R" pitchFamily="18" charset="-128"/>
                <a:ea typeface="Adobe 仿宋 Std R" pitchFamily="18" charset="-128"/>
              </a:rPr>
              <a:t>未來國民中小學英語融入各領域教學相關課程設計及教學活動之參考</a:t>
            </a:r>
            <a:r>
              <a:rPr lang="zh-TW" altLang="en-US" dirty="0" smtClean="0">
                <a:latin typeface="Adobe 仿宋 Std R" pitchFamily="18" charset="-128"/>
                <a:ea typeface="Adobe 仿宋 Std R" pitchFamily="18" charset="-128"/>
              </a:rPr>
              <a:t>。</a:t>
            </a:r>
            <a:endParaRPr lang="en-US" altLang="zh-TW" dirty="0">
              <a:latin typeface="Adobe 仿宋 Std R" pitchFamily="18" charset="-128"/>
              <a:ea typeface="Adobe 仿宋 Std R" pitchFamily="18" charset="-128"/>
            </a:endParaRPr>
          </a:p>
        </p:txBody>
      </p:sp>
      <p:sp>
        <p:nvSpPr>
          <p:cNvPr id="4" name="文字方塊 3"/>
          <p:cNvSpPr txBox="1"/>
          <p:nvPr/>
        </p:nvSpPr>
        <p:spPr>
          <a:xfrm>
            <a:off x="1187624" y="476672"/>
            <a:ext cx="3744416" cy="1077218"/>
          </a:xfrm>
          <a:prstGeom prst="rect">
            <a:avLst/>
          </a:prstGeom>
          <a:noFill/>
        </p:spPr>
        <p:txBody>
          <a:bodyPr wrap="square" rtlCol="0">
            <a:spAutoFit/>
          </a:bodyPr>
          <a:lstStyle/>
          <a:p>
            <a:r>
              <a:rPr lang="zh-TW" altLang="en-US" sz="3200" b="1" dirty="0" smtClean="0">
                <a:solidFill>
                  <a:schemeClr val="tx1">
                    <a:lumMod val="65000"/>
                    <a:lumOff val="35000"/>
                  </a:schemeClr>
                </a:solidFill>
                <a:latin typeface="Adobe 仿宋 Std R" pitchFamily="18" charset="-128"/>
                <a:ea typeface="Adobe 仿宋 Std R" pitchFamily="18" charset="-128"/>
              </a:rPr>
              <a:t>沉浸式</a:t>
            </a:r>
            <a:r>
              <a:rPr lang="zh-TW" altLang="en-US" sz="3200" b="1" dirty="0" smtClean="0">
                <a:solidFill>
                  <a:schemeClr val="accent1"/>
                </a:solidFill>
                <a:latin typeface="Adobe 仿宋 Std R" pitchFamily="18" charset="-128"/>
                <a:ea typeface="Adobe 仿宋 Std R" pitchFamily="18" charset="-128"/>
              </a:rPr>
              <a:t>英語教學</a:t>
            </a:r>
            <a:endParaRPr lang="en-US" altLang="zh-TW" sz="3200" b="1" dirty="0" smtClean="0">
              <a:solidFill>
                <a:schemeClr val="accent1"/>
              </a:solidFill>
              <a:latin typeface="Adobe 仿宋 Std R" pitchFamily="18" charset="-128"/>
              <a:ea typeface="Adobe 仿宋 Std R" pitchFamily="18" charset="-128"/>
            </a:endParaRPr>
          </a:p>
          <a:p>
            <a:r>
              <a:rPr lang="zh-TW" altLang="en-US" sz="3200" dirty="0" smtClean="0">
                <a:solidFill>
                  <a:schemeClr val="tx1">
                    <a:lumMod val="65000"/>
                    <a:lumOff val="35000"/>
                  </a:schemeClr>
                </a:solidFill>
                <a:latin typeface="Adobe 仿宋 Std R" pitchFamily="18" charset="-128"/>
                <a:ea typeface="Adobe 仿宋 Std R" pitchFamily="18" charset="-128"/>
              </a:rPr>
              <a:t>計畫目標</a:t>
            </a:r>
            <a:endParaRPr lang="zh-TW" altLang="en-US" dirty="0">
              <a:solidFill>
                <a:schemeClr val="tx1">
                  <a:lumMod val="65000"/>
                  <a:lumOff val="35000"/>
                </a:schemeClr>
              </a:solidFill>
            </a:endParaRPr>
          </a:p>
        </p:txBody>
      </p:sp>
    </p:spTree>
    <p:extLst>
      <p:ext uri="{BB962C8B-B14F-4D97-AF65-F5344CB8AC3E}">
        <p14:creationId xmlns:p14="http://schemas.microsoft.com/office/powerpoint/2010/main" xmlns="" val="4147203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332656"/>
            <a:ext cx="3672408" cy="1143000"/>
          </a:xfrm>
        </p:spPr>
        <p:txBody>
          <a:bodyPr>
            <a:normAutofit/>
          </a:bodyPr>
          <a:lstStyle/>
          <a:p>
            <a:r>
              <a:rPr lang="zh-TW" altLang="en-US" sz="3200" b="1" dirty="0">
                <a:latin typeface="Adobe 仿宋 Std R" pitchFamily="18" charset="-128"/>
                <a:ea typeface="Adobe 仿宋 Std R" pitchFamily="18" charset="-128"/>
              </a:rPr>
              <a:t>本土</a:t>
            </a:r>
            <a:r>
              <a:rPr lang="zh-TW" altLang="en-US" sz="3200" b="1" dirty="0">
                <a:solidFill>
                  <a:schemeClr val="accent1"/>
                </a:solidFill>
                <a:latin typeface="Adobe 仿宋 Std R" pitchFamily="18" charset="-128"/>
                <a:ea typeface="Adobe 仿宋 Std R" pitchFamily="18" charset="-128"/>
              </a:rPr>
              <a:t>雙語教育</a:t>
            </a:r>
            <a:r>
              <a:rPr lang="zh-TW" altLang="en-US" sz="3200" b="1" dirty="0" smtClean="0">
                <a:latin typeface="Adobe 仿宋 Std R" pitchFamily="18" charset="-128"/>
                <a:ea typeface="Adobe 仿宋 Std R" pitchFamily="18" charset="-128"/>
              </a:rPr>
              <a:t>模式</a:t>
            </a:r>
            <a:r>
              <a:rPr lang="en-US" altLang="zh-TW" sz="3200" b="1" dirty="0" smtClean="0">
                <a:latin typeface="Adobe 仿宋 Std R" pitchFamily="18" charset="-128"/>
                <a:ea typeface="Adobe 仿宋 Std R" pitchFamily="18" charset="-128"/>
              </a:rPr>
              <a:t/>
            </a:r>
            <a:br>
              <a:rPr lang="en-US" altLang="zh-TW" sz="3200" b="1" dirty="0" smtClean="0">
                <a:latin typeface="Adobe 仿宋 Std R" pitchFamily="18" charset="-128"/>
                <a:ea typeface="Adobe 仿宋 Std R" pitchFamily="18" charset="-128"/>
              </a:rPr>
            </a:br>
            <a:r>
              <a:rPr lang="zh-TW" altLang="en-US" sz="3200" dirty="0">
                <a:latin typeface="Adobe 仿宋 Std R" pitchFamily="18" charset="-128"/>
                <a:ea typeface="Adobe 仿宋 Std R" pitchFamily="18" charset="-128"/>
              </a:rPr>
              <a:t>計畫</a:t>
            </a:r>
            <a:r>
              <a:rPr lang="zh-TW" altLang="en-US" sz="3200" dirty="0" smtClean="0">
                <a:latin typeface="Adobe 仿宋 Std R" pitchFamily="18" charset="-128"/>
                <a:ea typeface="Adobe 仿宋 Std R" pitchFamily="18" charset="-128"/>
              </a:rPr>
              <a:t>目標</a:t>
            </a:r>
            <a:endParaRPr lang="zh-TW" altLang="en-US" sz="3200" dirty="0">
              <a:latin typeface="Adobe 仿宋 Std R" pitchFamily="18" charset="-128"/>
              <a:ea typeface="Adobe 仿宋 Std R" pitchFamily="18" charset="-128"/>
            </a:endParaRPr>
          </a:p>
        </p:txBody>
      </p:sp>
      <p:sp>
        <p:nvSpPr>
          <p:cNvPr id="3" name="內容版面配置區 2"/>
          <p:cNvSpPr>
            <a:spLocks noGrp="1"/>
          </p:cNvSpPr>
          <p:nvPr>
            <p:ph sz="quarter" idx="1"/>
          </p:nvPr>
        </p:nvSpPr>
        <p:spPr>
          <a:xfrm>
            <a:off x="611560" y="1700808"/>
            <a:ext cx="7916416" cy="4716016"/>
          </a:xfrm>
        </p:spPr>
        <p:txBody>
          <a:bodyPr>
            <a:normAutofit fontScale="92500" lnSpcReduction="10000"/>
          </a:bodyPr>
          <a:lstStyle/>
          <a:p>
            <a:r>
              <a:rPr lang="zh-TW" altLang="en-US" dirty="0" smtClean="0">
                <a:latin typeface="Adobe 仿宋 Std R" pitchFamily="18" charset="-128"/>
                <a:ea typeface="Adobe 仿宋 Std R" pitchFamily="18" charset="-128"/>
              </a:rPr>
              <a:t>雙</a:t>
            </a:r>
            <a:r>
              <a:rPr lang="zh-TW" altLang="en-US" dirty="0">
                <a:latin typeface="Adobe 仿宋 Std R" pitchFamily="18" charset="-128"/>
                <a:ea typeface="Adobe 仿宋 Std R" pitchFamily="18" charset="-128"/>
              </a:rPr>
              <a:t>語教育</a:t>
            </a:r>
            <a:r>
              <a:rPr lang="zh-TW" altLang="en-US" dirty="0">
                <a:solidFill>
                  <a:srgbClr val="0070C0"/>
                </a:solidFill>
                <a:latin typeface="Adobe 仿宋 Std R" pitchFamily="18" charset="-128"/>
                <a:ea typeface="Adobe 仿宋 Std R" pitchFamily="18" charset="-128"/>
              </a:rPr>
              <a:t>不是英語教學</a:t>
            </a:r>
            <a:r>
              <a:rPr lang="zh-TW" altLang="en-US" dirty="0">
                <a:latin typeface="Adobe 仿宋 Std R" pitchFamily="18" charset="-128"/>
                <a:ea typeface="Adobe 仿宋 Std R" pitchFamily="18" charset="-128"/>
              </a:rPr>
              <a:t>，但是兩者互為表裡、相輔相成。</a:t>
            </a:r>
          </a:p>
          <a:p>
            <a:r>
              <a:rPr lang="zh-TW" altLang="en-US" dirty="0">
                <a:latin typeface="Adobe 仿宋 Std R" pitchFamily="18" charset="-128"/>
                <a:ea typeface="Adobe 仿宋 Std R" pitchFamily="18" charset="-128"/>
              </a:rPr>
              <a:t>雙語教育</a:t>
            </a:r>
            <a:r>
              <a:rPr lang="zh-TW" altLang="en-US" dirty="0">
                <a:solidFill>
                  <a:srgbClr val="0070C0"/>
                </a:solidFill>
                <a:latin typeface="Adobe 仿宋 Std R" pitchFamily="18" charset="-128"/>
                <a:ea typeface="Adobe 仿宋 Std R" pitchFamily="18" charset="-128"/>
              </a:rPr>
              <a:t>並非全英語教學</a:t>
            </a:r>
            <a:r>
              <a:rPr lang="zh-TW" altLang="en-US" dirty="0">
                <a:latin typeface="Adobe 仿宋 Std R" pitchFamily="18" charset="-128"/>
                <a:ea typeface="Adobe 仿宋 Std R" pitchFamily="18" charset="-128"/>
              </a:rPr>
              <a:t>：應提供現場教師彈性推動雙語教育。</a:t>
            </a:r>
          </a:p>
          <a:p>
            <a:r>
              <a:rPr lang="zh-TW" altLang="en-US" dirty="0">
                <a:latin typeface="Adobe 仿宋 Std R" pitchFamily="18" charset="-128"/>
                <a:ea typeface="Adobe 仿宋 Std R" pitchFamily="18" charset="-128"/>
              </a:rPr>
              <a:t>切勿盲目移植國外經驗或未經轉化之特定教學取向：應回歸語 言溝通的本質。雙語教育在臺灣的推動不應盲目，反而應思考如何</a:t>
            </a:r>
            <a:r>
              <a:rPr lang="zh-TW" altLang="en-US" dirty="0">
                <a:solidFill>
                  <a:srgbClr val="0070C0"/>
                </a:solidFill>
                <a:latin typeface="Adobe 仿宋 Std R" pitchFamily="18" charset="-128"/>
                <a:ea typeface="Adobe 仿宋 Std R" pitchFamily="18" charset="-128"/>
              </a:rPr>
              <a:t>透過雙語教育之推動</a:t>
            </a:r>
            <a:r>
              <a:rPr lang="zh-TW" altLang="en-US" dirty="0">
                <a:latin typeface="Adobe 仿宋 Std R" pitchFamily="18" charset="-128"/>
                <a:ea typeface="Adobe 仿宋 Std R" pitchFamily="18" charset="-128"/>
              </a:rPr>
              <a:t>， 讓學生理解到英語不是學科，而是可於</a:t>
            </a:r>
            <a:r>
              <a:rPr lang="zh-TW" altLang="en-US" dirty="0">
                <a:solidFill>
                  <a:srgbClr val="0070C0"/>
                </a:solidFill>
                <a:latin typeface="Adobe 仿宋 Std R" pitchFamily="18" charset="-128"/>
                <a:ea typeface="Adobe 仿宋 Std R" pitchFamily="18" charset="-128"/>
              </a:rPr>
              <a:t>日常使用之溝通的語言</a:t>
            </a:r>
            <a:r>
              <a:rPr lang="zh-TW" altLang="en-US" dirty="0">
                <a:latin typeface="Adobe 仿宋 Std R" pitchFamily="18" charset="-128"/>
                <a:ea typeface="Adobe 仿宋 Std R" pitchFamily="18" charset="-128"/>
              </a:rPr>
              <a:t>。</a:t>
            </a:r>
          </a:p>
          <a:p>
            <a:r>
              <a:rPr lang="zh-TW" altLang="en-US" dirty="0">
                <a:latin typeface="Adobe 仿宋 Std R" pitchFamily="18" charset="-128"/>
                <a:ea typeface="Adobe 仿宋 Std R" pitchFamily="18" charset="-128"/>
              </a:rPr>
              <a:t>以學科教學為主之雙語教育：應以</a:t>
            </a:r>
            <a:r>
              <a:rPr lang="zh-TW" altLang="en-US" dirty="0">
                <a:solidFill>
                  <a:srgbClr val="0070C0"/>
                </a:solidFill>
                <a:latin typeface="Adobe 仿宋 Std R" pitchFamily="18" charset="-128"/>
                <a:ea typeface="Adobe 仿宋 Std R" pitchFamily="18" charset="-128"/>
              </a:rPr>
              <a:t>學科知識的習得為重</a:t>
            </a:r>
            <a:r>
              <a:rPr lang="zh-TW" altLang="en-US" dirty="0">
                <a:latin typeface="Adobe 仿宋 Std R" pitchFamily="18" charset="-128"/>
                <a:ea typeface="Adobe 仿宋 Std R" pitchFamily="18" charset="-128"/>
              </a:rPr>
              <a:t>、</a:t>
            </a:r>
            <a:r>
              <a:rPr lang="zh-TW" altLang="en-US" dirty="0" smtClean="0">
                <a:latin typeface="Adobe 仿宋 Std R" pitchFamily="18" charset="-128"/>
                <a:ea typeface="Adobe 仿宋 Std R" pitchFamily="18" charset="-128"/>
              </a:rPr>
              <a:t>語言環境</a:t>
            </a:r>
            <a:r>
              <a:rPr lang="zh-TW" altLang="en-US" dirty="0">
                <a:latin typeface="Adobe 仿宋 Std R" pitchFamily="18" charset="-128"/>
                <a:ea typeface="Adobe 仿宋 Std R" pitchFamily="18" charset="-128"/>
              </a:rPr>
              <a:t>與語言使用為輔。</a:t>
            </a:r>
          </a:p>
          <a:p>
            <a:r>
              <a:rPr lang="zh-TW" altLang="en-US" dirty="0">
                <a:latin typeface="Adobe 仿宋 Std R" pitchFamily="18" charset="-128"/>
                <a:ea typeface="Adobe 仿宋 Std R" pitchFamily="18" charset="-128"/>
              </a:rPr>
              <a:t>雙語環境之建置：以學校為單位考量，著重於學校整體雙語環境的建構。因此，除雙語授課的教師外，校長、行政等都應該成為</a:t>
            </a:r>
            <a:r>
              <a:rPr lang="zh-TW" altLang="en-US" dirty="0">
                <a:solidFill>
                  <a:srgbClr val="0070C0"/>
                </a:solidFill>
                <a:latin typeface="Adobe 仿宋 Std R" pitchFamily="18" charset="-128"/>
                <a:ea typeface="Adobe 仿宋 Std R" pitchFamily="18" charset="-128"/>
              </a:rPr>
              <a:t>雙語使用者</a:t>
            </a:r>
            <a:r>
              <a:rPr lang="zh-TW" altLang="en-US" dirty="0">
                <a:latin typeface="Adobe 仿宋 Std R" pitchFamily="18" charset="-128"/>
                <a:ea typeface="Adobe 仿宋 Std R" pitchFamily="18" charset="-128"/>
              </a:rPr>
              <a:t>，讓學生在學校中體驗到雙語溝通的環境。</a:t>
            </a:r>
          </a:p>
          <a:p>
            <a:endParaRPr lang="zh-TW" altLang="en-US" dirty="0"/>
          </a:p>
        </p:txBody>
      </p:sp>
      <p:sp>
        <p:nvSpPr>
          <p:cNvPr id="4" name="文字方塊 3"/>
          <p:cNvSpPr txBox="1"/>
          <p:nvPr/>
        </p:nvSpPr>
        <p:spPr>
          <a:xfrm>
            <a:off x="5220072" y="548680"/>
            <a:ext cx="3384376" cy="923330"/>
          </a:xfrm>
          <a:prstGeom prst="rect">
            <a:avLst/>
          </a:prstGeom>
          <a:noFill/>
        </p:spPr>
        <p:txBody>
          <a:bodyPr wrap="square" rtlCol="0">
            <a:spAutoFit/>
          </a:bodyPr>
          <a:lstStyle/>
          <a:p>
            <a:r>
              <a:rPr lang="zh-TW" altLang="en-US" sz="3600" dirty="0" smtClean="0">
                <a:solidFill>
                  <a:schemeClr val="tx1">
                    <a:lumMod val="50000"/>
                    <a:lumOff val="50000"/>
                  </a:schemeClr>
                </a:solidFill>
                <a:latin typeface="Adobe 仿宋 Std R" pitchFamily="18" charset="-128"/>
                <a:ea typeface="Adobe 仿宋 Std R" pitchFamily="18" charset="-128"/>
              </a:rPr>
              <a:t>林子斌教授 </a:t>
            </a:r>
            <a:r>
              <a:rPr lang="en-US" altLang="zh-TW" dirty="0">
                <a:solidFill>
                  <a:schemeClr val="tx1">
                    <a:lumMod val="50000"/>
                    <a:lumOff val="50000"/>
                  </a:schemeClr>
                </a:solidFill>
              </a:rPr>
              <a:t>https://clseap.ccu.edu.tw/</a:t>
            </a:r>
            <a:endParaRPr lang="zh-TW" altLang="en-US" dirty="0">
              <a:solidFill>
                <a:schemeClr val="tx1">
                  <a:lumMod val="50000"/>
                  <a:lumOff val="50000"/>
                </a:schemeClr>
              </a:solidFill>
            </a:endParaRPr>
          </a:p>
        </p:txBody>
      </p:sp>
    </p:spTree>
    <p:extLst>
      <p:ext uri="{BB962C8B-B14F-4D97-AF65-F5344CB8AC3E}">
        <p14:creationId xmlns:p14="http://schemas.microsoft.com/office/powerpoint/2010/main" xmlns="" val="2647449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4048" y="300345"/>
            <a:ext cx="3744416" cy="1143000"/>
          </a:xfrm>
        </p:spPr>
        <p:txBody>
          <a:bodyPr>
            <a:normAutofit/>
          </a:bodyPr>
          <a:lstStyle/>
          <a:p>
            <a:r>
              <a:rPr lang="zh-TW" altLang="en-US" sz="3600" dirty="0" smtClean="0">
                <a:latin typeface="Adobe 仿宋 Std R" pitchFamily="18" charset="-128"/>
                <a:ea typeface="Adobe 仿宋 Std R" pitchFamily="18" charset="-128"/>
              </a:rPr>
              <a:t>程玉秀教授</a:t>
            </a:r>
            <a:r>
              <a:rPr lang="zh-TW" altLang="en-US" sz="3600" dirty="0" smtClean="0"/>
              <a:t> </a:t>
            </a:r>
            <a:r>
              <a:rPr lang="en-US" altLang="zh-TW" dirty="0" smtClean="0"/>
              <a:t/>
            </a:r>
            <a:br>
              <a:rPr lang="en-US" altLang="zh-TW" dirty="0" smtClean="0"/>
            </a:br>
            <a:r>
              <a:rPr lang="en-US" altLang="zh-TW" sz="2000" dirty="0" smtClean="0">
                <a:latin typeface="Garamond" pitchFamily="18" charset="0"/>
              </a:rPr>
              <a:t>http</a:t>
            </a:r>
            <a:r>
              <a:rPr lang="en-US" altLang="zh-TW" sz="2000" dirty="0">
                <a:latin typeface="Garamond" pitchFamily="18" charset="0"/>
              </a:rPr>
              <a:t>://www.emi.eng.ntnu.edu.tw/</a:t>
            </a:r>
            <a:endParaRPr lang="zh-TW" altLang="en-US" sz="2000" dirty="0">
              <a:latin typeface="Garamond" pitchFamily="18" charset="0"/>
            </a:endParaRPr>
          </a:p>
        </p:txBody>
      </p:sp>
      <p:sp>
        <p:nvSpPr>
          <p:cNvPr id="3" name="內容版面配置區 2"/>
          <p:cNvSpPr>
            <a:spLocks noGrp="1"/>
          </p:cNvSpPr>
          <p:nvPr>
            <p:ph sz="quarter" idx="1"/>
          </p:nvPr>
        </p:nvSpPr>
        <p:spPr>
          <a:xfrm>
            <a:off x="683568" y="1844824"/>
            <a:ext cx="7772400" cy="4572000"/>
          </a:xfrm>
        </p:spPr>
        <p:txBody>
          <a:bodyPr>
            <a:normAutofit/>
          </a:bodyPr>
          <a:lstStyle/>
          <a:p>
            <a:pPr fontAlgn="base"/>
            <a:r>
              <a:rPr lang="zh-TW" altLang="en-US" dirty="0" smtClean="0">
                <a:latin typeface="Adobe 仿宋 Std R" pitchFamily="18" charset="-128"/>
                <a:ea typeface="Adobe 仿宋 Std R" pitchFamily="18" charset="-128"/>
              </a:rPr>
              <a:t>研發</a:t>
            </a:r>
            <a:r>
              <a:rPr lang="zh-TW" altLang="en-US" dirty="0">
                <a:latin typeface="Adobe 仿宋 Std R" pitchFamily="18" charset="-128"/>
                <a:ea typeface="Adobe 仿宋 Std R" pitchFamily="18" charset="-128"/>
              </a:rPr>
              <a:t>中學階段以中英雙語授課之課程架構</a:t>
            </a:r>
          </a:p>
          <a:p>
            <a:pPr fontAlgn="base"/>
            <a:r>
              <a:rPr lang="zh-TW" altLang="en-US" dirty="0" smtClean="0">
                <a:latin typeface="Adobe 仿宋 Std R" pitchFamily="18" charset="-128"/>
                <a:ea typeface="Adobe 仿宋 Std R" pitchFamily="18" charset="-128"/>
              </a:rPr>
              <a:t>研發</a:t>
            </a:r>
            <a:r>
              <a:rPr lang="zh-TW" altLang="en-US" dirty="0">
                <a:latin typeface="Adobe 仿宋 Std R" pitchFamily="18" charset="-128"/>
                <a:ea typeface="Adobe 仿宋 Std R" pitchFamily="18" charset="-128"/>
              </a:rPr>
              <a:t>中學階段以中英雙語授課之參考教材</a:t>
            </a:r>
          </a:p>
          <a:p>
            <a:pPr fontAlgn="base"/>
            <a:r>
              <a:rPr lang="zh-TW" altLang="en-US" dirty="0" smtClean="0">
                <a:latin typeface="Adobe 仿宋 Std R" pitchFamily="18" charset="-128"/>
                <a:ea typeface="Adobe 仿宋 Std R" pitchFamily="18" charset="-128"/>
              </a:rPr>
              <a:t>研發</a:t>
            </a:r>
            <a:r>
              <a:rPr lang="zh-TW" altLang="en-US" dirty="0">
                <a:latin typeface="Adobe 仿宋 Std R" pitchFamily="18" charset="-128"/>
                <a:ea typeface="Adobe 仿宋 Std R" pitchFamily="18" charset="-128"/>
              </a:rPr>
              <a:t>中學階段以中英雙語授課之教學方法和策略</a:t>
            </a:r>
          </a:p>
          <a:p>
            <a:pPr fontAlgn="base"/>
            <a:r>
              <a:rPr lang="zh-TW" altLang="en-US" dirty="0" smtClean="0">
                <a:latin typeface="Adobe 仿宋 Std R" pitchFamily="18" charset="-128"/>
                <a:ea typeface="Adobe 仿宋 Std R" pitchFamily="18" charset="-128"/>
              </a:rPr>
              <a:t>探究</a:t>
            </a:r>
            <a:r>
              <a:rPr lang="zh-TW" altLang="en-US" dirty="0">
                <a:latin typeface="Adobe 仿宋 Std R" pitchFamily="18" charset="-128"/>
                <a:ea typeface="Adobe 仿宋 Std R" pitchFamily="18" charset="-128"/>
              </a:rPr>
              <a:t>中學階段以中英雙語授課課程之學習評量議題與機制</a:t>
            </a:r>
          </a:p>
          <a:p>
            <a:pPr fontAlgn="base"/>
            <a:r>
              <a:rPr lang="zh-TW" altLang="en-US" dirty="0" smtClean="0">
                <a:latin typeface="Adobe 仿宋 Std R" pitchFamily="18" charset="-128"/>
                <a:ea typeface="Adobe 仿宋 Std R" pitchFamily="18" charset="-128"/>
              </a:rPr>
              <a:t>發展</a:t>
            </a:r>
            <a:r>
              <a:rPr lang="zh-TW" altLang="en-US" dirty="0">
                <a:latin typeface="Adobe 仿宋 Std R" pitchFamily="18" charset="-128"/>
                <a:ea typeface="Adobe 仿宋 Std R" pitchFamily="18" charset="-128"/>
              </a:rPr>
              <a:t>中英雙語授課師資培育課程（含見習與實習相關規範與評量機制）</a:t>
            </a:r>
          </a:p>
          <a:p>
            <a:pPr fontAlgn="base"/>
            <a:r>
              <a:rPr lang="zh-TW" altLang="en-US" dirty="0" smtClean="0">
                <a:latin typeface="Adobe 仿宋 Std R" pitchFamily="18" charset="-128"/>
                <a:ea typeface="Adobe 仿宋 Std R" pitchFamily="18" charset="-128"/>
              </a:rPr>
              <a:t>辦理</a:t>
            </a:r>
            <a:r>
              <a:rPr lang="zh-TW" altLang="en-US" dirty="0">
                <a:latin typeface="Adobe 仿宋 Std R" pitchFamily="18" charset="-128"/>
                <a:ea typeface="Adobe 仿宋 Std R" pitchFamily="18" charset="-128"/>
              </a:rPr>
              <a:t>中英雙語授課相關工作坊或研習，並推廣中英雙語授課資訊</a:t>
            </a:r>
          </a:p>
          <a:p>
            <a:endParaRPr lang="zh-TW" altLang="en-US" dirty="0"/>
          </a:p>
        </p:txBody>
      </p:sp>
      <p:sp>
        <p:nvSpPr>
          <p:cNvPr id="4" name="文字方塊 3"/>
          <p:cNvSpPr txBox="1"/>
          <p:nvPr/>
        </p:nvSpPr>
        <p:spPr>
          <a:xfrm>
            <a:off x="971600" y="548680"/>
            <a:ext cx="3960440" cy="861774"/>
          </a:xfrm>
          <a:prstGeom prst="rect">
            <a:avLst/>
          </a:prstGeom>
          <a:noFill/>
        </p:spPr>
        <p:txBody>
          <a:bodyPr wrap="square" rtlCol="0">
            <a:spAutoFit/>
          </a:bodyPr>
          <a:lstStyle/>
          <a:p>
            <a:r>
              <a:rPr lang="zh-TW" altLang="en-US" sz="3200" b="1" dirty="0">
                <a:solidFill>
                  <a:schemeClr val="tx1">
                    <a:lumMod val="50000"/>
                    <a:lumOff val="50000"/>
                  </a:schemeClr>
                </a:solidFill>
                <a:latin typeface="Adobe 仿宋 Std R" pitchFamily="18" charset="-128"/>
                <a:ea typeface="Adobe 仿宋 Std R" pitchFamily="18" charset="-128"/>
              </a:rPr>
              <a:t>雙語教學研究中心</a:t>
            </a:r>
          </a:p>
          <a:p>
            <a:endParaRPr lang="zh-TW" altLang="en-US" dirty="0"/>
          </a:p>
        </p:txBody>
      </p:sp>
    </p:spTree>
    <p:extLst>
      <p:ext uri="{BB962C8B-B14F-4D97-AF65-F5344CB8AC3E}">
        <p14:creationId xmlns:p14="http://schemas.microsoft.com/office/powerpoint/2010/main" xmlns="" val="396726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01824" y="548680"/>
            <a:ext cx="7772400" cy="1440160"/>
          </a:xfrm>
        </p:spPr>
        <p:txBody>
          <a:bodyPr/>
          <a:lstStyle/>
          <a:p>
            <a:r>
              <a:rPr lang="en-US" altLang="zh-TW" sz="3600" b="1" dirty="0" smtClean="0">
                <a:latin typeface="Garamond" pitchFamily="18" charset="0"/>
              </a:rPr>
              <a:t>Before we start today’s sharing…</a:t>
            </a:r>
            <a:br>
              <a:rPr lang="en-US" altLang="zh-TW" sz="3600" b="1" dirty="0" smtClean="0">
                <a:latin typeface="Garamond" pitchFamily="18" charset="0"/>
              </a:rPr>
            </a:br>
            <a:r>
              <a:rPr lang="en-US" altLang="zh-TW" b="1" dirty="0" smtClean="0">
                <a:latin typeface="Garamond" pitchFamily="18" charset="0"/>
              </a:rPr>
              <a:t>Bilingual</a:t>
            </a:r>
            <a:r>
              <a:rPr lang="en-US" altLang="zh-TW" b="1" dirty="0">
                <a:latin typeface="Garamond" pitchFamily="18" charset="0"/>
              </a:rPr>
              <a:t>? English Only? </a:t>
            </a:r>
            <a:endParaRPr lang="zh-TW" altLang="en-US" b="1" dirty="0">
              <a:latin typeface="Garamond" pitchFamily="18" charset="0"/>
            </a:endParaRPr>
          </a:p>
        </p:txBody>
      </p:sp>
      <p:sp>
        <p:nvSpPr>
          <p:cNvPr id="3" name="內容版面配置區 2"/>
          <p:cNvSpPr>
            <a:spLocks noGrp="1"/>
          </p:cNvSpPr>
          <p:nvPr>
            <p:ph sz="quarter" idx="1"/>
          </p:nvPr>
        </p:nvSpPr>
        <p:spPr>
          <a:xfrm>
            <a:off x="755576" y="2276872"/>
            <a:ext cx="7772400" cy="3493368"/>
          </a:xfrm>
        </p:spPr>
        <p:txBody>
          <a:bodyPr>
            <a:normAutofit/>
          </a:bodyPr>
          <a:lstStyle/>
          <a:p>
            <a:pPr marL="0" indent="0">
              <a:buNone/>
            </a:pPr>
            <a:r>
              <a:rPr lang="en-US" altLang="zh-TW" sz="2800" b="1" dirty="0">
                <a:latin typeface="Garamond" pitchFamily="18" charset="0"/>
              </a:rPr>
              <a:t>Note</a:t>
            </a:r>
            <a:endParaRPr lang="zh-TW" altLang="en-US" sz="2800" b="1" dirty="0">
              <a:latin typeface="Garamond" pitchFamily="18" charset="0"/>
            </a:endParaRPr>
          </a:p>
          <a:p>
            <a:r>
              <a:rPr lang="en-US" altLang="zh-TW" sz="2800" dirty="0" smtClean="0"/>
              <a:t>It is important for students to establish literacy in their native language before learning to read and write another language</a:t>
            </a:r>
          </a:p>
          <a:p>
            <a:r>
              <a:rPr lang="en-US" altLang="zh-TW" sz="2800" dirty="0" smtClean="0"/>
              <a:t>It is important to draw on what is known about how students learn in order to develop a program that meets their needs </a:t>
            </a:r>
            <a:endParaRPr lang="zh-TW" altLang="en-US" sz="2800" dirty="0"/>
          </a:p>
        </p:txBody>
      </p:sp>
      <p:sp>
        <p:nvSpPr>
          <p:cNvPr id="4" name="文字方塊 3"/>
          <p:cNvSpPr txBox="1"/>
          <p:nvPr/>
        </p:nvSpPr>
        <p:spPr>
          <a:xfrm>
            <a:off x="827584" y="6093296"/>
            <a:ext cx="7920880" cy="646331"/>
          </a:xfrm>
          <a:prstGeom prst="rect">
            <a:avLst/>
          </a:prstGeom>
          <a:noFill/>
        </p:spPr>
        <p:txBody>
          <a:bodyPr wrap="square" rtlCol="0">
            <a:spAutoFit/>
          </a:bodyPr>
          <a:lstStyle/>
          <a:p>
            <a:r>
              <a:rPr lang="en-US" altLang="zh-TW" dirty="0" smtClean="0"/>
              <a:t>Larsen-Freeman, D. and Anderson, M. (2011). Techniques &amp; principles in language teaching. (3</a:t>
            </a:r>
            <a:r>
              <a:rPr lang="en-US" altLang="zh-TW" baseline="30000" dirty="0" smtClean="0"/>
              <a:t>rd</a:t>
            </a:r>
            <a:r>
              <a:rPr lang="en-US" altLang="zh-TW" dirty="0" smtClean="0"/>
              <a:t> Ed.).  New York: Oxford University Press.  </a:t>
            </a:r>
            <a:endParaRPr lang="zh-TW" altLang="en-US" dirty="0"/>
          </a:p>
        </p:txBody>
      </p:sp>
    </p:spTree>
    <p:extLst>
      <p:ext uri="{BB962C8B-B14F-4D97-AF65-F5344CB8AC3E}">
        <p14:creationId xmlns:p14="http://schemas.microsoft.com/office/powerpoint/2010/main" xmlns="" val="1319849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476672"/>
            <a:ext cx="7772400" cy="1143000"/>
          </a:xfrm>
        </p:spPr>
        <p:txBody>
          <a:bodyPr>
            <a:normAutofit fontScale="90000"/>
          </a:bodyPr>
          <a:lstStyle/>
          <a:p>
            <a:r>
              <a:rPr lang="en-US" altLang="zh-TW" b="1" dirty="0" smtClean="0">
                <a:solidFill>
                  <a:schemeClr val="tx1">
                    <a:lumMod val="50000"/>
                    <a:lumOff val="50000"/>
                  </a:schemeClr>
                </a:solidFill>
                <a:latin typeface="Garamond" pitchFamily="18" charset="0"/>
              </a:rPr>
              <a:t>English-only </a:t>
            </a:r>
            <a:r>
              <a:rPr lang="en-US" altLang="zh-TW" b="1" dirty="0">
                <a:solidFill>
                  <a:schemeClr val="tx1">
                    <a:lumMod val="50000"/>
                    <a:lumOff val="50000"/>
                  </a:schemeClr>
                </a:solidFill>
                <a:latin typeface="Garamond" pitchFamily="18" charset="0"/>
              </a:rPr>
              <a:t>T</a:t>
            </a:r>
            <a:r>
              <a:rPr lang="en-US" altLang="zh-TW" b="1" dirty="0" smtClean="0">
                <a:solidFill>
                  <a:schemeClr val="tx1">
                    <a:lumMod val="50000"/>
                    <a:lumOff val="50000"/>
                  </a:schemeClr>
                </a:solidFill>
                <a:latin typeface="Garamond" pitchFamily="18" charset="0"/>
              </a:rPr>
              <a:t>eaching Model </a:t>
            </a:r>
            <a:br>
              <a:rPr lang="en-US" altLang="zh-TW" b="1" dirty="0" smtClean="0">
                <a:solidFill>
                  <a:schemeClr val="tx1">
                    <a:lumMod val="50000"/>
                    <a:lumOff val="50000"/>
                  </a:schemeClr>
                </a:solidFill>
                <a:latin typeface="Garamond" pitchFamily="18" charset="0"/>
              </a:rPr>
            </a:br>
            <a:r>
              <a:rPr lang="en-US" altLang="zh-TW" b="1" dirty="0" smtClean="0">
                <a:solidFill>
                  <a:schemeClr val="tx1">
                    <a:lumMod val="50000"/>
                    <a:lumOff val="50000"/>
                  </a:schemeClr>
                </a:solidFill>
                <a:latin typeface="Garamond" pitchFamily="18" charset="0"/>
              </a:rPr>
              <a:t>Observation Key</a:t>
            </a:r>
            <a:endParaRPr lang="zh-TW" altLang="en-US" b="1" dirty="0">
              <a:solidFill>
                <a:schemeClr val="tx1">
                  <a:lumMod val="50000"/>
                  <a:lumOff val="50000"/>
                </a:schemeClr>
              </a:solidFill>
              <a:latin typeface="Garamond" pitchFamily="18" charset="0"/>
            </a:endParaRPr>
          </a:p>
        </p:txBody>
      </p:sp>
      <p:sp>
        <p:nvSpPr>
          <p:cNvPr id="3" name="內容版面配置區 2"/>
          <p:cNvSpPr>
            <a:spLocks noGrp="1"/>
          </p:cNvSpPr>
          <p:nvPr>
            <p:ph sz="quarter" idx="1"/>
          </p:nvPr>
        </p:nvSpPr>
        <p:spPr>
          <a:xfrm>
            <a:off x="914400" y="2204864"/>
            <a:ext cx="7772400" cy="3814936"/>
          </a:xfrm>
        </p:spPr>
        <p:txBody>
          <a:bodyPr>
            <a:normAutofit/>
          </a:bodyPr>
          <a:lstStyle/>
          <a:p>
            <a:r>
              <a:rPr lang="en-US" altLang="zh-TW" sz="2800" dirty="0" smtClean="0"/>
              <a:t>Preparation</a:t>
            </a:r>
          </a:p>
          <a:p>
            <a:r>
              <a:rPr lang="en-US" altLang="zh-TW" sz="2800" dirty="0" smtClean="0"/>
              <a:t>Regular Curriculum</a:t>
            </a:r>
          </a:p>
          <a:p>
            <a:r>
              <a:rPr lang="en-US" altLang="zh-TW" sz="2800" dirty="0" smtClean="0"/>
              <a:t>Methods used</a:t>
            </a:r>
          </a:p>
          <a:p>
            <a:r>
              <a:rPr lang="en-US" altLang="zh-TW" sz="2800" dirty="0" smtClean="0"/>
              <a:t>Strategies</a:t>
            </a:r>
            <a:endParaRPr lang="zh-TW" altLang="en-US" sz="2800" dirty="0"/>
          </a:p>
        </p:txBody>
      </p:sp>
    </p:spTree>
    <p:extLst>
      <p:ext uri="{BB962C8B-B14F-4D97-AF65-F5344CB8AC3E}">
        <p14:creationId xmlns:p14="http://schemas.microsoft.com/office/powerpoint/2010/main" xmlns="" val="4147467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latin typeface="Garamond" pitchFamily="18" charset="0"/>
              </a:rPr>
              <a:t>Part II: </a:t>
            </a:r>
            <a:r>
              <a:rPr lang="en-US" altLang="zh-TW" dirty="0" smtClean="0"/>
              <a:t/>
            </a:r>
            <a:br>
              <a:rPr lang="en-US" altLang="zh-TW" dirty="0" smtClean="0"/>
            </a:br>
            <a:r>
              <a:rPr lang="en-US" altLang="zh-TW" b="1" dirty="0" smtClean="0">
                <a:latin typeface="Garamond" pitchFamily="18" charset="0"/>
              </a:rPr>
              <a:t>Teaching Demo and sharing</a:t>
            </a:r>
            <a:endParaRPr lang="zh-TW" altLang="en-US" b="1" dirty="0">
              <a:latin typeface="Garamond" pitchFamily="18" charset="0"/>
            </a:endParaRPr>
          </a:p>
        </p:txBody>
      </p:sp>
      <p:sp>
        <p:nvSpPr>
          <p:cNvPr id="3" name="內容版面配置區 2"/>
          <p:cNvSpPr>
            <a:spLocks noGrp="1"/>
          </p:cNvSpPr>
          <p:nvPr>
            <p:ph type="body" idx="1"/>
          </p:nvPr>
        </p:nvSpPr>
        <p:spPr/>
        <p:txBody>
          <a:bodyPr>
            <a:normAutofit/>
          </a:bodyPr>
          <a:lstStyle/>
          <a:p>
            <a:pPr marL="0" indent="0">
              <a:buNone/>
            </a:pPr>
            <a:r>
              <a:rPr lang="en-US" altLang="zh-TW" sz="2800" dirty="0" smtClean="0">
                <a:solidFill>
                  <a:schemeClr val="tx1">
                    <a:lumMod val="65000"/>
                    <a:lumOff val="35000"/>
                  </a:schemeClr>
                </a:solidFill>
              </a:rPr>
              <a:t>1430-1500  Vivian’s English-taught English classes</a:t>
            </a:r>
          </a:p>
          <a:p>
            <a:pPr marL="0" indent="0">
              <a:buNone/>
            </a:pPr>
            <a:r>
              <a:rPr lang="en-US" altLang="zh-TW" sz="2800" dirty="0" smtClean="0">
                <a:solidFill>
                  <a:schemeClr val="tx1">
                    <a:lumMod val="65000"/>
                    <a:lumOff val="35000"/>
                  </a:schemeClr>
                </a:solidFill>
              </a:rPr>
              <a:t>1500-1530  Tony’s (more of) Content-based Instruction</a:t>
            </a:r>
            <a:endParaRPr lang="zh-TW" altLang="en-US" sz="2800" dirty="0">
              <a:solidFill>
                <a:schemeClr val="tx1">
                  <a:lumMod val="65000"/>
                  <a:lumOff val="35000"/>
                </a:schemeClr>
              </a:solidFill>
            </a:endParaRPr>
          </a:p>
        </p:txBody>
      </p:sp>
    </p:spTree>
    <p:extLst>
      <p:ext uri="{BB962C8B-B14F-4D97-AF65-F5344CB8AC3E}">
        <p14:creationId xmlns:p14="http://schemas.microsoft.com/office/powerpoint/2010/main" xmlns="" val="79385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latin typeface="Garamond" pitchFamily="18" charset="0"/>
              </a:rPr>
              <a:t>Part III </a:t>
            </a:r>
            <a:r>
              <a:rPr lang="en-US" altLang="zh-TW" b="1" dirty="0">
                <a:latin typeface="Garamond" pitchFamily="18" charset="0"/>
              </a:rPr>
              <a:t>1530-1620</a:t>
            </a:r>
            <a:r>
              <a:rPr lang="zh-TW" altLang="en-US" b="1" dirty="0"/>
              <a:t/>
            </a:r>
            <a:br>
              <a:rPr lang="zh-TW" altLang="en-US" b="1" dirty="0"/>
            </a:br>
            <a:r>
              <a:rPr lang="en-US" altLang="zh-TW" b="1" dirty="0" smtClean="0">
                <a:latin typeface="Garamond" pitchFamily="18" charset="0"/>
                <a:ea typeface="Adobe 仿宋 Std R" pitchFamily="18" charset="-128"/>
              </a:rPr>
              <a:t>Feedback and Discussions</a:t>
            </a:r>
            <a:endParaRPr lang="zh-TW" altLang="en-US" b="1" dirty="0">
              <a:latin typeface="Garamond" pitchFamily="18" charset="0"/>
              <a:ea typeface="Adobe 仿宋 Std R" pitchFamily="18" charset="-128"/>
            </a:endParaRPr>
          </a:p>
        </p:txBody>
      </p:sp>
      <p:sp>
        <p:nvSpPr>
          <p:cNvPr id="5" name="文字版面配置區 4"/>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xmlns="" val="2120580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r>
              <a:rPr lang="en-US" altLang="zh-TW" b="1" dirty="0" smtClean="0">
                <a:latin typeface="Garamond" pitchFamily="18" charset="0"/>
              </a:rPr>
              <a:t>Preparation and Curriculum</a:t>
            </a:r>
            <a:endParaRPr lang="zh-TW" altLang="en-US" dirty="0"/>
          </a:p>
        </p:txBody>
      </p:sp>
      <p:sp>
        <p:nvSpPr>
          <p:cNvPr id="5" name="文字版面配置區 4"/>
          <p:cNvSpPr>
            <a:spLocks noGrp="1"/>
          </p:cNvSpPr>
          <p:nvPr>
            <p:ph type="body" idx="1"/>
          </p:nvPr>
        </p:nvSpPr>
        <p:spPr/>
        <p:txBody>
          <a:bodyPr/>
          <a:lstStyle/>
          <a:p>
            <a:r>
              <a:rPr lang="en-US" altLang="zh-TW" sz="2800" dirty="0" smtClean="0"/>
              <a:t>Vivian’s class</a:t>
            </a:r>
            <a:endParaRPr lang="zh-TW" altLang="en-US" sz="2800" dirty="0"/>
          </a:p>
        </p:txBody>
      </p:sp>
      <p:sp>
        <p:nvSpPr>
          <p:cNvPr id="6" name="文字版面配置區 5"/>
          <p:cNvSpPr>
            <a:spLocks noGrp="1"/>
          </p:cNvSpPr>
          <p:nvPr>
            <p:ph type="body" sz="half" idx="3"/>
          </p:nvPr>
        </p:nvSpPr>
        <p:spPr/>
        <p:txBody>
          <a:bodyPr/>
          <a:lstStyle/>
          <a:p>
            <a:r>
              <a:rPr lang="en-US" altLang="zh-TW" sz="2800" dirty="0" smtClean="0"/>
              <a:t>Tony’s class</a:t>
            </a:r>
            <a:endParaRPr lang="zh-TW" altLang="en-US" sz="2800" dirty="0"/>
          </a:p>
        </p:txBody>
      </p:sp>
      <p:sp>
        <p:nvSpPr>
          <p:cNvPr id="3" name="內容版面配置區 2"/>
          <p:cNvSpPr>
            <a:spLocks noGrp="1"/>
          </p:cNvSpPr>
          <p:nvPr>
            <p:ph sz="half" idx="2"/>
          </p:nvPr>
        </p:nvSpPr>
        <p:spPr>
          <a:xfrm>
            <a:off x="914400" y="2492896"/>
            <a:ext cx="3733800" cy="3641204"/>
          </a:xfrm>
        </p:spPr>
        <p:txBody>
          <a:bodyPr>
            <a:normAutofit fontScale="92500" lnSpcReduction="10000"/>
          </a:bodyPr>
          <a:lstStyle/>
          <a:p>
            <a:r>
              <a:rPr lang="en-US" altLang="zh-TW" dirty="0" smtClean="0"/>
              <a:t>Classroom English</a:t>
            </a:r>
          </a:p>
          <a:p>
            <a:r>
              <a:rPr lang="en-US" altLang="zh-TW" dirty="0" smtClean="0"/>
              <a:t>Vocabulary</a:t>
            </a:r>
          </a:p>
          <a:p>
            <a:r>
              <a:rPr lang="en-US" altLang="zh-TW" dirty="0" smtClean="0"/>
              <a:t>Grammar</a:t>
            </a:r>
          </a:p>
          <a:p>
            <a:endParaRPr lang="en-US" altLang="zh-TW" dirty="0"/>
          </a:p>
          <a:p>
            <a:r>
              <a:rPr lang="en-US" altLang="zh-TW" dirty="0" smtClean="0"/>
              <a:t>Textbook Unit 2</a:t>
            </a:r>
          </a:p>
          <a:p>
            <a:r>
              <a:rPr lang="en-US" altLang="zh-TW" dirty="0" smtClean="0"/>
              <a:t>homework</a:t>
            </a:r>
            <a:endParaRPr lang="zh-TW" altLang="en-US" dirty="0"/>
          </a:p>
          <a:p>
            <a:endParaRPr lang="en-US" altLang="zh-TW" dirty="0" smtClean="0"/>
          </a:p>
          <a:p>
            <a:r>
              <a:rPr lang="en-US" altLang="zh-TW" dirty="0" smtClean="0"/>
              <a:t>Focus </a:t>
            </a:r>
            <a:r>
              <a:rPr lang="en-US" altLang="zh-TW" dirty="0"/>
              <a:t>is on English but not content</a:t>
            </a:r>
          </a:p>
          <a:p>
            <a:endParaRPr lang="en-US" altLang="zh-TW" dirty="0" smtClean="0"/>
          </a:p>
          <a:p>
            <a:endParaRPr lang="en-US" altLang="zh-TW" dirty="0"/>
          </a:p>
          <a:p>
            <a:endParaRPr lang="zh-TW" altLang="en-US" dirty="0"/>
          </a:p>
        </p:txBody>
      </p:sp>
      <p:sp>
        <p:nvSpPr>
          <p:cNvPr id="7" name="內容版面配置區 6"/>
          <p:cNvSpPr>
            <a:spLocks noGrp="1"/>
          </p:cNvSpPr>
          <p:nvPr>
            <p:ph sz="half" idx="4"/>
          </p:nvPr>
        </p:nvSpPr>
        <p:spPr>
          <a:xfrm>
            <a:off x="4953000" y="2492896"/>
            <a:ext cx="3733800" cy="3641204"/>
          </a:xfrm>
        </p:spPr>
        <p:txBody>
          <a:bodyPr>
            <a:normAutofit fontScale="92500" lnSpcReduction="10000"/>
          </a:bodyPr>
          <a:lstStyle/>
          <a:p>
            <a:r>
              <a:rPr lang="en-US" altLang="zh-TW" dirty="0" smtClean="0"/>
              <a:t>Oral </a:t>
            </a:r>
            <a:r>
              <a:rPr lang="en-US" altLang="zh-TW" dirty="0"/>
              <a:t>Practice</a:t>
            </a:r>
          </a:p>
          <a:p>
            <a:r>
              <a:rPr lang="en-US" altLang="zh-TW" dirty="0"/>
              <a:t>Related </a:t>
            </a:r>
            <a:r>
              <a:rPr lang="en-US" altLang="zh-TW" dirty="0" smtClean="0"/>
              <a:t>vocabulary</a:t>
            </a:r>
          </a:p>
          <a:p>
            <a:r>
              <a:rPr lang="en-US" altLang="zh-TW" dirty="0" smtClean="0"/>
              <a:t>Prior knowledge</a:t>
            </a:r>
          </a:p>
          <a:p>
            <a:endParaRPr lang="en-US" altLang="zh-TW" dirty="0"/>
          </a:p>
          <a:p>
            <a:r>
              <a:rPr lang="en-US" altLang="zh-TW" dirty="0" smtClean="0"/>
              <a:t>Textbook Unit 4 (8</a:t>
            </a:r>
            <a:r>
              <a:rPr lang="en-US" altLang="zh-TW" baseline="30000" dirty="0" smtClean="0"/>
              <a:t>th</a:t>
            </a:r>
            <a:r>
              <a:rPr lang="en-US" altLang="zh-TW" dirty="0" smtClean="0"/>
              <a:t> grade)</a:t>
            </a:r>
          </a:p>
          <a:p>
            <a:r>
              <a:rPr lang="en-US" altLang="zh-TW" dirty="0" smtClean="0"/>
              <a:t>Supplementary materials </a:t>
            </a:r>
          </a:p>
          <a:p>
            <a:endParaRPr lang="en-US" altLang="zh-TW" dirty="0"/>
          </a:p>
          <a:p>
            <a:r>
              <a:rPr lang="en-US" altLang="zh-TW" dirty="0" smtClean="0"/>
              <a:t>Focus </a:t>
            </a:r>
            <a:r>
              <a:rPr lang="en-US" altLang="zh-TW" dirty="0"/>
              <a:t>more on English than content</a:t>
            </a:r>
          </a:p>
          <a:p>
            <a:endParaRPr lang="en-US" altLang="zh-TW" dirty="0"/>
          </a:p>
          <a:p>
            <a:endParaRPr lang="zh-TW" altLang="en-US" dirty="0"/>
          </a:p>
        </p:txBody>
      </p:sp>
    </p:spTree>
    <p:extLst>
      <p:ext uri="{BB962C8B-B14F-4D97-AF65-F5344CB8AC3E}">
        <p14:creationId xmlns:p14="http://schemas.microsoft.com/office/powerpoint/2010/main" xmlns="" val="2573299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Garamond" pitchFamily="18" charset="0"/>
              </a:rPr>
              <a:t>Methods and Strategies</a:t>
            </a:r>
            <a:endParaRPr lang="zh-TW" altLang="en-US" b="1" dirty="0">
              <a:latin typeface="Garamond" pitchFamily="18" charset="0"/>
            </a:endParaRPr>
          </a:p>
        </p:txBody>
      </p:sp>
      <p:sp>
        <p:nvSpPr>
          <p:cNvPr id="3" name="文字版面配置區 2"/>
          <p:cNvSpPr>
            <a:spLocks noGrp="1"/>
          </p:cNvSpPr>
          <p:nvPr>
            <p:ph type="body" idx="1"/>
          </p:nvPr>
        </p:nvSpPr>
        <p:spPr/>
        <p:txBody>
          <a:bodyPr/>
          <a:lstStyle/>
          <a:p>
            <a:r>
              <a:rPr lang="en-US" altLang="zh-TW" sz="2800" dirty="0" smtClean="0"/>
              <a:t>Vivian’s class</a:t>
            </a:r>
            <a:endParaRPr lang="zh-TW" altLang="en-US" sz="2800" dirty="0"/>
          </a:p>
        </p:txBody>
      </p:sp>
      <p:sp>
        <p:nvSpPr>
          <p:cNvPr id="4" name="文字版面配置區 3"/>
          <p:cNvSpPr>
            <a:spLocks noGrp="1"/>
          </p:cNvSpPr>
          <p:nvPr>
            <p:ph type="body" sz="half" idx="3"/>
          </p:nvPr>
        </p:nvSpPr>
        <p:spPr/>
        <p:txBody>
          <a:bodyPr/>
          <a:lstStyle/>
          <a:p>
            <a:r>
              <a:rPr lang="en-US" altLang="zh-TW" sz="2800" dirty="0" smtClean="0"/>
              <a:t>Tony’s class</a:t>
            </a:r>
            <a:endParaRPr lang="zh-TW" altLang="en-US" sz="2800" dirty="0"/>
          </a:p>
        </p:txBody>
      </p:sp>
      <p:sp>
        <p:nvSpPr>
          <p:cNvPr id="5" name="內容版面配置區 4"/>
          <p:cNvSpPr>
            <a:spLocks noGrp="1"/>
          </p:cNvSpPr>
          <p:nvPr>
            <p:ph sz="half" idx="2"/>
          </p:nvPr>
        </p:nvSpPr>
        <p:spPr>
          <a:xfrm>
            <a:off x="611560" y="2247900"/>
            <a:ext cx="4036640" cy="3886200"/>
          </a:xfrm>
        </p:spPr>
        <p:txBody>
          <a:bodyPr>
            <a:normAutofit fontScale="85000" lnSpcReduction="20000"/>
          </a:bodyPr>
          <a:lstStyle/>
          <a:p>
            <a:r>
              <a:rPr lang="en-US" altLang="zh-TW" dirty="0"/>
              <a:t>Communicative Language Teaching </a:t>
            </a:r>
          </a:p>
          <a:p>
            <a:pPr lvl="1"/>
            <a:r>
              <a:rPr lang="en-US" altLang="zh-TW" dirty="0"/>
              <a:t>Games</a:t>
            </a:r>
          </a:p>
          <a:p>
            <a:r>
              <a:rPr lang="en-US" altLang="zh-TW" dirty="0"/>
              <a:t>Audio-lingual Method</a:t>
            </a:r>
          </a:p>
          <a:p>
            <a:pPr lvl="1"/>
            <a:r>
              <a:rPr lang="en-US" altLang="zh-TW" dirty="0"/>
              <a:t>Drills </a:t>
            </a:r>
          </a:p>
          <a:p>
            <a:r>
              <a:rPr lang="en-US" altLang="zh-TW" dirty="0" smtClean="0"/>
              <a:t>Daily Routine</a:t>
            </a:r>
          </a:p>
          <a:p>
            <a:pPr lvl="1"/>
            <a:r>
              <a:rPr lang="en-US" altLang="zh-TW" dirty="0" smtClean="0"/>
              <a:t>Greetings</a:t>
            </a:r>
          </a:p>
          <a:p>
            <a:r>
              <a:rPr lang="en-US" altLang="zh-TW" dirty="0" smtClean="0"/>
              <a:t>Building rapport</a:t>
            </a:r>
          </a:p>
          <a:p>
            <a:pPr lvl="1"/>
            <a:r>
              <a:rPr lang="en-US" altLang="zh-TW" dirty="0" smtClean="0"/>
              <a:t>Small talk</a:t>
            </a:r>
          </a:p>
          <a:p>
            <a:pPr lvl="1"/>
            <a:r>
              <a:rPr lang="en-US" altLang="zh-TW" dirty="0" smtClean="0"/>
              <a:t>Personal information</a:t>
            </a:r>
          </a:p>
          <a:p>
            <a:r>
              <a:rPr lang="en-US" altLang="zh-TW" dirty="0" smtClean="0"/>
              <a:t>Critical thinking and problem solving</a:t>
            </a:r>
          </a:p>
          <a:p>
            <a:r>
              <a:rPr lang="en-US" altLang="zh-TW" dirty="0" smtClean="0"/>
              <a:t>Outcome opportunities</a:t>
            </a:r>
          </a:p>
          <a:p>
            <a:endParaRPr lang="zh-TW" altLang="en-US" dirty="0"/>
          </a:p>
        </p:txBody>
      </p:sp>
      <p:sp>
        <p:nvSpPr>
          <p:cNvPr id="6" name="內容版面配置區 5"/>
          <p:cNvSpPr>
            <a:spLocks noGrp="1"/>
          </p:cNvSpPr>
          <p:nvPr>
            <p:ph sz="half" idx="4"/>
          </p:nvPr>
        </p:nvSpPr>
        <p:spPr/>
        <p:txBody>
          <a:bodyPr>
            <a:normAutofit fontScale="92500"/>
          </a:bodyPr>
          <a:lstStyle/>
          <a:p>
            <a:r>
              <a:rPr lang="en-US" altLang="zh-TW" sz="2400" dirty="0" smtClean="0"/>
              <a:t>Diverse Background knowledge Input</a:t>
            </a:r>
          </a:p>
          <a:p>
            <a:pPr lvl="1"/>
            <a:r>
              <a:rPr lang="en-US" altLang="zh-TW" sz="2200" dirty="0" smtClean="0"/>
              <a:t>Scripts reading</a:t>
            </a:r>
          </a:p>
          <a:p>
            <a:pPr lvl="1"/>
            <a:r>
              <a:rPr lang="en-US" altLang="zh-TW" sz="2200" dirty="0" smtClean="0"/>
              <a:t>Professional commands practice</a:t>
            </a:r>
          </a:p>
          <a:p>
            <a:r>
              <a:rPr lang="en-US" altLang="zh-TW" sz="2400" dirty="0" smtClean="0"/>
              <a:t>Audio-visual support</a:t>
            </a:r>
          </a:p>
          <a:p>
            <a:pPr lvl="1"/>
            <a:r>
              <a:rPr lang="en-US" altLang="zh-TW" sz="2200" dirty="0" smtClean="0"/>
              <a:t>(out-of-class) immersion: video for casual</a:t>
            </a:r>
          </a:p>
          <a:p>
            <a:r>
              <a:rPr lang="en-US" altLang="zh-TW" sz="2400" dirty="0" smtClean="0"/>
              <a:t>Critical thinking and problem solving </a:t>
            </a:r>
          </a:p>
          <a:p>
            <a:r>
              <a:rPr lang="en-US" altLang="zh-TW" sz="2400" dirty="0" smtClean="0"/>
              <a:t>Show time</a:t>
            </a:r>
          </a:p>
          <a:p>
            <a:pPr lvl="1"/>
            <a:endParaRPr lang="en-US" altLang="zh-TW" dirty="0" smtClean="0"/>
          </a:p>
          <a:p>
            <a:pPr lvl="1"/>
            <a:endParaRPr lang="zh-TW" altLang="en-US" dirty="0"/>
          </a:p>
        </p:txBody>
      </p:sp>
    </p:spTree>
    <p:extLst>
      <p:ext uri="{BB962C8B-B14F-4D97-AF65-F5344CB8AC3E}">
        <p14:creationId xmlns:p14="http://schemas.microsoft.com/office/powerpoint/2010/main" xmlns="" val="1489268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Garamond" pitchFamily="18" charset="0"/>
              </a:rPr>
              <a:t>Discussions</a:t>
            </a:r>
            <a:endParaRPr lang="zh-TW" altLang="en-US" b="1" dirty="0">
              <a:latin typeface="Garamond" pitchFamily="18" charset="0"/>
            </a:endParaRPr>
          </a:p>
        </p:txBody>
      </p:sp>
      <p:sp>
        <p:nvSpPr>
          <p:cNvPr id="7" name="內容版面配置區 6"/>
          <p:cNvSpPr>
            <a:spLocks noGrp="1"/>
          </p:cNvSpPr>
          <p:nvPr>
            <p:ph sz="quarter" idx="1"/>
          </p:nvPr>
        </p:nvSpPr>
        <p:spPr>
          <a:xfrm>
            <a:off x="914400" y="1628800"/>
            <a:ext cx="7772400" cy="4391000"/>
          </a:xfrm>
        </p:spPr>
        <p:txBody>
          <a:bodyPr/>
          <a:lstStyle/>
          <a:p>
            <a:r>
              <a:rPr lang="en-US" altLang="zh-TW" dirty="0"/>
              <a:t>Teaching style</a:t>
            </a:r>
          </a:p>
          <a:p>
            <a:r>
              <a:rPr lang="en-US" altLang="zh-TW" dirty="0"/>
              <a:t>Teaching philosophy</a:t>
            </a:r>
          </a:p>
          <a:p>
            <a:r>
              <a:rPr lang="en-US" altLang="zh-TW" dirty="0"/>
              <a:t>Motivation</a:t>
            </a:r>
          </a:p>
          <a:p>
            <a:r>
              <a:rPr lang="en-US" altLang="zh-TW" dirty="0"/>
              <a:t>Curriculum and Testing </a:t>
            </a:r>
          </a:p>
          <a:p>
            <a:r>
              <a:rPr lang="en-US" altLang="zh-TW" dirty="0"/>
              <a:t>Time consuming</a:t>
            </a:r>
          </a:p>
          <a:p>
            <a:endParaRPr lang="zh-TW" altLang="en-US" dirty="0"/>
          </a:p>
        </p:txBody>
      </p:sp>
    </p:spTree>
    <p:extLst>
      <p:ext uri="{BB962C8B-B14F-4D97-AF65-F5344CB8AC3E}">
        <p14:creationId xmlns:p14="http://schemas.microsoft.com/office/powerpoint/2010/main" xmlns="" val="3428031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b="1" dirty="0">
                <a:latin typeface="Garamond" pitchFamily="18" charset="0"/>
              </a:rPr>
              <a:t>What did we discuss </a:t>
            </a:r>
            <a:r>
              <a:rPr lang="en-US" altLang="zh-TW" b="1" dirty="0" smtClean="0">
                <a:latin typeface="Garamond" pitchFamily="18" charset="0"/>
              </a:rPr>
              <a:t>before?  -1</a:t>
            </a:r>
            <a:endParaRPr lang="zh-TW" altLang="en-US" dirty="0"/>
          </a:p>
        </p:txBody>
      </p:sp>
      <p:sp>
        <p:nvSpPr>
          <p:cNvPr id="5" name="內容版面配置區 4"/>
          <p:cNvSpPr>
            <a:spLocks noGrp="1"/>
          </p:cNvSpPr>
          <p:nvPr>
            <p:ph sz="quarter" idx="1"/>
          </p:nvPr>
        </p:nvSpPr>
        <p:spPr>
          <a:xfrm>
            <a:off x="914400" y="1628800"/>
            <a:ext cx="7772400" cy="4391000"/>
          </a:xfrm>
        </p:spPr>
        <p:txBody>
          <a:bodyPr/>
          <a:lstStyle/>
          <a:p>
            <a:r>
              <a:rPr lang="en-US" altLang="zh-TW" dirty="0">
                <a:latin typeface="Garamond" pitchFamily="18" charset="0"/>
                <a:ea typeface="Adobe 仿宋 Std R" pitchFamily="18" charset="-128"/>
              </a:rPr>
              <a:t>Goal of English Education</a:t>
            </a:r>
          </a:p>
          <a:p>
            <a:r>
              <a:rPr lang="en-US" altLang="zh-TW" dirty="0">
                <a:latin typeface="Garamond" pitchFamily="18" charset="0"/>
                <a:ea typeface="Adobe 仿宋 Std R" pitchFamily="18" charset="-128"/>
              </a:rPr>
              <a:t>Myth of Bilingual Education</a:t>
            </a:r>
          </a:p>
          <a:p>
            <a:r>
              <a:rPr lang="en-US" altLang="zh-TW" dirty="0">
                <a:latin typeface="Garamond" pitchFamily="18" charset="0"/>
                <a:ea typeface="Adobe 仿宋 Std R" pitchFamily="18" charset="-128"/>
              </a:rPr>
              <a:t>CLIL</a:t>
            </a:r>
          </a:p>
          <a:p>
            <a:r>
              <a:rPr lang="en-US" altLang="zh-TW" dirty="0">
                <a:latin typeface="Garamond" pitchFamily="18" charset="0"/>
                <a:ea typeface="Adobe 仿宋 Std R" pitchFamily="18" charset="-128"/>
              </a:rPr>
              <a:t>Professional Teaching</a:t>
            </a:r>
          </a:p>
          <a:p>
            <a:r>
              <a:rPr lang="en-US" altLang="zh-TW" dirty="0">
                <a:latin typeface="Garamond" pitchFamily="18" charset="0"/>
                <a:ea typeface="Adobe 仿宋 Std R" pitchFamily="18" charset="-128"/>
              </a:rPr>
              <a:t>Learning Performance</a:t>
            </a:r>
          </a:p>
          <a:p>
            <a:r>
              <a:rPr lang="en-US" altLang="zh-TW" dirty="0">
                <a:latin typeface="Garamond" pitchFamily="18" charset="0"/>
                <a:ea typeface="Adobe 仿宋 Std R" pitchFamily="18" charset="-128"/>
              </a:rPr>
              <a:t>Classroom English</a:t>
            </a:r>
          </a:p>
          <a:p>
            <a:r>
              <a:rPr lang="en-US" altLang="zh-TW" dirty="0">
                <a:latin typeface="Garamond" pitchFamily="18" charset="0"/>
                <a:ea typeface="Adobe 仿宋 Std R" pitchFamily="18" charset="-128"/>
              </a:rPr>
              <a:t>Practice with Picture books</a:t>
            </a:r>
          </a:p>
          <a:p>
            <a:endParaRPr lang="zh-TW" altLang="en-US" i="1" dirty="0"/>
          </a:p>
        </p:txBody>
      </p:sp>
    </p:spTree>
    <p:extLst>
      <p:ext uri="{BB962C8B-B14F-4D97-AF65-F5344CB8AC3E}">
        <p14:creationId xmlns:p14="http://schemas.microsoft.com/office/powerpoint/2010/main" xmlns="" val="1985556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Garamond" pitchFamily="18" charset="0"/>
              </a:rPr>
              <a:t>What did we discuss before?  </a:t>
            </a:r>
            <a:r>
              <a:rPr lang="en-US" altLang="zh-TW" b="1" dirty="0" smtClean="0">
                <a:latin typeface="Garamond" pitchFamily="18" charset="0"/>
              </a:rPr>
              <a:t>-2</a:t>
            </a:r>
            <a:endParaRPr lang="zh-TW" altLang="en-US" dirty="0"/>
          </a:p>
        </p:txBody>
      </p:sp>
      <p:sp>
        <p:nvSpPr>
          <p:cNvPr id="3" name="內容版面配置區 2"/>
          <p:cNvSpPr>
            <a:spLocks noGrp="1"/>
          </p:cNvSpPr>
          <p:nvPr>
            <p:ph sz="quarter" idx="1"/>
          </p:nvPr>
        </p:nvSpPr>
        <p:spPr>
          <a:xfrm>
            <a:off x="914400" y="1556792"/>
            <a:ext cx="7772400" cy="4463008"/>
          </a:xfrm>
        </p:spPr>
        <p:txBody>
          <a:bodyPr/>
          <a:lstStyle/>
          <a:p>
            <a:r>
              <a:rPr lang="en-US" altLang="zh-TW" sz="2800" dirty="0" smtClean="0"/>
              <a:t>ESL </a:t>
            </a:r>
            <a:r>
              <a:rPr lang="en-US" altLang="zh-TW" sz="2800" dirty="0" err="1" smtClean="0"/>
              <a:t>vs</a:t>
            </a:r>
            <a:r>
              <a:rPr lang="en-US" altLang="zh-TW" sz="2800" dirty="0" smtClean="0"/>
              <a:t> EFL</a:t>
            </a:r>
          </a:p>
          <a:p>
            <a:r>
              <a:rPr lang="en-US" altLang="zh-TW" sz="2800" dirty="0" smtClean="0"/>
              <a:t>How do you “teach”?</a:t>
            </a:r>
          </a:p>
          <a:p>
            <a:pPr lvl="1"/>
            <a:r>
              <a:rPr lang="en-US" altLang="zh-TW" sz="2800" dirty="0" smtClean="0"/>
              <a:t>Methods</a:t>
            </a:r>
          </a:p>
          <a:p>
            <a:pPr lvl="1"/>
            <a:r>
              <a:rPr lang="en-US" altLang="zh-TW" sz="2800" dirty="0" smtClean="0"/>
              <a:t>Activities</a:t>
            </a:r>
          </a:p>
          <a:p>
            <a:pPr lvl="1"/>
            <a:r>
              <a:rPr lang="en-US" altLang="zh-TW" sz="2800" dirty="0" smtClean="0"/>
              <a:t>Strategies</a:t>
            </a:r>
          </a:p>
          <a:p>
            <a:r>
              <a:rPr lang="en-US" altLang="zh-TW" sz="2800" dirty="0" smtClean="0"/>
              <a:t>Practices</a:t>
            </a:r>
          </a:p>
          <a:p>
            <a:pPr lvl="1"/>
            <a:endParaRPr lang="zh-TW" altLang="en-US" dirty="0"/>
          </a:p>
        </p:txBody>
      </p:sp>
    </p:spTree>
    <p:extLst>
      <p:ext uri="{BB962C8B-B14F-4D97-AF65-F5344CB8AC3E}">
        <p14:creationId xmlns:p14="http://schemas.microsoft.com/office/powerpoint/2010/main" xmlns="" val="2252484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9944" y="332656"/>
            <a:ext cx="7668344" cy="1069514"/>
          </a:xfrm>
        </p:spPr>
        <p:txBody>
          <a:bodyPr/>
          <a:lstStyle/>
          <a:p>
            <a:pPr algn="ctr"/>
            <a:r>
              <a:rPr lang="en-US" altLang="zh-TW" dirty="0">
                <a:solidFill>
                  <a:srgbClr val="002060"/>
                </a:solidFill>
                <a:latin typeface="Garamond" pitchFamily="18" charset="0"/>
              </a:rPr>
              <a:t>Promoting Bilingual Education</a:t>
            </a:r>
            <a:endParaRPr lang="zh-TW" altLang="en-US" dirty="0">
              <a:solidFill>
                <a:srgbClr val="002060"/>
              </a:solidFill>
            </a:endParaRPr>
          </a:p>
        </p:txBody>
      </p:sp>
      <p:sp>
        <p:nvSpPr>
          <p:cNvPr id="3" name="內容版面配置區 2"/>
          <p:cNvSpPr>
            <a:spLocks noGrp="1"/>
          </p:cNvSpPr>
          <p:nvPr>
            <p:ph idx="1"/>
          </p:nvPr>
        </p:nvSpPr>
        <p:spPr>
          <a:xfrm>
            <a:off x="449263" y="6237312"/>
            <a:ext cx="8229600" cy="460648"/>
          </a:xfrm>
        </p:spPr>
        <p:txBody>
          <a:bodyPr>
            <a:normAutofit fontScale="92500" lnSpcReduction="20000"/>
          </a:bodyPr>
          <a:lstStyle/>
          <a:p>
            <a:pPr eaLnBrk="0" latinLnBrk="0" hangingPunct="0"/>
            <a:r>
              <a:rPr lang="en-US" altLang="zh-TW" sz="1600" dirty="0" smtClean="0">
                <a:latin typeface="Garamond" pitchFamily="18" charset="0"/>
              </a:rPr>
              <a:t>National Development Council. Blueprint </a:t>
            </a:r>
            <a:r>
              <a:rPr lang="en-US" altLang="zh-TW" sz="1600" dirty="0">
                <a:latin typeface="Garamond" pitchFamily="18" charset="0"/>
              </a:rPr>
              <a:t>for Developing Taiwan into a Bilingual Nation by </a:t>
            </a:r>
            <a:r>
              <a:rPr lang="en-US" altLang="zh-TW" sz="1600" dirty="0" smtClean="0">
                <a:latin typeface="Garamond" pitchFamily="18" charset="0"/>
              </a:rPr>
              <a:t>2030. Issued by the Executive Yuan on Dec. 2018. </a:t>
            </a:r>
            <a:endParaRPr lang="zh-TW" altLang="en-US" sz="1600" dirty="0">
              <a:latin typeface="Garamond" pitchFamily="18" charset="0"/>
            </a:endParaRPr>
          </a:p>
        </p:txBody>
      </p:sp>
      <p:pic>
        <p:nvPicPr>
          <p:cNvPr id="7" name="內容版面配置區 6"/>
          <p:cNvPicPr>
            <a:picLocks noGrp="1" noChangeAspect="1"/>
          </p:cNvPicPr>
          <p:nvPr>
            <p:ph idx="10"/>
          </p:nvPr>
        </p:nvPicPr>
        <p:blipFill>
          <a:blip r:embed="rId2" cstate="print">
            <a:extLst>
              <a:ext uri="{28A0092B-C50C-407E-A947-70E740481C1C}">
                <a14:useLocalDpi xmlns:a14="http://schemas.microsoft.com/office/drawing/2010/main" xmlns="" val="0"/>
              </a:ext>
            </a:extLst>
          </a:blip>
          <a:stretch>
            <a:fillRect/>
          </a:stretch>
        </p:blipFill>
        <p:spPr>
          <a:xfrm>
            <a:off x="872952" y="1412776"/>
            <a:ext cx="7723584" cy="4678750"/>
          </a:xfrm>
        </p:spPr>
      </p:pic>
      <p:sp>
        <p:nvSpPr>
          <p:cNvPr id="5" name="內容版面配置區 3"/>
          <p:cNvSpPr txBox="1">
            <a:spLocks/>
          </p:cNvSpPr>
          <p:nvPr/>
        </p:nvSpPr>
        <p:spPr>
          <a:xfrm>
            <a:off x="619944" y="2429272"/>
            <a:ext cx="8229600" cy="3600400"/>
          </a:xfrm>
          <a:prstGeom prst="rect">
            <a:avLst/>
          </a:prstGeom>
        </p:spPr>
        <p:txBody>
          <a:bodyPr lIns="396000" anchor="t"/>
          <a:lstStyle>
            <a:lvl1pPr marL="0" indent="0" algn="l" defTabSz="914400" rtl="0" eaLnBrk="1" latinLnBrk="1" hangingPunct="1">
              <a:spcBef>
                <a:spcPct val="20000"/>
              </a:spcBef>
              <a:buFont typeface="Arial" pitchFamily="34" charset="0"/>
              <a:buNone/>
              <a:defRPr sz="14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endParaRPr lang="zh-TW" altLang="en-US"/>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64063" y="3632200"/>
            <a:ext cx="14287" cy="14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98573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683568" y="980728"/>
            <a:ext cx="8280920" cy="1362075"/>
          </a:xfrm>
        </p:spPr>
        <p:txBody>
          <a:bodyPr>
            <a:normAutofit fontScale="90000"/>
          </a:bodyPr>
          <a:lstStyle/>
          <a:p>
            <a:r>
              <a:rPr lang="en-US" altLang="zh-TW" sz="4400" b="1" dirty="0">
                <a:solidFill>
                  <a:schemeClr val="tx1">
                    <a:lumMod val="65000"/>
                    <a:lumOff val="35000"/>
                  </a:schemeClr>
                </a:solidFill>
                <a:latin typeface="Garamond" pitchFamily="18" charset="0"/>
                <a:ea typeface="Adobe 仿宋 Std R" pitchFamily="18" charset="-128"/>
              </a:rPr>
              <a:t>Part I: 1330-1420</a:t>
            </a:r>
            <a:r>
              <a:rPr lang="en-US" altLang="zh-TW" dirty="0">
                <a:solidFill>
                  <a:schemeClr val="tx1">
                    <a:lumMod val="65000"/>
                    <a:lumOff val="35000"/>
                  </a:schemeClr>
                </a:solidFill>
                <a:latin typeface="Adobe 仿宋 Std R" pitchFamily="18" charset="-128"/>
                <a:ea typeface="Adobe 仿宋 Std R" pitchFamily="18" charset="-128"/>
              </a:rPr>
              <a:t/>
            </a:r>
            <a:br>
              <a:rPr lang="en-US" altLang="zh-TW" dirty="0">
                <a:solidFill>
                  <a:schemeClr val="tx1">
                    <a:lumMod val="65000"/>
                    <a:lumOff val="35000"/>
                  </a:schemeClr>
                </a:solidFill>
                <a:latin typeface="Adobe 仿宋 Std R" pitchFamily="18" charset="-128"/>
                <a:ea typeface="Adobe 仿宋 Std R" pitchFamily="18" charset="-128"/>
              </a:rPr>
            </a:br>
            <a:r>
              <a:rPr lang="en-US" altLang="zh-TW" sz="3600" b="1" dirty="0">
                <a:latin typeface="Garamond" pitchFamily="18" charset="0"/>
              </a:rPr>
              <a:t>Theories </a:t>
            </a:r>
            <a:r>
              <a:rPr lang="en-US" altLang="zh-TW" sz="3600" b="1" dirty="0" smtClean="0">
                <a:latin typeface="Adobe 仿宋 Std R" pitchFamily="18" charset="-128"/>
                <a:ea typeface="Adobe 仿宋 Std R" pitchFamily="18" charset="-128"/>
              </a:rPr>
              <a:t>(</a:t>
            </a:r>
            <a:r>
              <a:rPr lang="zh-TW" altLang="en-US" sz="3600" b="1" dirty="0">
                <a:latin typeface="Adobe 仿宋 Std R" pitchFamily="18" charset="-128"/>
                <a:ea typeface="Adobe 仿宋 Std R" pitchFamily="18" charset="-128"/>
              </a:rPr>
              <a:t>理想</a:t>
            </a:r>
            <a:r>
              <a:rPr lang="en-US" altLang="zh-TW" sz="3600" b="1" dirty="0" smtClean="0">
                <a:latin typeface="Adobe 仿宋 Std R" pitchFamily="18" charset="-128"/>
                <a:ea typeface="Adobe 仿宋 Std R" pitchFamily="18" charset="-128"/>
              </a:rPr>
              <a:t>)</a:t>
            </a:r>
            <a:r>
              <a:rPr lang="zh-TW" altLang="en-US" sz="3600" b="1" dirty="0" smtClean="0">
                <a:latin typeface="Adobe 仿宋 Std R" pitchFamily="18" charset="-128"/>
                <a:ea typeface="Adobe 仿宋 Std R" pitchFamily="18" charset="-128"/>
              </a:rPr>
              <a:t> </a:t>
            </a:r>
            <a:r>
              <a:rPr lang="en-US" altLang="zh-TW" sz="3600" b="1" dirty="0" smtClean="0">
                <a:latin typeface="Adobe 仿宋 Std R" pitchFamily="18" charset="-128"/>
                <a:ea typeface="Adobe 仿宋 Std R" pitchFamily="18" charset="-128"/>
              </a:rPr>
              <a:t>&amp; </a:t>
            </a:r>
            <a:r>
              <a:rPr lang="en-US" altLang="zh-TW" sz="3600" b="1" dirty="0" smtClean="0">
                <a:latin typeface="Garamond" pitchFamily="18" charset="0"/>
              </a:rPr>
              <a:t>Teams </a:t>
            </a:r>
            <a:r>
              <a:rPr lang="en-US" altLang="zh-TW" sz="3600" b="1" dirty="0">
                <a:latin typeface="Garamond" pitchFamily="18" charset="0"/>
              </a:rPr>
              <a:t>in Taiwan </a:t>
            </a:r>
            <a:r>
              <a:rPr lang="en-US" altLang="zh-TW" sz="3600" b="1" dirty="0" smtClean="0">
                <a:latin typeface="Adobe 仿宋 Std R" pitchFamily="18" charset="-128"/>
                <a:ea typeface="Adobe 仿宋 Std R" pitchFamily="18" charset="-128"/>
              </a:rPr>
              <a:t>(</a:t>
            </a:r>
            <a:r>
              <a:rPr lang="zh-TW" altLang="en-US" sz="3600" b="1" dirty="0" smtClean="0">
                <a:latin typeface="Adobe 仿宋 Std R" pitchFamily="18" charset="-128"/>
                <a:ea typeface="Adobe 仿宋 Std R" pitchFamily="18" charset="-128"/>
              </a:rPr>
              <a:t>現況</a:t>
            </a:r>
            <a:r>
              <a:rPr lang="en-US" altLang="zh-TW" sz="3600" b="1" dirty="0" smtClean="0">
                <a:latin typeface="Adobe 仿宋 Std R" pitchFamily="18" charset="-128"/>
                <a:ea typeface="Adobe 仿宋 Std R" pitchFamily="18" charset="-128"/>
              </a:rPr>
              <a:t>)</a:t>
            </a:r>
            <a:endParaRPr lang="zh-TW" altLang="en-US" sz="3100" b="1" dirty="0"/>
          </a:p>
        </p:txBody>
      </p:sp>
      <p:sp>
        <p:nvSpPr>
          <p:cNvPr id="5" name="文字版面配置區 4"/>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xmlns="" val="561925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4156" y="192792"/>
            <a:ext cx="7668344" cy="1069514"/>
          </a:xfrm>
        </p:spPr>
        <p:txBody>
          <a:bodyPr/>
          <a:lstStyle/>
          <a:p>
            <a:pPr algn="ctr"/>
            <a:r>
              <a:rPr lang="en-ZA" altLang="zh-TW" dirty="0" smtClean="0">
                <a:solidFill>
                  <a:schemeClr val="tx1">
                    <a:lumMod val="65000"/>
                    <a:lumOff val="35000"/>
                  </a:schemeClr>
                </a:solidFill>
                <a:latin typeface="Garamond" pitchFamily="18" charset="0"/>
              </a:rPr>
              <a:t>CLIL: The </a:t>
            </a:r>
            <a:r>
              <a:rPr lang="en-ZA" altLang="zh-TW" dirty="0">
                <a:solidFill>
                  <a:schemeClr val="tx1">
                    <a:lumMod val="65000"/>
                    <a:lumOff val="35000"/>
                  </a:schemeClr>
                </a:solidFill>
                <a:latin typeface="Garamond" pitchFamily="18" charset="0"/>
              </a:rPr>
              <a:t>4Cs Framework </a:t>
            </a:r>
            <a:endParaRPr lang="zh-TW" altLang="en-US" dirty="0">
              <a:solidFill>
                <a:schemeClr val="tx1">
                  <a:lumMod val="65000"/>
                  <a:lumOff val="35000"/>
                </a:schemeClr>
              </a:solidFill>
            </a:endParaRPr>
          </a:p>
        </p:txBody>
      </p:sp>
      <p:sp>
        <p:nvSpPr>
          <p:cNvPr id="3" name="內容版面配置區 2"/>
          <p:cNvSpPr>
            <a:spLocks noGrp="1"/>
          </p:cNvSpPr>
          <p:nvPr>
            <p:ph idx="1"/>
          </p:nvPr>
        </p:nvSpPr>
        <p:spPr>
          <a:xfrm>
            <a:off x="323528" y="6309320"/>
            <a:ext cx="8229600" cy="460648"/>
          </a:xfrm>
        </p:spPr>
        <p:txBody>
          <a:bodyPr>
            <a:normAutofit fontScale="85000" lnSpcReduction="20000"/>
          </a:bodyPr>
          <a:lstStyle/>
          <a:p>
            <a:r>
              <a:rPr lang="en-US" altLang="zh-TW" sz="1600" dirty="0">
                <a:latin typeface="Garamond" pitchFamily="18" charset="0"/>
              </a:rPr>
              <a:t>Coyle, D. Hood, P. and March, D. (2010). CLIL: Content and language integrated learning. Cambridge, UK: Cambridge University Press. (p.36)</a:t>
            </a:r>
            <a:endParaRPr lang="zh-TW" altLang="en-US" sz="1600" dirty="0"/>
          </a:p>
        </p:txBody>
      </p:sp>
      <p:pic>
        <p:nvPicPr>
          <p:cNvPr id="6" name="圖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42938" y="1412776"/>
            <a:ext cx="4930132" cy="4746074"/>
          </a:xfrm>
          <a:prstGeom prst="rect">
            <a:avLst/>
          </a:prstGeom>
        </p:spPr>
      </p:pic>
    </p:spTree>
    <p:extLst>
      <p:ext uri="{BB962C8B-B14F-4D97-AF65-F5344CB8AC3E}">
        <p14:creationId xmlns:p14="http://schemas.microsoft.com/office/powerpoint/2010/main" xmlns="" val="957218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74638"/>
            <a:ext cx="8219256" cy="994122"/>
          </a:xfrm>
        </p:spPr>
        <p:txBody>
          <a:bodyPr>
            <a:normAutofit fontScale="90000"/>
          </a:bodyPr>
          <a:lstStyle/>
          <a:p>
            <a:r>
              <a:rPr lang="en-US" altLang="zh-TW" b="1" dirty="0" smtClean="0">
                <a:latin typeface="Garamond" pitchFamily="18" charset="0"/>
              </a:rPr>
              <a:t>Content Language Integrated Learning</a:t>
            </a:r>
            <a:endParaRPr lang="zh-TW" altLang="en-US" b="1" dirty="0">
              <a:latin typeface="Garamond" pitchFamily="18" charset="0"/>
            </a:endParaRPr>
          </a:p>
        </p:txBody>
      </p:sp>
      <p:sp>
        <p:nvSpPr>
          <p:cNvPr id="3" name="內容版面配置區 2"/>
          <p:cNvSpPr>
            <a:spLocks noGrp="1"/>
          </p:cNvSpPr>
          <p:nvPr>
            <p:ph sz="quarter" idx="1"/>
          </p:nvPr>
        </p:nvSpPr>
        <p:spPr>
          <a:xfrm>
            <a:off x="914400" y="1447800"/>
            <a:ext cx="7906072" cy="4572000"/>
          </a:xfrm>
        </p:spPr>
        <p:txBody>
          <a:bodyPr>
            <a:normAutofit fontScale="85000" lnSpcReduction="20000"/>
          </a:bodyPr>
          <a:lstStyle/>
          <a:p>
            <a:pPr eaLnBrk="0" hangingPunct="0">
              <a:buFont typeface="Arial" pitchFamily="34" charset="0"/>
              <a:buChar char="•"/>
            </a:pPr>
            <a:r>
              <a:rPr lang="en-US" altLang="zh-TW" sz="2800" dirty="0" smtClean="0">
                <a:latin typeface="Garamond" pitchFamily="18" charset="0"/>
              </a:rPr>
              <a:t>Context/Culture</a:t>
            </a:r>
          </a:p>
          <a:p>
            <a:pPr lvl="1" eaLnBrk="0" hangingPunct="0">
              <a:buFont typeface="Arial" pitchFamily="34" charset="0"/>
              <a:buChar char="•"/>
            </a:pPr>
            <a:r>
              <a:rPr lang="en-US" altLang="zh-TW" dirty="0" smtClean="0">
                <a:latin typeface="Garamond" pitchFamily="18" charset="0"/>
              </a:rPr>
              <a:t>Social </a:t>
            </a:r>
            <a:r>
              <a:rPr lang="en-US" altLang="zh-TW" dirty="0">
                <a:latin typeface="Garamond" pitchFamily="18" charset="0"/>
              </a:rPr>
              <a:t>constructivist learning: social interaction between learners and teachers and </a:t>
            </a:r>
            <a:r>
              <a:rPr lang="en-US" altLang="zh-TW" dirty="0" err="1">
                <a:latin typeface="Garamond" pitchFamily="18" charset="0"/>
              </a:rPr>
              <a:t>scaffolded</a:t>
            </a:r>
            <a:r>
              <a:rPr lang="en-US" altLang="zh-TW" dirty="0">
                <a:latin typeface="Garamond" pitchFamily="18" charset="0"/>
              </a:rPr>
              <a:t> learning</a:t>
            </a:r>
          </a:p>
          <a:p>
            <a:pPr lvl="1" eaLnBrk="0" hangingPunct="0">
              <a:buFont typeface="Arial" pitchFamily="34" charset="0"/>
              <a:buChar char="•"/>
            </a:pPr>
            <a:r>
              <a:rPr lang="en-US" altLang="zh-TW" dirty="0" smtClean="0">
                <a:latin typeface="Garamond" pitchFamily="18" charset="0"/>
              </a:rPr>
              <a:t>Cognitive engagement</a:t>
            </a:r>
            <a:r>
              <a:rPr lang="en-US" altLang="zh-TW" dirty="0" smtClean="0"/>
              <a:t>: </a:t>
            </a:r>
            <a:r>
              <a:rPr lang="en-US" altLang="zh-TW" dirty="0" smtClean="0">
                <a:latin typeface="Garamond" pitchFamily="18" charset="0"/>
              </a:rPr>
              <a:t>Effective </a:t>
            </a:r>
            <a:r>
              <a:rPr lang="en-US" altLang="zh-TW" dirty="0">
                <a:latin typeface="Garamond" pitchFamily="18" charset="0"/>
              </a:rPr>
              <a:t>content learning </a:t>
            </a:r>
            <a:r>
              <a:rPr lang="en-US" altLang="zh-TW" dirty="0" smtClean="0">
                <a:latin typeface="Garamond" pitchFamily="18" charset="0"/>
              </a:rPr>
              <a:t>through </a:t>
            </a:r>
            <a:r>
              <a:rPr lang="en-US" altLang="zh-TW" dirty="0">
                <a:latin typeface="Garamond" pitchFamily="18" charset="0"/>
              </a:rPr>
              <a:t>creative thinking, problem solving and </a:t>
            </a:r>
            <a:r>
              <a:rPr lang="en-US" altLang="zh-TW" dirty="0">
                <a:solidFill>
                  <a:srgbClr val="FF0000"/>
                </a:solidFill>
                <a:latin typeface="Garamond" pitchFamily="18" charset="0"/>
              </a:rPr>
              <a:t>cognitive</a:t>
            </a:r>
            <a:r>
              <a:rPr lang="en-US" altLang="zh-TW" dirty="0">
                <a:latin typeface="Garamond" pitchFamily="18" charset="0"/>
              </a:rPr>
              <a:t> </a:t>
            </a:r>
            <a:r>
              <a:rPr lang="en-US" altLang="zh-TW" dirty="0" smtClean="0">
                <a:latin typeface="Garamond" pitchFamily="18" charset="0"/>
              </a:rPr>
              <a:t>challenge</a:t>
            </a:r>
          </a:p>
          <a:p>
            <a:pPr eaLnBrk="0" hangingPunct="0">
              <a:buFont typeface="Arial" pitchFamily="34" charset="0"/>
              <a:buChar char="•"/>
            </a:pPr>
            <a:r>
              <a:rPr lang="en-US" altLang="zh-TW" sz="2800" dirty="0" smtClean="0">
                <a:latin typeface="Garamond" pitchFamily="18" charset="0"/>
              </a:rPr>
              <a:t>Content/Communication</a:t>
            </a:r>
          </a:p>
          <a:p>
            <a:pPr marL="617220" lvl="1" indent="-342900" eaLnBrk="0" hangingPunct="0">
              <a:buFont typeface="Arial" pitchFamily="34" charset="0"/>
              <a:buChar char="•"/>
            </a:pPr>
            <a:r>
              <a:rPr lang="en-US" altLang="zh-TW" dirty="0" smtClean="0">
                <a:latin typeface="Garamond" pitchFamily="18" charset="0"/>
              </a:rPr>
              <a:t>Language </a:t>
            </a:r>
            <a:r>
              <a:rPr lang="en-US" altLang="zh-TW" i="1" dirty="0">
                <a:solidFill>
                  <a:schemeClr val="accent1">
                    <a:lumMod val="75000"/>
                  </a:schemeClr>
                </a:solidFill>
                <a:latin typeface="Garamond" pitchFamily="18" charset="0"/>
              </a:rPr>
              <a:t>for</a:t>
            </a:r>
            <a:r>
              <a:rPr lang="en-US" altLang="zh-TW" dirty="0">
                <a:latin typeface="Garamond" pitchFamily="18" charset="0"/>
              </a:rPr>
              <a:t> learning: </a:t>
            </a:r>
            <a:r>
              <a:rPr lang="en-US" altLang="zh-TW" dirty="0" smtClean="0">
                <a:solidFill>
                  <a:schemeClr val="accent1">
                    <a:lumMod val="75000"/>
                  </a:schemeClr>
                </a:solidFill>
                <a:latin typeface="Garamond" pitchFamily="18" charset="0"/>
              </a:rPr>
              <a:t>bridging </a:t>
            </a:r>
            <a:r>
              <a:rPr lang="en-US" altLang="zh-TW" dirty="0">
                <a:solidFill>
                  <a:schemeClr val="accent1">
                    <a:lumMod val="75000"/>
                  </a:schemeClr>
                </a:solidFill>
                <a:latin typeface="Garamond" pitchFamily="18" charset="0"/>
              </a:rPr>
              <a:t>prior content </a:t>
            </a:r>
            <a:r>
              <a:rPr lang="en-US" altLang="zh-TW" dirty="0" smtClean="0">
                <a:solidFill>
                  <a:schemeClr val="accent1">
                    <a:lumMod val="75000"/>
                  </a:schemeClr>
                </a:solidFill>
                <a:latin typeface="Garamond" pitchFamily="18" charset="0"/>
              </a:rPr>
              <a:t>knowledge</a:t>
            </a:r>
            <a:r>
              <a:rPr lang="en-US" altLang="zh-TW" dirty="0" smtClean="0">
                <a:latin typeface="Garamond" pitchFamily="18" charset="0"/>
              </a:rPr>
              <a:t> </a:t>
            </a:r>
            <a:endParaRPr lang="en-US" altLang="zh-TW" dirty="0">
              <a:latin typeface="Garamond" pitchFamily="18" charset="0"/>
            </a:endParaRPr>
          </a:p>
          <a:p>
            <a:pPr marL="617220" lvl="1" indent="-342900" eaLnBrk="0" hangingPunct="0">
              <a:buFont typeface="Arial" pitchFamily="34" charset="0"/>
              <a:buChar char="•"/>
            </a:pPr>
            <a:r>
              <a:rPr lang="en-US" altLang="zh-TW" dirty="0">
                <a:latin typeface="Garamond" pitchFamily="18" charset="0"/>
              </a:rPr>
              <a:t>Language </a:t>
            </a:r>
            <a:r>
              <a:rPr lang="en-US" altLang="zh-TW" i="1" dirty="0">
                <a:solidFill>
                  <a:schemeClr val="accent1">
                    <a:lumMod val="75000"/>
                  </a:schemeClr>
                </a:solidFill>
                <a:latin typeface="Garamond" pitchFamily="18" charset="0"/>
              </a:rPr>
              <a:t>of</a:t>
            </a:r>
            <a:r>
              <a:rPr lang="en-US" altLang="zh-TW" dirty="0">
                <a:latin typeface="Garamond" pitchFamily="18" charset="0"/>
              </a:rPr>
              <a:t> learning: </a:t>
            </a:r>
            <a:r>
              <a:rPr lang="en-US" altLang="zh-TW" dirty="0" smtClean="0">
                <a:solidFill>
                  <a:schemeClr val="accent1">
                    <a:lumMod val="75000"/>
                  </a:schemeClr>
                </a:solidFill>
                <a:latin typeface="Garamond" pitchFamily="18" charset="0"/>
              </a:rPr>
              <a:t>bridging </a:t>
            </a:r>
            <a:r>
              <a:rPr lang="en-US" altLang="zh-TW" dirty="0">
                <a:solidFill>
                  <a:schemeClr val="accent1">
                    <a:lumMod val="75000"/>
                  </a:schemeClr>
                </a:solidFill>
                <a:latin typeface="Garamond" pitchFamily="18" charset="0"/>
              </a:rPr>
              <a:t>prior language </a:t>
            </a:r>
            <a:r>
              <a:rPr lang="en-US" altLang="zh-TW" dirty="0" smtClean="0">
                <a:solidFill>
                  <a:schemeClr val="accent1">
                    <a:lumMod val="75000"/>
                  </a:schemeClr>
                </a:solidFill>
                <a:latin typeface="Garamond" pitchFamily="18" charset="0"/>
              </a:rPr>
              <a:t>knowledge</a:t>
            </a:r>
            <a:endParaRPr lang="en-US" altLang="zh-TW" dirty="0">
              <a:latin typeface="Garamond" pitchFamily="18" charset="0"/>
            </a:endParaRPr>
          </a:p>
          <a:p>
            <a:pPr marL="617220" lvl="1" indent="-342900" eaLnBrk="0" hangingPunct="0">
              <a:buFont typeface="Arial" pitchFamily="34" charset="0"/>
              <a:buChar char="•"/>
            </a:pPr>
            <a:r>
              <a:rPr lang="en-US" altLang="zh-TW" dirty="0">
                <a:latin typeface="Garamond" pitchFamily="18" charset="0"/>
              </a:rPr>
              <a:t>Language </a:t>
            </a:r>
            <a:r>
              <a:rPr lang="en-US" altLang="zh-TW" i="1" dirty="0">
                <a:solidFill>
                  <a:schemeClr val="accent1">
                    <a:lumMod val="75000"/>
                  </a:schemeClr>
                </a:solidFill>
                <a:latin typeface="Garamond" pitchFamily="18" charset="0"/>
              </a:rPr>
              <a:t>through </a:t>
            </a:r>
            <a:r>
              <a:rPr lang="en-US" altLang="zh-TW" dirty="0">
                <a:latin typeface="Garamond" pitchFamily="18" charset="0"/>
              </a:rPr>
              <a:t>learning: </a:t>
            </a:r>
            <a:r>
              <a:rPr lang="en-US" altLang="zh-TW" dirty="0" smtClean="0">
                <a:solidFill>
                  <a:schemeClr val="accent1">
                    <a:lumMod val="75000"/>
                  </a:schemeClr>
                </a:solidFill>
                <a:latin typeface="Garamond" pitchFamily="18" charset="0"/>
              </a:rPr>
              <a:t>Integrating </a:t>
            </a:r>
            <a:r>
              <a:rPr lang="en-US" altLang="zh-TW" dirty="0">
                <a:solidFill>
                  <a:schemeClr val="accent1">
                    <a:lumMod val="75000"/>
                  </a:schemeClr>
                </a:solidFill>
                <a:latin typeface="Garamond" pitchFamily="18" charset="0"/>
              </a:rPr>
              <a:t>content and </a:t>
            </a:r>
            <a:r>
              <a:rPr lang="en-US" altLang="zh-TW" dirty="0" smtClean="0">
                <a:solidFill>
                  <a:schemeClr val="accent1">
                    <a:lumMod val="75000"/>
                  </a:schemeClr>
                </a:solidFill>
                <a:latin typeface="Garamond" pitchFamily="18" charset="0"/>
              </a:rPr>
              <a:t>language</a:t>
            </a:r>
          </a:p>
          <a:p>
            <a:pPr marL="274320" lvl="1" indent="0" algn="r" eaLnBrk="0" hangingPunct="0">
              <a:buNone/>
            </a:pPr>
            <a:r>
              <a:rPr lang="en-US" altLang="zh-TW" sz="1900" dirty="0" smtClean="0">
                <a:latin typeface="Garamond" pitchFamily="18" charset="0"/>
              </a:rPr>
              <a:t>(Coyle</a:t>
            </a:r>
            <a:r>
              <a:rPr lang="en-US" altLang="zh-TW" sz="1900" dirty="0">
                <a:latin typeface="Garamond" pitchFamily="18" charset="0"/>
              </a:rPr>
              <a:t>, </a:t>
            </a:r>
            <a:r>
              <a:rPr lang="en-US" altLang="zh-TW" sz="1900" dirty="0" smtClean="0">
                <a:latin typeface="Garamond" pitchFamily="18" charset="0"/>
              </a:rPr>
              <a:t>Hood, and March, 2010)</a:t>
            </a:r>
            <a:endParaRPr lang="en-US" altLang="zh-TW" sz="1900" dirty="0" smtClean="0">
              <a:solidFill>
                <a:schemeClr val="accent1">
                  <a:lumMod val="75000"/>
                </a:schemeClr>
              </a:solidFill>
              <a:latin typeface="Garamond" pitchFamily="18" charset="0"/>
            </a:endParaRPr>
          </a:p>
          <a:p>
            <a:pPr eaLnBrk="0" hangingPunct="0">
              <a:buFont typeface="Arial" pitchFamily="34" charset="0"/>
              <a:buChar char="•"/>
            </a:pPr>
            <a:r>
              <a:rPr lang="en-US" altLang="zh-TW" dirty="0" smtClean="0">
                <a:latin typeface="Garamond" pitchFamily="18" charset="0"/>
              </a:rPr>
              <a:t>Translanguaging Approach</a:t>
            </a:r>
          </a:p>
          <a:p>
            <a:pPr lvl="1" eaLnBrk="0" hangingPunct="0">
              <a:buFont typeface="Arial" pitchFamily="34" charset="0"/>
              <a:buChar char="•"/>
            </a:pPr>
            <a:r>
              <a:rPr lang="en-US" altLang="zh-TW" sz="2600" dirty="0">
                <a:latin typeface="Garamond" panose="02020404030301010803" pitchFamily="18" charset="0"/>
              </a:rPr>
              <a:t>interaction and relationship between language and identities in contexts where communication is mobile and complex </a:t>
            </a:r>
            <a:r>
              <a:rPr lang="en-US" altLang="zh-TW" sz="2600" dirty="0" smtClean="0">
                <a:latin typeface="Garamond" panose="02020404030301010803" pitchFamily="18" charset="0"/>
              </a:rPr>
              <a:t> </a:t>
            </a:r>
          </a:p>
          <a:p>
            <a:pPr marL="320040" lvl="1" indent="0" algn="r" eaLnBrk="0" hangingPunct="0">
              <a:buNone/>
            </a:pPr>
            <a:r>
              <a:rPr lang="en-US" altLang="zh-TW" sz="1900" dirty="0" smtClean="0">
                <a:latin typeface="Garamond" panose="02020404030301010803" pitchFamily="18" charset="0"/>
                <a:ea typeface="STFangsong" panose="02010600040101010101" pitchFamily="2" charset="-122"/>
              </a:rPr>
              <a:t>(</a:t>
            </a:r>
            <a:r>
              <a:rPr lang="en-US" altLang="zh-TW" sz="1900" dirty="0" err="1" smtClean="0">
                <a:latin typeface="Garamond" panose="02020404030301010803" pitchFamily="18" charset="0"/>
                <a:ea typeface="STFangsong" panose="02010600040101010101" pitchFamily="2" charset="-122"/>
              </a:rPr>
              <a:t>Canagarajah</a:t>
            </a:r>
            <a:r>
              <a:rPr lang="en-US" altLang="zh-TW" sz="1900" dirty="0">
                <a:latin typeface="Garamond" panose="02020404030301010803" pitchFamily="18" charset="0"/>
                <a:ea typeface="STFangsong" panose="02010600040101010101" pitchFamily="2" charset="-122"/>
              </a:rPr>
              <a:t>, 2011; </a:t>
            </a:r>
            <a:r>
              <a:rPr lang="en-US" altLang="zh-TW" sz="1900" dirty="0" err="1">
                <a:latin typeface="Garamond" panose="02020404030301010803" pitchFamily="18" charset="0"/>
                <a:ea typeface="STFangsong" panose="02010600040101010101" pitchFamily="2" charset="-122"/>
              </a:rPr>
              <a:t>Creese</a:t>
            </a:r>
            <a:r>
              <a:rPr lang="en-US" altLang="zh-TW" sz="1900" dirty="0">
                <a:latin typeface="Garamond" panose="02020404030301010803" pitchFamily="18" charset="0"/>
                <a:ea typeface="STFangsong" panose="02010600040101010101" pitchFamily="2" charset="-122"/>
              </a:rPr>
              <a:t> &amp; </a:t>
            </a:r>
            <a:r>
              <a:rPr lang="en-US" altLang="zh-TW" sz="1900" dirty="0" err="1">
                <a:latin typeface="Garamond" panose="02020404030301010803" pitchFamily="18" charset="0"/>
                <a:ea typeface="STFangsong" panose="02010600040101010101" pitchFamily="2" charset="-122"/>
              </a:rPr>
              <a:t>Blackledge</a:t>
            </a:r>
            <a:r>
              <a:rPr lang="en-US" altLang="zh-TW" sz="1900" dirty="0">
                <a:latin typeface="Garamond" panose="02020404030301010803" pitchFamily="18" charset="0"/>
                <a:ea typeface="STFangsong" panose="02010600040101010101" pitchFamily="2" charset="-122"/>
              </a:rPr>
              <a:t>, 2010; Lin, </a:t>
            </a:r>
            <a:r>
              <a:rPr lang="en-US" altLang="zh-TW" sz="1900" dirty="0" smtClean="0">
                <a:latin typeface="Garamond" panose="02020404030301010803" pitchFamily="18" charset="0"/>
                <a:ea typeface="STFangsong" panose="02010600040101010101" pitchFamily="2" charset="-122"/>
              </a:rPr>
              <a:t>2020)</a:t>
            </a:r>
          </a:p>
          <a:p>
            <a:pPr eaLnBrk="0" hangingPunct="0"/>
            <a:r>
              <a:rPr lang="en-US" altLang="zh-TW" sz="2800" dirty="0" smtClean="0">
                <a:latin typeface="Garamond" panose="02020404030301010803" pitchFamily="18" charset="0"/>
                <a:ea typeface="STFangsong" panose="02010600040101010101" pitchFamily="2" charset="-122"/>
              </a:rPr>
              <a:t>Elementary –middle school Level (?)</a:t>
            </a:r>
            <a:endParaRPr lang="en-US" altLang="zh-TW" sz="2800" dirty="0">
              <a:latin typeface="Garamond" panose="02020404030301010803" pitchFamily="18" charset="0"/>
              <a:ea typeface="STFangsong" panose="02010600040101010101" pitchFamily="2" charset="-122"/>
            </a:endParaRPr>
          </a:p>
          <a:p>
            <a:pPr eaLnBrk="0" hangingPunct="0">
              <a:buFont typeface="Arial" pitchFamily="34" charset="0"/>
              <a:buChar char="•"/>
            </a:pPr>
            <a:endParaRPr lang="en-US" altLang="zh-TW" dirty="0" smtClean="0"/>
          </a:p>
          <a:p>
            <a:pPr lvl="1"/>
            <a:endParaRPr lang="zh-TW" altLang="en-US" dirty="0"/>
          </a:p>
        </p:txBody>
      </p:sp>
    </p:spTree>
    <p:extLst>
      <p:ext uri="{BB962C8B-B14F-4D97-AF65-F5344CB8AC3E}">
        <p14:creationId xmlns:p14="http://schemas.microsoft.com/office/powerpoint/2010/main" xmlns="" val="3349132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Garamond" pitchFamily="18" charset="0"/>
              </a:rPr>
              <a:t>Content-based Instruction</a:t>
            </a:r>
            <a:endParaRPr lang="zh-TW" altLang="en-US" b="1" dirty="0">
              <a:latin typeface="Garamond" pitchFamily="18" charset="0"/>
            </a:endParaRPr>
          </a:p>
        </p:txBody>
      </p:sp>
      <p:sp>
        <p:nvSpPr>
          <p:cNvPr id="3" name="內容版面配置區 2"/>
          <p:cNvSpPr>
            <a:spLocks noGrp="1"/>
          </p:cNvSpPr>
          <p:nvPr>
            <p:ph sz="quarter" idx="1"/>
          </p:nvPr>
        </p:nvSpPr>
        <p:spPr/>
        <p:txBody>
          <a:bodyPr>
            <a:normAutofit fontScale="92500" lnSpcReduction="10000"/>
          </a:bodyPr>
          <a:lstStyle/>
          <a:p>
            <a:r>
              <a:rPr lang="en-US" altLang="zh-TW" dirty="0" smtClean="0">
                <a:latin typeface="Garamond" pitchFamily="18" charset="0"/>
              </a:rPr>
              <a:t>Use English to learn</a:t>
            </a:r>
          </a:p>
          <a:p>
            <a:pPr lvl="1"/>
            <a:r>
              <a:rPr lang="en-US" altLang="zh-TW" dirty="0" smtClean="0">
                <a:latin typeface="Garamond" pitchFamily="18" charset="0"/>
              </a:rPr>
              <a:t>Integrates the learning of language with the learning of some other content. Content can be themes, topic or academic subjects. </a:t>
            </a:r>
          </a:p>
          <a:p>
            <a:pPr lvl="1"/>
            <a:r>
              <a:rPr lang="en-US" altLang="zh-TW" dirty="0" smtClean="0">
                <a:latin typeface="Garamond" pitchFamily="18" charset="0"/>
              </a:rPr>
              <a:t>Language (English) for academic purpose (EAP)</a:t>
            </a:r>
          </a:p>
          <a:p>
            <a:pPr lvl="1"/>
            <a:r>
              <a:rPr lang="en-US" altLang="zh-TW" dirty="0" smtClean="0">
                <a:latin typeface="Garamond" pitchFamily="18" charset="0"/>
              </a:rPr>
              <a:t>Language (English) for specific purpose (ESP) </a:t>
            </a:r>
          </a:p>
          <a:p>
            <a:r>
              <a:rPr lang="en-US" altLang="zh-TW" dirty="0" smtClean="0">
                <a:latin typeface="Garamond" pitchFamily="18" charset="0"/>
              </a:rPr>
              <a:t>Similar to Whole Language Approach</a:t>
            </a:r>
          </a:p>
          <a:p>
            <a:pPr lvl="1"/>
            <a:r>
              <a:rPr lang="en-US" altLang="zh-TW" dirty="0" smtClean="0">
                <a:latin typeface="Garamond" pitchFamily="18" charset="0"/>
              </a:rPr>
              <a:t>Educator provide content-rich curriculum where language and thinking can be about interesting and significant content </a:t>
            </a:r>
          </a:p>
          <a:p>
            <a:r>
              <a:rPr lang="en-US" altLang="zh-TW" dirty="0" err="1" smtClean="0">
                <a:latin typeface="Garamond" pitchFamily="18" charset="0"/>
              </a:rPr>
              <a:t>Vygotsky’s</a:t>
            </a:r>
            <a:r>
              <a:rPr lang="en-US" altLang="zh-TW" dirty="0" smtClean="0">
                <a:latin typeface="Garamond" pitchFamily="18" charset="0"/>
              </a:rPr>
              <a:t> ZPD: higher order thinking through social interactions  </a:t>
            </a:r>
          </a:p>
          <a:p>
            <a:pPr marL="320040" lvl="1" indent="0" algn="r">
              <a:buNone/>
            </a:pPr>
            <a:r>
              <a:rPr lang="en-US" altLang="zh-TW" sz="1900" dirty="0" smtClean="0">
                <a:latin typeface="Garamond" pitchFamily="18" charset="0"/>
              </a:rPr>
              <a:t>(</a:t>
            </a:r>
            <a:r>
              <a:rPr lang="en-US" altLang="zh-TW" sz="1900" dirty="0" err="1" smtClean="0">
                <a:latin typeface="Garamond" pitchFamily="18" charset="0"/>
              </a:rPr>
              <a:t>Edelsky</a:t>
            </a:r>
            <a:r>
              <a:rPr lang="en-US" altLang="zh-TW" sz="1900" dirty="0" smtClean="0">
                <a:latin typeface="Garamond" pitchFamily="18" charset="0"/>
              </a:rPr>
              <a:t>, </a:t>
            </a:r>
            <a:r>
              <a:rPr lang="en-US" altLang="zh-TW" sz="1900" dirty="0" err="1" smtClean="0">
                <a:latin typeface="Garamond" pitchFamily="18" charset="0"/>
              </a:rPr>
              <a:t>Altwerger</a:t>
            </a:r>
            <a:r>
              <a:rPr lang="en-US" altLang="zh-TW" sz="1900" dirty="0" smtClean="0">
                <a:latin typeface="Garamond" pitchFamily="18" charset="0"/>
              </a:rPr>
              <a:t>, and Flores, 1991, from Larsen and Freeman and Anderson, 2011)</a:t>
            </a:r>
            <a:endParaRPr lang="zh-TW" altLang="en-US" sz="1900" dirty="0">
              <a:latin typeface="Garamond" pitchFamily="18" charset="0"/>
            </a:endParaRPr>
          </a:p>
        </p:txBody>
      </p:sp>
    </p:spTree>
    <p:extLst>
      <p:ext uri="{BB962C8B-B14F-4D97-AF65-F5344CB8AC3E}">
        <p14:creationId xmlns:p14="http://schemas.microsoft.com/office/powerpoint/2010/main" xmlns="" val="2299672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74638"/>
            <a:ext cx="7772400" cy="850106"/>
          </a:xfrm>
        </p:spPr>
        <p:txBody>
          <a:bodyPr/>
          <a:lstStyle/>
          <a:p>
            <a:r>
              <a:rPr lang="en-US" altLang="zh-TW" b="1" dirty="0" smtClean="0">
                <a:solidFill>
                  <a:schemeClr val="tx1">
                    <a:lumMod val="65000"/>
                    <a:lumOff val="35000"/>
                  </a:schemeClr>
                </a:solidFill>
                <a:latin typeface="Garamond" pitchFamily="18" charset="0"/>
              </a:rPr>
              <a:t>English-Medium </a:t>
            </a:r>
            <a:r>
              <a:rPr lang="en-US" altLang="zh-TW" b="1" dirty="0">
                <a:solidFill>
                  <a:schemeClr val="tx1">
                    <a:lumMod val="65000"/>
                    <a:lumOff val="35000"/>
                  </a:schemeClr>
                </a:solidFill>
                <a:latin typeface="Garamond" pitchFamily="18" charset="0"/>
              </a:rPr>
              <a:t>Instruction</a:t>
            </a:r>
            <a:endParaRPr lang="zh-TW" altLang="en-US" dirty="0">
              <a:solidFill>
                <a:schemeClr val="tx1">
                  <a:lumMod val="65000"/>
                  <a:lumOff val="35000"/>
                </a:schemeClr>
              </a:solidFill>
              <a:latin typeface="Garamond" pitchFamily="18" charset="0"/>
            </a:endParaRPr>
          </a:p>
        </p:txBody>
      </p:sp>
      <p:sp>
        <p:nvSpPr>
          <p:cNvPr id="3" name="內容版面配置區 2"/>
          <p:cNvSpPr>
            <a:spLocks noGrp="1"/>
          </p:cNvSpPr>
          <p:nvPr>
            <p:ph sz="quarter" idx="1"/>
          </p:nvPr>
        </p:nvSpPr>
        <p:spPr>
          <a:xfrm>
            <a:off x="755576" y="1268760"/>
            <a:ext cx="7772400" cy="5077544"/>
          </a:xfrm>
        </p:spPr>
        <p:txBody>
          <a:bodyPr>
            <a:normAutofit fontScale="85000" lnSpcReduction="10000"/>
          </a:bodyPr>
          <a:lstStyle/>
          <a:p>
            <a:pPr marL="0" indent="0" algn="ctr">
              <a:buNone/>
            </a:pPr>
            <a:r>
              <a:rPr lang="en-GB" altLang="zh-TW" dirty="0" smtClean="0">
                <a:latin typeface="Garamond" pitchFamily="18" charset="0"/>
              </a:rPr>
              <a:t>MOE </a:t>
            </a:r>
            <a:r>
              <a:rPr lang="en-GB" altLang="zh-TW" dirty="0">
                <a:latin typeface="Garamond" pitchFamily="18" charset="0"/>
              </a:rPr>
              <a:t>EMI Enhancement Plan 2021-2026 </a:t>
            </a:r>
          </a:p>
          <a:p>
            <a:pPr marL="0" indent="0" algn="ctr">
              <a:buNone/>
            </a:pPr>
            <a:r>
              <a:rPr lang="en-GB" altLang="zh-TW" dirty="0" smtClean="0">
                <a:latin typeface="Garamond" pitchFamily="18" charset="0"/>
              </a:rPr>
              <a:t>the program on Bilingual</a:t>
            </a:r>
            <a:r>
              <a:rPr lang="en-US" altLang="zh-TW" dirty="0" smtClean="0">
                <a:latin typeface="Garamond" pitchFamily="18" charset="0"/>
              </a:rPr>
              <a:t> </a:t>
            </a:r>
            <a:r>
              <a:rPr lang="en-GB" altLang="zh-TW" dirty="0" smtClean="0">
                <a:latin typeface="Garamond" pitchFamily="18" charset="0"/>
              </a:rPr>
              <a:t>Education </a:t>
            </a:r>
            <a:r>
              <a:rPr lang="en-GB" altLang="zh-TW" dirty="0">
                <a:latin typeface="Garamond" pitchFamily="18" charset="0"/>
              </a:rPr>
              <a:t>for Students in </a:t>
            </a:r>
            <a:r>
              <a:rPr lang="en-GB" altLang="zh-TW" dirty="0" smtClean="0">
                <a:latin typeface="Garamond" pitchFamily="18" charset="0"/>
              </a:rPr>
              <a:t>College (</a:t>
            </a:r>
            <a:r>
              <a:rPr lang="en-GB" altLang="zh-TW" dirty="0">
                <a:latin typeface="Garamond" pitchFamily="18" charset="0"/>
              </a:rPr>
              <a:t>BEST</a:t>
            </a:r>
            <a:r>
              <a:rPr lang="en-GB" altLang="zh-TW" dirty="0" smtClean="0">
                <a:latin typeface="Garamond" pitchFamily="18" charset="0"/>
              </a:rPr>
              <a:t>)</a:t>
            </a:r>
          </a:p>
          <a:p>
            <a:pPr marL="0" indent="0">
              <a:buNone/>
            </a:pPr>
            <a:r>
              <a:rPr lang="en-GB" altLang="zh-TW" b="1" dirty="0"/>
              <a:t>Definition of EMI course</a:t>
            </a:r>
            <a:endParaRPr lang="zh-TW" altLang="zh-TW" b="1" dirty="0"/>
          </a:p>
          <a:p>
            <a:r>
              <a:rPr lang="en-GB" altLang="zh-TW" dirty="0" smtClean="0"/>
              <a:t>The </a:t>
            </a:r>
            <a:r>
              <a:rPr lang="en-GB" altLang="zh-TW" dirty="0"/>
              <a:t>delivery of content, the interaction between students and teachers, the learning material, and the demonstration and assessment of learning outcomes (such as oral presentation, assignments, or tests) should be 100% in English. </a:t>
            </a:r>
            <a:endParaRPr lang="zh-TW" altLang="zh-TW" dirty="0"/>
          </a:p>
          <a:p>
            <a:r>
              <a:rPr lang="en-GB" altLang="zh-TW" dirty="0"/>
              <a:t> </a:t>
            </a:r>
            <a:r>
              <a:rPr lang="en-GB" altLang="zh-TW" dirty="0" smtClean="0"/>
              <a:t>Other </a:t>
            </a:r>
            <a:r>
              <a:rPr lang="en-GB" altLang="zh-TW" dirty="0"/>
              <a:t>languages may be used by students in a limited way in specific circumstances. </a:t>
            </a:r>
            <a:endParaRPr lang="en-GB" altLang="zh-TW" dirty="0" smtClean="0"/>
          </a:p>
          <a:p>
            <a:r>
              <a:rPr lang="en-GB" altLang="zh-TW" dirty="0" smtClean="0"/>
              <a:t>Student-to-student </a:t>
            </a:r>
            <a:r>
              <a:rPr lang="en-GB" altLang="zh-TW" dirty="0"/>
              <a:t>interaction in pair work and group work may sometimes take place in </a:t>
            </a:r>
            <a:r>
              <a:rPr lang="en-GB" altLang="zh-TW" dirty="0" smtClean="0"/>
              <a:t>languages</a:t>
            </a:r>
            <a:r>
              <a:rPr lang="en-US" altLang="zh-TW" dirty="0"/>
              <a:t> </a:t>
            </a:r>
            <a:r>
              <a:rPr lang="en-GB" altLang="zh-TW" dirty="0" smtClean="0"/>
              <a:t>other </a:t>
            </a:r>
            <a:r>
              <a:rPr lang="en-GB" altLang="zh-TW" dirty="0"/>
              <a:t>than English to aid mutual comprehension and idea generation. However, students should present their discussion outcomes in </a:t>
            </a:r>
            <a:r>
              <a:rPr lang="en-GB" altLang="zh-TW" dirty="0" smtClean="0"/>
              <a:t>English.</a:t>
            </a:r>
            <a:endParaRPr lang="zh-TW" altLang="zh-TW" dirty="0"/>
          </a:p>
          <a:p>
            <a:r>
              <a:rPr lang="en-GB" altLang="zh-TW" dirty="0"/>
              <a:t> </a:t>
            </a:r>
            <a:r>
              <a:rPr lang="en-GB" altLang="zh-TW" dirty="0" smtClean="0"/>
              <a:t>Encourage students </a:t>
            </a:r>
            <a:r>
              <a:rPr lang="en-GB" altLang="zh-TW" dirty="0"/>
              <a:t>to engage in English speaking and writing as much as possible</a:t>
            </a:r>
            <a:r>
              <a:rPr lang="en-GB" altLang="zh-TW" dirty="0" smtClean="0"/>
              <a:t>.</a:t>
            </a:r>
            <a:endParaRPr lang="zh-TW" altLang="zh-TW" dirty="0"/>
          </a:p>
        </p:txBody>
      </p:sp>
    </p:spTree>
    <p:extLst>
      <p:ext uri="{BB962C8B-B14F-4D97-AF65-F5344CB8AC3E}">
        <p14:creationId xmlns:p14="http://schemas.microsoft.com/office/powerpoint/2010/main" xmlns="" val="27644311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3381</TotalTime>
  <Words>1028</Words>
  <Application>Microsoft Office PowerPoint</Application>
  <PresentationFormat>如螢幕大小 (4:3)</PresentationFormat>
  <Paragraphs>138</Paragraphs>
  <Slides>19</Slides>
  <Notes>0</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公正</vt:lpstr>
      <vt:lpstr>全英語課程設計理論與實務 III</vt:lpstr>
      <vt:lpstr>What did we discuss before?  -1</vt:lpstr>
      <vt:lpstr>What did we discuss before?  -2</vt:lpstr>
      <vt:lpstr>Promoting Bilingual Education</vt:lpstr>
      <vt:lpstr>Part I: 1330-1420 Theories (理想) &amp; Teams in Taiwan (現況)</vt:lpstr>
      <vt:lpstr>CLIL: The 4Cs Framework </vt:lpstr>
      <vt:lpstr>Content Language Integrated Learning</vt:lpstr>
      <vt:lpstr>Content-based Instruction</vt:lpstr>
      <vt:lpstr>English-Medium Instruction</vt:lpstr>
      <vt:lpstr>陳錦芬教授 http://immersion.ntue.edu.tw</vt:lpstr>
      <vt:lpstr>本土雙語教育模式 計畫目標</vt:lpstr>
      <vt:lpstr>程玉秀教授  http://www.emi.eng.ntnu.edu.tw/</vt:lpstr>
      <vt:lpstr>Before we start today’s sharing… Bilingual? English Only? </vt:lpstr>
      <vt:lpstr>English-only Teaching Model  Observation Key</vt:lpstr>
      <vt:lpstr>Part II:  Teaching Demo and sharing</vt:lpstr>
      <vt:lpstr>Part III 1530-1620 Feedback and Discussions</vt:lpstr>
      <vt:lpstr>Preparation and Curriculum</vt:lpstr>
      <vt:lpstr>Methods and Strategies</vt:lpstr>
      <vt:lpstr>Discussions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IVY</dc:creator>
  <cp:lastModifiedBy>lucia</cp:lastModifiedBy>
  <cp:revision>71</cp:revision>
  <cp:lastPrinted>2021-06-21T15:26:29Z</cp:lastPrinted>
  <dcterms:created xsi:type="dcterms:W3CDTF">2020-11-09T14:10:40Z</dcterms:created>
  <dcterms:modified xsi:type="dcterms:W3CDTF">2021-06-22T01:56:45Z</dcterms:modified>
</cp:coreProperties>
</file>