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5" r:id="rId3"/>
    <p:sldId id="279" r:id="rId4"/>
    <p:sldId id="264" r:id="rId5"/>
    <p:sldId id="263" r:id="rId6"/>
    <p:sldId id="273" r:id="rId7"/>
    <p:sldId id="280" r:id="rId8"/>
    <p:sldId id="282" r:id="rId9"/>
    <p:sldId id="278" r:id="rId10"/>
    <p:sldId id="281" r:id="rId11"/>
    <p:sldId id="283" r:id="rId12"/>
    <p:sldId id="284" r:id="rId13"/>
    <p:sldId id="285" r:id="rId14"/>
    <p:sldId id="286" r:id="rId15"/>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17BABBC-99F9-46B2-9032-13B7D3890148}" type="datetimeFigureOut">
              <a:rPr lang="zh-TW" altLang="en-US" smtClean="0"/>
              <a:t>2020/11/30</a:t>
            </a:fld>
            <a:endParaRPr lang="zh-TW" altLang="en-US"/>
          </a:p>
        </p:txBody>
      </p:sp>
      <p:sp>
        <p:nvSpPr>
          <p:cNvPr id="4" name="頁尾版面配置區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9F8F4E1-B90B-4BCE-9A8C-3BB8AD54B231}" type="slidenum">
              <a:rPr lang="zh-TW" altLang="en-US" smtClean="0"/>
              <a:t>‹#›</a:t>
            </a:fld>
            <a:endParaRPr lang="zh-TW" altLang="en-US"/>
          </a:p>
        </p:txBody>
      </p:sp>
    </p:spTree>
    <p:extLst>
      <p:ext uri="{BB962C8B-B14F-4D97-AF65-F5344CB8AC3E}">
        <p14:creationId xmlns:p14="http://schemas.microsoft.com/office/powerpoint/2010/main" val="3653924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20C1AFC-D0EA-4276-8BE2-6F251A4686C1}" type="datetimeFigureOut">
              <a:rPr lang="zh-TW" altLang="en-US" smtClean="0"/>
              <a:t>2020/11/30</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A291C87-5CC2-4708-BA5A-A5E8027C907F}" type="slidenum">
              <a:rPr lang="zh-TW" altLang="en-US" smtClean="0"/>
              <a:t>‹#›</a:t>
            </a:fld>
            <a:endParaRPr lang="zh-TW" altLang="en-US"/>
          </a:p>
        </p:txBody>
      </p:sp>
    </p:spTree>
    <p:extLst>
      <p:ext uri="{BB962C8B-B14F-4D97-AF65-F5344CB8AC3E}">
        <p14:creationId xmlns:p14="http://schemas.microsoft.com/office/powerpoint/2010/main" val="23279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0A4F1165-EF8C-4F30-82A1-4C6E0D7771FF}"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8878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0A4F1165-EF8C-4F30-82A1-4C6E0D7771FF}"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4F1165-EF8C-4F30-82A1-4C6E0D7771FF}"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4F1165-EF8C-4F30-82A1-4C6E0D7771FF}"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A4F1165-EF8C-4F30-82A1-4C6E0D7771F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4F1165-EF8C-4F30-82A1-4C6E0D7771FF}"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4F1165-EF8C-4F30-82A1-4C6E0D7771FF}"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2C506CF-CEA9-4828-81EA-F1885B6E7135}" type="datetimeFigureOut">
              <a:rPr lang="zh-TW" altLang="en-US" smtClean="0"/>
              <a:t>2020/11/30</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0A4F1165-EF8C-4F30-82A1-4C6E0D7771FF}"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C506CF-CEA9-4828-81EA-F1885B6E7135}" type="datetimeFigureOut">
              <a:rPr lang="zh-TW" altLang="en-US" smtClean="0"/>
              <a:t>2020/11/30</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A4F1165-EF8C-4F30-82A1-4C6E0D7771FF}"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eIx9yYePHQ"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o_XVt5rdpFY"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fontScale="92500" lnSpcReduction="20000"/>
          </a:bodyPr>
          <a:lstStyle/>
          <a:p>
            <a:r>
              <a:rPr lang="en-US" altLang="zh-TW" dirty="0" smtClean="0"/>
              <a:t>Ivy </a:t>
            </a:r>
            <a:r>
              <a:rPr lang="en-US" altLang="zh-TW" dirty="0" err="1" smtClean="0"/>
              <a:t>Haoyin</a:t>
            </a:r>
            <a:r>
              <a:rPr lang="en-US" altLang="zh-TW" dirty="0" smtClean="0"/>
              <a:t> Hsieh   </a:t>
            </a:r>
          </a:p>
          <a:p>
            <a:r>
              <a:rPr lang="zh-TW" altLang="en-US" dirty="0" smtClean="0">
                <a:latin typeface="Adobe 仿宋 Std R" pitchFamily="18" charset="-128"/>
                <a:ea typeface="Adobe 仿宋 Std R" pitchFamily="18" charset="-128"/>
              </a:rPr>
              <a:t>謝   顥   音</a:t>
            </a:r>
            <a:endParaRPr lang="en-US" altLang="zh-TW" dirty="0" smtClean="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淡江大學蘭陽</a:t>
            </a:r>
            <a:r>
              <a:rPr lang="zh-TW" altLang="en-US" dirty="0" smtClean="0">
                <a:latin typeface="Adobe 仿宋 Std R" pitchFamily="18" charset="-128"/>
                <a:ea typeface="Adobe 仿宋 Std R" pitchFamily="18" charset="-128"/>
              </a:rPr>
              <a:t>校園</a:t>
            </a:r>
            <a:endParaRPr lang="en-US" altLang="zh-TW" dirty="0" smtClean="0">
              <a:latin typeface="Adobe 仿宋 Std R" pitchFamily="18" charset="-128"/>
              <a:ea typeface="Adobe 仿宋 Std R" pitchFamily="18" charset="-128"/>
            </a:endParaRPr>
          </a:p>
          <a:p>
            <a:r>
              <a:rPr lang="zh-TW" altLang="en-US" dirty="0" smtClean="0">
                <a:latin typeface="Adobe 仿宋 Std R" pitchFamily="18" charset="-128"/>
                <a:ea typeface="Adobe 仿宋 Std R" pitchFamily="18" charset="-128"/>
              </a:rPr>
              <a:t>英美語言文化學系</a:t>
            </a:r>
            <a:endParaRPr lang="zh-TW" altLang="en-US" dirty="0">
              <a:latin typeface="Adobe 仿宋 Std R" pitchFamily="18" charset="-128"/>
              <a:ea typeface="Adobe 仿宋 Std R" pitchFamily="18" charset="-128"/>
            </a:endParaRPr>
          </a:p>
        </p:txBody>
      </p:sp>
      <p:sp>
        <p:nvSpPr>
          <p:cNvPr id="2" name="標題 1"/>
          <p:cNvSpPr>
            <a:spLocks noGrp="1"/>
          </p:cNvSpPr>
          <p:nvPr>
            <p:ph type="ctrTitle"/>
          </p:nvPr>
        </p:nvSpPr>
        <p:spPr/>
        <p:txBody>
          <a:bodyPr/>
          <a:lstStyle/>
          <a:p>
            <a:r>
              <a:rPr lang="zh-TW" altLang="en-US" dirty="0">
                <a:latin typeface="Adobe 仿宋 Std R" pitchFamily="18" charset="-128"/>
                <a:ea typeface="Adobe 仿宋 Std R" pitchFamily="18" charset="-128"/>
              </a:rPr>
              <a:t>全</a:t>
            </a:r>
            <a:r>
              <a:rPr lang="zh-TW" altLang="en-US" dirty="0" smtClean="0">
                <a:latin typeface="Adobe 仿宋 Std R" pitchFamily="18" charset="-128"/>
                <a:ea typeface="Adobe 仿宋 Std R" pitchFamily="18" charset="-128"/>
              </a:rPr>
              <a:t>英語課程設計理論與實務</a:t>
            </a:r>
            <a:endParaRPr lang="zh-TW" altLang="en-US" dirty="0">
              <a:latin typeface="Adobe 仿宋 Std R" pitchFamily="18" charset="-128"/>
              <a:ea typeface="Adobe 仿宋 Std R" pitchFamily="18" charset="-128"/>
            </a:endParaRPr>
          </a:p>
        </p:txBody>
      </p:sp>
    </p:spTree>
    <p:extLst>
      <p:ext uri="{BB962C8B-B14F-4D97-AF65-F5344CB8AC3E}">
        <p14:creationId xmlns:p14="http://schemas.microsoft.com/office/powerpoint/2010/main" val="1033688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b="1" dirty="0" smtClean="0">
                <a:latin typeface="Garamond" pitchFamily="18" charset="0"/>
              </a:rPr>
              <a:t>The </a:t>
            </a:r>
            <a:r>
              <a:rPr lang="en-US" altLang="zh-TW" b="1" dirty="0" smtClean="0">
                <a:latin typeface="Garamond" pitchFamily="18" charset="0"/>
              </a:rPr>
              <a:t>Methods: A Quick Review</a:t>
            </a:r>
            <a:endParaRPr lang="zh-TW" altLang="en-US" b="1" dirty="0">
              <a:latin typeface="Garamond" pitchFamily="18" charset="0"/>
            </a:endParaRPr>
          </a:p>
        </p:txBody>
      </p:sp>
      <p:sp>
        <p:nvSpPr>
          <p:cNvPr id="2" name="內容版面配置區 1"/>
          <p:cNvSpPr>
            <a:spLocks noGrp="1"/>
          </p:cNvSpPr>
          <p:nvPr>
            <p:ph sz="quarter" idx="1"/>
          </p:nvPr>
        </p:nvSpPr>
        <p:spPr>
          <a:xfrm>
            <a:off x="827584" y="2852936"/>
            <a:ext cx="3749040" cy="3022848"/>
          </a:xfrm>
        </p:spPr>
        <p:txBody>
          <a:bodyPr>
            <a:normAutofit fontScale="92500"/>
          </a:bodyPr>
          <a:lstStyle/>
          <a:p>
            <a:r>
              <a:rPr lang="en-US" altLang="zh-TW" dirty="0" smtClean="0">
                <a:latin typeface="Garamond" pitchFamily="18" charset="0"/>
              </a:rPr>
              <a:t>Content-based Instruction</a:t>
            </a:r>
            <a:endParaRPr lang="en-US" altLang="zh-TW" dirty="0" smtClean="0">
              <a:latin typeface="Garamond" pitchFamily="18" charset="0"/>
            </a:endParaRPr>
          </a:p>
          <a:p>
            <a:r>
              <a:rPr lang="en-US" altLang="zh-TW" dirty="0" smtClean="0">
                <a:latin typeface="Garamond" pitchFamily="18" charset="0"/>
              </a:rPr>
              <a:t>Task-based Learning</a:t>
            </a:r>
          </a:p>
          <a:p>
            <a:r>
              <a:rPr lang="en-US" altLang="zh-TW" dirty="0" smtClean="0">
                <a:latin typeface="Garamond" pitchFamily="18" charset="0"/>
              </a:rPr>
              <a:t>Multi-sensory Learning</a:t>
            </a:r>
          </a:p>
          <a:p>
            <a:r>
              <a:rPr lang="en-US" altLang="zh-TW" dirty="0" smtClean="0">
                <a:latin typeface="Garamond" pitchFamily="18" charset="0"/>
              </a:rPr>
              <a:t>Total Physical Response TPR </a:t>
            </a:r>
          </a:p>
          <a:p>
            <a:r>
              <a:rPr lang="en-US" altLang="zh-TW" dirty="0">
                <a:latin typeface="Garamond" pitchFamily="18" charset="0"/>
              </a:rPr>
              <a:t>Communicative Approach</a:t>
            </a:r>
          </a:p>
          <a:p>
            <a:pPr marL="0" indent="0">
              <a:buNone/>
            </a:pPr>
            <a:endParaRPr lang="en-US" altLang="zh-TW" dirty="0" smtClean="0"/>
          </a:p>
          <a:p>
            <a:endParaRPr lang="zh-TW" altLang="en-US" dirty="0"/>
          </a:p>
        </p:txBody>
      </p:sp>
      <p:sp>
        <p:nvSpPr>
          <p:cNvPr id="5" name="內容版面配置區 4"/>
          <p:cNvSpPr>
            <a:spLocks noGrp="1"/>
          </p:cNvSpPr>
          <p:nvPr>
            <p:ph sz="quarter" idx="2"/>
          </p:nvPr>
        </p:nvSpPr>
        <p:spPr>
          <a:xfrm>
            <a:off x="4788024" y="2778026"/>
            <a:ext cx="3958530" cy="3094856"/>
          </a:xfrm>
        </p:spPr>
        <p:txBody>
          <a:bodyPr>
            <a:normAutofit fontScale="92500"/>
          </a:bodyPr>
          <a:lstStyle/>
          <a:p>
            <a:r>
              <a:rPr lang="en-US" altLang="zh-TW" dirty="0">
                <a:latin typeface="Garamond" pitchFamily="18" charset="0"/>
              </a:rPr>
              <a:t>Grammar translation method</a:t>
            </a:r>
          </a:p>
          <a:p>
            <a:r>
              <a:rPr lang="en-US" altLang="zh-TW" dirty="0">
                <a:latin typeface="Garamond" pitchFamily="18" charset="0"/>
              </a:rPr>
              <a:t>Audio-lingual Method</a:t>
            </a:r>
          </a:p>
          <a:p>
            <a:r>
              <a:rPr lang="en-US" altLang="zh-TW" dirty="0">
                <a:latin typeface="Garamond" pitchFamily="18" charset="0"/>
              </a:rPr>
              <a:t>Direct Method</a:t>
            </a:r>
          </a:p>
          <a:p>
            <a:r>
              <a:rPr lang="en-US" altLang="zh-TW" dirty="0">
                <a:latin typeface="Garamond" pitchFamily="18" charset="0"/>
              </a:rPr>
              <a:t>Project-based learning</a:t>
            </a:r>
          </a:p>
          <a:p>
            <a:r>
              <a:rPr lang="en-US" altLang="zh-TW" dirty="0">
                <a:latin typeface="Garamond" pitchFamily="18" charset="0"/>
              </a:rPr>
              <a:t>Cooperative Learning</a:t>
            </a:r>
          </a:p>
          <a:p>
            <a:endParaRPr lang="zh-TW" altLang="en-US" sz="2000" dirty="0"/>
          </a:p>
        </p:txBody>
      </p:sp>
      <p:sp>
        <p:nvSpPr>
          <p:cNvPr id="7" name="文字方塊 6"/>
          <p:cNvSpPr txBox="1"/>
          <p:nvPr/>
        </p:nvSpPr>
        <p:spPr>
          <a:xfrm>
            <a:off x="954765" y="1700808"/>
            <a:ext cx="6984776" cy="1077218"/>
          </a:xfrm>
          <a:prstGeom prst="rect">
            <a:avLst/>
          </a:prstGeom>
          <a:noFill/>
        </p:spPr>
        <p:txBody>
          <a:bodyPr wrap="square" rtlCol="0">
            <a:spAutoFit/>
          </a:bodyPr>
          <a:lstStyle/>
          <a:p>
            <a:r>
              <a:rPr lang="en-US" altLang="zh-TW" dirty="0">
                <a:hlinkClick r:id="rId2"/>
              </a:rPr>
              <a:t>https://www.youtube.com/watch?v=YeIx9yYePHQ</a:t>
            </a:r>
            <a:r>
              <a:rPr lang="en-US" altLang="zh-TW" dirty="0"/>
              <a:t> </a:t>
            </a:r>
          </a:p>
          <a:p>
            <a:r>
              <a:rPr lang="en-US" altLang="zh-TW" sz="2800" dirty="0"/>
              <a:t>Teaching methods - International TEFL Academy</a:t>
            </a:r>
          </a:p>
          <a:p>
            <a:endParaRPr lang="zh-TW" altLang="en-US" dirty="0"/>
          </a:p>
        </p:txBody>
      </p:sp>
    </p:spTree>
    <p:extLst>
      <p:ext uri="{BB962C8B-B14F-4D97-AF65-F5344CB8AC3E}">
        <p14:creationId xmlns:p14="http://schemas.microsoft.com/office/powerpoint/2010/main" val="185261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sz="half" idx="1"/>
          </p:nvPr>
        </p:nvSpPr>
        <p:spPr>
          <a:xfrm>
            <a:off x="467544" y="1412776"/>
            <a:ext cx="4038600" cy="5029200"/>
          </a:xfrm>
        </p:spPr>
        <p:txBody>
          <a:bodyPr/>
          <a:lstStyle/>
          <a:p>
            <a:r>
              <a:rPr lang="en-US" altLang="zh-TW" sz="2400" dirty="0" smtClean="0">
                <a:latin typeface="Garamond" panose="02020404030301010803" pitchFamily="18" charset="0"/>
              </a:rPr>
              <a:t>Chants, Music and Poetry</a:t>
            </a:r>
          </a:p>
          <a:p>
            <a:pPr lvl="1"/>
            <a:r>
              <a:rPr lang="en-US" altLang="zh-TW" sz="2000" dirty="0" smtClean="0">
                <a:latin typeface="Garamond" panose="02020404030301010803" pitchFamily="18" charset="0"/>
              </a:rPr>
              <a:t>Word/sound play</a:t>
            </a:r>
          </a:p>
          <a:p>
            <a:pPr lvl="1"/>
            <a:r>
              <a:rPr lang="en-US" altLang="zh-TW" sz="2000" dirty="0" smtClean="0">
                <a:latin typeface="Garamond" panose="02020404030301010803" pitchFamily="18" charset="0"/>
              </a:rPr>
              <a:t>Jazz Chants</a:t>
            </a:r>
          </a:p>
          <a:p>
            <a:pPr lvl="1"/>
            <a:r>
              <a:rPr lang="en-US" altLang="zh-TW" sz="2000" dirty="0" smtClean="0">
                <a:latin typeface="Garamond" panose="02020404030301010803" pitchFamily="18" charset="0"/>
              </a:rPr>
              <a:t>Music adapting </a:t>
            </a:r>
          </a:p>
          <a:p>
            <a:pPr lvl="1"/>
            <a:r>
              <a:rPr lang="en-US" altLang="zh-TW" sz="2000" dirty="0" smtClean="0">
                <a:latin typeface="Garamond" panose="02020404030301010803" pitchFamily="18" charset="0"/>
              </a:rPr>
              <a:t>Short to long poems/ reading/writing poems</a:t>
            </a:r>
          </a:p>
          <a:p>
            <a:r>
              <a:rPr lang="en-US" altLang="zh-TW" sz="2400" dirty="0" smtClean="0">
                <a:latin typeface="Garamond" panose="02020404030301010803" pitchFamily="18" charset="0"/>
              </a:rPr>
              <a:t>Storytelling, Roleplay and Drama</a:t>
            </a:r>
          </a:p>
          <a:p>
            <a:pPr lvl="1"/>
            <a:r>
              <a:rPr lang="en-US" altLang="zh-TW" sz="2000" dirty="0" smtClean="0">
                <a:latin typeface="Garamond" panose="02020404030301010803" pitchFamily="18" charset="0"/>
              </a:rPr>
              <a:t>Role play – creative, teacher model, socio drama</a:t>
            </a:r>
          </a:p>
          <a:p>
            <a:r>
              <a:rPr lang="en-US" altLang="zh-TW" sz="2000" dirty="0" smtClean="0">
                <a:latin typeface="Garamond" panose="02020404030301010803" pitchFamily="18" charset="0"/>
              </a:rPr>
              <a:t>Drama – complicated, chances to integrate and higher order thinking skills (</a:t>
            </a:r>
            <a:r>
              <a:rPr lang="en-US" altLang="zh-TW" sz="2000" dirty="0">
                <a:latin typeface="Garamond" pitchFamily="18" charset="0"/>
              </a:rPr>
              <a:t>Act it </a:t>
            </a:r>
            <a:r>
              <a:rPr lang="en-US" altLang="zh-TW" sz="2000" dirty="0" smtClean="0">
                <a:latin typeface="Garamond" pitchFamily="18" charset="0"/>
              </a:rPr>
              <a:t>Out, Puppets, Prop Box, Readers</a:t>
            </a:r>
            <a:r>
              <a:rPr lang="en-US" altLang="zh-TW" sz="2000" dirty="0">
                <a:latin typeface="Garamond" pitchFamily="18" charset="0"/>
              </a:rPr>
              <a:t>’ </a:t>
            </a:r>
            <a:r>
              <a:rPr lang="en-US" altLang="zh-TW" sz="2000" dirty="0" smtClean="0">
                <a:latin typeface="Garamond" pitchFamily="18" charset="0"/>
              </a:rPr>
              <a:t>Theater)</a:t>
            </a:r>
            <a:endParaRPr lang="zh-TW" altLang="en-US" sz="2000" dirty="0">
              <a:latin typeface="Garamond" pitchFamily="18" charset="0"/>
            </a:endParaRPr>
          </a:p>
          <a:p>
            <a:pPr lvl="1"/>
            <a:endParaRPr lang="en-US" altLang="zh-TW" sz="2400" dirty="0" smtClean="0">
              <a:latin typeface="Garamond" panose="02020404030301010803" pitchFamily="18" charset="0"/>
            </a:endParaRPr>
          </a:p>
          <a:p>
            <a:pPr lvl="1"/>
            <a:endParaRPr lang="en-US" altLang="zh-TW" sz="2400" dirty="0" smtClean="0">
              <a:latin typeface="Garamond" panose="02020404030301010803" pitchFamily="18" charset="0"/>
            </a:endParaRPr>
          </a:p>
          <a:p>
            <a:endParaRPr lang="en-US" altLang="zh-TW" dirty="0" smtClean="0"/>
          </a:p>
          <a:p>
            <a:endParaRPr lang="zh-TW" altLang="en-US" dirty="0"/>
          </a:p>
        </p:txBody>
      </p:sp>
      <p:sp>
        <p:nvSpPr>
          <p:cNvPr id="5" name="內容版面配置區 4"/>
          <p:cNvSpPr>
            <a:spLocks noGrp="1"/>
          </p:cNvSpPr>
          <p:nvPr>
            <p:ph sz="half" idx="2"/>
          </p:nvPr>
        </p:nvSpPr>
        <p:spPr/>
        <p:txBody>
          <a:bodyPr/>
          <a:lstStyle/>
          <a:p>
            <a:r>
              <a:rPr lang="en-US" altLang="zh-TW" sz="2000" dirty="0">
                <a:latin typeface="Garamond" panose="02020404030301010803" pitchFamily="18" charset="0"/>
              </a:rPr>
              <a:t>Storytelling activities: </a:t>
            </a:r>
            <a:r>
              <a:rPr lang="en-US" altLang="zh-TW" sz="1600" dirty="0">
                <a:latin typeface="Garamond" panose="02020404030301010803" pitchFamily="18" charset="0"/>
              </a:rPr>
              <a:t>N</a:t>
            </a:r>
            <a:r>
              <a:rPr lang="en-US" altLang="zh-TW" sz="2000" dirty="0">
                <a:latin typeface="Garamond" pitchFamily="18" charset="0"/>
              </a:rPr>
              <a:t>arrative poems, Color story, Sound effects, Story Act-Out, Bilingual Storytelling, What’s the title, Spinning stories, Finish the </a:t>
            </a:r>
            <a:r>
              <a:rPr lang="en-US" altLang="zh-TW" sz="2000" dirty="0" smtClean="0">
                <a:latin typeface="Garamond" pitchFamily="18" charset="0"/>
              </a:rPr>
              <a:t>story, Group Story, Silly Stories, Ghost </a:t>
            </a:r>
            <a:r>
              <a:rPr lang="en-US" altLang="zh-TW" sz="2000" dirty="0">
                <a:latin typeface="Garamond" pitchFamily="18" charset="0"/>
              </a:rPr>
              <a:t>Stories (by candlelight</a:t>
            </a:r>
            <a:r>
              <a:rPr lang="en-US" altLang="zh-TW" sz="2000" dirty="0" smtClean="0">
                <a:latin typeface="Garamond" pitchFamily="18" charset="0"/>
              </a:rPr>
              <a:t>), Oral History, Story </a:t>
            </a:r>
            <a:r>
              <a:rPr lang="en-US" altLang="zh-TW" sz="2000" dirty="0">
                <a:latin typeface="Garamond" pitchFamily="18" charset="0"/>
              </a:rPr>
              <a:t>Interpretation</a:t>
            </a:r>
          </a:p>
          <a:p>
            <a:r>
              <a:rPr lang="en-US" altLang="zh-TW" sz="2400" dirty="0" smtClean="0">
                <a:latin typeface="Garamond" panose="02020404030301010803" pitchFamily="18" charset="0"/>
              </a:rPr>
              <a:t>Games</a:t>
            </a:r>
          </a:p>
          <a:p>
            <a:pPr lvl="1"/>
            <a:r>
              <a:rPr lang="en-US" altLang="zh-TW" sz="2000" dirty="0">
                <a:latin typeface="Garamond" pitchFamily="18" charset="0"/>
              </a:rPr>
              <a:t>Nonverbal </a:t>
            </a:r>
            <a:r>
              <a:rPr lang="en-US" altLang="zh-TW" sz="2000" dirty="0" smtClean="0">
                <a:latin typeface="Garamond" pitchFamily="18" charset="0"/>
              </a:rPr>
              <a:t>games, Board-advanced games, Word-focus games, Treasure Hunts, Guessing </a:t>
            </a:r>
            <a:r>
              <a:rPr lang="en-US" altLang="zh-TW" sz="2000" dirty="0">
                <a:latin typeface="Garamond" pitchFamily="18" charset="0"/>
              </a:rPr>
              <a:t>Games</a:t>
            </a:r>
            <a:endParaRPr lang="zh-TW" altLang="en-US" sz="2000" dirty="0">
              <a:latin typeface="Garamond" pitchFamily="18" charset="0"/>
            </a:endParaRPr>
          </a:p>
          <a:p>
            <a:endParaRPr lang="en-US" altLang="zh-TW" dirty="0">
              <a:latin typeface="Garamond" panose="02020404030301010803" pitchFamily="18" charset="0"/>
            </a:endParaRPr>
          </a:p>
          <a:p>
            <a:endParaRPr lang="zh-TW" altLang="en-US" dirty="0"/>
          </a:p>
        </p:txBody>
      </p:sp>
      <p:sp>
        <p:nvSpPr>
          <p:cNvPr id="3" name="標題 2"/>
          <p:cNvSpPr>
            <a:spLocks noGrp="1"/>
          </p:cNvSpPr>
          <p:nvPr>
            <p:ph type="title"/>
          </p:nvPr>
        </p:nvSpPr>
        <p:spPr>
          <a:xfrm>
            <a:off x="914400" y="274638"/>
            <a:ext cx="7772400" cy="778098"/>
          </a:xfrm>
        </p:spPr>
        <p:txBody>
          <a:bodyPr/>
          <a:lstStyle/>
          <a:p>
            <a:r>
              <a:rPr lang="en-US" altLang="zh-TW" b="1" dirty="0" smtClean="0">
                <a:solidFill>
                  <a:schemeClr val="tx1">
                    <a:lumMod val="85000"/>
                    <a:lumOff val="15000"/>
                  </a:schemeClr>
                </a:solidFill>
                <a:latin typeface="Garamond" pitchFamily="18" charset="0"/>
              </a:rPr>
              <a:t>Activities</a:t>
            </a:r>
            <a:endParaRPr lang="zh-TW" altLang="en-US" dirty="0">
              <a:solidFill>
                <a:schemeClr val="tx1">
                  <a:lumMod val="85000"/>
                  <a:lumOff val="15000"/>
                </a:schemeClr>
              </a:solidFill>
              <a:latin typeface="Garamond" pitchFamily="18" charset="0"/>
            </a:endParaRPr>
          </a:p>
        </p:txBody>
      </p:sp>
    </p:spTree>
    <p:extLst>
      <p:ext uri="{BB962C8B-B14F-4D97-AF65-F5344CB8AC3E}">
        <p14:creationId xmlns:p14="http://schemas.microsoft.com/office/powerpoint/2010/main" val="351529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850106"/>
          </a:xfrm>
        </p:spPr>
        <p:txBody>
          <a:bodyPr/>
          <a:lstStyle/>
          <a:p>
            <a:r>
              <a:rPr lang="en-US" altLang="zh-TW" dirty="0" smtClean="0">
                <a:latin typeface="Garamond" pitchFamily="18" charset="0"/>
              </a:rPr>
              <a:t>Strategies: Routines</a:t>
            </a:r>
            <a:endParaRPr lang="zh-TW" altLang="en-US" dirty="0">
              <a:latin typeface="Garamond" pitchFamily="18" charset="0"/>
            </a:endParaRPr>
          </a:p>
        </p:txBody>
      </p:sp>
      <p:sp>
        <p:nvSpPr>
          <p:cNvPr id="5" name="內容版面配置區 4"/>
          <p:cNvSpPr>
            <a:spLocks noGrp="1"/>
          </p:cNvSpPr>
          <p:nvPr>
            <p:ph sz="quarter" idx="1"/>
          </p:nvPr>
        </p:nvSpPr>
        <p:spPr>
          <a:xfrm>
            <a:off x="467544" y="1447800"/>
            <a:ext cx="6120680" cy="4572000"/>
          </a:xfrm>
        </p:spPr>
        <p:txBody>
          <a:bodyPr>
            <a:normAutofit fontScale="92500" lnSpcReduction="20000"/>
          </a:bodyPr>
          <a:lstStyle/>
          <a:p>
            <a:r>
              <a:rPr lang="en-US" altLang="zh-TW" dirty="0" smtClean="0"/>
              <a:t>Warming up</a:t>
            </a:r>
          </a:p>
          <a:p>
            <a:r>
              <a:rPr lang="en-US" altLang="zh-TW" dirty="0" smtClean="0"/>
              <a:t>Chatting, Small talk, Social talk…</a:t>
            </a:r>
          </a:p>
          <a:p>
            <a:r>
              <a:rPr lang="en-US" altLang="zh-TW" dirty="0" smtClean="0"/>
              <a:t>Review (how to ask Qs and get </a:t>
            </a:r>
            <a:r>
              <a:rPr lang="en-US" altLang="zh-TW" dirty="0" err="1" smtClean="0"/>
              <a:t>Ss</a:t>
            </a:r>
            <a:r>
              <a:rPr lang="en-US" altLang="zh-TW" dirty="0" smtClean="0"/>
              <a:t> answer?)</a:t>
            </a:r>
          </a:p>
          <a:p>
            <a:pPr lvl="1"/>
            <a:r>
              <a:rPr lang="en-US" altLang="zh-TW" dirty="0" smtClean="0"/>
              <a:t>What did you learn?  (words? Concepts? Sentences?)</a:t>
            </a:r>
          </a:p>
          <a:p>
            <a:pPr lvl="1"/>
            <a:r>
              <a:rPr lang="en-US" altLang="zh-TW" dirty="0" smtClean="0"/>
              <a:t>Can you tell me any vocabulary you remember?</a:t>
            </a:r>
          </a:p>
          <a:p>
            <a:pPr lvl="1"/>
            <a:r>
              <a:rPr lang="en-US" altLang="zh-TW" dirty="0" smtClean="0"/>
              <a:t>Can you tell me one sentence? </a:t>
            </a:r>
          </a:p>
          <a:p>
            <a:r>
              <a:rPr lang="en-US" altLang="zh-TW" dirty="0" smtClean="0"/>
              <a:t>Introduce new materials and practice</a:t>
            </a:r>
          </a:p>
          <a:p>
            <a:pPr lvl="1"/>
            <a:r>
              <a:rPr lang="en-US" altLang="zh-TW" dirty="0" smtClean="0"/>
              <a:t>What do you think we are going to learn today?</a:t>
            </a:r>
          </a:p>
          <a:p>
            <a:pPr lvl="1"/>
            <a:r>
              <a:rPr lang="en-US" altLang="zh-TW" dirty="0" smtClean="0"/>
              <a:t>Repeat after me..</a:t>
            </a:r>
          </a:p>
          <a:p>
            <a:pPr lvl="1"/>
            <a:r>
              <a:rPr lang="en-US" altLang="zh-TW" dirty="0" smtClean="0"/>
              <a:t>We are going to play a game…</a:t>
            </a:r>
          </a:p>
          <a:p>
            <a:pPr lvl="1"/>
            <a:r>
              <a:rPr lang="en-US" altLang="zh-TW" dirty="0" smtClean="0"/>
              <a:t>You will be in X groups</a:t>
            </a:r>
          </a:p>
          <a:p>
            <a:pPr lvl="1"/>
            <a:r>
              <a:rPr lang="en-US" altLang="zh-TW" dirty="0" smtClean="0"/>
              <a:t>(let’s create) (here are) Game rules…</a:t>
            </a:r>
          </a:p>
          <a:p>
            <a:r>
              <a:rPr lang="en-US" altLang="zh-TW" dirty="0" smtClean="0"/>
              <a:t>Closure</a:t>
            </a:r>
          </a:p>
          <a:p>
            <a:pPr lvl="1"/>
            <a:endParaRPr lang="zh-TW" altLang="en-US" dirty="0"/>
          </a:p>
        </p:txBody>
      </p:sp>
      <p:sp>
        <p:nvSpPr>
          <p:cNvPr id="6" name="內容版面配置區 5"/>
          <p:cNvSpPr>
            <a:spLocks noGrp="1"/>
          </p:cNvSpPr>
          <p:nvPr>
            <p:ph sz="quarter" idx="2"/>
          </p:nvPr>
        </p:nvSpPr>
        <p:spPr>
          <a:xfrm>
            <a:off x="6588224" y="1447800"/>
            <a:ext cx="2094766" cy="4572000"/>
          </a:xfrm>
        </p:spPr>
        <p:txBody>
          <a:bodyPr>
            <a:normAutofit fontScale="92500" lnSpcReduction="20000"/>
          </a:bodyPr>
          <a:lstStyle/>
          <a:p>
            <a:r>
              <a:rPr lang="en-US" altLang="zh-TW" dirty="0" smtClean="0"/>
              <a:t>List on the board?</a:t>
            </a:r>
          </a:p>
          <a:p>
            <a:r>
              <a:rPr lang="en-US" altLang="zh-TW" dirty="0" smtClean="0"/>
              <a:t>Using rituals?</a:t>
            </a:r>
          </a:p>
          <a:p>
            <a:r>
              <a:rPr lang="en-US" altLang="zh-TW" dirty="0" smtClean="0"/>
              <a:t>Explain and practice?</a:t>
            </a:r>
          </a:p>
          <a:p>
            <a:endParaRPr lang="en-US" altLang="zh-TW" dirty="0"/>
          </a:p>
          <a:p>
            <a:r>
              <a:rPr lang="en-US" altLang="zh-TW" dirty="0" smtClean="0"/>
              <a:t>Different forms of grouping </a:t>
            </a:r>
          </a:p>
          <a:p>
            <a:r>
              <a:rPr lang="en-US" altLang="zh-TW" dirty="0" smtClean="0"/>
              <a:t>Encouraging “talk” in class </a:t>
            </a:r>
          </a:p>
          <a:p>
            <a:endParaRPr lang="zh-TW" altLang="en-US" dirty="0"/>
          </a:p>
        </p:txBody>
      </p:sp>
    </p:spTree>
    <p:extLst>
      <p:ext uri="{BB962C8B-B14F-4D97-AF65-F5344CB8AC3E}">
        <p14:creationId xmlns:p14="http://schemas.microsoft.com/office/powerpoint/2010/main" val="327595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latin typeface="Garamond" pitchFamily="18" charset="0"/>
                <a:ea typeface="Adobe 仿宋 Std R" pitchFamily="18" charset="-128"/>
              </a:rPr>
              <a:t/>
            </a:r>
            <a:br>
              <a:rPr lang="en-US" altLang="zh-TW" dirty="0">
                <a:latin typeface="Garamond" pitchFamily="18" charset="0"/>
                <a:ea typeface="Adobe 仿宋 Std R" pitchFamily="18" charset="-128"/>
              </a:rPr>
            </a:br>
            <a:r>
              <a:rPr lang="en-US" altLang="zh-TW" dirty="0">
                <a:latin typeface="Garamond" pitchFamily="18" charset="0"/>
                <a:ea typeface="Adobe 仿宋 Std R" pitchFamily="18" charset="-128"/>
              </a:rPr>
              <a:t/>
            </a:r>
            <a:br>
              <a:rPr lang="en-US" altLang="zh-TW" dirty="0">
                <a:latin typeface="Garamond" pitchFamily="18" charset="0"/>
                <a:ea typeface="Adobe 仿宋 Std R" pitchFamily="18" charset="-128"/>
              </a:rPr>
            </a:br>
            <a:r>
              <a:rPr lang="en-US" altLang="zh-TW" sz="4400" b="1" dirty="0">
                <a:latin typeface="Garamond" pitchFamily="18" charset="0"/>
                <a:ea typeface="Adobe 仿宋 Std R" pitchFamily="18" charset="-128"/>
              </a:rPr>
              <a:t>Outline your lesson</a:t>
            </a:r>
            <a:endParaRPr lang="zh-TW" altLang="en-US" b="1" dirty="0"/>
          </a:p>
        </p:txBody>
      </p:sp>
      <p:sp>
        <p:nvSpPr>
          <p:cNvPr id="3" name="內容版面配置區 2"/>
          <p:cNvSpPr>
            <a:spLocks noGrp="1"/>
          </p:cNvSpPr>
          <p:nvPr>
            <p:ph sz="quarter" idx="1"/>
          </p:nvPr>
        </p:nvSpPr>
        <p:spPr/>
        <p:txBody>
          <a:bodyPr/>
          <a:lstStyle/>
          <a:p>
            <a:r>
              <a:rPr lang="en-US" altLang="zh-TW" dirty="0" smtClean="0">
                <a:latin typeface="Garamond" pitchFamily="18" charset="0"/>
                <a:ea typeface="Adobe 仿宋 Std R" pitchFamily="18" charset="-128"/>
              </a:rPr>
              <a:t>Pick up ONE unit</a:t>
            </a:r>
          </a:p>
          <a:p>
            <a:r>
              <a:rPr lang="en-US" altLang="zh-TW" dirty="0" smtClean="0">
                <a:latin typeface="Garamond" pitchFamily="18" charset="0"/>
                <a:ea typeface="Adobe 仿宋 Std R" pitchFamily="18" charset="-128"/>
              </a:rPr>
              <a:t>How </a:t>
            </a:r>
            <a:r>
              <a:rPr lang="en-US" altLang="zh-TW" dirty="0">
                <a:latin typeface="Garamond" pitchFamily="18" charset="0"/>
                <a:ea typeface="Adobe 仿宋 Std R" pitchFamily="18" charset="-128"/>
              </a:rPr>
              <a:t>many periods </a:t>
            </a:r>
            <a:r>
              <a:rPr lang="en-US" altLang="zh-TW" dirty="0" smtClean="0">
                <a:latin typeface="Garamond" pitchFamily="18" charset="0"/>
                <a:ea typeface="Adobe 仿宋 Std R" pitchFamily="18" charset="-128"/>
              </a:rPr>
              <a:t>would you design the curriculum for this </a:t>
            </a:r>
            <a:r>
              <a:rPr lang="en-US" altLang="zh-TW" dirty="0">
                <a:latin typeface="Garamond" pitchFamily="18" charset="0"/>
                <a:ea typeface="Adobe 仿宋 Std R" pitchFamily="18" charset="-128"/>
              </a:rPr>
              <a:t>unit</a:t>
            </a:r>
            <a:r>
              <a:rPr lang="en-US" altLang="zh-TW" dirty="0" smtClean="0">
                <a:latin typeface="Garamond" pitchFamily="18" charset="0"/>
                <a:ea typeface="Adobe 仿宋 Std R" pitchFamily="18" charset="-128"/>
              </a:rPr>
              <a:t>?</a:t>
            </a:r>
          </a:p>
          <a:p>
            <a:r>
              <a:rPr lang="en-US" altLang="zh-TW" dirty="0" smtClean="0">
                <a:latin typeface="Garamond" pitchFamily="18" charset="0"/>
                <a:ea typeface="Adobe 仿宋 Std R" pitchFamily="18" charset="-128"/>
              </a:rPr>
              <a:t>How </a:t>
            </a:r>
            <a:r>
              <a:rPr lang="en-US" altLang="zh-TW" dirty="0">
                <a:latin typeface="Garamond" pitchFamily="18" charset="0"/>
                <a:ea typeface="Adobe 仿宋 Std R" pitchFamily="18" charset="-128"/>
              </a:rPr>
              <a:t>would you divide </a:t>
            </a:r>
            <a:r>
              <a:rPr lang="en-US" altLang="zh-TW" dirty="0" smtClean="0">
                <a:latin typeface="Garamond" pitchFamily="18" charset="0"/>
                <a:ea typeface="Adobe 仿宋 Std R" pitchFamily="18" charset="-128"/>
              </a:rPr>
              <a:t>this </a:t>
            </a:r>
            <a:r>
              <a:rPr lang="en-US" altLang="zh-TW" dirty="0">
                <a:latin typeface="Garamond" pitchFamily="18" charset="0"/>
                <a:ea typeface="Adobe 仿宋 Std R" pitchFamily="18" charset="-128"/>
              </a:rPr>
              <a:t>unit into periods</a:t>
            </a:r>
            <a:r>
              <a:rPr lang="en-US" altLang="zh-TW" dirty="0" smtClean="0">
                <a:latin typeface="Garamond" pitchFamily="18" charset="0"/>
                <a:ea typeface="Adobe 仿宋 Std R" pitchFamily="18" charset="-128"/>
              </a:rPr>
              <a:t>?</a:t>
            </a:r>
          </a:p>
          <a:p>
            <a:r>
              <a:rPr lang="en-US" altLang="zh-TW" dirty="0" smtClean="0">
                <a:latin typeface="Garamond" pitchFamily="18" charset="0"/>
                <a:ea typeface="Adobe 仿宋 Std R" pitchFamily="18" charset="-128"/>
              </a:rPr>
              <a:t>Discuss with your team members to select ONE period to do joint-planning</a:t>
            </a:r>
            <a:endParaRPr lang="en-US" altLang="zh-TW" dirty="0">
              <a:latin typeface="Garamond" pitchFamily="18" charset="0"/>
              <a:ea typeface="Adobe 仿宋 Std R" pitchFamily="18" charset="-128"/>
            </a:endParaRPr>
          </a:p>
          <a:p>
            <a:endParaRPr lang="en-US" altLang="zh-TW" dirty="0" smtClean="0">
              <a:latin typeface="Garamond" pitchFamily="18" charset="0"/>
              <a:ea typeface="Adobe 仿宋 Std R" pitchFamily="18" charset="-128"/>
            </a:endParaRPr>
          </a:p>
          <a:p>
            <a:endParaRPr lang="en-US" altLang="zh-TW" dirty="0">
              <a:latin typeface="Garamond" pitchFamily="18" charset="0"/>
              <a:ea typeface="Adobe 仿宋 Std R" pitchFamily="18" charset="-128"/>
            </a:endParaRPr>
          </a:p>
          <a:p>
            <a:pPr lvl="1"/>
            <a:endParaRPr lang="zh-TW" altLang="en-US" dirty="0"/>
          </a:p>
        </p:txBody>
      </p:sp>
    </p:spTree>
    <p:extLst>
      <p:ext uri="{BB962C8B-B14F-4D97-AF65-F5344CB8AC3E}">
        <p14:creationId xmlns:p14="http://schemas.microsoft.com/office/powerpoint/2010/main" val="290855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Practice</a:t>
            </a:r>
            <a:endParaRPr lang="zh-TW" altLang="en-US" b="1" dirty="0">
              <a:latin typeface="Garamond" pitchFamily="18" charset="0"/>
            </a:endParaRPr>
          </a:p>
        </p:txBody>
      </p:sp>
      <p:sp>
        <p:nvSpPr>
          <p:cNvPr id="3" name="內容版面配置區 2"/>
          <p:cNvSpPr>
            <a:spLocks noGrp="1"/>
          </p:cNvSpPr>
          <p:nvPr>
            <p:ph sz="quarter" idx="1"/>
          </p:nvPr>
        </p:nvSpPr>
        <p:spPr/>
        <p:txBody>
          <a:bodyPr/>
          <a:lstStyle/>
          <a:p>
            <a:r>
              <a:rPr lang="en-US" altLang="zh-TW" dirty="0">
                <a:latin typeface="Garamond" pitchFamily="18" charset="0"/>
                <a:ea typeface="Adobe 仿宋 Std R" pitchFamily="18" charset="-128"/>
              </a:rPr>
              <a:t>Let’s divide ONE period into four parts</a:t>
            </a:r>
          </a:p>
          <a:p>
            <a:pPr lvl="1"/>
            <a:r>
              <a:rPr lang="en-US" altLang="zh-TW" dirty="0">
                <a:latin typeface="Garamond" pitchFamily="18" charset="0"/>
                <a:ea typeface="Adobe 仿宋 Std R" pitchFamily="18" charset="-128"/>
              </a:rPr>
              <a:t>Warming up </a:t>
            </a:r>
          </a:p>
          <a:p>
            <a:pPr lvl="1"/>
            <a:r>
              <a:rPr lang="en-US" altLang="zh-TW" dirty="0">
                <a:latin typeface="Garamond" pitchFamily="18" charset="0"/>
                <a:ea typeface="Adobe 仿宋 Std R" pitchFamily="18" charset="-128"/>
              </a:rPr>
              <a:t>Reviewing</a:t>
            </a:r>
          </a:p>
          <a:p>
            <a:pPr lvl="1"/>
            <a:r>
              <a:rPr lang="en-US" altLang="zh-TW" dirty="0">
                <a:latin typeface="Garamond" pitchFamily="18" charset="0"/>
                <a:ea typeface="Adobe 仿宋 Std R" pitchFamily="18" charset="-128"/>
              </a:rPr>
              <a:t>Main activities</a:t>
            </a:r>
          </a:p>
          <a:p>
            <a:pPr lvl="1"/>
            <a:r>
              <a:rPr lang="en-US" altLang="zh-TW" dirty="0">
                <a:latin typeface="Garamond" pitchFamily="18" charset="0"/>
                <a:ea typeface="Adobe 仿宋 Std R" pitchFamily="18" charset="-128"/>
              </a:rPr>
              <a:t>Closure (summing up)</a:t>
            </a:r>
          </a:p>
          <a:p>
            <a:r>
              <a:rPr lang="en-US" altLang="zh-TW" dirty="0" smtClean="0"/>
              <a:t>Try to create and practice your “instructional English”</a:t>
            </a:r>
            <a:endParaRPr lang="zh-TW" altLang="en-US" dirty="0"/>
          </a:p>
        </p:txBody>
      </p:sp>
    </p:spTree>
    <p:extLst>
      <p:ext uri="{BB962C8B-B14F-4D97-AF65-F5344CB8AC3E}">
        <p14:creationId xmlns:p14="http://schemas.microsoft.com/office/powerpoint/2010/main" val="180737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421" y="271254"/>
            <a:ext cx="8081150" cy="1069514"/>
          </a:xfrm>
        </p:spPr>
        <p:txBody>
          <a:bodyPr/>
          <a:lstStyle/>
          <a:p>
            <a:r>
              <a:rPr lang="en-US" altLang="ko-KR" dirty="0" smtClean="0">
                <a:solidFill>
                  <a:schemeClr val="tx1">
                    <a:lumMod val="85000"/>
                    <a:lumOff val="15000"/>
                  </a:schemeClr>
                </a:solidFill>
                <a:latin typeface="Garamond" pitchFamily="18" charset="0"/>
              </a:rPr>
              <a:t>About Me: </a:t>
            </a:r>
            <a:r>
              <a:rPr lang="en-US" altLang="ko-KR" dirty="0">
                <a:solidFill>
                  <a:schemeClr val="tx1">
                    <a:lumMod val="85000"/>
                    <a:lumOff val="15000"/>
                  </a:schemeClr>
                </a:solidFill>
                <a:latin typeface="Garamond" pitchFamily="18" charset="0"/>
              </a:rPr>
              <a:t>Ivy </a:t>
            </a:r>
            <a:r>
              <a:rPr lang="en-US" altLang="ko-KR" dirty="0" smtClean="0">
                <a:solidFill>
                  <a:schemeClr val="tx1">
                    <a:lumMod val="85000"/>
                    <a:lumOff val="15000"/>
                  </a:schemeClr>
                </a:solidFill>
                <a:latin typeface="Garamond" pitchFamily="18" charset="0"/>
              </a:rPr>
              <a:t>Hsieh aka Ivy </a:t>
            </a:r>
            <a:r>
              <a:rPr lang="en-US" altLang="ko-KR" dirty="0" err="1" smtClean="0">
                <a:solidFill>
                  <a:schemeClr val="tx1">
                    <a:lumMod val="85000"/>
                    <a:lumOff val="15000"/>
                  </a:schemeClr>
                </a:solidFill>
                <a:latin typeface="Garamond" pitchFamily="18" charset="0"/>
              </a:rPr>
              <a:t>Laoshi</a:t>
            </a:r>
            <a:endParaRPr lang="ko-KR" altLang="en-US" dirty="0">
              <a:solidFill>
                <a:schemeClr val="tx1">
                  <a:lumMod val="85000"/>
                  <a:lumOff val="15000"/>
                </a:schemeClr>
              </a:solidFill>
              <a:latin typeface="Garamond" pitchFamily="18" charset="0"/>
            </a:endParaRPr>
          </a:p>
        </p:txBody>
      </p:sp>
      <p:sp>
        <p:nvSpPr>
          <p:cNvPr id="5" name="Content Placeholder 1"/>
          <p:cNvSpPr txBox="1">
            <a:spLocks/>
          </p:cNvSpPr>
          <p:nvPr/>
        </p:nvSpPr>
        <p:spPr>
          <a:xfrm>
            <a:off x="251520" y="1340768"/>
            <a:ext cx="8568952" cy="5400600"/>
          </a:xfrm>
          <a:prstGeom prst="rect">
            <a:avLst/>
          </a:prstGeom>
        </p:spPr>
        <p:txBody>
          <a:bodyPr>
            <a:normAutofit fontScale="92500" lnSpcReduction="20000"/>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eaLnBrk="0" latinLnBrk="0" hangingPunct="0">
              <a:lnSpc>
                <a:spcPct val="120000"/>
              </a:lnSpc>
              <a:spcBef>
                <a:spcPts val="0"/>
              </a:spcBef>
              <a:spcAft>
                <a:spcPts val="600"/>
              </a:spcAft>
            </a:pPr>
            <a:r>
              <a:rPr lang="en-US" altLang="zh-TW" sz="2400" dirty="0" smtClean="0">
                <a:latin typeface="Garamond" pitchFamily="18" charset="0"/>
                <a:ea typeface="新細明體" pitchFamily="18" charset="-120"/>
              </a:rPr>
              <a:t>Education</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BA in French Language and Culture from Chinese Culture University </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M. Ed in TESOL at the University of Central Oklahoma</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Ph. D. in Literacy Language and Culture at the University of Florida </a:t>
            </a:r>
            <a:endParaRPr lang="en-US" altLang="zh-TW" sz="2200" dirty="0" smtClean="0">
              <a:latin typeface="Garamond" pitchFamily="18" charset="0"/>
              <a:ea typeface="新細明體" pitchFamily="18" charset="-120"/>
            </a:endParaRPr>
          </a:p>
          <a:p>
            <a:pPr eaLnBrk="0" latinLnBrk="0" hangingPunct="0">
              <a:lnSpc>
                <a:spcPct val="80000"/>
              </a:lnSpc>
              <a:spcBef>
                <a:spcPts val="0"/>
              </a:spcBef>
              <a:spcAft>
                <a:spcPts val="600"/>
              </a:spcAft>
            </a:pPr>
            <a:r>
              <a:rPr lang="en-US" altLang="zh-TW" sz="2400" dirty="0" smtClean="0">
                <a:latin typeface="Garamond" pitchFamily="18" charset="0"/>
                <a:ea typeface="新細明體" pitchFamily="18" charset="-120"/>
              </a:rPr>
              <a:t>Teaching Experiences </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Assistant Professor, Sam</a:t>
            </a:r>
            <a:r>
              <a:rPr lang="zh-TW" altLang="en-US" sz="2000" dirty="0" smtClean="0">
                <a:latin typeface="Garamond" pitchFamily="18" charset="0"/>
                <a:ea typeface="新細明體" pitchFamily="18" charset="-120"/>
              </a:rPr>
              <a:t> </a:t>
            </a:r>
            <a:r>
              <a:rPr lang="en-US" altLang="zh-TW" sz="2000" dirty="0">
                <a:latin typeface="Garamond" pitchFamily="18" charset="0"/>
                <a:ea typeface="新細明體" pitchFamily="18" charset="-120"/>
              </a:rPr>
              <a:t>Houston</a:t>
            </a:r>
            <a:r>
              <a:rPr lang="zh-TW" altLang="en-US" sz="2000" dirty="0">
                <a:latin typeface="Garamond" pitchFamily="18" charset="0"/>
                <a:ea typeface="新細明體" pitchFamily="18" charset="-120"/>
              </a:rPr>
              <a:t> </a:t>
            </a:r>
            <a:r>
              <a:rPr lang="en-US" altLang="zh-TW" sz="2000" dirty="0">
                <a:latin typeface="Garamond" pitchFamily="18" charset="0"/>
                <a:ea typeface="新細明體" pitchFamily="18" charset="-120"/>
              </a:rPr>
              <a:t>State</a:t>
            </a:r>
            <a:r>
              <a:rPr lang="zh-TW" altLang="en-US" sz="2000" dirty="0">
                <a:latin typeface="Garamond" pitchFamily="18" charset="0"/>
                <a:ea typeface="新細明體" pitchFamily="18" charset="-120"/>
              </a:rPr>
              <a:t> </a:t>
            </a:r>
            <a:r>
              <a:rPr lang="en-US" altLang="zh-TW" sz="2000" dirty="0" smtClean="0">
                <a:latin typeface="Garamond" pitchFamily="18" charset="0"/>
                <a:ea typeface="新細明體" pitchFamily="18" charset="-120"/>
              </a:rPr>
              <a:t>University. USA (Multicultural </a:t>
            </a:r>
            <a:r>
              <a:rPr lang="en-US" altLang="zh-TW" sz="2000" dirty="0">
                <a:latin typeface="Garamond" pitchFamily="18" charset="0"/>
                <a:ea typeface="新細明體" pitchFamily="18" charset="-120"/>
              </a:rPr>
              <a:t>Influences on Learning, Second Language Acquisition, Integrated English Language </a:t>
            </a:r>
            <a:r>
              <a:rPr lang="en-US" altLang="zh-TW" sz="2000" dirty="0" smtClean="0">
                <a:latin typeface="Garamond" pitchFamily="18" charset="0"/>
                <a:ea typeface="新細明體" pitchFamily="18" charset="-120"/>
              </a:rPr>
              <a:t>Learners, Pre-service Teacher Supervision)</a:t>
            </a:r>
            <a:r>
              <a:rPr lang="zh-TW" altLang="en-US" sz="2000" dirty="0" smtClean="0">
                <a:latin typeface="Garamond" pitchFamily="18" charset="0"/>
                <a:ea typeface="新細明體" pitchFamily="18" charset="-120"/>
              </a:rPr>
              <a:t> </a:t>
            </a:r>
            <a:endParaRPr lang="en-US" altLang="zh-TW" sz="2000" dirty="0" smtClean="0">
              <a:latin typeface="Garamond" pitchFamily="18" charset="0"/>
              <a:ea typeface="新細明體" pitchFamily="18" charset="-120"/>
            </a:endParaRP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Lecturer </a:t>
            </a:r>
            <a:r>
              <a:rPr lang="en-US" altLang="zh-TW" sz="2000" dirty="0">
                <a:latin typeface="Garamond" pitchFamily="18" charset="0"/>
                <a:ea typeface="新細明體" pitchFamily="18" charset="-120"/>
              </a:rPr>
              <a:t>(</a:t>
            </a:r>
            <a:r>
              <a:rPr lang="en-US" altLang="zh-TW" sz="2000" dirty="0" err="1">
                <a:latin typeface="Garamond" pitchFamily="18" charset="0"/>
                <a:ea typeface="新細明體" pitchFamily="18" charset="-120"/>
              </a:rPr>
              <a:t>Ph.D</a:t>
            </a:r>
            <a:r>
              <a:rPr lang="en-US" altLang="zh-TW" sz="2000" dirty="0">
                <a:latin typeface="Garamond" pitchFamily="18" charset="0"/>
                <a:ea typeface="新細明體" pitchFamily="18" charset="-120"/>
              </a:rPr>
              <a:t> </a:t>
            </a:r>
            <a:r>
              <a:rPr lang="en-US" altLang="zh-TW" sz="2000" dirty="0" smtClean="0">
                <a:latin typeface="Garamond" pitchFamily="18" charset="0"/>
                <a:ea typeface="新細明體" pitchFamily="18" charset="-120"/>
              </a:rPr>
              <a:t>scholarship), </a:t>
            </a:r>
            <a:r>
              <a:rPr lang="en-US" altLang="zh-TW" sz="2000" dirty="0">
                <a:latin typeface="Garamond" pitchFamily="18" charset="0"/>
                <a:ea typeface="新細明體" pitchFamily="18" charset="-120"/>
              </a:rPr>
              <a:t>University</a:t>
            </a:r>
            <a:r>
              <a:rPr lang="zh-TW" altLang="en-US" sz="2000" dirty="0">
                <a:latin typeface="Garamond" pitchFamily="18" charset="0"/>
                <a:ea typeface="新細明體" pitchFamily="18" charset="-120"/>
              </a:rPr>
              <a:t> </a:t>
            </a:r>
            <a:r>
              <a:rPr lang="en-US" altLang="zh-TW" sz="2000" dirty="0">
                <a:latin typeface="Garamond" pitchFamily="18" charset="0"/>
                <a:ea typeface="新細明體" pitchFamily="18" charset="-120"/>
              </a:rPr>
              <a:t>of</a:t>
            </a:r>
            <a:r>
              <a:rPr lang="zh-TW" altLang="en-US" sz="2000" dirty="0">
                <a:latin typeface="Garamond" pitchFamily="18" charset="0"/>
                <a:ea typeface="新細明體" pitchFamily="18" charset="-120"/>
              </a:rPr>
              <a:t> </a:t>
            </a:r>
            <a:r>
              <a:rPr lang="en-US" altLang="zh-TW" sz="2000" dirty="0">
                <a:latin typeface="Garamond" pitchFamily="18" charset="0"/>
                <a:ea typeface="新細明體" pitchFamily="18" charset="-120"/>
              </a:rPr>
              <a:t>Florida, USA (Language Arts, Children’s Literature,</a:t>
            </a:r>
            <a:r>
              <a:rPr lang="zh-TW" altLang="en-US" sz="2000" dirty="0">
                <a:latin typeface="Garamond" pitchFamily="18" charset="0"/>
                <a:ea typeface="新細明體" pitchFamily="18" charset="-120"/>
              </a:rPr>
              <a:t> </a:t>
            </a:r>
            <a:r>
              <a:rPr lang="en-US" altLang="zh-TW" sz="2000" dirty="0" smtClean="0">
                <a:latin typeface="Garamond" pitchFamily="18" charset="0"/>
                <a:ea typeface="新細明體" pitchFamily="18" charset="-120"/>
              </a:rPr>
              <a:t>Pre-service </a:t>
            </a:r>
            <a:r>
              <a:rPr lang="en-US" altLang="zh-TW" sz="2000" dirty="0">
                <a:latin typeface="Garamond" pitchFamily="18" charset="0"/>
                <a:ea typeface="新細明體" pitchFamily="18" charset="-120"/>
              </a:rPr>
              <a:t>Teacher </a:t>
            </a:r>
            <a:r>
              <a:rPr lang="en-US" altLang="zh-TW" sz="2000" dirty="0" smtClean="0">
                <a:latin typeface="Garamond" pitchFamily="18" charset="0"/>
                <a:ea typeface="新細明體" pitchFamily="18" charset="-120"/>
              </a:rPr>
              <a:t>Supervision) </a:t>
            </a:r>
            <a:endParaRPr lang="en-US" altLang="zh-TW" sz="2000" dirty="0">
              <a:latin typeface="Garamond" pitchFamily="18" charset="0"/>
              <a:ea typeface="新細明體" pitchFamily="18" charset="-120"/>
            </a:endParaRP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Teaching </a:t>
            </a:r>
            <a:r>
              <a:rPr lang="en-US" altLang="zh-TW" sz="2000" dirty="0">
                <a:latin typeface="Garamond" pitchFamily="18" charset="0"/>
                <a:ea typeface="新細明體" pitchFamily="18" charset="-120"/>
              </a:rPr>
              <a:t>Assistant, </a:t>
            </a:r>
            <a:r>
              <a:rPr lang="en-US" altLang="zh-TW" sz="2000" dirty="0" smtClean="0">
                <a:latin typeface="Garamond" pitchFamily="18" charset="0"/>
                <a:ea typeface="新細明體" pitchFamily="18" charset="-120"/>
              </a:rPr>
              <a:t>(Family Literacy, Chinese)</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Lecture , </a:t>
            </a:r>
            <a:r>
              <a:rPr lang="en-US" altLang="zh-TW" sz="2000" dirty="0" err="1" smtClean="0">
                <a:latin typeface="Garamond" pitchFamily="18" charset="0"/>
                <a:ea typeface="新細明體" pitchFamily="18" charset="-120"/>
              </a:rPr>
              <a:t>Tunghai</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University, Taichung, Taiwan</a:t>
            </a:r>
          </a:p>
          <a:p>
            <a:pPr lvl="1" eaLnBrk="0" latinLnBrk="0" hangingPunct="0">
              <a:lnSpc>
                <a:spcPct val="80000"/>
              </a:lnSpc>
              <a:spcBef>
                <a:spcPts val="0"/>
              </a:spcBef>
              <a:spcAft>
                <a:spcPts val="600"/>
              </a:spcAft>
              <a:buFont typeface="Arial" pitchFamily="34" charset="0"/>
              <a:buChar char="•"/>
            </a:pPr>
            <a:r>
              <a:rPr lang="en-US" altLang="zh-TW" sz="2000" dirty="0" smtClean="0">
                <a:latin typeface="Garamond" pitchFamily="18" charset="0"/>
                <a:ea typeface="新細明體" pitchFamily="18" charset="-120"/>
              </a:rPr>
              <a:t>Instructor, Oversea Chinese School,</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Gainesville,</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Florida</a:t>
            </a:r>
          </a:p>
          <a:p>
            <a:pPr lvl="1" eaLnBrk="0" latinLnBrk="0" hangingPunct="0">
              <a:lnSpc>
                <a:spcPct val="80000"/>
              </a:lnSpc>
              <a:spcBef>
                <a:spcPts val="0"/>
              </a:spcBef>
              <a:spcAft>
                <a:spcPts val="600"/>
              </a:spcAft>
              <a:buFont typeface="Arial" pitchFamily="34" charset="0"/>
              <a:buChar char="•"/>
            </a:pPr>
            <a:r>
              <a:rPr lang="en-US" altLang="zh-TW" sz="2000" dirty="0">
                <a:latin typeface="Garamond" pitchFamily="18" charset="0"/>
                <a:ea typeface="新細明體" pitchFamily="18" charset="-120"/>
              </a:rPr>
              <a:t>F</a:t>
            </a:r>
            <a:r>
              <a:rPr lang="en-US" altLang="zh-TW" sz="2000" dirty="0" smtClean="0">
                <a:latin typeface="Garamond" pitchFamily="18" charset="0"/>
                <a:ea typeface="新細明體" pitchFamily="18" charset="-120"/>
              </a:rPr>
              <a:t>oreign</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Language</a:t>
            </a:r>
            <a:r>
              <a:rPr lang="en-US" altLang="zh-TW" sz="2000" dirty="0">
                <a:latin typeface="Garamond" pitchFamily="18" charset="0"/>
                <a:ea typeface="新細明體" pitchFamily="18" charset="-120"/>
              </a:rPr>
              <a:t> </a:t>
            </a:r>
            <a:r>
              <a:rPr lang="en-US" altLang="zh-TW" sz="2000" dirty="0" smtClean="0">
                <a:latin typeface="Garamond" pitchFamily="18" charset="0"/>
                <a:ea typeface="新細明體" pitchFamily="18" charset="-120"/>
              </a:rPr>
              <a:t>Instructor, Lincoln</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Middle school,</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Gainesville,</a:t>
            </a:r>
            <a:r>
              <a:rPr lang="zh-TW" altLang="en-US" sz="2000" dirty="0" smtClean="0">
                <a:latin typeface="Garamond" pitchFamily="18" charset="0"/>
                <a:ea typeface="新細明體" pitchFamily="18" charset="-120"/>
              </a:rPr>
              <a:t> </a:t>
            </a:r>
            <a:r>
              <a:rPr lang="en-US" altLang="zh-TW" sz="2000" dirty="0" smtClean="0">
                <a:latin typeface="Garamond" pitchFamily="18" charset="0"/>
                <a:ea typeface="新細明體" pitchFamily="18" charset="-120"/>
              </a:rPr>
              <a:t>FL</a:t>
            </a:r>
          </a:p>
          <a:p>
            <a:pPr eaLnBrk="0" latinLnBrk="0" hangingPunct="0">
              <a:lnSpc>
                <a:spcPct val="80000"/>
              </a:lnSpc>
              <a:spcBef>
                <a:spcPts val="0"/>
              </a:spcBef>
              <a:spcAft>
                <a:spcPts val="600"/>
              </a:spcAft>
            </a:pPr>
            <a:r>
              <a:rPr lang="en-US" altLang="zh-TW" sz="2400" dirty="0" smtClean="0">
                <a:latin typeface="Garamond" pitchFamily="18" charset="0"/>
                <a:ea typeface="新細明體" pitchFamily="18" charset="-120"/>
              </a:rPr>
              <a:t>Professional Experiences</a:t>
            </a:r>
          </a:p>
          <a:p>
            <a:pPr lvl="1" eaLnBrk="0" latinLnBrk="0" hangingPunct="0">
              <a:lnSpc>
                <a:spcPct val="80000"/>
              </a:lnSpc>
              <a:spcBef>
                <a:spcPts val="0"/>
              </a:spcBef>
              <a:spcAft>
                <a:spcPts val="600"/>
              </a:spcAft>
              <a:buFont typeface="Arial" pitchFamily="34" charset="0"/>
              <a:buChar char="•"/>
            </a:pPr>
            <a:r>
              <a:rPr lang="en-US" altLang="zh-TW" sz="2200" dirty="0" smtClean="0">
                <a:latin typeface="Garamond" pitchFamily="18" charset="0"/>
                <a:ea typeface="新細明體" pitchFamily="18" charset="-120"/>
              </a:rPr>
              <a:t>ETA</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Advisor</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in</a:t>
            </a:r>
            <a:r>
              <a:rPr lang="zh-TW" altLang="en-US" sz="2200" dirty="0" smtClean="0">
                <a:latin typeface="Garamond" pitchFamily="18" charset="0"/>
                <a:ea typeface="新細明體" pitchFamily="18" charset="-120"/>
              </a:rPr>
              <a:t> </a:t>
            </a:r>
            <a:r>
              <a:rPr lang="en-US" altLang="zh-TW" sz="2200" dirty="0" err="1" smtClean="0">
                <a:latin typeface="Garamond" pitchFamily="18" charset="0"/>
                <a:ea typeface="新細明體" pitchFamily="18" charset="-120"/>
              </a:rPr>
              <a:t>Yilan</a:t>
            </a:r>
            <a:r>
              <a:rPr lang="en-US" altLang="zh-TW" sz="2200" dirty="0" smtClean="0">
                <a:latin typeface="Garamond" pitchFamily="18" charset="0"/>
                <a:ea typeface="新細明體" pitchFamily="18" charset="-120"/>
              </a:rPr>
              <a:t>,</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Fulbright</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Foundation</a:t>
            </a:r>
          </a:p>
          <a:p>
            <a:pPr lvl="1" eaLnBrk="0" latinLnBrk="0" hangingPunct="0">
              <a:lnSpc>
                <a:spcPct val="80000"/>
              </a:lnSpc>
              <a:spcBef>
                <a:spcPts val="0"/>
              </a:spcBef>
              <a:spcAft>
                <a:spcPts val="600"/>
              </a:spcAft>
              <a:buFont typeface="Arial" pitchFamily="34" charset="0"/>
              <a:buChar char="•"/>
            </a:pPr>
            <a:r>
              <a:rPr lang="en-US" altLang="zh-TW" sz="2200" dirty="0" smtClean="0">
                <a:latin typeface="Garamond" pitchFamily="18" charset="0"/>
                <a:ea typeface="新細明體" pitchFamily="18" charset="-120"/>
              </a:rPr>
              <a:t>Committee</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member,</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CLIL</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Program,</a:t>
            </a:r>
            <a:r>
              <a:rPr lang="zh-TW" altLang="en-US" sz="2200" dirty="0" smtClean="0">
                <a:latin typeface="Garamond" pitchFamily="18" charset="0"/>
                <a:ea typeface="新細明體" pitchFamily="18" charset="-120"/>
              </a:rPr>
              <a:t> </a:t>
            </a:r>
            <a:r>
              <a:rPr lang="en-US" altLang="zh-TW" sz="2200" dirty="0" err="1" smtClean="0">
                <a:latin typeface="Garamond" pitchFamily="18" charset="0"/>
                <a:ea typeface="新細明體" pitchFamily="18" charset="-120"/>
              </a:rPr>
              <a:t>Yilan</a:t>
            </a:r>
            <a:endParaRPr lang="en-US" altLang="zh-TW" sz="2200" dirty="0" smtClean="0">
              <a:latin typeface="Garamond" pitchFamily="18" charset="0"/>
              <a:ea typeface="新細明體" pitchFamily="18" charset="-120"/>
            </a:endParaRPr>
          </a:p>
          <a:p>
            <a:pPr marL="388620" eaLnBrk="0" latinLnBrk="0" hangingPunct="0">
              <a:lnSpc>
                <a:spcPct val="80000"/>
              </a:lnSpc>
              <a:spcBef>
                <a:spcPts val="0"/>
              </a:spcBef>
              <a:spcAft>
                <a:spcPts val="600"/>
              </a:spcAft>
            </a:pPr>
            <a:r>
              <a:rPr lang="en-US" altLang="zh-TW" sz="2400" dirty="0" smtClean="0">
                <a:latin typeface="Garamond" pitchFamily="18" charset="0"/>
                <a:ea typeface="新細明體" pitchFamily="18" charset="-120"/>
              </a:rPr>
              <a:t>Service</a:t>
            </a:r>
            <a:r>
              <a:rPr lang="zh-TW" altLang="en-US" sz="2400" dirty="0" smtClean="0">
                <a:latin typeface="Garamond" pitchFamily="18" charset="0"/>
                <a:ea typeface="新細明體" pitchFamily="18" charset="-120"/>
              </a:rPr>
              <a:t> </a:t>
            </a:r>
            <a:r>
              <a:rPr lang="en-US" altLang="zh-TW" sz="2400" dirty="0" smtClean="0">
                <a:latin typeface="Garamond" pitchFamily="18" charset="0"/>
                <a:ea typeface="新細明體" pitchFamily="18" charset="-120"/>
              </a:rPr>
              <a:t>Projects</a:t>
            </a:r>
          </a:p>
          <a:p>
            <a:pPr marL="662940" lvl="1" indent="-342900" eaLnBrk="0" latinLnBrk="0" hangingPunct="0">
              <a:lnSpc>
                <a:spcPct val="80000"/>
              </a:lnSpc>
              <a:spcBef>
                <a:spcPts val="0"/>
              </a:spcBef>
              <a:spcAft>
                <a:spcPts val="600"/>
              </a:spcAft>
              <a:buFont typeface="Arial" pitchFamily="34" charset="0"/>
              <a:buChar char="•"/>
            </a:pPr>
            <a:r>
              <a:rPr lang="en-US" altLang="zh-TW" sz="2200" dirty="0" smtClean="0">
                <a:latin typeface="Garamond" pitchFamily="18" charset="0"/>
                <a:ea typeface="新細明體" pitchFamily="18" charset="-120"/>
              </a:rPr>
              <a:t>GLAP</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a:t>
            </a:r>
            <a:r>
              <a:rPr lang="en-US" altLang="zh-TW" sz="2200" dirty="0" err="1" smtClean="0">
                <a:latin typeface="Garamond" pitchFamily="18" charset="0"/>
                <a:ea typeface="新細明體" pitchFamily="18" charset="-120"/>
              </a:rPr>
              <a:t>Glocal</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Action</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Practice</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Program)</a:t>
            </a:r>
          </a:p>
          <a:p>
            <a:pPr marL="662940" lvl="1" indent="-342900" eaLnBrk="0" latinLnBrk="0" hangingPunct="0">
              <a:lnSpc>
                <a:spcPct val="80000"/>
              </a:lnSpc>
              <a:spcBef>
                <a:spcPts val="0"/>
              </a:spcBef>
              <a:spcAft>
                <a:spcPts val="600"/>
              </a:spcAft>
              <a:buFont typeface="Arial" pitchFamily="34" charset="0"/>
              <a:buChar char="•"/>
            </a:pPr>
            <a:r>
              <a:rPr lang="en-US" altLang="zh-TW" sz="2200" dirty="0" smtClean="0">
                <a:latin typeface="Garamond" pitchFamily="18" charset="0"/>
                <a:ea typeface="新細明體" pitchFamily="18" charset="-120"/>
              </a:rPr>
              <a:t>GSIP</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(Global</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Service</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Internship</a:t>
            </a:r>
            <a:r>
              <a:rPr lang="zh-TW" altLang="en-US" sz="2200" dirty="0" smtClean="0">
                <a:latin typeface="Garamond" pitchFamily="18" charset="0"/>
                <a:ea typeface="新細明體" pitchFamily="18" charset="-120"/>
              </a:rPr>
              <a:t> </a:t>
            </a:r>
            <a:r>
              <a:rPr lang="en-US" altLang="zh-TW" sz="2200" dirty="0" smtClean="0">
                <a:latin typeface="Garamond" pitchFamily="18" charset="0"/>
                <a:ea typeface="新細明體" pitchFamily="18" charset="-120"/>
              </a:rPr>
              <a:t>Program)</a:t>
            </a:r>
          </a:p>
        </p:txBody>
      </p:sp>
    </p:spTree>
    <p:extLst>
      <p:ext uri="{BB962C8B-B14F-4D97-AF65-F5344CB8AC3E}">
        <p14:creationId xmlns:p14="http://schemas.microsoft.com/office/powerpoint/2010/main" val="316816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b="1" dirty="0">
                <a:latin typeface="Garamond" pitchFamily="18" charset="0"/>
              </a:rPr>
              <a:t>What did we discuss last time? </a:t>
            </a:r>
            <a:endParaRPr lang="zh-TW" altLang="en-US" dirty="0"/>
          </a:p>
        </p:txBody>
      </p:sp>
      <p:sp>
        <p:nvSpPr>
          <p:cNvPr id="5" name="內容版面配置區 4"/>
          <p:cNvSpPr>
            <a:spLocks noGrp="1"/>
          </p:cNvSpPr>
          <p:nvPr>
            <p:ph sz="quarter" idx="1"/>
          </p:nvPr>
        </p:nvSpPr>
        <p:spPr/>
        <p:txBody>
          <a:bodyPr/>
          <a:lstStyle/>
          <a:p>
            <a:r>
              <a:rPr lang="en-US" altLang="zh-TW" dirty="0" smtClean="0">
                <a:latin typeface="Garamond" pitchFamily="18" charset="0"/>
                <a:ea typeface="Adobe 仿宋 Std R" pitchFamily="18" charset="-128"/>
              </a:rPr>
              <a:t>Goal of English Education</a:t>
            </a:r>
          </a:p>
          <a:p>
            <a:r>
              <a:rPr lang="en-US" altLang="zh-TW" dirty="0" smtClean="0">
                <a:latin typeface="Garamond" pitchFamily="18" charset="0"/>
                <a:ea typeface="Adobe 仿宋 Std R" pitchFamily="18" charset="-128"/>
              </a:rPr>
              <a:t>Myth of Bilingual Education</a:t>
            </a:r>
          </a:p>
          <a:p>
            <a:r>
              <a:rPr lang="en-US" altLang="zh-TW" dirty="0" smtClean="0">
                <a:latin typeface="Garamond" pitchFamily="18" charset="0"/>
                <a:ea typeface="Adobe 仿宋 Std R" pitchFamily="18" charset="-128"/>
              </a:rPr>
              <a:t>CLIL</a:t>
            </a:r>
          </a:p>
          <a:p>
            <a:r>
              <a:rPr lang="en-US" altLang="zh-TW" dirty="0" smtClean="0">
                <a:latin typeface="Garamond" pitchFamily="18" charset="0"/>
                <a:ea typeface="Adobe 仿宋 Std R" pitchFamily="18" charset="-128"/>
              </a:rPr>
              <a:t>Professional Teaching</a:t>
            </a:r>
          </a:p>
          <a:p>
            <a:r>
              <a:rPr lang="en-US" altLang="zh-TW" dirty="0" smtClean="0">
                <a:latin typeface="Garamond" pitchFamily="18" charset="0"/>
                <a:ea typeface="Adobe 仿宋 Std R" pitchFamily="18" charset="-128"/>
              </a:rPr>
              <a:t>Leering Performance</a:t>
            </a:r>
          </a:p>
          <a:p>
            <a:r>
              <a:rPr lang="en-US" altLang="zh-TW" dirty="0" smtClean="0">
                <a:latin typeface="Garamond" pitchFamily="18" charset="0"/>
                <a:ea typeface="Adobe 仿宋 Std R" pitchFamily="18" charset="-128"/>
              </a:rPr>
              <a:t>Classroom </a:t>
            </a:r>
            <a:r>
              <a:rPr lang="en-US" altLang="zh-TW" dirty="0">
                <a:latin typeface="Garamond" pitchFamily="18" charset="0"/>
                <a:ea typeface="Adobe 仿宋 Std R" pitchFamily="18" charset="-128"/>
              </a:rPr>
              <a:t>English</a:t>
            </a:r>
          </a:p>
          <a:p>
            <a:r>
              <a:rPr lang="en-US" altLang="zh-TW" dirty="0">
                <a:latin typeface="Garamond" pitchFamily="18" charset="0"/>
                <a:ea typeface="Adobe 仿宋 Std R" pitchFamily="18" charset="-128"/>
              </a:rPr>
              <a:t>Practice with Picture books</a:t>
            </a:r>
          </a:p>
          <a:p>
            <a:endParaRPr lang="zh-TW" altLang="en-US" i="1" dirty="0"/>
          </a:p>
        </p:txBody>
      </p:sp>
    </p:spTree>
    <p:extLst>
      <p:ext uri="{BB962C8B-B14F-4D97-AF65-F5344CB8AC3E}">
        <p14:creationId xmlns:p14="http://schemas.microsoft.com/office/powerpoint/2010/main" val="198555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Adobe 仿宋 Std R" pitchFamily="18" charset="-128"/>
                <a:ea typeface="Adobe 仿宋 Std R" pitchFamily="18" charset="-128"/>
              </a:rPr>
              <a:t>學習表現</a:t>
            </a:r>
            <a:endParaRPr lang="zh-TW" altLang="en-US" b="1" dirty="0">
              <a:latin typeface="Adobe 仿宋 Std R" pitchFamily="18" charset="-128"/>
              <a:ea typeface="Adobe 仿宋 Std R" pitchFamily="18" charset="-128"/>
            </a:endParaRPr>
          </a:p>
        </p:txBody>
      </p:sp>
      <p:sp>
        <p:nvSpPr>
          <p:cNvPr id="3" name="內容版面配置區 2"/>
          <p:cNvSpPr>
            <a:spLocks noGrp="1"/>
          </p:cNvSpPr>
          <p:nvPr>
            <p:ph sz="quarter" idx="1"/>
          </p:nvPr>
        </p:nvSpPr>
        <p:spPr>
          <a:xfrm>
            <a:off x="683568" y="1447800"/>
            <a:ext cx="8064896" cy="5149552"/>
          </a:xfrm>
        </p:spPr>
        <p:txBody>
          <a:bodyPr>
            <a:normAutofit fontScale="92500" lnSpcReduction="10000"/>
          </a:bodyPr>
          <a:lstStyle/>
          <a:p>
            <a:r>
              <a:rPr lang="zh-TW" altLang="en-US" dirty="0">
                <a:latin typeface="Adobe 仿宋 Std R" pitchFamily="18" charset="-128"/>
                <a:ea typeface="Adobe 仿宋 Std R" pitchFamily="18" charset="-128"/>
              </a:rPr>
              <a:t>綜合語言能力</a:t>
            </a:r>
          </a:p>
          <a:p>
            <a:pPr lvl="1"/>
            <a:r>
              <a:rPr lang="zh-TW" altLang="en-US" dirty="0">
                <a:latin typeface="Adobe 仿宋 Std R" pitchFamily="18" charset="-128"/>
                <a:ea typeface="Adobe 仿宋 Std R" pitchFamily="18" charset="-128"/>
              </a:rPr>
              <a:t>聽懂讀懂並掌握國中基本字詞句型，使用於簡易日常溝通</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聽懂日常生活應對語句，並作出適當回應</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能轉述簡短談話及日常生活對話</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看懂並填寫簡單表格及資料</a:t>
            </a:r>
            <a:endParaRPr lang="en-US" altLang="zh-TW" dirty="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學習興趣與態度</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樂於接觸、參與課堂內外各類英語活動，不畏犯錯</a:t>
            </a:r>
            <a:endParaRPr lang="en-US" altLang="zh-TW" dirty="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學習方法與策略</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善用相關主題背景知識，並利用溝通策略提昇溝通效能</a:t>
            </a:r>
            <a:endParaRPr lang="en-US" altLang="zh-TW" dirty="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文化理解</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能以簡易英語介紹國內外節慶習俗</a:t>
            </a:r>
            <a:endParaRPr lang="en-US" altLang="zh-TW" dirty="0">
              <a:latin typeface="Adobe 仿宋 Std R" pitchFamily="18" charset="-128"/>
              <a:ea typeface="Adobe 仿宋 Std R" pitchFamily="18" charset="-128"/>
            </a:endParaRPr>
          </a:p>
          <a:p>
            <a:pPr lvl="1"/>
            <a:r>
              <a:rPr lang="zh-TW" altLang="en-US" dirty="0">
                <a:latin typeface="Adobe 仿宋 Std R" pitchFamily="18" charset="-128"/>
                <a:ea typeface="Adobe 仿宋 Std R" pitchFamily="18" charset="-128"/>
              </a:rPr>
              <a:t>了解尊重不同文化習俗、具有基本國際觀</a:t>
            </a:r>
            <a:endParaRPr lang="en-US" altLang="zh-TW">
              <a:latin typeface="Adobe 仿宋 Std R" pitchFamily="18" charset="-128"/>
              <a:ea typeface="Adobe 仿宋 Std R" pitchFamily="18" charset="-128"/>
            </a:endParaRPr>
          </a:p>
          <a:p>
            <a:pPr marL="320040" lvl="1" indent="0">
              <a:buNone/>
            </a:pPr>
            <a:endParaRPr lang="en-US" altLang="zh-TW" dirty="0" smtClean="0">
              <a:latin typeface="Adobe 仿宋 Std R" pitchFamily="18" charset="-128"/>
              <a:ea typeface="Adobe 仿宋 Std R" pitchFamily="18" charset="-128"/>
            </a:endParaRPr>
          </a:p>
          <a:p>
            <a:pPr marL="320040" lvl="1" indent="0" algn="r">
              <a:buNone/>
            </a:pPr>
            <a:r>
              <a:rPr lang="zh-TW" altLang="en-US" sz="1900" dirty="0" smtClean="0">
                <a:latin typeface="Adobe 仿宋 Std R" pitchFamily="18" charset="-128"/>
                <a:ea typeface="Adobe 仿宋 Std R" pitchFamily="18" charset="-128"/>
              </a:rPr>
              <a:t>（十二年</a:t>
            </a:r>
            <a:r>
              <a:rPr lang="zh-TW" altLang="en-US" sz="1900" dirty="0">
                <a:latin typeface="Adobe 仿宋 Std R" pitchFamily="18" charset="-128"/>
                <a:ea typeface="Adobe 仿宋 Std R" pitchFamily="18" charset="-128"/>
              </a:rPr>
              <a:t>國民基本教育課程</a:t>
            </a:r>
            <a:r>
              <a:rPr lang="zh-TW" altLang="en-US" sz="1900" dirty="0" smtClean="0">
                <a:latin typeface="Adobe 仿宋 Std R" pitchFamily="18" charset="-128"/>
                <a:ea typeface="Adobe 仿宋 Std R" pitchFamily="18" charset="-128"/>
              </a:rPr>
              <a:t>綱要）</a:t>
            </a:r>
            <a:endParaRPr lang="zh-TW" altLang="en-US" sz="1900" dirty="0">
              <a:latin typeface="Adobe 仿宋 Std R" pitchFamily="18" charset="-128"/>
              <a:ea typeface="Adobe 仿宋 Std R" pitchFamily="18" charset="-128"/>
            </a:endParaRPr>
          </a:p>
        </p:txBody>
      </p:sp>
    </p:spTree>
    <p:extLst>
      <p:ext uri="{BB962C8B-B14F-4D97-AF65-F5344CB8AC3E}">
        <p14:creationId xmlns:p14="http://schemas.microsoft.com/office/powerpoint/2010/main" val="67235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Classroom English</a:t>
            </a:r>
            <a:endParaRPr lang="zh-TW" altLang="en-US" b="1" dirty="0">
              <a:latin typeface="Garamond" pitchFamily="18" charset="0"/>
            </a:endParaRPr>
          </a:p>
        </p:txBody>
      </p:sp>
      <p:sp>
        <p:nvSpPr>
          <p:cNvPr id="3" name="內容版面配置區 2"/>
          <p:cNvSpPr>
            <a:spLocks noGrp="1"/>
          </p:cNvSpPr>
          <p:nvPr>
            <p:ph sz="quarter" idx="1"/>
          </p:nvPr>
        </p:nvSpPr>
        <p:spPr>
          <a:xfrm>
            <a:off x="914400" y="1447800"/>
            <a:ext cx="7772400" cy="5005536"/>
          </a:xfrm>
        </p:spPr>
        <p:txBody>
          <a:bodyPr>
            <a:normAutofit fontScale="92500" lnSpcReduction="10000"/>
          </a:bodyPr>
          <a:lstStyle/>
          <a:p>
            <a:r>
              <a:rPr lang="en-US" altLang="zh-TW" dirty="0" smtClean="0"/>
              <a:t>Greeting Students</a:t>
            </a:r>
          </a:p>
          <a:p>
            <a:r>
              <a:rPr lang="en-US" altLang="zh-TW" dirty="0" smtClean="0"/>
              <a:t>Taking Attendance</a:t>
            </a:r>
          </a:p>
          <a:p>
            <a:r>
              <a:rPr lang="en-US" altLang="zh-TW" dirty="0" smtClean="0">
                <a:solidFill>
                  <a:schemeClr val="accent1">
                    <a:lumMod val="75000"/>
                  </a:schemeClr>
                </a:solidFill>
              </a:rPr>
              <a:t>Giving instructions</a:t>
            </a:r>
          </a:p>
          <a:p>
            <a:r>
              <a:rPr lang="en-US" altLang="zh-TW" dirty="0" smtClean="0">
                <a:solidFill>
                  <a:schemeClr val="accent1">
                    <a:lumMod val="75000"/>
                  </a:schemeClr>
                </a:solidFill>
              </a:rPr>
              <a:t>Checking previous knowledge</a:t>
            </a:r>
          </a:p>
          <a:p>
            <a:r>
              <a:rPr lang="en-US" altLang="zh-TW" dirty="0" smtClean="0"/>
              <a:t>Managing behavior</a:t>
            </a:r>
          </a:p>
          <a:p>
            <a:r>
              <a:rPr lang="en-US" altLang="zh-TW" dirty="0" smtClean="0">
                <a:solidFill>
                  <a:schemeClr val="accent1">
                    <a:lumMod val="75000"/>
                  </a:schemeClr>
                </a:solidFill>
              </a:rPr>
              <a:t>Encouraging students to speak</a:t>
            </a:r>
          </a:p>
          <a:p>
            <a:r>
              <a:rPr lang="en-US" altLang="zh-TW" dirty="0" smtClean="0"/>
              <a:t>Praising students</a:t>
            </a:r>
          </a:p>
          <a:p>
            <a:r>
              <a:rPr lang="en-US" altLang="zh-TW" dirty="0" smtClean="0"/>
              <a:t>Giving homework</a:t>
            </a:r>
          </a:p>
          <a:p>
            <a:r>
              <a:rPr lang="en-US" altLang="zh-TW" dirty="0" smtClean="0"/>
              <a:t>Saying goodbye</a:t>
            </a:r>
          </a:p>
          <a:p>
            <a:r>
              <a:rPr lang="en-US" altLang="zh-TW" dirty="0" smtClean="0">
                <a:solidFill>
                  <a:schemeClr val="accent1">
                    <a:lumMod val="75000"/>
                  </a:schemeClr>
                </a:solidFill>
              </a:rPr>
              <a:t>Talking to students socially</a:t>
            </a:r>
          </a:p>
          <a:p>
            <a:endParaRPr lang="en-US" altLang="zh-TW" dirty="0" smtClean="0">
              <a:solidFill>
                <a:schemeClr val="accent1">
                  <a:lumMod val="75000"/>
                </a:schemeClr>
              </a:solidFill>
            </a:endParaRPr>
          </a:p>
          <a:p>
            <a:pPr marL="0" indent="0">
              <a:buNone/>
            </a:pPr>
            <a:r>
              <a:rPr lang="en-US" altLang="zh-TW" sz="1700" dirty="0" smtClean="0"/>
              <a:t>Using More English in your classroom from </a:t>
            </a:r>
            <a:r>
              <a:rPr lang="en-US" altLang="zh-TW" sz="1500" dirty="0" smtClean="0"/>
              <a:t>https</a:t>
            </a:r>
            <a:r>
              <a:rPr lang="en-US" altLang="zh-TW" sz="1500" dirty="0"/>
              <a:t>://www.open.edu/openlearncreate/pluginfile.php/160464/mod_resource/content/2/SE_02_OD_Final.pdf</a:t>
            </a:r>
            <a:endParaRPr lang="en-US" altLang="zh-TW" sz="1500" dirty="0" smtClean="0"/>
          </a:p>
          <a:p>
            <a:endParaRPr lang="en-US" altLang="zh-TW" dirty="0" smtClean="0"/>
          </a:p>
          <a:p>
            <a:endParaRPr lang="zh-TW" altLang="en-US" dirty="0"/>
          </a:p>
        </p:txBody>
      </p:sp>
    </p:spTree>
    <p:extLst>
      <p:ext uri="{BB962C8B-B14F-4D97-AF65-F5344CB8AC3E}">
        <p14:creationId xmlns:p14="http://schemas.microsoft.com/office/powerpoint/2010/main" val="291039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Practice</a:t>
            </a:r>
            <a:endParaRPr lang="zh-TW" altLang="en-US" dirty="0"/>
          </a:p>
        </p:txBody>
      </p:sp>
      <p:sp>
        <p:nvSpPr>
          <p:cNvPr id="3" name="內容版面配置區 2"/>
          <p:cNvSpPr>
            <a:spLocks noGrp="1"/>
          </p:cNvSpPr>
          <p:nvPr>
            <p:ph sz="quarter" idx="1"/>
          </p:nvPr>
        </p:nvSpPr>
        <p:spPr/>
        <p:txBody>
          <a:bodyPr>
            <a:normAutofit fontScale="92500" lnSpcReduction="10000"/>
          </a:bodyPr>
          <a:lstStyle/>
          <a:p>
            <a:r>
              <a:rPr lang="en-US" altLang="zh-TW" dirty="0" smtClean="0"/>
              <a:t>Each group will get ONE picture book </a:t>
            </a:r>
          </a:p>
          <a:p>
            <a:r>
              <a:rPr lang="en-US" altLang="zh-TW" dirty="0"/>
              <a:t>L</a:t>
            </a:r>
            <a:r>
              <a:rPr lang="en-US" altLang="zh-TW" dirty="0" smtClean="0"/>
              <a:t>ook at the picture book</a:t>
            </a:r>
          </a:p>
          <a:p>
            <a:r>
              <a:rPr lang="en-US" altLang="zh-TW" dirty="0"/>
              <a:t>T</a:t>
            </a:r>
            <a:r>
              <a:rPr lang="en-US" altLang="zh-TW" dirty="0" smtClean="0"/>
              <a:t>hink of a “theme” </a:t>
            </a:r>
          </a:p>
          <a:p>
            <a:pPr lvl="1"/>
            <a:r>
              <a:rPr lang="en-US" altLang="zh-TW" dirty="0" smtClean="0"/>
              <a:t>(note: you don’t need to use the WHOLE book” to do the practice)</a:t>
            </a:r>
          </a:p>
          <a:p>
            <a:pPr lvl="1"/>
            <a:r>
              <a:rPr lang="en-US" altLang="zh-TW" dirty="0" smtClean="0"/>
              <a:t>Connect this theme to “content knowledge”</a:t>
            </a:r>
          </a:p>
          <a:p>
            <a:r>
              <a:rPr lang="en-US" altLang="zh-TW" dirty="0" smtClean="0"/>
              <a:t>Create an activity</a:t>
            </a:r>
          </a:p>
          <a:p>
            <a:pPr lvl="1"/>
            <a:r>
              <a:rPr lang="en-US" altLang="zh-TW" dirty="0" smtClean="0"/>
              <a:t> that you’d like students to “discuss” or/and “do” </a:t>
            </a:r>
          </a:p>
          <a:p>
            <a:r>
              <a:rPr lang="en-US" altLang="zh-TW" dirty="0" smtClean="0"/>
              <a:t>Start from “social talk” (warming up with </a:t>
            </a:r>
            <a:r>
              <a:rPr lang="en-US" altLang="zh-TW" i="1" dirty="0" smtClean="0">
                <a:solidFill>
                  <a:schemeClr val="accent1">
                    <a:lumMod val="75000"/>
                  </a:schemeClr>
                </a:solidFill>
              </a:rPr>
              <a:t>culture</a:t>
            </a:r>
            <a:r>
              <a:rPr lang="en-US" altLang="zh-TW" dirty="0" smtClean="0"/>
              <a:t>)</a:t>
            </a:r>
          </a:p>
          <a:p>
            <a:r>
              <a:rPr lang="en-US" altLang="zh-TW" dirty="0" smtClean="0"/>
              <a:t>move to “checking with prior knowledge” (</a:t>
            </a:r>
            <a:r>
              <a:rPr lang="en-US" altLang="zh-TW" i="1" dirty="0" smtClean="0">
                <a:solidFill>
                  <a:schemeClr val="accent1">
                    <a:lumMod val="75000"/>
                  </a:schemeClr>
                </a:solidFill>
              </a:rPr>
              <a:t>content</a:t>
            </a:r>
            <a:r>
              <a:rPr lang="en-US" altLang="zh-TW" dirty="0" smtClean="0"/>
              <a:t> review), </a:t>
            </a:r>
          </a:p>
          <a:p>
            <a:r>
              <a:rPr lang="en-US" altLang="zh-TW" dirty="0" smtClean="0"/>
              <a:t>Then  “giving instruction” (</a:t>
            </a:r>
            <a:r>
              <a:rPr lang="en-US" altLang="zh-TW" i="1" dirty="0">
                <a:solidFill>
                  <a:schemeClr val="accent1">
                    <a:lumMod val="75000"/>
                  </a:schemeClr>
                </a:solidFill>
              </a:rPr>
              <a:t>c</a:t>
            </a:r>
            <a:r>
              <a:rPr lang="en-US" altLang="zh-TW" i="1" dirty="0" smtClean="0">
                <a:solidFill>
                  <a:schemeClr val="accent1">
                    <a:lumMod val="75000"/>
                  </a:schemeClr>
                </a:solidFill>
              </a:rPr>
              <a:t>ognitive</a:t>
            </a:r>
            <a:r>
              <a:rPr lang="en-US" altLang="zh-TW" dirty="0" smtClean="0"/>
              <a:t> connection), </a:t>
            </a:r>
          </a:p>
          <a:p>
            <a:r>
              <a:rPr lang="en-US" altLang="zh-TW" dirty="0"/>
              <a:t>and</a:t>
            </a:r>
            <a:r>
              <a:rPr lang="en-US" altLang="zh-TW" dirty="0" smtClean="0"/>
              <a:t> “encouraging students to talk” (</a:t>
            </a:r>
            <a:r>
              <a:rPr lang="en-US" altLang="zh-TW" i="1" dirty="0" smtClean="0">
                <a:solidFill>
                  <a:schemeClr val="accent1">
                    <a:lumMod val="75000"/>
                  </a:schemeClr>
                </a:solidFill>
              </a:rPr>
              <a:t>communicative</a:t>
            </a:r>
            <a:r>
              <a:rPr lang="en-US" altLang="zh-TW" dirty="0" smtClean="0"/>
              <a:t> outcomes) </a:t>
            </a:r>
          </a:p>
          <a:p>
            <a:endParaRPr lang="en-US" altLang="zh-TW" dirty="0" smtClean="0"/>
          </a:p>
          <a:p>
            <a:endParaRPr lang="en-US" altLang="zh-TW" dirty="0" smtClean="0"/>
          </a:p>
          <a:p>
            <a:endParaRPr lang="en-US" altLang="zh-TW" dirty="0" smtClean="0"/>
          </a:p>
          <a:p>
            <a:endParaRPr lang="en-US" altLang="zh-TW" dirty="0" smtClean="0"/>
          </a:p>
        </p:txBody>
      </p:sp>
    </p:spTree>
    <p:extLst>
      <p:ext uri="{BB962C8B-B14F-4D97-AF65-F5344CB8AC3E}">
        <p14:creationId xmlns:p14="http://schemas.microsoft.com/office/powerpoint/2010/main" val="360069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26547"/>
          </a:xfrm>
        </p:spPr>
        <p:txBody>
          <a:bodyPr/>
          <a:lstStyle/>
          <a:p>
            <a:pPr>
              <a:spcBef>
                <a:spcPts val="0"/>
              </a:spcBef>
            </a:pPr>
            <a:r>
              <a:rPr lang="en-US" sz="2200" b="1" dirty="0" smtClean="0">
                <a:latin typeface="Garamond" pitchFamily="18" charset="0"/>
              </a:rPr>
              <a:t>An ESL classroom</a:t>
            </a:r>
            <a:r>
              <a:rPr lang="en-US" sz="2000" dirty="0" smtClean="0">
                <a:latin typeface="Garamond" pitchFamily="18" charset="0"/>
              </a:rPr>
              <a:t> is in a country where English is the dominant language. The students are immigrants or visitors. Students have extensive daily exposure to English-speaking culture, although their understanding may be limited by their language skills.</a:t>
            </a:r>
          </a:p>
          <a:p>
            <a:pPr>
              <a:spcBef>
                <a:spcPts val="0"/>
              </a:spcBef>
            </a:pPr>
            <a:r>
              <a:rPr lang="en-US" sz="2200" b="1" dirty="0" smtClean="0">
                <a:latin typeface="Garamond" pitchFamily="18" charset="0"/>
              </a:rPr>
              <a:t>An EFL classroom </a:t>
            </a:r>
            <a:r>
              <a:rPr lang="en-US" sz="2000" dirty="0" smtClean="0">
                <a:latin typeface="Garamond" pitchFamily="18" charset="0"/>
              </a:rPr>
              <a:t>is in a country where English is not the dominant language. Students share the same language and culture.  Outside of the classroom students have very few opportunities to use English.  For some, learning English may not have any obvious practical benefit.  Students may have limited exposure to English-speaking culture,.</a:t>
            </a:r>
          </a:p>
          <a:p>
            <a:pPr>
              <a:spcBef>
                <a:spcPts val="200"/>
              </a:spcBef>
            </a:pPr>
            <a:r>
              <a:rPr lang="en-US" sz="2400" dirty="0" smtClean="0">
                <a:latin typeface="Garamond" pitchFamily="18" charset="0"/>
              </a:rPr>
              <a:t>EFL students need</a:t>
            </a:r>
          </a:p>
          <a:p>
            <a:pPr lvl="1">
              <a:spcBef>
                <a:spcPts val="200"/>
              </a:spcBef>
            </a:pPr>
            <a:r>
              <a:rPr lang="en-US" sz="2200" dirty="0" smtClean="0">
                <a:latin typeface="Garamond" pitchFamily="18" charset="0"/>
              </a:rPr>
              <a:t>Lots of practice using English, especially orally. </a:t>
            </a:r>
          </a:p>
          <a:p>
            <a:pPr lvl="1">
              <a:spcBef>
                <a:spcPts val="200"/>
              </a:spcBef>
            </a:pPr>
            <a:r>
              <a:rPr lang="en-US" sz="2200" dirty="0" smtClean="0">
                <a:latin typeface="Garamond" pitchFamily="18" charset="0"/>
              </a:rPr>
              <a:t>Exposure to living English. </a:t>
            </a:r>
          </a:p>
          <a:p>
            <a:pPr lvl="1"/>
            <a:r>
              <a:rPr lang="en-US" sz="2200" dirty="0" smtClean="0">
                <a:latin typeface="Garamond" pitchFamily="18" charset="0"/>
              </a:rPr>
              <a:t>Reasons to learn English, and motivation to stick with it. </a:t>
            </a:r>
            <a:endParaRPr lang="en-US" sz="2200" dirty="0"/>
          </a:p>
        </p:txBody>
      </p:sp>
      <p:sp>
        <p:nvSpPr>
          <p:cNvPr id="3" name="Title 2"/>
          <p:cNvSpPr>
            <a:spLocks noGrp="1"/>
          </p:cNvSpPr>
          <p:nvPr>
            <p:ph type="title"/>
          </p:nvPr>
        </p:nvSpPr>
        <p:spPr/>
        <p:txBody>
          <a:bodyPr/>
          <a:lstStyle/>
          <a:p>
            <a:r>
              <a:rPr lang="en-US" dirty="0" smtClean="0"/>
              <a:t>ESL </a:t>
            </a:r>
            <a:r>
              <a:rPr lang="en-US" dirty="0" err="1" smtClean="0"/>
              <a:t>vs</a:t>
            </a:r>
            <a:r>
              <a:rPr lang="en-US" dirty="0" smtClean="0"/>
              <a:t> EFL</a:t>
            </a:r>
            <a:endParaRPr lang="en-US" dirty="0"/>
          </a:p>
        </p:txBody>
      </p:sp>
      <p:sp>
        <p:nvSpPr>
          <p:cNvPr id="5" name="TextBox 4"/>
          <p:cNvSpPr txBox="1"/>
          <p:nvPr/>
        </p:nvSpPr>
        <p:spPr>
          <a:xfrm>
            <a:off x="1066800" y="6324600"/>
            <a:ext cx="7772400" cy="338554"/>
          </a:xfrm>
          <a:prstGeom prst="rect">
            <a:avLst/>
          </a:prstGeom>
          <a:noFill/>
        </p:spPr>
        <p:txBody>
          <a:bodyPr wrap="square" rtlCol="0">
            <a:spAutoFit/>
          </a:bodyPr>
          <a:lstStyle/>
          <a:p>
            <a:r>
              <a:rPr lang="en-US" sz="1600" dirty="0" smtClean="0">
                <a:latin typeface="Garamond" pitchFamily="18" charset="0"/>
              </a:rPr>
              <a:t>Adapted from: http://oupeltglobalblog.com/2011/07/12/how-esl-and-efl-classrooms-differ/</a:t>
            </a:r>
            <a:endParaRPr lang="en-US" sz="1600" dirty="0">
              <a:latin typeface="Garamond" pitchFamily="18" charset="0"/>
            </a:endParaRPr>
          </a:p>
        </p:txBody>
      </p:sp>
    </p:spTree>
    <p:extLst>
      <p:ext uri="{BB962C8B-B14F-4D97-AF65-F5344CB8AC3E}">
        <p14:creationId xmlns:p14="http://schemas.microsoft.com/office/powerpoint/2010/main" val="279948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23528" y="952500"/>
            <a:ext cx="8712968" cy="1362075"/>
          </a:xfrm>
        </p:spPr>
        <p:txBody>
          <a:bodyPr>
            <a:normAutofit/>
          </a:bodyPr>
          <a:lstStyle/>
          <a:p>
            <a:r>
              <a:rPr lang="en-US" altLang="zh-TW" b="1" dirty="0">
                <a:latin typeface="Garamond" pitchFamily="18" charset="0"/>
              </a:rPr>
              <a:t>The s</a:t>
            </a:r>
            <a:r>
              <a:rPr lang="en-US" altLang="zh-TW" b="1" dirty="0" smtClean="0">
                <a:latin typeface="Garamond" pitchFamily="18" charset="0"/>
              </a:rPr>
              <a:t>ecrets </a:t>
            </a:r>
            <a:r>
              <a:rPr lang="en-US" altLang="zh-TW" b="1" dirty="0">
                <a:latin typeface="Garamond" pitchFamily="18" charset="0"/>
              </a:rPr>
              <a:t>of learning a new language</a:t>
            </a:r>
            <a:endParaRPr lang="en-US" altLang="zh-TW" dirty="0">
              <a:latin typeface="Garamond" pitchFamily="18" charset="0"/>
            </a:endParaRPr>
          </a:p>
        </p:txBody>
      </p:sp>
      <p:sp>
        <p:nvSpPr>
          <p:cNvPr id="5" name="文字版面配置區 4"/>
          <p:cNvSpPr>
            <a:spLocks noGrp="1"/>
          </p:cNvSpPr>
          <p:nvPr>
            <p:ph type="body" idx="1"/>
          </p:nvPr>
        </p:nvSpPr>
        <p:spPr/>
        <p:txBody>
          <a:bodyPr/>
          <a:lstStyle/>
          <a:p>
            <a:r>
              <a:rPr lang="en-US" altLang="zh-TW" sz="1800" dirty="0" smtClean="0">
                <a:hlinkClick r:id="rId2"/>
              </a:rPr>
              <a:t>https</a:t>
            </a:r>
            <a:r>
              <a:rPr lang="en-US" altLang="zh-TW" sz="1800" dirty="0">
                <a:hlinkClick r:id="rId2"/>
              </a:rPr>
              <a:t>://</a:t>
            </a:r>
            <a:r>
              <a:rPr lang="en-US" altLang="zh-TW" sz="1800" dirty="0" smtClean="0">
                <a:hlinkClick r:id="rId2"/>
              </a:rPr>
              <a:t>www.youtube.com/watch?v=o_XVt5rdpFY</a:t>
            </a:r>
            <a:r>
              <a:rPr lang="en-US" altLang="zh-TW" sz="1800" dirty="0" smtClean="0"/>
              <a:t> </a:t>
            </a:r>
          </a:p>
          <a:p>
            <a:endParaRPr lang="en-US" altLang="zh-TW" sz="1800" dirty="0"/>
          </a:p>
          <a:p>
            <a:r>
              <a:rPr lang="en-US" altLang="zh-TW" b="1" dirty="0" smtClean="0"/>
              <a:t>Discussion and Sharing</a:t>
            </a:r>
            <a:endParaRPr lang="zh-TW" altLang="en-US" b="1" dirty="0"/>
          </a:p>
        </p:txBody>
      </p:sp>
    </p:spTree>
    <p:extLst>
      <p:ext uri="{BB962C8B-B14F-4D97-AF65-F5344CB8AC3E}">
        <p14:creationId xmlns:p14="http://schemas.microsoft.com/office/powerpoint/2010/main" val="5516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latin typeface="Garamond" pitchFamily="18" charset="0"/>
                <a:ea typeface="Adobe 仿宋 Std R" pitchFamily="18" charset="-128"/>
              </a:rPr>
              <a:t>How do you “teach”</a:t>
            </a:r>
            <a:endParaRPr lang="zh-TW" altLang="en-US" b="1" dirty="0">
              <a:latin typeface="Garamond" pitchFamily="18" charset="0"/>
              <a:ea typeface="Adobe 仿宋 Std R" pitchFamily="18" charset="-128"/>
            </a:endParaRPr>
          </a:p>
        </p:txBody>
      </p:sp>
      <p:sp>
        <p:nvSpPr>
          <p:cNvPr id="3" name="內容版面配置區 2"/>
          <p:cNvSpPr>
            <a:spLocks noGrp="1"/>
          </p:cNvSpPr>
          <p:nvPr>
            <p:ph sz="quarter" idx="1"/>
          </p:nvPr>
        </p:nvSpPr>
        <p:spPr>
          <a:xfrm>
            <a:off x="914400" y="2132856"/>
            <a:ext cx="7772400" cy="3886944"/>
          </a:xfrm>
        </p:spPr>
        <p:txBody>
          <a:bodyPr>
            <a:normAutofit/>
          </a:bodyPr>
          <a:lstStyle/>
          <a:p>
            <a:r>
              <a:rPr lang="en-US" altLang="zh-TW" sz="2800" dirty="0" smtClean="0">
                <a:latin typeface="Garamond" pitchFamily="18" charset="0"/>
                <a:ea typeface="Adobe 仿宋 Std R" pitchFamily="18" charset="-128"/>
              </a:rPr>
              <a:t>What kinds of </a:t>
            </a:r>
            <a:r>
              <a:rPr lang="en-US" altLang="zh-TW" sz="2800" b="1" dirty="0" smtClean="0">
                <a:latin typeface="Garamond" pitchFamily="18" charset="0"/>
                <a:ea typeface="Adobe 仿宋 Std R" pitchFamily="18" charset="-128"/>
              </a:rPr>
              <a:t>methods</a:t>
            </a:r>
            <a:r>
              <a:rPr lang="en-US" altLang="zh-TW" sz="2800" dirty="0" smtClean="0">
                <a:latin typeface="Garamond" pitchFamily="18" charset="0"/>
                <a:ea typeface="Adobe 仿宋 Std R" pitchFamily="18" charset="-128"/>
              </a:rPr>
              <a:t> would you use?</a:t>
            </a:r>
          </a:p>
          <a:p>
            <a:endParaRPr lang="en-US" altLang="zh-TW" sz="2800" dirty="0" smtClean="0">
              <a:latin typeface="Garamond" pitchFamily="18" charset="0"/>
              <a:ea typeface="Adobe 仿宋 Std R" pitchFamily="18" charset="-128"/>
            </a:endParaRPr>
          </a:p>
          <a:p>
            <a:r>
              <a:rPr lang="en-US" altLang="zh-TW" sz="2800" dirty="0" smtClean="0">
                <a:latin typeface="Garamond" pitchFamily="18" charset="0"/>
                <a:ea typeface="Adobe 仿宋 Std R" pitchFamily="18" charset="-128"/>
              </a:rPr>
              <a:t>What kinds of </a:t>
            </a:r>
            <a:r>
              <a:rPr lang="en-US" altLang="zh-TW" sz="2800" b="1" dirty="0" smtClean="0">
                <a:latin typeface="Garamond" pitchFamily="18" charset="0"/>
                <a:ea typeface="Adobe 仿宋 Std R" pitchFamily="18" charset="-128"/>
              </a:rPr>
              <a:t>activities</a:t>
            </a:r>
            <a:r>
              <a:rPr lang="en-US" altLang="zh-TW" sz="2800" dirty="0" smtClean="0">
                <a:latin typeface="Garamond" pitchFamily="18" charset="0"/>
                <a:ea typeface="Adobe 仿宋 Std R" pitchFamily="18" charset="-128"/>
              </a:rPr>
              <a:t> would you do?</a:t>
            </a:r>
          </a:p>
          <a:p>
            <a:endParaRPr lang="en-US" altLang="zh-TW" sz="2800" dirty="0" smtClean="0">
              <a:latin typeface="Garamond" pitchFamily="18" charset="0"/>
              <a:ea typeface="Adobe 仿宋 Std R" pitchFamily="18" charset="-128"/>
            </a:endParaRPr>
          </a:p>
          <a:p>
            <a:r>
              <a:rPr lang="en-US" altLang="zh-TW" sz="2800" dirty="0" smtClean="0">
                <a:latin typeface="Garamond" pitchFamily="18" charset="0"/>
                <a:ea typeface="Adobe 仿宋 Std R" pitchFamily="18" charset="-128"/>
              </a:rPr>
              <a:t>What kinds of </a:t>
            </a:r>
            <a:r>
              <a:rPr lang="en-US" altLang="zh-TW" sz="2800" b="1" dirty="0" smtClean="0">
                <a:latin typeface="Garamond" pitchFamily="18" charset="0"/>
                <a:ea typeface="Adobe 仿宋 Std R" pitchFamily="18" charset="-128"/>
              </a:rPr>
              <a:t>strategies</a:t>
            </a:r>
            <a:r>
              <a:rPr lang="en-US" altLang="zh-TW" sz="2800" dirty="0" smtClean="0">
                <a:latin typeface="Garamond" pitchFamily="18" charset="0"/>
                <a:ea typeface="Adobe 仿宋 Std R" pitchFamily="18" charset="-128"/>
              </a:rPr>
              <a:t> would you apply? </a:t>
            </a:r>
          </a:p>
          <a:p>
            <a:pPr marL="0" indent="0">
              <a:buNone/>
            </a:pPr>
            <a:endParaRPr lang="en-US" altLang="zh-TW" dirty="0" smtClean="0">
              <a:latin typeface="Garamond" pitchFamily="18" charset="0"/>
              <a:ea typeface="Adobe 仿宋 Std R" pitchFamily="18" charset="-128"/>
            </a:endParaRPr>
          </a:p>
        </p:txBody>
      </p:sp>
    </p:spTree>
    <p:extLst>
      <p:ext uri="{BB962C8B-B14F-4D97-AF65-F5344CB8AC3E}">
        <p14:creationId xmlns:p14="http://schemas.microsoft.com/office/powerpoint/2010/main" val="2868908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2460</TotalTime>
  <Words>862</Words>
  <Application>Microsoft Office PowerPoint</Application>
  <PresentationFormat>如螢幕大小 (4:3)</PresentationFormat>
  <Paragraphs>151</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公正</vt:lpstr>
      <vt:lpstr>全英語課程設計理論與實務</vt:lpstr>
      <vt:lpstr>About Me: Ivy Hsieh aka Ivy Laoshi</vt:lpstr>
      <vt:lpstr>What did we discuss last time? </vt:lpstr>
      <vt:lpstr>學習表現</vt:lpstr>
      <vt:lpstr>Classroom English</vt:lpstr>
      <vt:lpstr>Practice</vt:lpstr>
      <vt:lpstr>ESL vs EFL</vt:lpstr>
      <vt:lpstr>The secrets of learning a new language</vt:lpstr>
      <vt:lpstr>How do you “teach”</vt:lpstr>
      <vt:lpstr>The Methods: A Quick Review</vt:lpstr>
      <vt:lpstr>Activities</vt:lpstr>
      <vt:lpstr>Strategies: Routines</vt:lpstr>
      <vt:lpstr>  Outline your lesson</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IVY</dc:creator>
  <cp:lastModifiedBy>IVY</cp:lastModifiedBy>
  <cp:revision>43</cp:revision>
  <cp:lastPrinted>2020-11-09T20:10:27Z</cp:lastPrinted>
  <dcterms:created xsi:type="dcterms:W3CDTF">2020-11-09T14:10:40Z</dcterms:created>
  <dcterms:modified xsi:type="dcterms:W3CDTF">2020-11-30T15:39:34Z</dcterms:modified>
</cp:coreProperties>
</file>