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0" r:id="rId3"/>
    <p:sldId id="264" r:id="rId4"/>
    <p:sldId id="277" r:id="rId5"/>
    <p:sldId id="278" r:id="rId6"/>
    <p:sldId id="282" r:id="rId7"/>
    <p:sldId id="325" r:id="rId8"/>
    <p:sldId id="326" r:id="rId9"/>
    <p:sldId id="295" r:id="rId10"/>
    <p:sldId id="296" r:id="rId11"/>
    <p:sldId id="324" r:id="rId12"/>
    <p:sldId id="297" r:id="rId13"/>
    <p:sldId id="314" r:id="rId14"/>
    <p:sldId id="320" r:id="rId15"/>
    <p:sldId id="336" r:id="rId16"/>
    <p:sldId id="313" r:id="rId17"/>
    <p:sldId id="333" r:id="rId18"/>
    <p:sldId id="334" r:id="rId19"/>
    <p:sldId id="335" r:id="rId20"/>
    <p:sldId id="316" r:id="rId21"/>
    <p:sldId id="321" r:id="rId22"/>
    <p:sldId id="329" r:id="rId23"/>
    <p:sldId id="327" r:id="rId24"/>
    <p:sldId id="330" r:id="rId25"/>
    <p:sldId id="331" r:id="rId26"/>
    <p:sldId id="332" r:id="rId27"/>
    <p:sldId id="323" r:id="rId28"/>
    <p:sldId id="261"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2994" y="-10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57BEB-1705-4FFD-9D47-6FE2D83492B8}" type="doc">
      <dgm:prSet loTypeId="urn:microsoft.com/office/officeart/2005/8/layout/hProcess4" loCatId="process" qsTypeId="urn:microsoft.com/office/officeart/2005/8/quickstyle/simple1#5" qsCatId="simple" csTypeId="urn:microsoft.com/office/officeart/2005/8/colors/colorful5" csCatId="colorful" phldr="1"/>
      <dgm:spPr/>
      <dgm:t>
        <a:bodyPr/>
        <a:lstStyle/>
        <a:p>
          <a:endParaRPr lang="zh-TW" altLang="en-US"/>
        </a:p>
      </dgm:t>
    </dgm:pt>
    <dgm:pt modelId="{BC68AB90-6107-4E04-8883-5328CD3B6D68}">
      <dgm:prSet phldrT="[文字]" custT="1"/>
      <dgm:spPr>
        <a:solidFill>
          <a:srgbClr val="F54D5D"/>
        </a:solidFill>
      </dgm:spPr>
      <dgm:t>
        <a:bodyPr/>
        <a:lstStyle/>
        <a:p>
          <a:r>
            <a:rPr lang="en-US" altLang="zh-TW" sz="2800" b="1" dirty="0" smtClean="0">
              <a:solidFill>
                <a:schemeClr val="tx1"/>
              </a:solidFill>
              <a:latin typeface="微軟正黑體" panose="020B0604030504040204" pitchFamily="34" charset="-120"/>
              <a:ea typeface="微軟正黑體" panose="020B0604030504040204" pitchFamily="34" charset="-120"/>
            </a:rPr>
            <a:t>2</a:t>
          </a:r>
          <a:r>
            <a:rPr lang="zh-TW" altLang="en-US" sz="2800" b="1"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69DF4FEF-4E71-4C79-B0F1-8F1DF0CDB7D3}" type="parTrans" cxnId="{7997583F-CBD7-4FDF-B802-79C19EBA70C8}">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ADF10920-DE95-4ACE-A878-877068BDA7D2}" type="sibTrans" cxnId="{7997583F-CBD7-4FDF-B802-79C19EBA70C8}">
      <dgm:prSet custT="1"/>
      <dgm:spPr>
        <a:solidFill>
          <a:srgbClr val="F54D5D"/>
        </a:solidFill>
        <a:ln>
          <a:solidFill>
            <a:srgbClr val="F54D5D"/>
          </a:solidFill>
        </a:ln>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B0C3F649-FC6D-45DF-994F-B8159652964F}">
      <dgm:prSet phldrT="[文字]" custT="1"/>
      <dgm:spPr>
        <a:noFill/>
        <a:ln>
          <a:solidFill>
            <a:srgbClr val="F54D5D"/>
          </a:solidFill>
        </a:ln>
      </dgm:spPr>
      <dgm:t>
        <a:bodyPr/>
        <a:lstStyle/>
        <a:p>
          <a:endParaRPr lang="zh-TW" altLang="en-US" sz="2600" b="1" dirty="0">
            <a:latin typeface="微軟正黑體" panose="020B0604030504040204" pitchFamily="34" charset="-120"/>
            <a:ea typeface="微軟正黑體" panose="020B0604030504040204" pitchFamily="34" charset="-120"/>
            <a:cs typeface="+mn-cs"/>
          </a:endParaRPr>
        </a:p>
      </dgm:t>
    </dgm:pt>
    <dgm:pt modelId="{12C460C8-11AF-4F4B-A870-404194BA0C95}" type="parTrans" cxnId="{759549FC-E807-406C-A2EB-0F6523220730}">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9AFFE644-73CE-40E5-961A-3F1412C113DB}" type="sibTrans" cxnId="{759549FC-E807-406C-A2EB-0F6523220730}">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962FEE42-6570-4538-8525-1461F1714ECE}">
      <dgm:prSet phldrT="[文字]" custT="1"/>
      <dgm:spPr>
        <a:solidFill>
          <a:srgbClr val="34B8DC"/>
        </a:solidFill>
      </dgm:spPr>
      <dgm:t>
        <a:bodyPr/>
        <a:lstStyle/>
        <a:p>
          <a:r>
            <a:rPr lang="en-US" altLang="zh-TW" sz="2800" b="1" dirty="0" smtClean="0">
              <a:solidFill>
                <a:schemeClr val="tx1"/>
              </a:solidFill>
              <a:latin typeface="微軟正黑體" panose="020B0604030504040204" pitchFamily="34" charset="-120"/>
              <a:ea typeface="微軟正黑體" panose="020B0604030504040204" pitchFamily="34" charset="-120"/>
            </a:rPr>
            <a:t>3</a:t>
          </a:r>
          <a:r>
            <a:rPr lang="zh-TW" altLang="en-US" sz="2800" b="1"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48533BB3-BF5A-4D5A-BFA8-AC80FC12CAB5}" type="parTrans" cxnId="{0263A7F4-9565-4B22-8433-5F346F3C33A7}">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8890DF11-9F74-4F4E-AB9F-C04B9C7AADCB}" type="sibTrans" cxnId="{0263A7F4-9565-4B22-8433-5F346F3C33A7}">
      <dgm:prSet custT="1"/>
      <dgm:spPr>
        <a:solidFill>
          <a:srgbClr val="34B8DC"/>
        </a:solidFill>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6B64AC59-65CB-473B-947C-5194A91046E8}">
      <dgm:prSet phldrT="[文字]" custT="1"/>
      <dgm:spPr>
        <a:ln>
          <a:solidFill>
            <a:srgbClr val="34B8DC"/>
          </a:solidFill>
        </a:ln>
      </dgm:spPr>
      <dgm:t>
        <a:bodyPr/>
        <a:lstStyle/>
        <a:p>
          <a:endParaRPr lang="zh-TW" altLang="en-US" sz="2600" b="1" dirty="0">
            <a:latin typeface="微軟正黑體" panose="020B0604030504040204" pitchFamily="34" charset="-120"/>
            <a:ea typeface="微軟正黑體" panose="020B0604030504040204" pitchFamily="34" charset="-120"/>
            <a:cs typeface="+mn-cs"/>
          </a:endParaRPr>
        </a:p>
      </dgm:t>
    </dgm:pt>
    <dgm:pt modelId="{077A0640-BC1D-421F-B739-29CAE726E930}" type="parTrans" cxnId="{BA5507C0-FC94-48A9-AD11-CD741BD438B5}">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5411192D-38D4-428B-B904-67E3ABA8463C}" type="sibTrans" cxnId="{BA5507C0-FC94-48A9-AD11-CD741BD438B5}">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F4C19582-2201-4464-80BC-7548178C5FE2}">
      <dgm:prSet phldrT="[文字]" custT="1"/>
      <dgm:spPr>
        <a:solidFill>
          <a:srgbClr val="00BF19"/>
        </a:solidFill>
      </dgm:spPr>
      <dgm:t>
        <a:bodyPr/>
        <a:lstStyle/>
        <a:p>
          <a:r>
            <a:rPr lang="en-US" altLang="zh-TW" sz="2800" b="1" dirty="0" smtClean="0">
              <a:solidFill>
                <a:schemeClr val="tx1"/>
              </a:solidFill>
              <a:latin typeface="微軟正黑體" panose="020B0604030504040204" pitchFamily="34" charset="-120"/>
              <a:ea typeface="微軟正黑體" panose="020B0604030504040204" pitchFamily="34" charset="-120"/>
            </a:rPr>
            <a:t>2</a:t>
          </a:r>
          <a:r>
            <a:rPr lang="zh-TW" altLang="en-US" sz="2800" b="1"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B67CB649-E4CC-476D-B32F-AF3B41BB7D53}" type="parTrans" cxnId="{48EE369F-2FAF-4081-9A72-3B9B63649EF3}">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DD02EC81-07AD-41FF-9DD0-F780E82A45CC}" type="sibTrans" cxnId="{48EE369F-2FAF-4081-9A72-3B9B63649EF3}">
      <dgm:prSet custT="1"/>
      <dgm:spPr>
        <a:solidFill>
          <a:srgbClr val="00BF19"/>
        </a:solidFill>
        <a:ln>
          <a:solidFill>
            <a:srgbClr val="8DD519"/>
          </a:solidFill>
        </a:ln>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37A71B6F-57A6-4282-8397-BE24B7B93FFF}">
      <dgm:prSet phldrT="[文字]" custT="1"/>
      <dgm:spPr>
        <a:noFill/>
        <a:ln>
          <a:solidFill>
            <a:srgbClr val="8DD519"/>
          </a:solidFill>
        </a:ln>
      </dgm:spPr>
      <dgm:t>
        <a:bodyPr/>
        <a:lstStyle/>
        <a:p>
          <a:endParaRPr lang="zh-TW" altLang="en-US" sz="2400" b="1" dirty="0">
            <a:latin typeface="微軟正黑體" panose="020B0604030504040204" pitchFamily="34" charset="-120"/>
            <a:ea typeface="微軟正黑體" panose="020B0604030504040204" pitchFamily="34" charset="-120"/>
            <a:cs typeface="+mn-cs"/>
          </a:endParaRPr>
        </a:p>
      </dgm:t>
    </dgm:pt>
    <dgm:pt modelId="{813C12E9-8F89-4439-A348-65A724A6B8E3}" type="parTrans" cxnId="{0B6AA156-6C85-4196-A643-498244085B12}">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2538C605-B1BA-4C36-BD2F-87FF4679F5D9}" type="sibTrans" cxnId="{0B6AA156-6C85-4196-A643-498244085B12}">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450494B6-7A45-44C3-8787-324CBCDC7867}">
      <dgm:prSet custT="1"/>
      <dgm:spPr>
        <a:solidFill>
          <a:srgbClr val="F9B62B"/>
        </a:solidFill>
      </dgm:spPr>
      <dgm:t>
        <a:bodyPr/>
        <a:lstStyle/>
        <a:p>
          <a:r>
            <a:rPr lang="en-US" sz="2800" b="1" dirty="0" smtClean="0">
              <a:solidFill>
                <a:schemeClr val="tx1"/>
              </a:solidFill>
              <a:latin typeface="微軟正黑體" panose="020B0604030504040204" pitchFamily="34" charset="-120"/>
              <a:ea typeface="微軟正黑體" panose="020B0604030504040204" pitchFamily="34" charset="-120"/>
            </a:rPr>
            <a:t>2</a:t>
          </a:r>
          <a:r>
            <a:rPr lang="zh-TW" sz="2800" b="1"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7B052FFA-332A-4416-99AB-6067A0A2B5C1}" type="parTrans" cxnId="{517CE0E0-A67E-400E-ADC0-4BA35E60EBDF}">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8E479EB1-22B2-4965-ABAB-9D334DC9E107}" type="sibTrans" cxnId="{517CE0E0-A67E-400E-ADC0-4BA35E60EBDF}">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A12BB95D-0BC5-4BBB-87D9-67DE8C58AAC2}">
      <dgm:prSet custT="1"/>
      <dgm:spPr>
        <a:noFill/>
        <a:ln>
          <a:solidFill>
            <a:srgbClr val="E7B603"/>
          </a:solidFill>
        </a:ln>
      </dgm:spPr>
      <dgm:t>
        <a:bodyPr/>
        <a:lstStyle/>
        <a:p>
          <a:endParaRPr lang="zh-TW" altLang="en-US" sz="2400" b="1" dirty="0">
            <a:latin typeface="微軟正黑體" panose="020B0604030504040204" pitchFamily="34" charset="-120"/>
            <a:ea typeface="微軟正黑體" panose="020B0604030504040204" pitchFamily="34" charset="-120"/>
            <a:cs typeface="+mn-cs"/>
          </a:endParaRPr>
        </a:p>
      </dgm:t>
    </dgm:pt>
    <dgm:pt modelId="{A8A2B6FC-71A7-41DC-B185-CE9F91915D15}" type="parTrans" cxnId="{813D098F-E27F-40DB-BACC-87DBB67CDE52}">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5FA96E97-D36B-4740-A1D0-04813D4E572F}" type="sibTrans" cxnId="{813D098F-E27F-40DB-BACC-87DBB67CDE52}">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A6BA3798-15D9-484C-9717-C50DD4A74F84}" type="pres">
      <dgm:prSet presAssocID="{A7C57BEB-1705-4FFD-9D47-6FE2D83492B8}" presName="Name0" presStyleCnt="0">
        <dgm:presLayoutVars>
          <dgm:dir/>
          <dgm:animLvl val="lvl"/>
          <dgm:resizeHandles val="exact"/>
        </dgm:presLayoutVars>
      </dgm:prSet>
      <dgm:spPr/>
      <dgm:t>
        <a:bodyPr/>
        <a:lstStyle/>
        <a:p>
          <a:endParaRPr lang="zh-TW" altLang="en-US"/>
        </a:p>
      </dgm:t>
    </dgm:pt>
    <dgm:pt modelId="{BAD70B71-A625-41F7-85AF-93CCE3E0E660}" type="pres">
      <dgm:prSet presAssocID="{A7C57BEB-1705-4FFD-9D47-6FE2D83492B8}" presName="tSp" presStyleCnt="0"/>
      <dgm:spPr/>
      <dgm:t>
        <a:bodyPr/>
        <a:lstStyle/>
        <a:p>
          <a:endParaRPr lang="zh-TW" altLang="en-US"/>
        </a:p>
      </dgm:t>
    </dgm:pt>
    <dgm:pt modelId="{A3522B52-EFE6-4EC5-BA14-7AC6BA19DD75}" type="pres">
      <dgm:prSet presAssocID="{A7C57BEB-1705-4FFD-9D47-6FE2D83492B8}" presName="bSp" presStyleCnt="0"/>
      <dgm:spPr/>
      <dgm:t>
        <a:bodyPr/>
        <a:lstStyle/>
        <a:p>
          <a:endParaRPr lang="zh-TW" altLang="en-US"/>
        </a:p>
      </dgm:t>
    </dgm:pt>
    <dgm:pt modelId="{471CC25C-EA2B-4805-8B9F-3181537533CF}" type="pres">
      <dgm:prSet presAssocID="{A7C57BEB-1705-4FFD-9D47-6FE2D83492B8}" presName="process" presStyleCnt="0"/>
      <dgm:spPr/>
      <dgm:t>
        <a:bodyPr/>
        <a:lstStyle/>
        <a:p>
          <a:endParaRPr lang="zh-TW" altLang="en-US"/>
        </a:p>
      </dgm:t>
    </dgm:pt>
    <dgm:pt modelId="{7D9744EC-C33D-47E4-8985-E958BD44D3B2}" type="pres">
      <dgm:prSet presAssocID="{BC68AB90-6107-4E04-8883-5328CD3B6D68}" presName="composite1" presStyleCnt="0"/>
      <dgm:spPr/>
      <dgm:t>
        <a:bodyPr/>
        <a:lstStyle/>
        <a:p>
          <a:endParaRPr lang="zh-TW" altLang="en-US"/>
        </a:p>
      </dgm:t>
    </dgm:pt>
    <dgm:pt modelId="{B7DEC519-E95D-4A42-9AED-912D277750AF}" type="pres">
      <dgm:prSet presAssocID="{BC68AB90-6107-4E04-8883-5328CD3B6D68}" presName="dummyNode1" presStyleLbl="node1" presStyleIdx="0" presStyleCnt="4"/>
      <dgm:spPr/>
      <dgm:t>
        <a:bodyPr/>
        <a:lstStyle/>
        <a:p>
          <a:endParaRPr lang="zh-TW" altLang="en-US"/>
        </a:p>
      </dgm:t>
    </dgm:pt>
    <dgm:pt modelId="{B6998847-79F4-42D2-918D-C1AF840E146E}" type="pres">
      <dgm:prSet presAssocID="{BC68AB90-6107-4E04-8883-5328CD3B6D68}" presName="childNode1" presStyleLbl="bgAcc1" presStyleIdx="0" presStyleCnt="4" custLinFactNeighborX="31105" custLinFactNeighborY="-952">
        <dgm:presLayoutVars>
          <dgm:bulletEnabled val="1"/>
        </dgm:presLayoutVars>
      </dgm:prSet>
      <dgm:spPr/>
      <dgm:t>
        <a:bodyPr/>
        <a:lstStyle/>
        <a:p>
          <a:endParaRPr lang="zh-TW" altLang="en-US"/>
        </a:p>
      </dgm:t>
    </dgm:pt>
    <dgm:pt modelId="{B98769EC-2175-4EC7-A774-3F1EF5B4C947}" type="pres">
      <dgm:prSet presAssocID="{BC68AB90-6107-4E04-8883-5328CD3B6D68}" presName="childNode1tx" presStyleLbl="bgAcc1" presStyleIdx="0" presStyleCnt="4">
        <dgm:presLayoutVars>
          <dgm:bulletEnabled val="1"/>
        </dgm:presLayoutVars>
      </dgm:prSet>
      <dgm:spPr/>
      <dgm:t>
        <a:bodyPr/>
        <a:lstStyle/>
        <a:p>
          <a:endParaRPr lang="zh-TW" altLang="en-US"/>
        </a:p>
      </dgm:t>
    </dgm:pt>
    <dgm:pt modelId="{DD4866BF-C45F-4DE5-B606-B9D09919A3D4}" type="pres">
      <dgm:prSet presAssocID="{BC68AB90-6107-4E04-8883-5328CD3B6D68}" presName="parentNode1" presStyleLbl="node1" presStyleIdx="0" presStyleCnt="4" custLinFactNeighborX="32107" custLinFactNeighborY="-2221">
        <dgm:presLayoutVars>
          <dgm:chMax val="1"/>
          <dgm:bulletEnabled val="1"/>
        </dgm:presLayoutVars>
      </dgm:prSet>
      <dgm:spPr/>
      <dgm:t>
        <a:bodyPr/>
        <a:lstStyle/>
        <a:p>
          <a:endParaRPr lang="zh-TW" altLang="en-US"/>
        </a:p>
      </dgm:t>
    </dgm:pt>
    <dgm:pt modelId="{80E2A4C6-16D3-455A-9BE5-3F09E5654368}" type="pres">
      <dgm:prSet presAssocID="{BC68AB90-6107-4E04-8883-5328CD3B6D68}" presName="connSite1" presStyleCnt="0"/>
      <dgm:spPr/>
      <dgm:t>
        <a:bodyPr/>
        <a:lstStyle/>
        <a:p>
          <a:endParaRPr lang="zh-TW" altLang="en-US"/>
        </a:p>
      </dgm:t>
    </dgm:pt>
    <dgm:pt modelId="{A60EF087-48BD-4CD9-A2B7-75DA273DEE9C}" type="pres">
      <dgm:prSet presAssocID="{ADF10920-DE95-4ACE-A878-877068BDA7D2}" presName="Name9" presStyleLbl="sibTrans2D1" presStyleIdx="0" presStyleCnt="3"/>
      <dgm:spPr/>
      <dgm:t>
        <a:bodyPr/>
        <a:lstStyle/>
        <a:p>
          <a:endParaRPr lang="zh-TW" altLang="en-US"/>
        </a:p>
      </dgm:t>
    </dgm:pt>
    <dgm:pt modelId="{9D3DFC09-69F8-4BC5-B335-55D207F426A0}" type="pres">
      <dgm:prSet presAssocID="{962FEE42-6570-4538-8525-1461F1714ECE}" presName="composite2" presStyleCnt="0"/>
      <dgm:spPr/>
      <dgm:t>
        <a:bodyPr/>
        <a:lstStyle/>
        <a:p>
          <a:endParaRPr lang="zh-TW" altLang="en-US"/>
        </a:p>
      </dgm:t>
    </dgm:pt>
    <dgm:pt modelId="{ECA977DE-7A9E-4B33-BB06-94C80EF9FCC1}" type="pres">
      <dgm:prSet presAssocID="{962FEE42-6570-4538-8525-1461F1714ECE}" presName="dummyNode2" presStyleLbl="node1" presStyleIdx="0" presStyleCnt="4"/>
      <dgm:spPr/>
      <dgm:t>
        <a:bodyPr/>
        <a:lstStyle/>
        <a:p>
          <a:endParaRPr lang="zh-TW" altLang="en-US"/>
        </a:p>
      </dgm:t>
    </dgm:pt>
    <dgm:pt modelId="{FC596E79-4DBC-40E1-A225-504FDE53D285}" type="pres">
      <dgm:prSet presAssocID="{962FEE42-6570-4538-8525-1461F1714ECE}" presName="childNode2" presStyleLbl="bgAcc1" presStyleIdx="1" presStyleCnt="4" custLinFactNeighborX="13347">
        <dgm:presLayoutVars>
          <dgm:bulletEnabled val="1"/>
        </dgm:presLayoutVars>
      </dgm:prSet>
      <dgm:spPr/>
      <dgm:t>
        <a:bodyPr/>
        <a:lstStyle/>
        <a:p>
          <a:endParaRPr lang="zh-TW" altLang="en-US"/>
        </a:p>
      </dgm:t>
    </dgm:pt>
    <dgm:pt modelId="{0379256F-E0F6-4DCF-AC21-A4F0D08A60DF}" type="pres">
      <dgm:prSet presAssocID="{962FEE42-6570-4538-8525-1461F1714ECE}" presName="childNode2tx" presStyleLbl="bgAcc1" presStyleIdx="1" presStyleCnt="4">
        <dgm:presLayoutVars>
          <dgm:bulletEnabled val="1"/>
        </dgm:presLayoutVars>
      </dgm:prSet>
      <dgm:spPr/>
      <dgm:t>
        <a:bodyPr/>
        <a:lstStyle/>
        <a:p>
          <a:endParaRPr lang="zh-TW" altLang="en-US"/>
        </a:p>
      </dgm:t>
    </dgm:pt>
    <dgm:pt modelId="{B6F9699F-6AA8-47F1-8973-BC989AF5E363}" type="pres">
      <dgm:prSet presAssocID="{962FEE42-6570-4538-8525-1461F1714ECE}" presName="parentNode2" presStyleLbl="node1" presStyleIdx="1" presStyleCnt="4" custLinFactNeighborX="16625" custLinFactNeighborY="0">
        <dgm:presLayoutVars>
          <dgm:chMax val="0"/>
          <dgm:bulletEnabled val="1"/>
        </dgm:presLayoutVars>
      </dgm:prSet>
      <dgm:spPr/>
      <dgm:t>
        <a:bodyPr/>
        <a:lstStyle/>
        <a:p>
          <a:endParaRPr lang="zh-TW" altLang="en-US"/>
        </a:p>
      </dgm:t>
    </dgm:pt>
    <dgm:pt modelId="{520EBA25-7D40-491C-8BA9-26F3B89D1D37}" type="pres">
      <dgm:prSet presAssocID="{962FEE42-6570-4538-8525-1461F1714ECE}" presName="connSite2" presStyleCnt="0"/>
      <dgm:spPr/>
      <dgm:t>
        <a:bodyPr/>
        <a:lstStyle/>
        <a:p>
          <a:endParaRPr lang="zh-TW" altLang="en-US"/>
        </a:p>
      </dgm:t>
    </dgm:pt>
    <dgm:pt modelId="{DF07D8C6-078A-4673-A5E1-015A0D517F9B}" type="pres">
      <dgm:prSet presAssocID="{8890DF11-9F74-4F4E-AB9F-C04B9C7AADCB}" presName="Name18" presStyleLbl="sibTrans2D1" presStyleIdx="1" presStyleCnt="3"/>
      <dgm:spPr/>
      <dgm:t>
        <a:bodyPr/>
        <a:lstStyle/>
        <a:p>
          <a:endParaRPr lang="zh-TW" altLang="en-US"/>
        </a:p>
      </dgm:t>
    </dgm:pt>
    <dgm:pt modelId="{3DCA334F-9865-4D14-8F7C-391AE03A4774}" type="pres">
      <dgm:prSet presAssocID="{F4C19582-2201-4464-80BC-7548178C5FE2}" presName="composite1" presStyleCnt="0"/>
      <dgm:spPr/>
      <dgm:t>
        <a:bodyPr/>
        <a:lstStyle/>
        <a:p>
          <a:endParaRPr lang="zh-TW" altLang="en-US"/>
        </a:p>
      </dgm:t>
    </dgm:pt>
    <dgm:pt modelId="{67770BBD-861E-4795-BC19-1665C57105E5}" type="pres">
      <dgm:prSet presAssocID="{F4C19582-2201-4464-80BC-7548178C5FE2}" presName="dummyNode1" presStyleLbl="node1" presStyleIdx="1" presStyleCnt="4"/>
      <dgm:spPr/>
      <dgm:t>
        <a:bodyPr/>
        <a:lstStyle/>
        <a:p>
          <a:endParaRPr lang="zh-TW" altLang="en-US"/>
        </a:p>
      </dgm:t>
    </dgm:pt>
    <dgm:pt modelId="{6CFFDF4D-F63F-4B85-A581-3BA3BE9C6182}" type="pres">
      <dgm:prSet presAssocID="{F4C19582-2201-4464-80BC-7548178C5FE2}" presName="childNode1" presStyleLbl="bgAcc1" presStyleIdx="2" presStyleCnt="4" custLinFactNeighborX="785" custLinFactNeighborY="952">
        <dgm:presLayoutVars>
          <dgm:bulletEnabled val="1"/>
        </dgm:presLayoutVars>
      </dgm:prSet>
      <dgm:spPr/>
      <dgm:t>
        <a:bodyPr/>
        <a:lstStyle/>
        <a:p>
          <a:endParaRPr lang="zh-TW" altLang="en-US"/>
        </a:p>
      </dgm:t>
    </dgm:pt>
    <dgm:pt modelId="{59BE18D6-62BC-43F4-AA45-8322A4676462}" type="pres">
      <dgm:prSet presAssocID="{F4C19582-2201-4464-80BC-7548178C5FE2}" presName="childNode1tx" presStyleLbl="bgAcc1" presStyleIdx="2" presStyleCnt="4">
        <dgm:presLayoutVars>
          <dgm:bulletEnabled val="1"/>
        </dgm:presLayoutVars>
      </dgm:prSet>
      <dgm:spPr/>
      <dgm:t>
        <a:bodyPr/>
        <a:lstStyle/>
        <a:p>
          <a:endParaRPr lang="zh-TW" altLang="en-US"/>
        </a:p>
      </dgm:t>
    </dgm:pt>
    <dgm:pt modelId="{E9569B81-F8C5-444C-918A-E6CFF898C086}" type="pres">
      <dgm:prSet presAssocID="{F4C19582-2201-4464-80BC-7548178C5FE2}" presName="parentNode1" presStyleLbl="node1" presStyleIdx="2" presStyleCnt="4" custLinFactNeighborX="3226" custLinFactNeighborY="2221">
        <dgm:presLayoutVars>
          <dgm:chMax val="1"/>
          <dgm:bulletEnabled val="1"/>
        </dgm:presLayoutVars>
      </dgm:prSet>
      <dgm:spPr/>
      <dgm:t>
        <a:bodyPr/>
        <a:lstStyle/>
        <a:p>
          <a:endParaRPr lang="zh-TW" altLang="en-US"/>
        </a:p>
      </dgm:t>
    </dgm:pt>
    <dgm:pt modelId="{5FB99DE8-5ED8-4B90-954B-6E0C67978B16}" type="pres">
      <dgm:prSet presAssocID="{F4C19582-2201-4464-80BC-7548178C5FE2}" presName="connSite1" presStyleCnt="0"/>
      <dgm:spPr/>
      <dgm:t>
        <a:bodyPr/>
        <a:lstStyle/>
        <a:p>
          <a:endParaRPr lang="zh-TW" altLang="en-US"/>
        </a:p>
      </dgm:t>
    </dgm:pt>
    <dgm:pt modelId="{B171577D-5923-4DE7-80F1-2B6F86CB4F86}" type="pres">
      <dgm:prSet presAssocID="{DD02EC81-07AD-41FF-9DD0-F780E82A45CC}" presName="Name9" presStyleLbl="sibTrans2D1" presStyleIdx="2" presStyleCnt="3"/>
      <dgm:spPr/>
      <dgm:t>
        <a:bodyPr/>
        <a:lstStyle/>
        <a:p>
          <a:endParaRPr lang="zh-TW" altLang="en-US"/>
        </a:p>
      </dgm:t>
    </dgm:pt>
    <dgm:pt modelId="{480185B2-E1AA-45D9-8DD2-65FF8728E031}" type="pres">
      <dgm:prSet presAssocID="{450494B6-7A45-44C3-8787-324CBCDC7867}" presName="composite2" presStyleCnt="0"/>
      <dgm:spPr/>
      <dgm:t>
        <a:bodyPr/>
        <a:lstStyle/>
        <a:p>
          <a:endParaRPr lang="zh-TW" altLang="en-US"/>
        </a:p>
      </dgm:t>
    </dgm:pt>
    <dgm:pt modelId="{BB9C35A6-2231-4E1F-9085-5B4E3C932DAF}" type="pres">
      <dgm:prSet presAssocID="{450494B6-7A45-44C3-8787-324CBCDC7867}" presName="dummyNode2" presStyleLbl="node1" presStyleIdx="2" presStyleCnt="4"/>
      <dgm:spPr/>
      <dgm:t>
        <a:bodyPr/>
        <a:lstStyle/>
        <a:p>
          <a:endParaRPr lang="zh-TW" altLang="en-US"/>
        </a:p>
      </dgm:t>
    </dgm:pt>
    <dgm:pt modelId="{27925E6F-9DFE-4F0A-9C59-3BB67929D29B}" type="pres">
      <dgm:prSet presAssocID="{450494B6-7A45-44C3-8787-324CBCDC7867}" presName="childNode2" presStyleLbl="bgAcc1" presStyleIdx="3" presStyleCnt="4" custLinFactNeighborX="-10005" custLinFactNeighborY="2856">
        <dgm:presLayoutVars>
          <dgm:bulletEnabled val="1"/>
        </dgm:presLayoutVars>
      </dgm:prSet>
      <dgm:spPr/>
      <dgm:t>
        <a:bodyPr/>
        <a:lstStyle/>
        <a:p>
          <a:endParaRPr lang="zh-TW" altLang="en-US"/>
        </a:p>
      </dgm:t>
    </dgm:pt>
    <dgm:pt modelId="{4403E6C2-5D92-4847-8E96-F42AD4E2ADB1}" type="pres">
      <dgm:prSet presAssocID="{450494B6-7A45-44C3-8787-324CBCDC7867}" presName="childNode2tx" presStyleLbl="bgAcc1" presStyleIdx="3" presStyleCnt="4">
        <dgm:presLayoutVars>
          <dgm:bulletEnabled val="1"/>
        </dgm:presLayoutVars>
      </dgm:prSet>
      <dgm:spPr/>
      <dgm:t>
        <a:bodyPr/>
        <a:lstStyle/>
        <a:p>
          <a:endParaRPr lang="zh-TW" altLang="en-US"/>
        </a:p>
      </dgm:t>
    </dgm:pt>
    <dgm:pt modelId="{558BC79C-B5FF-4ABA-9AE6-654DE4C1628B}" type="pres">
      <dgm:prSet presAssocID="{450494B6-7A45-44C3-8787-324CBCDC7867}" presName="parentNode2" presStyleLbl="node1" presStyleIdx="3" presStyleCnt="4" custLinFactNeighborX="-6183">
        <dgm:presLayoutVars>
          <dgm:chMax val="0"/>
          <dgm:bulletEnabled val="1"/>
        </dgm:presLayoutVars>
      </dgm:prSet>
      <dgm:spPr/>
      <dgm:t>
        <a:bodyPr/>
        <a:lstStyle/>
        <a:p>
          <a:endParaRPr lang="zh-TW" altLang="en-US"/>
        </a:p>
      </dgm:t>
    </dgm:pt>
    <dgm:pt modelId="{C1C60719-11C0-429D-BF82-75FDA9110889}" type="pres">
      <dgm:prSet presAssocID="{450494B6-7A45-44C3-8787-324CBCDC7867}" presName="connSite2" presStyleCnt="0"/>
      <dgm:spPr/>
      <dgm:t>
        <a:bodyPr/>
        <a:lstStyle/>
        <a:p>
          <a:endParaRPr lang="zh-TW" altLang="en-US"/>
        </a:p>
      </dgm:t>
    </dgm:pt>
  </dgm:ptLst>
  <dgm:cxnLst>
    <dgm:cxn modelId="{5D68B975-87D8-4E00-A4B0-57ADA54FA6AA}" type="presOf" srcId="{A7C57BEB-1705-4FFD-9D47-6FE2D83492B8}" destId="{A6BA3798-15D9-484C-9717-C50DD4A74F84}" srcOrd="0" destOrd="0" presId="urn:microsoft.com/office/officeart/2005/8/layout/hProcess4"/>
    <dgm:cxn modelId="{A93E4A2D-E9DD-4561-9B83-681F6D998459}" type="presOf" srcId="{37A71B6F-57A6-4282-8397-BE24B7B93FFF}" destId="{59BE18D6-62BC-43F4-AA45-8322A4676462}" srcOrd="1" destOrd="0" presId="urn:microsoft.com/office/officeart/2005/8/layout/hProcess4"/>
    <dgm:cxn modelId="{736F301F-B57A-4223-9DCA-A71125429775}" type="presOf" srcId="{ADF10920-DE95-4ACE-A878-877068BDA7D2}" destId="{A60EF087-48BD-4CD9-A2B7-75DA273DEE9C}" srcOrd="0" destOrd="0" presId="urn:microsoft.com/office/officeart/2005/8/layout/hProcess4"/>
    <dgm:cxn modelId="{0B6AA156-6C85-4196-A643-498244085B12}" srcId="{F4C19582-2201-4464-80BC-7548178C5FE2}" destId="{37A71B6F-57A6-4282-8397-BE24B7B93FFF}" srcOrd="0" destOrd="0" parTransId="{813C12E9-8F89-4439-A348-65A724A6B8E3}" sibTransId="{2538C605-B1BA-4C36-BD2F-87FF4679F5D9}"/>
    <dgm:cxn modelId="{517CE0E0-A67E-400E-ADC0-4BA35E60EBDF}" srcId="{A7C57BEB-1705-4FFD-9D47-6FE2D83492B8}" destId="{450494B6-7A45-44C3-8787-324CBCDC7867}" srcOrd="3" destOrd="0" parTransId="{7B052FFA-332A-4416-99AB-6067A0A2B5C1}" sibTransId="{8E479EB1-22B2-4965-ABAB-9D334DC9E107}"/>
    <dgm:cxn modelId="{354FDCEF-DDDA-4EAD-B8D1-40F26C7585AF}" type="presOf" srcId="{450494B6-7A45-44C3-8787-324CBCDC7867}" destId="{558BC79C-B5FF-4ABA-9AE6-654DE4C1628B}" srcOrd="0" destOrd="0" presId="urn:microsoft.com/office/officeart/2005/8/layout/hProcess4"/>
    <dgm:cxn modelId="{20E21584-2F48-41ED-AF2F-F47EB52DDD4F}" type="presOf" srcId="{B0C3F649-FC6D-45DF-994F-B8159652964F}" destId="{B6998847-79F4-42D2-918D-C1AF840E146E}" srcOrd="0" destOrd="0" presId="urn:microsoft.com/office/officeart/2005/8/layout/hProcess4"/>
    <dgm:cxn modelId="{32606173-C73D-44F7-A6FE-32F3CC5E3944}" type="presOf" srcId="{BC68AB90-6107-4E04-8883-5328CD3B6D68}" destId="{DD4866BF-C45F-4DE5-B606-B9D09919A3D4}" srcOrd="0" destOrd="0" presId="urn:microsoft.com/office/officeart/2005/8/layout/hProcess4"/>
    <dgm:cxn modelId="{78B936C2-3933-44D8-849F-52F770DEA7EE}" type="presOf" srcId="{962FEE42-6570-4538-8525-1461F1714ECE}" destId="{B6F9699F-6AA8-47F1-8973-BC989AF5E363}" srcOrd="0" destOrd="0" presId="urn:microsoft.com/office/officeart/2005/8/layout/hProcess4"/>
    <dgm:cxn modelId="{0263A7F4-9565-4B22-8433-5F346F3C33A7}" srcId="{A7C57BEB-1705-4FFD-9D47-6FE2D83492B8}" destId="{962FEE42-6570-4538-8525-1461F1714ECE}" srcOrd="1" destOrd="0" parTransId="{48533BB3-BF5A-4D5A-BFA8-AC80FC12CAB5}" sibTransId="{8890DF11-9F74-4F4E-AB9F-C04B9C7AADCB}"/>
    <dgm:cxn modelId="{7997583F-CBD7-4FDF-B802-79C19EBA70C8}" srcId="{A7C57BEB-1705-4FFD-9D47-6FE2D83492B8}" destId="{BC68AB90-6107-4E04-8883-5328CD3B6D68}" srcOrd="0" destOrd="0" parTransId="{69DF4FEF-4E71-4C79-B0F1-8F1DF0CDB7D3}" sibTransId="{ADF10920-DE95-4ACE-A878-877068BDA7D2}"/>
    <dgm:cxn modelId="{813D098F-E27F-40DB-BACC-87DBB67CDE52}" srcId="{450494B6-7A45-44C3-8787-324CBCDC7867}" destId="{A12BB95D-0BC5-4BBB-87D9-67DE8C58AAC2}" srcOrd="0" destOrd="0" parTransId="{A8A2B6FC-71A7-41DC-B185-CE9F91915D15}" sibTransId="{5FA96E97-D36B-4740-A1D0-04813D4E572F}"/>
    <dgm:cxn modelId="{BCC8145B-A0CE-4E4A-98B8-D24B79D56466}" type="presOf" srcId="{A12BB95D-0BC5-4BBB-87D9-67DE8C58AAC2}" destId="{4403E6C2-5D92-4847-8E96-F42AD4E2ADB1}" srcOrd="1" destOrd="0" presId="urn:microsoft.com/office/officeart/2005/8/layout/hProcess4"/>
    <dgm:cxn modelId="{07357266-0B7C-46E0-99BE-5073F8F2A00C}" type="presOf" srcId="{6B64AC59-65CB-473B-947C-5194A91046E8}" destId="{0379256F-E0F6-4DCF-AC21-A4F0D08A60DF}" srcOrd="1" destOrd="0" presId="urn:microsoft.com/office/officeart/2005/8/layout/hProcess4"/>
    <dgm:cxn modelId="{BA5507C0-FC94-48A9-AD11-CD741BD438B5}" srcId="{962FEE42-6570-4538-8525-1461F1714ECE}" destId="{6B64AC59-65CB-473B-947C-5194A91046E8}" srcOrd="0" destOrd="0" parTransId="{077A0640-BC1D-421F-B739-29CAE726E930}" sibTransId="{5411192D-38D4-428B-B904-67E3ABA8463C}"/>
    <dgm:cxn modelId="{E62486D1-40C9-45D1-A15F-9656EB1E7BEC}" type="presOf" srcId="{B0C3F649-FC6D-45DF-994F-B8159652964F}" destId="{B98769EC-2175-4EC7-A774-3F1EF5B4C947}" srcOrd="1" destOrd="0" presId="urn:microsoft.com/office/officeart/2005/8/layout/hProcess4"/>
    <dgm:cxn modelId="{759549FC-E807-406C-A2EB-0F6523220730}" srcId="{BC68AB90-6107-4E04-8883-5328CD3B6D68}" destId="{B0C3F649-FC6D-45DF-994F-B8159652964F}" srcOrd="0" destOrd="0" parTransId="{12C460C8-11AF-4F4B-A870-404194BA0C95}" sibTransId="{9AFFE644-73CE-40E5-961A-3F1412C113DB}"/>
    <dgm:cxn modelId="{1BEEFA99-71E3-4020-BA6B-DCE45ECA3D95}" type="presOf" srcId="{37A71B6F-57A6-4282-8397-BE24B7B93FFF}" destId="{6CFFDF4D-F63F-4B85-A581-3BA3BE9C6182}" srcOrd="0" destOrd="0" presId="urn:microsoft.com/office/officeart/2005/8/layout/hProcess4"/>
    <dgm:cxn modelId="{9FF9FEF5-A16F-4A9E-B9D6-9C4F715F8D87}" type="presOf" srcId="{F4C19582-2201-4464-80BC-7548178C5FE2}" destId="{E9569B81-F8C5-444C-918A-E6CFF898C086}" srcOrd="0" destOrd="0" presId="urn:microsoft.com/office/officeart/2005/8/layout/hProcess4"/>
    <dgm:cxn modelId="{128D3D97-B9A4-4110-9E4B-C847B03F1E07}" type="presOf" srcId="{A12BB95D-0BC5-4BBB-87D9-67DE8C58AAC2}" destId="{27925E6F-9DFE-4F0A-9C59-3BB67929D29B}" srcOrd="0" destOrd="0" presId="urn:microsoft.com/office/officeart/2005/8/layout/hProcess4"/>
    <dgm:cxn modelId="{DE61F58A-E58B-46AF-8F02-1BD9C85229C8}" type="presOf" srcId="{6B64AC59-65CB-473B-947C-5194A91046E8}" destId="{FC596E79-4DBC-40E1-A225-504FDE53D285}" srcOrd="0" destOrd="0" presId="urn:microsoft.com/office/officeart/2005/8/layout/hProcess4"/>
    <dgm:cxn modelId="{067FF4C4-8F61-45D6-8E1D-CBBBD228C035}" type="presOf" srcId="{8890DF11-9F74-4F4E-AB9F-C04B9C7AADCB}" destId="{DF07D8C6-078A-4673-A5E1-015A0D517F9B}" srcOrd="0" destOrd="0" presId="urn:microsoft.com/office/officeart/2005/8/layout/hProcess4"/>
    <dgm:cxn modelId="{48EE369F-2FAF-4081-9A72-3B9B63649EF3}" srcId="{A7C57BEB-1705-4FFD-9D47-6FE2D83492B8}" destId="{F4C19582-2201-4464-80BC-7548178C5FE2}" srcOrd="2" destOrd="0" parTransId="{B67CB649-E4CC-476D-B32F-AF3B41BB7D53}" sibTransId="{DD02EC81-07AD-41FF-9DD0-F780E82A45CC}"/>
    <dgm:cxn modelId="{A1430CEF-9D67-4C21-B487-F3690A656D15}" type="presOf" srcId="{DD02EC81-07AD-41FF-9DD0-F780E82A45CC}" destId="{B171577D-5923-4DE7-80F1-2B6F86CB4F86}" srcOrd="0" destOrd="0" presId="urn:microsoft.com/office/officeart/2005/8/layout/hProcess4"/>
    <dgm:cxn modelId="{7EDDC2B1-1A87-49C4-BE33-49CB6EBFDC8B}" type="presParOf" srcId="{A6BA3798-15D9-484C-9717-C50DD4A74F84}" destId="{BAD70B71-A625-41F7-85AF-93CCE3E0E660}" srcOrd="0" destOrd="0" presId="urn:microsoft.com/office/officeart/2005/8/layout/hProcess4"/>
    <dgm:cxn modelId="{76220106-EC84-48A3-BF13-6B4A5E1A2E67}" type="presParOf" srcId="{A6BA3798-15D9-484C-9717-C50DD4A74F84}" destId="{A3522B52-EFE6-4EC5-BA14-7AC6BA19DD75}" srcOrd="1" destOrd="0" presId="urn:microsoft.com/office/officeart/2005/8/layout/hProcess4"/>
    <dgm:cxn modelId="{3E71B1F0-D2CB-408D-8079-3A96EF7E9E53}" type="presParOf" srcId="{A6BA3798-15D9-484C-9717-C50DD4A74F84}" destId="{471CC25C-EA2B-4805-8B9F-3181537533CF}" srcOrd="2" destOrd="0" presId="urn:microsoft.com/office/officeart/2005/8/layout/hProcess4"/>
    <dgm:cxn modelId="{97A3AF88-D47A-4D5A-A1BC-58A875C2F901}" type="presParOf" srcId="{471CC25C-EA2B-4805-8B9F-3181537533CF}" destId="{7D9744EC-C33D-47E4-8985-E958BD44D3B2}" srcOrd="0" destOrd="0" presId="urn:microsoft.com/office/officeart/2005/8/layout/hProcess4"/>
    <dgm:cxn modelId="{391C661E-9E81-4629-B29D-81E155082C49}" type="presParOf" srcId="{7D9744EC-C33D-47E4-8985-E958BD44D3B2}" destId="{B7DEC519-E95D-4A42-9AED-912D277750AF}" srcOrd="0" destOrd="0" presId="urn:microsoft.com/office/officeart/2005/8/layout/hProcess4"/>
    <dgm:cxn modelId="{B93AE215-02DC-43DE-979A-A1D683424D4E}" type="presParOf" srcId="{7D9744EC-C33D-47E4-8985-E958BD44D3B2}" destId="{B6998847-79F4-42D2-918D-C1AF840E146E}" srcOrd="1" destOrd="0" presId="urn:microsoft.com/office/officeart/2005/8/layout/hProcess4"/>
    <dgm:cxn modelId="{AE10F4A5-3019-49A7-8403-35FA9142FCFE}" type="presParOf" srcId="{7D9744EC-C33D-47E4-8985-E958BD44D3B2}" destId="{B98769EC-2175-4EC7-A774-3F1EF5B4C947}" srcOrd="2" destOrd="0" presId="urn:microsoft.com/office/officeart/2005/8/layout/hProcess4"/>
    <dgm:cxn modelId="{108E8091-4822-4313-A0F1-78CC7718A8EA}" type="presParOf" srcId="{7D9744EC-C33D-47E4-8985-E958BD44D3B2}" destId="{DD4866BF-C45F-4DE5-B606-B9D09919A3D4}" srcOrd="3" destOrd="0" presId="urn:microsoft.com/office/officeart/2005/8/layout/hProcess4"/>
    <dgm:cxn modelId="{EF122C80-274F-46CC-B6B9-F1E7A0745F59}" type="presParOf" srcId="{7D9744EC-C33D-47E4-8985-E958BD44D3B2}" destId="{80E2A4C6-16D3-455A-9BE5-3F09E5654368}" srcOrd="4" destOrd="0" presId="urn:microsoft.com/office/officeart/2005/8/layout/hProcess4"/>
    <dgm:cxn modelId="{938DA509-5FBC-4E90-818F-F0EF17EB4B06}" type="presParOf" srcId="{471CC25C-EA2B-4805-8B9F-3181537533CF}" destId="{A60EF087-48BD-4CD9-A2B7-75DA273DEE9C}" srcOrd="1" destOrd="0" presId="urn:microsoft.com/office/officeart/2005/8/layout/hProcess4"/>
    <dgm:cxn modelId="{0DE305A4-0CA8-451D-B887-71DFFD10C7CE}" type="presParOf" srcId="{471CC25C-EA2B-4805-8B9F-3181537533CF}" destId="{9D3DFC09-69F8-4BC5-B335-55D207F426A0}" srcOrd="2" destOrd="0" presId="urn:microsoft.com/office/officeart/2005/8/layout/hProcess4"/>
    <dgm:cxn modelId="{47AF2BB1-2DEB-4465-A7E7-6EDB9A8E9F16}" type="presParOf" srcId="{9D3DFC09-69F8-4BC5-B335-55D207F426A0}" destId="{ECA977DE-7A9E-4B33-BB06-94C80EF9FCC1}" srcOrd="0" destOrd="0" presId="urn:microsoft.com/office/officeart/2005/8/layout/hProcess4"/>
    <dgm:cxn modelId="{633751F1-A30C-4FEB-8A19-0048E6522A45}" type="presParOf" srcId="{9D3DFC09-69F8-4BC5-B335-55D207F426A0}" destId="{FC596E79-4DBC-40E1-A225-504FDE53D285}" srcOrd="1" destOrd="0" presId="urn:microsoft.com/office/officeart/2005/8/layout/hProcess4"/>
    <dgm:cxn modelId="{0CB6E005-A21C-404C-B418-884C0BD27F88}" type="presParOf" srcId="{9D3DFC09-69F8-4BC5-B335-55D207F426A0}" destId="{0379256F-E0F6-4DCF-AC21-A4F0D08A60DF}" srcOrd="2" destOrd="0" presId="urn:microsoft.com/office/officeart/2005/8/layout/hProcess4"/>
    <dgm:cxn modelId="{992739A8-5616-4DA5-A40F-C3DD4A133E86}" type="presParOf" srcId="{9D3DFC09-69F8-4BC5-B335-55D207F426A0}" destId="{B6F9699F-6AA8-47F1-8973-BC989AF5E363}" srcOrd="3" destOrd="0" presId="urn:microsoft.com/office/officeart/2005/8/layout/hProcess4"/>
    <dgm:cxn modelId="{34C1AC09-C50E-4D51-8830-889C8CAAD7A2}" type="presParOf" srcId="{9D3DFC09-69F8-4BC5-B335-55D207F426A0}" destId="{520EBA25-7D40-491C-8BA9-26F3B89D1D37}" srcOrd="4" destOrd="0" presId="urn:microsoft.com/office/officeart/2005/8/layout/hProcess4"/>
    <dgm:cxn modelId="{B8B4663C-9686-483C-A3E9-B75C924C24BC}" type="presParOf" srcId="{471CC25C-EA2B-4805-8B9F-3181537533CF}" destId="{DF07D8C6-078A-4673-A5E1-015A0D517F9B}" srcOrd="3" destOrd="0" presId="urn:microsoft.com/office/officeart/2005/8/layout/hProcess4"/>
    <dgm:cxn modelId="{7B08E87D-BB77-437B-9DEF-5A419547EA2E}" type="presParOf" srcId="{471CC25C-EA2B-4805-8B9F-3181537533CF}" destId="{3DCA334F-9865-4D14-8F7C-391AE03A4774}" srcOrd="4" destOrd="0" presId="urn:microsoft.com/office/officeart/2005/8/layout/hProcess4"/>
    <dgm:cxn modelId="{529D6F98-17D6-4594-BF43-73A7E62E27D7}" type="presParOf" srcId="{3DCA334F-9865-4D14-8F7C-391AE03A4774}" destId="{67770BBD-861E-4795-BC19-1665C57105E5}" srcOrd="0" destOrd="0" presId="urn:microsoft.com/office/officeart/2005/8/layout/hProcess4"/>
    <dgm:cxn modelId="{420111B9-E633-4F5C-841A-8ADEAA097C44}" type="presParOf" srcId="{3DCA334F-9865-4D14-8F7C-391AE03A4774}" destId="{6CFFDF4D-F63F-4B85-A581-3BA3BE9C6182}" srcOrd="1" destOrd="0" presId="urn:microsoft.com/office/officeart/2005/8/layout/hProcess4"/>
    <dgm:cxn modelId="{190AD9C6-286B-4B26-AE80-A70256C53A1E}" type="presParOf" srcId="{3DCA334F-9865-4D14-8F7C-391AE03A4774}" destId="{59BE18D6-62BC-43F4-AA45-8322A4676462}" srcOrd="2" destOrd="0" presId="urn:microsoft.com/office/officeart/2005/8/layout/hProcess4"/>
    <dgm:cxn modelId="{5D60830E-5D16-4A4D-AC30-7D08814212DE}" type="presParOf" srcId="{3DCA334F-9865-4D14-8F7C-391AE03A4774}" destId="{E9569B81-F8C5-444C-918A-E6CFF898C086}" srcOrd="3" destOrd="0" presId="urn:microsoft.com/office/officeart/2005/8/layout/hProcess4"/>
    <dgm:cxn modelId="{ED49DC99-2D62-40CE-A7DF-7AFABDF51E3A}" type="presParOf" srcId="{3DCA334F-9865-4D14-8F7C-391AE03A4774}" destId="{5FB99DE8-5ED8-4B90-954B-6E0C67978B16}" srcOrd="4" destOrd="0" presId="urn:microsoft.com/office/officeart/2005/8/layout/hProcess4"/>
    <dgm:cxn modelId="{DC8740A2-9886-42C7-8D86-9C8D5F3F0DFD}" type="presParOf" srcId="{471CC25C-EA2B-4805-8B9F-3181537533CF}" destId="{B171577D-5923-4DE7-80F1-2B6F86CB4F86}" srcOrd="5" destOrd="0" presId="urn:microsoft.com/office/officeart/2005/8/layout/hProcess4"/>
    <dgm:cxn modelId="{312E8980-F087-4D2F-ACB2-7CFB6B38447C}" type="presParOf" srcId="{471CC25C-EA2B-4805-8B9F-3181537533CF}" destId="{480185B2-E1AA-45D9-8DD2-65FF8728E031}" srcOrd="6" destOrd="0" presId="urn:microsoft.com/office/officeart/2005/8/layout/hProcess4"/>
    <dgm:cxn modelId="{902A0329-FA9A-4D2F-987B-AE760F2F8D03}" type="presParOf" srcId="{480185B2-E1AA-45D9-8DD2-65FF8728E031}" destId="{BB9C35A6-2231-4E1F-9085-5B4E3C932DAF}" srcOrd="0" destOrd="0" presId="urn:microsoft.com/office/officeart/2005/8/layout/hProcess4"/>
    <dgm:cxn modelId="{E596BFF3-6AF9-47BF-8E70-CB8EF7A3BAEF}" type="presParOf" srcId="{480185B2-E1AA-45D9-8DD2-65FF8728E031}" destId="{27925E6F-9DFE-4F0A-9C59-3BB67929D29B}" srcOrd="1" destOrd="0" presId="urn:microsoft.com/office/officeart/2005/8/layout/hProcess4"/>
    <dgm:cxn modelId="{10AC4F03-2193-4B69-BB0D-FAAB5564593B}" type="presParOf" srcId="{480185B2-E1AA-45D9-8DD2-65FF8728E031}" destId="{4403E6C2-5D92-4847-8E96-F42AD4E2ADB1}" srcOrd="2" destOrd="0" presId="urn:microsoft.com/office/officeart/2005/8/layout/hProcess4"/>
    <dgm:cxn modelId="{23F663FF-A87D-4CF9-A240-E3A2988AD1BB}" type="presParOf" srcId="{480185B2-E1AA-45D9-8DD2-65FF8728E031}" destId="{558BC79C-B5FF-4ABA-9AE6-654DE4C1628B}" srcOrd="3" destOrd="0" presId="urn:microsoft.com/office/officeart/2005/8/layout/hProcess4"/>
    <dgm:cxn modelId="{29E4115E-6678-4400-9537-BDC3B7C5441A}" type="presParOf" srcId="{480185B2-E1AA-45D9-8DD2-65FF8728E031}" destId="{C1C60719-11C0-429D-BF82-75FDA911088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98847-79F4-42D2-918D-C1AF840E146E}">
      <dsp:nvSpPr>
        <dsp:cNvPr id="0" name=""/>
        <dsp:cNvSpPr/>
      </dsp:nvSpPr>
      <dsp:spPr>
        <a:xfrm>
          <a:off x="545673" y="1258960"/>
          <a:ext cx="1738244" cy="1433688"/>
        </a:xfrm>
        <a:prstGeom prst="roundRect">
          <a:avLst>
            <a:gd name="adj" fmla="val 10000"/>
          </a:avLst>
        </a:prstGeom>
        <a:noFill/>
        <a:ln w="55000" cap="flat" cmpd="thickThin" algn="ctr">
          <a:solidFill>
            <a:srgbClr val="F54D5D"/>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155700">
            <a:lnSpc>
              <a:spcPct val="90000"/>
            </a:lnSpc>
            <a:spcBef>
              <a:spcPct val="0"/>
            </a:spcBef>
            <a:spcAft>
              <a:spcPct val="15000"/>
            </a:spcAft>
            <a:buChar char="••"/>
          </a:pPr>
          <a:endParaRPr lang="zh-TW" altLang="en-US" sz="2600" b="1" kern="1200" dirty="0">
            <a:latin typeface="微軟正黑體" panose="020B0604030504040204" pitchFamily="34" charset="-120"/>
            <a:ea typeface="微軟正黑體" panose="020B0604030504040204" pitchFamily="34" charset="-120"/>
            <a:cs typeface="+mn-cs"/>
          </a:endParaRPr>
        </a:p>
      </dsp:txBody>
      <dsp:txXfrm>
        <a:off x="578666" y="1291953"/>
        <a:ext cx="1672258" cy="1060483"/>
      </dsp:txXfrm>
    </dsp:sp>
    <dsp:sp modelId="{A60EF087-48BD-4CD9-A2B7-75DA273DEE9C}">
      <dsp:nvSpPr>
        <dsp:cNvPr id="0" name=""/>
        <dsp:cNvSpPr/>
      </dsp:nvSpPr>
      <dsp:spPr>
        <a:xfrm>
          <a:off x="1491968" y="1799559"/>
          <a:ext cx="1664281" cy="1664281"/>
        </a:xfrm>
        <a:prstGeom prst="leftCircularArrow">
          <a:avLst>
            <a:gd name="adj1" fmla="val 4034"/>
            <a:gd name="adj2" fmla="val 506954"/>
            <a:gd name="adj3" fmla="val 2317987"/>
            <a:gd name="adj4" fmla="val 9060011"/>
            <a:gd name="adj5" fmla="val 4706"/>
          </a:avLst>
        </a:prstGeom>
        <a:solidFill>
          <a:srgbClr val="F54D5D"/>
        </a:solidFill>
        <a:ln>
          <a:solidFill>
            <a:srgbClr val="F54D5D"/>
          </a:solidFill>
        </a:ln>
        <a:effectLst/>
      </dsp:spPr>
      <dsp:style>
        <a:lnRef idx="0">
          <a:scrgbClr r="0" g="0" b="0"/>
        </a:lnRef>
        <a:fillRef idx="1">
          <a:scrgbClr r="0" g="0" b="0"/>
        </a:fillRef>
        <a:effectRef idx="0">
          <a:scrgbClr r="0" g="0" b="0"/>
        </a:effectRef>
        <a:fontRef idx="minor">
          <a:schemeClr val="lt1"/>
        </a:fontRef>
      </dsp:style>
    </dsp:sp>
    <dsp:sp modelId="{DD4866BF-C45F-4DE5-B606-B9D09919A3D4}">
      <dsp:nvSpPr>
        <dsp:cNvPr id="0" name=""/>
        <dsp:cNvSpPr/>
      </dsp:nvSpPr>
      <dsp:spPr>
        <a:xfrm>
          <a:off x="887355" y="2385431"/>
          <a:ext cx="1545106" cy="614437"/>
        </a:xfrm>
        <a:prstGeom prst="roundRect">
          <a:avLst>
            <a:gd name="adj" fmla="val 10000"/>
          </a:avLst>
        </a:prstGeom>
        <a:solidFill>
          <a:srgbClr val="F54D5D"/>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1"/>
              </a:solidFill>
              <a:latin typeface="微軟正黑體" panose="020B0604030504040204" pitchFamily="34" charset="-120"/>
              <a:ea typeface="微軟正黑體" panose="020B0604030504040204" pitchFamily="34" charset="-120"/>
            </a:rPr>
            <a:t>2</a:t>
          </a:r>
          <a:r>
            <a:rPr lang="zh-TW" altLang="en-US" sz="2800" b="1" kern="1200"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905351" y="2403427"/>
        <a:ext cx="1509114" cy="578445"/>
      </dsp:txXfrm>
    </dsp:sp>
    <dsp:sp modelId="{FC596E79-4DBC-40E1-A225-504FDE53D285}">
      <dsp:nvSpPr>
        <dsp:cNvPr id="0" name=""/>
        <dsp:cNvSpPr/>
      </dsp:nvSpPr>
      <dsp:spPr>
        <a:xfrm>
          <a:off x="2488056" y="1272608"/>
          <a:ext cx="1738244" cy="1433688"/>
        </a:xfrm>
        <a:prstGeom prst="roundRect">
          <a:avLst>
            <a:gd name="adj" fmla="val 10000"/>
          </a:avLst>
        </a:prstGeom>
        <a:solidFill>
          <a:schemeClr val="lt1">
            <a:alpha val="90000"/>
            <a:hueOff val="0"/>
            <a:satOff val="0"/>
            <a:lumOff val="0"/>
            <a:alphaOff val="0"/>
          </a:schemeClr>
        </a:solidFill>
        <a:ln w="55000" cap="flat" cmpd="thickThin" algn="ctr">
          <a:solidFill>
            <a:srgbClr val="34B8DC"/>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155700">
            <a:lnSpc>
              <a:spcPct val="90000"/>
            </a:lnSpc>
            <a:spcBef>
              <a:spcPct val="0"/>
            </a:spcBef>
            <a:spcAft>
              <a:spcPct val="15000"/>
            </a:spcAft>
            <a:buChar char="••"/>
          </a:pPr>
          <a:endParaRPr lang="zh-TW" altLang="en-US" sz="2600" b="1" kern="1200" dirty="0">
            <a:latin typeface="微軟正黑體" panose="020B0604030504040204" pitchFamily="34" charset="-120"/>
            <a:ea typeface="微軟正黑體" panose="020B0604030504040204" pitchFamily="34" charset="-120"/>
            <a:cs typeface="+mn-cs"/>
          </a:endParaRPr>
        </a:p>
      </dsp:txBody>
      <dsp:txXfrm>
        <a:off x="2521049" y="1612820"/>
        <a:ext cx="1672258" cy="1060483"/>
      </dsp:txXfrm>
    </dsp:sp>
    <dsp:sp modelId="{DF07D8C6-078A-4673-A5E1-015A0D517F9B}">
      <dsp:nvSpPr>
        <dsp:cNvPr id="0" name=""/>
        <dsp:cNvSpPr/>
      </dsp:nvSpPr>
      <dsp:spPr>
        <a:xfrm>
          <a:off x="3480021" y="452787"/>
          <a:ext cx="1910362" cy="1910362"/>
        </a:xfrm>
        <a:prstGeom prst="circularArrow">
          <a:avLst>
            <a:gd name="adj1" fmla="val 3514"/>
            <a:gd name="adj2" fmla="val 436167"/>
            <a:gd name="adj3" fmla="val 19418896"/>
            <a:gd name="adj4" fmla="val 12606084"/>
            <a:gd name="adj5" fmla="val 4100"/>
          </a:avLst>
        </a:prstGeom>
        <a:solidFill>
          <a:srgbClr val="34B8DC"/>
        </a:solidFill>
        <a:ln>
          <a:noFill/>
        </a:ln>
        <a:effectLst/>
      </dsp:spPr>
      <dsp:style>
        <a:lnRef idx="0">
          <a:scrgbClr r="0" g="0" b="0"/>
        </a:lnRef>
        <a:fillRef idx="1">
          <a:scrgbClr r="0" g="0" b="0"/>
        </a:fillRef>
        <a:effectRef idx="0">
          <a:scrgbClr r="0" g="0" b="0"/>
        </a:effectRef>
        <a:fontRef idx="minor">
          <a:schemeClr val="lt1"/>
        </a:fontRef>
      </dsp:style>
    </dsp:sp>
    <dsp:sp modelId="{B6F9699F-6AA8-47F1-8973-BC989AF5E363}">
      <dsp:nvSpPr>
        <dsp:cNvPr id="0" name=""/>
        <dsp:cNvSpPr/>
      </dsp:nvSpPr>
      <dsp:spPr>
        <a:xfrm>
          <a:off x="2899203" y="965389"/>
          <a:ext cx="1545106" cy="614437"/>
        </a:xfrm>
        <a:prstGeom prst="roundRect">
          <a:avLst>
            <a:gd name="adj" fmla="val 10000"/>
          </a:avLst>
        </a:prstGeom>
        <a:solidFill>
          <a:srgbClr val="34B8DC"/>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1"/>
              </a:solidFill>
              <a:latin typeface="微軟正黑體" panose="020B0604030504040204" pitchFamily="34" charset="-120"/>
              <a:ea typeface="微軟正黑體" panose="020B0604030504040204" pitchFamily="34" charset="-120"/>
            </a:rPr>
            <a:t>3</a:t>
          </a:r>
          <a:r>
            <a:rPr lang="zh-TW" altLang="en-US" sz="2800" b="1" kern="1200"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2917199" y="983385"/>
        <a:ext cx="1509114" cy="578445"/>
      </dsp:txXfrm>
    </dsp:sp>
    <dsp:sp modelId="{6CFFDF4D-F63F-4B85-A581-3BA3BE9C6182}">
      <dsp:nvSpPr>
        <dsp:cNvPr id="0" name=""/>
        <dsp:cNvSpPr/>
      </dsp:nvSpPr>
      <dsp:spPr>
        <a:xfrm>
          <a:off x="4520758" y="1286257"/>
          <a:ext cx="1738244" cy="1433688"/>
        </a:xfrm>
        <a:prstGeom prst="roundRect">
          <a:avLst>
            <a:gd name="adj" fmla="val 10000"/>
          </a:avLst>
        </a:prstGeom>
        <a:noFill/>
        <a:ln w="55000" cap="flat" cmpd="thickThin" algn="ctr">
          <a:solidFill>
            <a:srgbClr val="8DD51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endParaRPr lang="zh-TW" altLang="en-US" sz="2400" b="1" kern="1200" dirty="0">
            <a:latin typeface="微軟正黑體" panose="020B0604030504040204" pitchFamily="34" charset="-120"/>
            <a:ea typeface="微軟正黑體" panose="020B0604030504040204" pitchFamily="34" charset="-120"/>
            <a:cs typeface="+mn-cs"/>
          </a:endParaRPr>
        </a:p>
      </dsp:txBody>
      <dsp:txXfrm>
        <a:off x="4553751" y="1319250"/>
        <a:ext cx="1672258" cy="1060483"/>
      </dsp:txXfrm>
    </dsp:sp>
    <dsp:sp modelId="{B171577D-5923-4DE7-80F1-2B6F86CB4F86}">
      <dsp:nvSpPr>
        <dsp:cNvPr id="0" name=""/>
        <dsp:cNvSpPr/>
      </dsp:nvSpPr>
      <dsp:spPr>
        <a:xfrm>
          <a:off x="5548582" y="1798923"/>
          <a:ext cx="1710891" cy="1710891"/>
        </a:xfrm>
        <a:prstGeom prst="leftCircularArrow">
          <a:avLst>
            <a:gd name="adj1" fmla="val 3924"/>
            <a:gd name="adj2" fmla="val 491834"/>
            <a:gd name="adj3" fmla="val 2336292"/>
            <a:gd name="adj4" fmla="val 9093437"/>
            <a:gd name="adj5" fmla="val 4578"/>
          </a:avLst>
        </a:prstGeom>
        <a:solidFill>
          <a:srgbClr val="00BF19"/>
        </a:solidFill>
        <a:ln>
          <a:solidFill>
            <a:srgbClr val="8DD519"/>
          </a:solidFill>
        </a:ln>
        <a:effectLst/>
      </dsp:spPr>
      <dsp:style>
        <a:lnRef idx="0">
          <a:scrgbClr r="0" g="0" b="0"/>
        </a:lnRef>
        <a:fillRef idx="1">
          <a:scrgbClr r="0" g="0" b="0"/>
        </a:fillRef>
        <a:effectRef idx="0">
          <a:scrgbClr r="0" g="0" b="0"/>
        </a:effectRef>
        <a:fontRef idx="minor">
          <a:schemeClr val="lt1"/>
        </a:fontRef>
      </dsp:style>
    </dsp:sp>
    <dsp:sp modelId="{E9569B81-F8C5-444C-918A-E6CFF898C086}">
      <dsp:nvSpPr>
        <dsp:cNvPr id="0" name=""/>
        <dsp:cNvSpPr/>
      </dsp:nvSpPr>
      <dsp:spPr>
        <a:xfrm>
          <a:off x="4943235" y="2412724"/>
          <a:ext cx="1545106" cy="614437"/>
        </a:xfrm>
        <a:prstGeom prst="roundRect">
          <a:avLst>
            <a:gd name="adj" fmla="val 10000"/>
          </a:avLst>
        </a:prstGeom>
        <a:solidFill>
          <a:srgbClr val="00BF19"/>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1"/>
              </a:solidFill>
              <a:latin typeface="微軟正黑體" panose="020B0604030504040204" pitchFamily="34" charset="-120"/>
              <a:ea typeface="微軟正黑體" panose="020B0604030504040204" pitchFamily="34" charset="-120"/>
            </a:rPr>
            <a:t>2</a:t>
          </a:r>
          <a:r>
            <a:rPr lang="zh-TW" altLang="en-US" sz="2800" b="1" kern="1200"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4961231" y="2430720"/>
        <a:ext cx="1509114" cy="578445"/>
      </dsp:txXfrm>
    </dsp:sp>
    <dsp:sp modelId="{27925E6F-9DFE-4F0A-9C59-3BB67929D29B}">
      <dsp:nvSpPr>
        <dsp:cNvPr id="0" name=""/>
        <dsp:cNvSpPr/>
      </dsp:nvSpPr>
      <dsp:spPr>
        <a:xfrm>
          <a:off x="6584262" y="1313554"/>
          <a:ext cx="1738244" cy="1433688"/>
        </a:xfrm>
        <a:prstGeom prst="roundRect">
          <a:avLst>
            <a:gd name="adj" fmla="val 10000"/>
          </a:avLst>
        </a:prstGeom>
        <a:noFill/>
        <a:ln w="55000" cap="flat" cmpd="thickThin" algn="ctr">
          <a:solidFill>
            <a:srgbClr val="E7B603"/>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endParaRPr lang="zh-TW" altLang="en-US" sz="2400" b="1" kern="1200" dirty="0">
            <a:latin typeface="微軟正黑體" panose="020B0604030504040204" pitchFamily="34" charset="-120"/>
            <a:ea typeface="微軟正黑體" panose="020B0604030504040204" pitchFamily="34" charset="-120"/>
            <a:cs typeface="+mn-cs"/>
          </a:endParaRPr>
        </a:p>
      </dsp:txBody>
      <dsp:txXfrm>
        <a:off x="6617255" y="1653766"/>
        <a:ext cx="1672258" cy="1060483"/>
      </dsp:txXfrm>
    </dsp:sp>
    <dsp:sp modelId="{558BC79C-B5FF-4ABA-9AE6-654DE4C1628B}">
      <dsp:nvSpPr>
        <dsp:cNvPr id="0" name=""/>
        <dsp:cNvSpPr/>
      </dsp:nvSpPr>
      <dsp:spPr>
        <a:xfrm>
          <a:off x="7048916" y="965389"/>
          <a:ext cx="1545106" cy="614437"/>
        </a:xfrm>
        <a:prstGeom prst="roundRect">
          <a:avLst>
            <a:gd name="adj" fmla="val 10000"/>
          </a:avLst>
        </a:prstGeom>
        <a:solidFill>
          <a:srgbClr val="F9B62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微軟正黑體" panose="020B0604030504040204" pitchFamily="34" charset="-120"/>
              <a:ea typeface="微軟正黑體" panose="020B0604030504040204" pitchFamily="34" charset="-120"/>
            </a:rPr>
            <a:t>2</a:t>
          </a:r>
          <a:r>
            <a:rPr lang="zh-TW" sz="2800" b="1" kern="1200" dirty="0" smtClean="0">
              <a:solidFill>
                <a:schemeClr val="tx1"/>
              </a:solidFill>
              <a:latin typeface="微軟正黑體" panose="020B0604030504040204" pitchFamily="34" charset="-120"/>
              <a:ea typeface="微軟正黑體" panose="020B0604030504040204" pitchFamily="34" charset="-120"/>
            </a:rPr>
            <a:t>節</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7066912" y="983385"/>
        <a:ext cx="1509114" cy="5784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2A60-6A7A-4C11-89A8-DAC4465319B2}" type="datetimeFigureOut">
              <a:rPr lang="zh-TW" altLang="en-US" smtClean="0"/>
              <a:t>2020/11/5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BB802-41F7-4709-A9DC-DF328AF4D336}" type="slidenum">
              <a:rPr lang="zh-TW" altLang="en-US" smtClean="0"/>
              <a:t>‹#›</a:t>
            </a:fld>
            <a:endParaRPr lang="zh-TW" altLang="en-US"/>
          </a:p>
        </p:txBody>
      </p:sp>
    </p:spTree>
    <p:extLst>
      <p:ext uri="{BB962C8B-B14F-4D97-AF65-F5344CB8AC3E}">
        <p14:creationId xmlns:p14="http://schemas.microsoft.com/office/powerpoint/2010/main" val="20141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4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345B236E-2722-4E96-8448-A1977D968B86}" type="slidenum">
              <a:rPr lang="zh-TW" altLang="en-US" smtClean="0">
                <a:solidFill>
                  <a:srgbClr val="000000"/>
                </a:solidFill>
              </a:rPr>
              <a:pPr eaLnBrk="1" fontAlgn="base" hangingPunct="1">
                <a:spcBef>
                  <a:spcPct val="0"/>
                </a:spcBef>
                <a:spcAft>
                  <a:spcPct val="0"/>
                </a:spcAft>
              </a:pPr>
              <a:t>3</a:t>
            </a:fld>
            <a:endParaRPr lang="en-US" altLang="zh-TW"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z="1800" smtClean="0"/>
              <a:t>提供教師各種心智圖表，引導學生思維策略等工具。</a:t>
            </a:r>
          </a:p>
        </p:txBody>
      </p:sp>
      <p:sp>
        <p:nvSpPr>
          <p:cNvPr id="135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BDFF04F3-70C5-4CF9-9BAE-FD2B4597E39A}" type="slidenum">
              <a:rPr lang="zh-TW" altLang="en-US" smtClean="0">
                <a:solidFill>
                  <a:srgbClr val="000000"/>
                </a:solidFill>
              </a:rPr>
              <a:pPr eaLnBrk="1" fontAlgn="base" hangingPunct="1">
                <a:spcBef>
                  <a:spcPct val="0"/>
                </a:spcBef>
                <a:spcAft>
                  <a:spcPct val="0"/>
                </a:spcAft>
              </a:pPr>
              <a:t>26</a:t>
            </a:fld>
            <a:endParaRPr lang="en-US" altLang="zh-TW"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endParaRPr lang="zh-TW" altLang="en-US" dirty="0">
              <a:solidFill>
                <a:schemeClr val="accent5"/>
              </a:solidFill>
            </a:endParaRPr>
          </a:p>
        </p:txBody>
      </p:sp>
      <p:sp>
        <p:nvSpPr>
          <p:cNvPr id="77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BDA9080E-ED0F-4AAA-94D9-DA4891D6BF7F}" type="slidenum">
              <a:rPr lang="zh-TW" altLang="en-US" smtClean="0">
                <a:solidFill>
                  <a:srgbClr val="000000"/>
                </a:solidFill>
              </a:rPr>
              <a:pPr eaLnBrk="1" fontAlgn="base" hangingPunct="1">
                <a:spcBef>
                  <a:spcPct val="0"/>
                </a:spcBef>
                <a:spcAft>
                  <a:spcPct val="0"/>
                </a:spcAft>
              </a:pPr>
              <a:t>4</a:t>
            </a:fld>
            <a:endParaRPr lang="en-US" altLang="zh-TW"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引自十二年國民基本教育自然科學領域國民中小學暨普通型高級中等學校課程綱要</a:t>
            </a:r>
            <a:endParaRPr lang="en-US" altLang="zh-TW" smtClean="0"/>
          </a:p>
          <a:p>
            <a:pPr eaLnBrk="1" hangingPunct="1">
              <a:spcBef>
                <a:spcPct val="0"/>
              </a:spcBef>
            </a:pPr>
            <a:r>
              <a:rPr lang="en-US" altLang="zh-TW" smtClean="0"/>
              <a:t>P.8</a:t>
            </a:r>
          </a:p>
          <a:p>
            <a:pPr eaLnBrk="1" hangingPunct="1">
              <a:spcBef>
                <a:spcPct val="0"/>
              </a:spcBef>
            </a:pPr>
            <a:endParaRPr lang="en-US" altLang="zh-TW" smtClean="0"/>
          </a:p>
          <a:p>
            <a:pPr eaLnBrk="1" hangingPunct="1">
              <a:spcBef>
                <a:spcPct val="0"/>
              </a:spcBef>
            </a:pPr>
            <a:r>
              <a:rPr lang="zh-TW" altLang="en-US" smtClean="0"/>
              <a:t>本領域課程中「學習表現」與「學習內容」兩者關係至為密切、互為表裡。前者為預期各學習階段學生面對科學相關問題時，展現的科學探究能力與科學態度之學習表現。後者則展現本階段學生，認識當前人類對自然界探索所累積的系統性科學知識，也是作為探究解決問題過程中必要的起點基礎。自然科學課程應引導學生經由探究、閱讀及實作等多元方式，習得科學探究能力、養成科學態度，以獲得對科學知識內容的理解與應用能力。</a:t>
            </a:r>
          </a:p>
          <a:p>
            <a:pPr eaLnBrk="1" hangingPunct="1">
              <a:spcBef>
                <a:spcPct val="0"/>
              </a:spcBef>
            </a:pPr>
            <a:endParaRPr lang="en-US" altLang="zh-TW" smtClean="0"/>
          </a:p>
          <a:p>
            <a:pPr eaLnBrk="1" hangingPunct="1">
              <a:spcBef>
                <a:spcPct val="0"/>
              </a:spcBef>
            </a:pPr>
            <a:r>
              <a:rPr lang="en-US" altLang="zh-TW" smtClean="0"/>
              <a:t>(</a:t>
            </a:r>
            <a:r>
              <a:rPr lang="zh-TW" altLang="en-US" smtClean="0"/>
              <a:t>九貫以八個基本能力要項來開展各階段學習內容</a:t>
            </a:r>
            <a:r>
              <a:rPr lang="en-US" altLang="zh-TW" smtClean="0"/>
              <a:t>)</a:t>
            </a:r>
            <a:endParaRPr lang="zh-TW" altLang="en-US"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6ADFBD82-C7F9-454F-B7C5-6365FA6D24B0}" type="slidenum">
              <a:rPr lang="zh-TW" altLang="en-US" smtClean="0">
                <a:solidFill>
                  <a:srgbClr val="000000"/>
                </a:solidFill>
              </a:rPr>
              <a:pPr eaLnBrk="1" fontAlgn="base" hangingPunct="1">
                <a:spcBef>
                  <a:spcPct val="0"/>
                </a:spcBef>
                <a:spcAft>
                  <a:spcPct val="0"/>
                </a:spcAft>
              </a:pPr>
              <a:t>5</a:t>
            </a:fld>
            <a:endParaRPr lang="en-US" altLang="zh-TW"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引自十二年國民基本教育自然科學領域國民中小學暨普通型高級中等學校課程綱要</a:t>
            </a:r>
            <a:endParaRPr lang="en-US" altLang="zh-TW" smtClean="0"/>
          </a:p>
          <a:p>
            <a:pPr eaLnBrk="1" hangingPunct="1">
              <a:spcBef>
                <a:spcPct val="0"/>
              </a:spcBef>
            </a:pPr>
            <a:r>
              <a:rPr lang="en-US" altLang="zh-TW" smtClean="0"/>
              <a:t>P.8 </a:t>
            </a:r>
          </a:p>
          <a:p>
            <a:pPr eaLnBrk="1" hangingPunct="1">
              <a:spcBef>
                <a:spcPct val="0"/>
              </a:spcBef>
            </a:pPr>
            <a:endParaRPr lang="en-US" altLang="zh-TW" smtClean="0"/>
          </a:p>
          <a:p>
            <a:pPr eaLnBrk="1" hangingPunct="1">
              <a:spcBef>
                <a:spcPct val="0"/>
              </a:spcBef>
            </a:pPr>
            <a:r>
              <a:rPr lang="zh-TW" altLang="en-US" smtClean="0"/>
              <a:t>科學素養包含三大內涵，包含能力、概念</a:t>
            </a:r>
            <a:r>
              <a:rPr lang="en-US" altLang="zh-TW" smtClean="0"/>
              <a:t>(</a:t>
            </a:r>
            <a:r>
              <a:rPr lang="zh-TW" altLang="en-US" smtClean="0"/>
              <a:t>知識</a:t>
            </a:r>
            <a:r>
              <a:rPr lang="en-US" altLang="zh-TW" smtClean="0"/>
              <a:t>)</a:t>
            </a:r>
            <a:r>
              <a:rPr lang="zh-TW" altLang="en-US" smtClean="0"/>
              <a:t>、態度本質，而探究能力對應包含思考智能與問題解決，態度本質包含這三項，核心概念則區分成這三類。</a:t>
            </a:r>
            <a:endParaRPr lang="en-US" altLang="zh-TW" smtClean="0"/>
          </a:p>
          <a:p>
            <a:pPr eaLnBrk="1" hangingPunct="1">
              <a:spcBef>
                <a:spcPct val="0"/>
              </a:spcBef>
            </a:pPr>
            <a:endParaRPr lang="en-US" altLang="zh-TW" smtClean="0"/>
          </a:p>
          <a:p>
            <a:pPr eaLnBrk="1" hangingPunct="1">
              <a:spcBef>
                <a:spcPct val="0"/>
              </a:spcBef>
            </a:pPr>
            <a:endParaRPr lang="en-US" altLang="zh-TW" smtClean="0"/>
          </a:p>
          <a:p>
            <a:pPr eaLnBrk="1" hangingPunct="1">
              <a:spcBef>
                <a:spcPct val="0"/>
              </a:spcBef>
            </a:pPr>
            <a:r>
              <a:rPr lang="zh-TW" altLang="en-US" smtClean="0"/>
              <a:t>學習表現包括科學認知、探究能力及科學的態度與本質，詳見表二「學習表現架構表」。學習內容涵蓋三個主要課題，包括「自然界的組成與特性」、「自然界的現象、規律及作用」及「自然界的永續發展」，詳見表三「學習內容架構表」。</a:t>
            </a:r>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FD0952B1-7519-4E2C-B0B1-315F886D80C6}" type="slidenum">
              <a:rPr lang="zh-TW" altLang="en-US" smtClean="0"/>
              <a:pPr eaLnBrk="1" fontAlgn="base" hangingPunct="1">
                <a:spcBef>
                  <a:spcPct val="0"/>
                </a:spcBef>
                <a:spcAft>
                  <a:spcPct val="0"/>
                </a:spcAft>
              </a:pPr>
              <a:t>6</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1.</a:t>
            </a:r>
            <a:r>
              <a:rPr lang="zh-TW" altLang="en-US" smtClean="0"/>
              <a:t>跨科內容。</a:t>
            </a:r>
            <a:endParaRPr lang="en-US" altLang="zh-TW" smtClean="0"/>
          </a:p>
          <a:p>
            <a:pPr eaLnBrk="1" hangingPunct="1">
              <a:spcBef>
                <a:spcPct val="0"/>
              </a:spcBef>
            </a:pPr>
            <a:r>
              <a:rPr lang="en-US" altLang="zh-TW" smtClean="0"/>
              <a:t>2.</a:t>
            </a:r>
            <a:r>
              <a:rPr lang="zh-TW" altLang="en-US" smtClean="0"/>
              <a:t>教材編選應著重實驗課程。</a:t>
            </a:r>
            <a:endParaRPr lang="en-US" altLang="zh-TW" smtClean="0"/>
          </a:p>
          <a:p>
            <a:pPr eaLnBrk="1" hangingPunct="1">
              <a:spcBef>
                <a:spcPct val="0"/>
              </a:spcBef>
            </a:pPr>
            <a:r>
              <a:rPr lang="en-US" altLang="zh-TW" smtClean="0"/>
              <a:t>3.[</a:t>
            </a:r>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F14AEBD1-8ECE-4443-B6A7-F3A080FF5650}" type="slidenum">
              <a:rPr lang="zh-TW" altLang="en-US" smtClean="0"/>
              <a:pPr eaLnBrk="1" fontAlgn="base" hangingPunct="1">
                <a:spcBef>
                  <a:spcPct val="0"/>
                </a:spcBef>
                <a:spcAft>
                  <a:spcPct val="0"/>
                </a:spcAft>
              </a:pPr>
              <a:t>9</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引自十二年國民基本教育自然科學領域國民中小學暨普通型高級中等學校課程綱要</a:t>
            </a:r>
            <a:endParaRPr lang="en-US" altLang="zh-TW" smtClean="0"/>
          </a:p>
          <a:p>
            <a:pPr eaLnBrk="1" hangingPunct="1">
              <a:spcBef>
                <a:spcPct val="0"/>
              </a:spcBef>
            </a:pPr>
            <a:r>
              <a:rPr lang="en-US" altLang="zh-TW" smtClean="0"/>
              <a:t>P.54-57</a:t>
            </a:r>
          </a:p>
          <a:p>
            <a:pPr eaLnBrk="1" hangingPunct="1">
              <a:spcBef>
                <a:spcPct val="0"/>
              </a:spcBef>
            </a:pPr>
            <a:endParaRPr lang="en-US" altLang="zh-TW" smtClean="0"/>
          </a:p>
          <a:p>
            <a:pPr eaLnBrk="1" hangingPunct="1">
              <a:spcBef>
                <a:spcPct val="0"/>
              </a:spcBef>
            </a:pPr>
            <a:r>
              <a:rPr lang="zh-TW" altLang="en-US" smtClean="0"/>
              <a:t>一、課程發展</a:t>
            </a:r>
            <a:endParaRPr lang="en-US" altLang="zh-TW" smtClean="0"/>
          </a:p>
          <a:p>
            <a:pPr eaLnBrk="1" hangingPunct="1">
              <a:spcBef>
                <a:spcPct val="0"/>
              </a:spcBef>
            </a:pPr>
            <a:r>
              <a:rPr lang="zh-TW" altLang="en-US" smtClean="0"/>
              <a:t>培養學生</a:t>
            </a:r>
            <a:r>
              <a:rPr lang="zh-TW" altLang="en-US" b="1" smtClean="0"/>
              <a:t>自主學習導向</a:t>
            </a:r>
            <a:r>
              <a:rPr lang="zh-TW" altLang="en-US" smtClean="0"/>
              <a:t>的學習模式。重視科目間的統整，達到各教育階段間之</a:t>
            </a:r>
            <a:r>
              <a:rPr lang="zh-TW" altLang="en-US" b="1" smtClean="0"/>
              <a:t>縱向連貫</a:t>
            </a:r>
            <a:r>
              <a:rPr lang="zh-TW" altLang="en-US" smtClean="0"/>
              <a:t>。</a:t>
            </a:r>
            <a:r>
              <a:rPr lang="zh-TW" altLang="en-US" b="1" smtClean="0"/>
              <a:t>高中</a:t>
            </a:r>
            <a:r>
              <a:rPr lang="zh-TW" altLang="en-US" smtClean="0"/>
              <a:t>跨領域彈性學習時間應由具專業素養（例如：科學背景、專業認證</a:t>
            </a:r>
            <a:r>
              <a:rPr lang="en-US" altLang="zh-TW" smtClean="0"/>
              <a:t>/</a:t>
            </a:r>
            <a:r>
              <a:rPr lang="zh-TW" altLang="en-US" smtClean="0"/>
              <a:t>研習等）之教師研訂，並由學校課程發展委員會審查通過。高中「自然科學探究與實作課程內容」中，學校應參考相關的教學示例，擬定課程計畫，架構整個學年、階段性的短期或主題之教學活動。</a:t>
            </a:r>
            <a:r>
              <a:rPr lang="zh-TW" altLang="en-US" b="1" smtClean="0"/>
              <a:t>國小</a:t>
            </a:r>
            <a:r>
              <a:rPr lang="zh-TW" altLang="en-US" smtClean="0"/>
              <a:t>應選擇合適之議題、大概念或跨科概念做統整發展課程。</a:t>
            </a:r>
            <a:r>
              <a:rPr lang="zh-TW" altLang="en-US" b="1" smtClean="0"/>
              <a:t>國中</a:t>
            </a:r>
            <a:r>
              <a:rPr lang="zh-TW" altLang="en-US" smtClean="0"/>
              <a:t>除實施領域教學外，經學校課程發展委員會通過後，亦得實施分科教學，並鼓勵跨科教學。普高則以分科為主。</a:t>
            </a:r>
            <a:endParaRPr lang="en-US" altLang="zh-TW" smtClean="0"/>
          </a:p>
          <a:p>
            <a:pPr eaLnBrk="1" hangingPunct="1">
              <a:spcBef>
                <a:spcPct val="0"/>
              </a:spcBef>
            </a:pPr>
            <a:endParaRPr lang="zh-TW" altLang="en-US" smtClean="0"/>
          </a:p>
          <a:p>
            <a:pPr eaLnBrk="1" hangingPunct="1">
              <a:spcBef>
                <a:spcPct val="0"/>
              </a:spcBef>
            </a:pPr>
            <a:r>
              <a:rPr lang="zh-TW" altLang="en-US" smtClean="0"/>
              <a:t>二、教材編選</a:t>
            </a:r>
            <a:endParaRPr lang="en-US" altLang="zh-TW" smtClean="0"/>
          </a:p>
          <a:p>
            <a:pPr eaLnBrk="1" hangingPunct="1">
              <a:spcBef>
                <a:spcPct val="0"/>
              </a:spcBef>
            </a:pPr>
            <a:r>
              <a:rPr lang="zh-TW" altLang="zh-TW" smtClean="0"/>
              <a:t>（五）</a:t>
            </a:r>
            <a:r>
              <a:rPr lang="zh-TW" altLang="zh-TW" b="1" smtClean="0"/>
              <a:t>教材編選宜融入科學發現過程的史實資料、科學家簡介</a:t>
            </a:r>
            <a:r>
              <a:rPr lang="zh-TW" altLang="zh-TW" smtClean="0"/>
              <a:t>，以增加學生學習興趣，減少知識性理解的難度；教材之選編應兼顧本土、少數族群與不同性別科學家之史實資料，</a:t>
            </a:r>
            <a:r>
              <a:rPr lang="zh-TW" altLang="zh-TW" b="1" smtClean="0"/>
              <a:t>使學生得以藉助科學發現過程之了解，培養科學的態度和探究能力，促進科學本質的認識。 </a:t>
            </a:r>
            <a:endParaRPr lang="zh-TW" altLang="zh-TW" smtClean="0"/>
          </a:p>
          <a:p>
            <a:pPr eaLnBrk="1" hangingPunct="1">
              <a:spcBef>
                <a:spcPct val="0"/>
              </a:spcBef>
            </a:pPr>
            <a:r>
              <a:rPr lang="zh-TW" altLang="zh-TW" smtClean="0"/>
              <a:t>（六）教材編選時應依十二年國民基本教育自然科學領域課程綱要精神與內容，鼓勵學生</a:t>
            </a:r>
            <a:r>
              <a:rPr lang="zh-TW" altLang="zh-TW" b="1" smtClean="0"/>
              <a:t>動手實作體驗</a:t>
            </a:r>
            <a:r>
              <a:rPr lang="zh-TW" altLang="zh-TW" smtClean="0"/>
              <a:t>，合適安排各年段的實作課程，以達到規定的時數，其中</a:t>
            </a:r>
            <a:r>
              <a:rPr lang="zh-TW" altLang="zh-TW" b="1" smtClean="0"/>
              <a:t>國民中學教育階段應有三分之一節數為實作體驗課</a:t>
            </a:r>
            <a:r>
              <a:rPr lang="zh-TW" altLang="zh-TW" smtClean="0"/>
              <a:t>。為提高學生學習興趣，增進學習效果，得適時設計示範實驗、戶外教學等活動。</a:t>
            </a:r>
            <a:r>
              <a:rPr lang="en-US" altLang="zh-TW" smtClean="0"/>
              <a:t> </a:t>
            </a:r>
            <a:endParaRPr lang="zh-TW" altLang="zh-TW" smtClean="0"/>
          </a:p>
          <a:p>
            <a:pPr eaLnBrk="1" hangingPunct="1">
              <a:spcBef>
                <a:spcPct val="0"/>
              </a:spcBef>
            </a:pPr>
            <a:endParaRPr lang="en-US" altLang="zh-TW" smtClean="0"/>
          </a:p>
          <a:p>
            <a:pPr eaLnBrk="1" hangingPunct="1">
              <a:spcBef>
                <a:spcPct val="0"/>
              </a:spcBef>
            </a:pPr>
            <a:endParaRPr lang="en-US" altLang="zh-TW" smtClean="0"/>
          </a:p>
          <a:p>
            <a:pPr eaLnBrk="1" hangingPunct="1">
              <a:spcBef>
                <a:spcPct val="0"/>
              </a:spcBef>
            </a:pPr>
            <a:r>
              <a:rPr lang="zh-TW" altLang="en-US" smtClean="0"/>
              <a:t>三、教學實施</a:t>
            </a:r>
            <a:endParaRPr lang="en-US" altLang="zh-TW" smtClean="0"/>
          </a:p>
          <a:p>
            <a:pPr eaLnBrk="1" hangingPunct="1">
              <a:spcBef>
                <a:spcPct val="0"/>
              </a:spcBef>
            </a:pPr>
            <a:r>
              <a:rPr lang="zh-TW" altLang="en-US" smtClean="0"/>
              <a:t>教學實施應以培養探究能力、分工合作的學習、獲得思考智能、習得操作技能、達成課程目標為原則。因此，教學形式應不拘於一種，視教學目標及實際情況而定，可採取</a:t>
            </a:r>
            <a:r>
              <a:rPr lang="zh-TW" altLang="en-US" b="1" smtClean="0"/>
              <a:t>講述、實驗、實作、專題探究、戶外參觀或科學觀察、植栽及飼養之長期實驗等多元方式</a:t>
            </a:r>
            <a:endParaRPr lang="en-US" altLang="zh-TW" b="1" smtClean="0"/>
          </a:p>
          <a:p>
            <a:pPr eaLnBrk="1" hangingPunct="1">
              <a:spcBef>
                <a:spcPct val="0"/>
              </a:spcBef>
            </a:pPr>
            <a:endParaRPr lang="en-US" altLang="zh-TW" b="1" smtClean="0"/>
          </a:p>
          <a:p>
            <a:pPr eaLnBrk="1" hangingPunct="1">
              <a:spcBef>
                <a:spcPct val="0"/>
              </a:spcBef>
            </a:pPr>
            <a:endParaRPr lang="en-US" altLang="zh-TW" b="1" smtClean="0"/>
          </a:p>
          <a:p>
            <a:pPr eaLnBrk="1" hangingPunct="1">
              <a:spcBef>
                <a:spcPct val="0"/>
              </a:spcBef>
            </a:pPr>
            <a:r>
              <a:rPr lang="zh-TW" altLang="en-US" smtClean="0"/>
              <a:t>四、教學資源</a:t>
            </a:r>
            <a:endParaRPr lang="en-US" altLang="zh-TW" smtClean="0"/>
          </a:p>
          <a:p>
            <a:pPr eaLnBrk="1" hangingPunct="1">
              <a:spcBef>
                <a:spcPct val="0"/>
              </a:spcBef>
            </a:pPr>
            <a:r>
              <a:rPr lang="zh-TW" altLang="en-US" smtClean="0"/>
              <a:t>學校應設置自然科學領域實驗室、藥品儲藏室、器材準備室（含備妥急救沖洗及防火器材），並應依據各教育階段學校班級規模編配</a:t>
            </a:r>
            <a:r>
              <a:rPr lang="zh-TW" altLang="en-US" b="1" smtClean="0"/>
              <a:t>實驗室專長管理人員</a:t>
            </a:r>
            <a:r>
              <a:rPr lang="zh-TW" altLang="en-US" smtClean="0"/>
              <a:t>，並由各</a:t>
            </a:r>
            <a:r>
              <a:rPr lang="zh-TW" altLang="en-US" b="1" smtClean="0"/>
              <a:t>科專任教師減授課鐘點後協助</a:t>
            </a:r>
            <a:r>
              <a:rPr lang="zh-TW" altLang="en-US" smtClean="0"/>
              <a:t>，相關管理人員、協助教師等編配，由各該教育主管機關訂定。實驗活動所需設備、器具及耗材應獲得充分之供應，因此，中央及地方主管教育行政機關應妥為規劃並編列預算，以供應各校所需之實驗器材，並處理各校因</a:t>
            </a:r>
            <a:r>
              <a:rPr lang="zh-TW" altLang="en-US" b="1" smtClean="0"/>
              <a:t>實驗教學而產生之有毒廢棄物</a:t>
            </a:r>
            <a:r>
              <a:rPr lang="zh-TW" altLang="en-US" smtClean="0"/>
              <a:t>。自然科學領域之實驗室與實驗活動場所，應注意通風、安全措施及環境汙染防制；並訂定實驗室設備正確使用與操作、實驗耗材補充，以及實驗設備維護等之規範。</a:t>
            </a:r>
            <a:endParaRPr lang="en-US" altLang="zh-TW" smtClean="0"/>
          </a:p>
          <a:p>
            <a:pPr eaLnBrk="1" hangingPunct="1">
              <a:spcBef>
                <a:spcPct val="0"/>
              </a:spcBef>
            </a:pPr>
            <a:endParaRPr lang="en-US" altLang="zh-TW" smtClean="0"/>
          </a:p>
          <a:p>
            <a:pPr eaLnBrk="1" hangingPunct="1">
              <a:spcBef>
                <a:spcPct val="0"/>
              </a:spcBef>
            </a:pPr>
            <a:endParaRPr lang="en-US" altLang="zh-TW" smtClean="0"/>
          </a:p>
          <a:p>
            <a:pPr eaLnBrk="1" hangingPunct="1">
              <a:spcBef>
                <a:spcPct val="0"/>
              </a:spcBef>
            </a:pPr>
            <a:r>
              <a:rPr lang="zh-TW" altLang="en-US" smtClean="0"/>
              <a:t>五、學習評量</a:t>
            </a:r>
            <a:endParaRPr lang="en-US" altLang="zh-TW" smtClean="0"/>
          </a:p>
          <a:p>
            <a:pPr eaLnBrk="1" hangingPunct="1">
              <a:spcBef>
                <a:spcPct val="0"/>
              </a:spcBef>
            </a:pPr>
            <a:r>
              <a:rPr lang="zh-TW" altLang="en-US" smtClean="0"/>
              <a:t>學習評量應秉持真實性評量的理念，採用</a:t>
            </a:r>
            <a:r>
              <a:rPr lang="zh-TW" altLang="en-US" b="1" smtClean="0"/>
              <a:t>多元方式實施</a:t>
            </a:r>
            <a:r>
              <a:rPr lang="zh-TW" altLang="en-US" smtClean="0"/>
              <a:t>，除由教師進行考評之外，亦得輔以學生自我評量等方式，以確認學生是否達成學習目標，俾做為改進教學、提升教學成效之參考。</a:t>
            </a:r>
            <a:endParaRPr lang="en-US" altLang="zh-TW" smtClean="0"/>
          </a:p>
          <a:p>
            <a:pPr eaLnBrk="1" hangingPunct="1">
              <a:spcBef>
                <a:spcPct val="0"/>
              </a:spcBef>
            </a:pPr>
            <a:r>
              <a:rPr lang="zh-TW" altLang="en-US" smtClean="0"/>
              <a:t>為提升學生對於科學文本之閱讀、口語與文字表達能力，建議以科學報告之撰寫及口頭表達，做為高層次能力之</a:t>
            </a:r>
            <a:r>
              <a:rPr lang="zh-TW" altLang="en-US" b="1" smtClean="0"/>
              <a:t>總結性評量方法，每學年至少實施</a:t>
            </a:r>
            <a:r>
              <a:rPr lang="en-US" altLang="zh-TW" b="1" smtClean="0"/>
              <a:t>1</a:t>
            </a:r>
            <a:r>
              <a:rPr lang="zh-TW" altLang="en-US" b="1" smtClean="0"/>
              <a:t>次</a:t>
            </a:r>
            <a:r>
              <a:rPr lang="zh-TW" altLang="en-US" smtClean="0"/>
              <a:t>。</a:t>
            </a:r>
            <a:endParaRPr lang="en-US" altLang="zh-TW" smtClean="0"/>
          </a:p>
          <a:p>
            <a:pPr eaLnBrk="1" hangingPunct="1">
              <a:spcBef>
                <a:spcPct val="0"/>
              </a:spcBef>
            </a:pPr>
            <a:endParaRPr lang="en-US" altLang="zh-TW" smtClean="0"/>
          </a:p>
          <a:p>
            <a:pPr eaLnBrk="1" hangingPunct="1">
              <a:spcBef>
                <a:spcPct val="0"/>
              </a:spcBef>
            </a:pPr>
            <a:endParaRPr lang="en-US" altLang="zh-TW" smtClean="0"/>
          </a:p>
          <a:p>
            <a:pPr eaLnBrk="1" hangingPunct="1">
              <a:spcBef>
                <a:spcPct val="0"/>
              </a:spcBef>
            </a:pPr>
            <a:endParaRPr lang="zh-TW" altLang="en-US" b="1" smtClean="0"/>
          </a:p>
          <a:p>
            <a:pPr eaLnBrk="1" hangingPunct="1">
              <a:spcBef>
                <a:spcPct val="0"/>
              </a:spcBef>
            </a:pPr>
            <a:endParaRPr lang="zh-TW" altLang="en-US" smtClean="0"/>
          </a:p>
        </p:txBody>
      </p:sp>
      <p:sp>
        <p:nvSpPr>
          <p:cNvPr id="972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38B62981-8416-448B-9299-3072FC3F78D0}" type="slidenum">
              <a:rPr lang="zh-TW" altLang="en-US" smtClean="0"/>
              <a:pPr eaLnBrk="1" fontAlgn="base" hangingPunct="1">
                <a:spcBef>
                  <a:spcPct val="0"/>
                </a:spcBef>
                <a:spcAft>
                  <a:spcPct val="0"/>
                </a:spcAft>
              </a:pPr>
              <a:t>10</a:t>
            </a:fld>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z="1800" smtClean="0"/>
              <a:t>探討實際節數分配之可行性。以一段教學影片為例，讓現場教師老師了解課程示例。</a:t>
            </a:r>
          </a:p>
        </p:txBody>
      </p:sp>
      <p:sp>
        <p:nvSpPr>
          <p:cNvPr id="1321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0C039063-6353-4BE9-9C2B-F4428D2D8426}" type="slidenum">
              <a:rPr lang="zh-TW" altLang="en-US" smtClean="0"/>
              <a:pPr eaLnBrk="1" fontAlgn="base" hangingPunct="1">
                <a:spcBef>
                  <a:spcPct val="0"/>
                </a:spcBef>
                <a:spcAft>
                  <a:spcPct val="0"/>
                </a:spcAft>
              </a:pPr>
              <a:t>22</a:t>
            </a:fld>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z="1800" smtClean="0"/>
              <a:t>觀察與訂題於科學探究的流程至為重要，為形成科學議題之始。培養學生文章或新聞中找到問題與值得探究之處。</a:t>
            </a:r>
          </a:p>
        </p:txBody>
      </p:sp>
      <p:sp>
        <p:nvSpPr>
          <p:cNvPr id="1331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EC6056B8-0DB7-4E20-9039-95B1ECE25983}" type="slidenum">
              <a:rPr lang="zh-TW" altLang="en-US" smtClean="0">
                <a:solidFill>
                  <a:srgbClr val="000000"/>
                </a:solidFill>
              </a:rPr>
              <a:pPr eaLnBrk="1" fontAlgn="base" hangingPunct="1">
                <a:spcBef>
                  <a:spcPct val="0"/>
                </a:spcBef>
                <a:spcAft>
                  <a:spcPct val="0"/>
                </a:spcAft>
              </a:pPr>
              <a:t>24</a:t>
            </a:fld>
            <a:endParaRPr lang="en-US" altLang="zh-TW"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z="1800" smtClean="0"/>
              <a:t>計劃與執行具體為實驗設計。請各組教師嘗試練習形成變因與設計實驗。並探討各組設計之實驗差別。</a:t>
            </a:r>
          </a:p>
        </p:txBody>
      </p:sp>
      <p:sp>
        <p:nvSpPr>
          <p:cNvPr id="134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0E742C32-5D5E-4618-98C9-3EFD4ECB8212}" type="slidenum">
              <a:rPr lang="zh-TW" altLang="en-US" smtClean="0">
                <a:solidFill>
                  <a:srgbClr val="000000"/>
                </a:solidFill>
              </a:rPr>
              <a:pPr eaLnBrk="1" fontAlgn="base" hangingPunct="1">
                <a:spcBef>
                  <a:spcPct val="0"/>
                </a:spcBef>
                <a:spcAft>
                  <a:spcPct val="0"/>
                </a:spcAft>
              </a:pPr>
              <a:t>25</a:t>
            </a:fld>
            <a:endParaRPr lang="en-US" altLang="zh-TW"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F2B571A7-413B-4432-8A9F-E589AF15ABCF}" type="datetimeFigureOut">
              <a:rPr lang="zh-TW" altLang="en-US" smtClean="0"/>
              <a:t>2020/11/5</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A43E9408-0069-496D-98C8-40050A0EB7D2}"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3E9408-0069-496D-98C8-40050A0EB7D2}"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3E9408-0069-496D-98C8-40050A0EB7D2}"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3E9408-0069-496D-98C8-40050A0EB7D2}" type="slidenum">
              <a:rPr lang="zh-TW" altLang="en-US" smtClean="0"/>
              <a:t>‹#›</a:t>
            </a:fld>
            <a:endParaRPr lang="zh-TW" altLang="en-US"/>
          </a:p>
        </p:txBody>
      </p:sp>
      <p:sp>
        <p:nvSpPr>
          <p:cNvPr id="7" name="標題 6"/>
          <p:cNvSpPr>
            <a:spLocks noGrp="1"/>
          </p:cNvSpPr>
          <p:nvPr>
            <p:ph type="title"/>
          </p:nvPr>
        </p:nvSpPr>
        <p:spPr/>
        <p:txBody>
          <a:bodyPr rtlCol="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3E9408-0069-496D-98C8-40050A0EB7D2}"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3E9408-0069-496D-98C8-40050A0EB7D2}" type="slidenum">
              <a:rPr lang="zh-TW" altLang="en-US" smtClean="0"/>
              <a:t>‹#›</a:t>
            </a:fld>
            <a:endParaRPr lang="zh-TW" altLang="en-US"/>
          </a:p>
        </p:txBody>
      </p:sp>
      <p:sp>
        <p:nvSpPr>
          <p:cNvPr id="8" name="標題 7"/>
          <p:cNvSpPr>
            <a:spLocks noGrp="1"/>
          </p:cNvSpPr>
          <p:nvPr>
            <p:ph type="title"/>
          </p:nvPr>
        </p:nvSpPr>
        <p:spPr/>
        <p:txBody>
          <a:bodyPr rtlCol="0"/>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43E9408-0069-496D-98C8-40050A0EB7D2}"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43E9408-0069-496D-98C8-40050A0EB7D2}" type="slidenum">
              <a:rPr lang="zh-TW" altLang="en-US" smtClean="0"/>
              <a:t>‹#›</a:t>
            </a:fld>
            <a:endParaRPr lang="zh-TW" altLang="en-US"/>
          </a:p>
        </p:txBody>
      </p:sp>
      <p:sp>
        <p:nvSpPr>
          <p:cNvPr id="6" name="標題 5"/>
          <p:cNvSpPr>
            <a:spLocks noGrp="1"/>
          </p:cNvSpPr>
          <p:nvPr>
            <p:ph type="title"/>
          </p:nvPr>
        </p:nvSpPr>
        <p:spPr/>
        <p:txBody>
          <a:bodyPr rtlCol="0"/>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2B571A7-413B-4432-8A9F-E589AF15ABCF}" type="datetimeFigureOut">
              <a:rPr lang="zh-TW" altLang="en-US" smtClean="0"/>
              <a:t>2020/11/5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43E9408-0069-496D-98C8-40050A0EB7D2}"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p>
            <a:fld id="{F2B571A7-413B-4432-8A9F-E589AF15ABCF}" type="datetimeFigureOut">
              <a:rPr lang="zh-TW" altLang="en-US" smtClean="0"/>
              <a:t>2020/11/5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3E9408-0069-496D-98C8-40050A0EB7D2}"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F2B571A7-413B-4432-8A9F-E589AF15ABCF}" type="datetimeFigureOut">
              <a:rPr lang="zh-TW" altLang="en-US" smtClean="0"/>
              <a:t>2020/11/5</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A43E9408-0069-496D-98C8-40050A0EB7D2}"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B571A7-413B-4432-8A9F-E589AF15ABCF}" type="datetimeFigureOut">
              <a:rPr lang="zh-TW" altLang="en-US" smtClean="0"/>
              <a:t>2020/11/5</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3E9408-0069-496D-98C8-40050A0EB7D2}"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sciexplore.colife.org.tw/vote_content.aspx?guid=cfaadce9-50c2-4124-b402-1448aa5f988f&amp;type=pop&amp;group=1" TargetMode="External"/><Relationship Id="rId7" Type="http://schemas.openxmlformats.org/officeDocument/2006/relationships/hyperlink" Target="https://www.youtube.com/watch?v=JcqrI9VvI_Q" TargetMode="External"/><Relationship Id="rId2" Type="http://schemas.openxmlformats.org/officeDocument/2006/relationships/hyperlink" Target="https://sciexplore.colife.org.tw/"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lis.org.tw/lab?page=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2616" y="1124744"/>
            <a:ext cx="7772400" cy="2354559"/>
          </a:xfrm>
        </p:spPr>
        <p:txBody>
          <a:bodyPr>
            <a:normAutofit/>
          </a:bodyPr>
          <a:lstStyle/>
          <a:p>
            <a:pPr algn="ctr"/>
            <a:r>
              <a:rPr lang="zh-TW" altLang="en-US" sz="3600" dirty="0" smtClean="0">
                <a:latin typeface="微軟正黑體" panose="020B0604030504040204" pitchFamily="34" charset="-120"/>
                <a:ea typeface="微軟正黑體" panose="020B0604030504040204" pitchFamily="34" charset="-120"/>
              </a:rPr>
              <a:t>宜蘭縣國教輔導團</a:t>
            </a:r>
            <a:r>
              <a:rPr lang="en-US" altLang="zh-TW" sz="3600" dirty="0">
                <a:latin typeface="微軟正黑體" panose="020B0604030504040204" pitchFamily="34" charset="-120"/>
                <a:ea typeface="微軟正黑體" panose="020B0604030504040204" pitchFamily="34" charset="-120"/>
              </a:rPr>
              <a:t/>
            </a:r>
            <a:br>
              <a:rPr lang="en-US" altLang="zh-TW" sz="3600" dirty="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鄉鎮</a:t>
            </a:r>
            <a:r>
              <a:rPr lang="zh-TW" altLang="en-US" sz="3600" dirty="0">
                <a:latin typeface="微軟正黑體" panose="020B0604030504040204" pitchFamily="34" charset="-120"/>
                <a:ea typeface="微軟正黑體" panose="020B0604030504040204" pitchFamily="34" charset="-120"/>
              </a:rPr>
              <a:t>巡迴服務</a:t>
            </a: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自然科學領域</a:t>
            </a:r>
            <a:endParaRPr lang="zh-TW" altLang="en-US" sz="3600"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548680" y="4560278"/>
            <a:ext cx="6400800" cy="1752600"/>
          </a:xfrm>
        </p:spPr>
        <p:txBody>
          <a:bodyPr>
            <a:normAutofit/>
          </a:bodyPr>
          <a:lstStyle/>
          <a:p>
            <a:r>
              <a:rPr lang="zh-TW" altLang="en-US" sz="1800" dirty="0" smtClean="0">
                <a:latin typeface="微軟正黑體" panose="020B0604030504040204" pitchFamily="34" charset="-120"/>
                <a:ea typeface="微軟正黑體" panose="020B0604030504040204" pitchFamily="34" charset="-120"/>
              </a:rPr>
              <a:t>輔導員 林詠森老師 何佩穎老師</a:t>
            </a:r>
            <a:endParaRPr lang="zh-TW" altLang="en-US" sz="1800" dirty="0">
              <a:latin typeface="微軟正黑體" panose="020B0604030504040204" pitchFamily="34" charset="-120"/>
              <a:ea typeface="微軟正黑體" panose="020B0604030504040204" pitchFamily="34" charset="-120"/>
            </a:endParaRPr>
          </a:p>
        </p:txBody>
      </p:sp>
      <p:sp>
        <p:nvSpPr>
          <p:cNvPr id="4" name="矩形 3"/>
          <p:cNvSpPr/>
          <p:nvPr/>
        </p:nvSpPr>
        <p:spPr>
          <a:xfrm>
            <a:off x="467544" y="6165303"/>
            <a:ext cx="4171335" cy="461665"/>
          </a:xfrm>
          <a:prstGeom prst="rect">
            <a:avLst/>
          </a:prstGeom>
        </p:spPr>
        <p:txBody>
          <a:bodyPr wrap="none">
            <a:spAutoFit/>
          </a:bodyPr>
          <a:lstStyle/>
          <a:p>
            <a:r>
              <a:rPr lang="zh-TW" altLang="en-US" sz="2400" b="1" dirty="0">
                <a:solidFill>
                  <a:srgbClr val="92D050"/>
                </a:solidFill>
              </a:rPr>
              <a:t>自然而然  與你相伴 與您同行</a:t>
            </a:r>
          </a:p>
        </p:txBody>
      </p:sp>
      <p:pic>
        <p:nvPicPr>
          <p:cNvPr id="10" name="圖片 9"/>
          <p:cNvPicPr/>
          <p:nvPr/>
        </p:nvPicPr>
        <p:blipFill rotWithShape="1">
          <a:blip r:embed="rId2"/>
          <a:srcRect l="18851" t="2414" r="56111" b="54682"/>
          <a:stretch/>
        </p:blipFill>
        <p:spPr bwMode="auto">
          <a:xfrm>
            <a:off x="96269" y="3573017"/>
            <a:ext cx="1163363" cy="1008112"/>
          </a:xfrm>
          <a:prstGeom prst="rect">
            <a:avLst/>
          </a:prstGeom>
          <a:ln>
            <a:noFill/>
          </a:ln>
          <a:extLst>
            <a:ext uri="{53640926-AAD7-44D8-BBD7-CCE9431645EC}">
              <a14:shadowObscured xmlns:a14="http://schemas.microsoft.com/office/drawing/2010/main"/>
            </a:ext>
          </a:extLst>
        </p:spPr>
      </p:pic>
      <p:pic>
        <p:nvPicPr>
          <p:cNvPr id="1027" name="Picture 3" descr="C:\Users\yslin\Desktop\宜蘭縣自然輔導團看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127" y="0"/>
            <a:ext cx="405187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p:nvPr/>
        </p:nvPicPr>
        <p:blipFill rotWithShape="1">
          <a:blip r:embed="rId4"/>
          <a:srcRect l="20437" t="49517" r="64370" b="15434"/>
          <a:stretch/>
        </p:blipFill>
        <p:spPr bwMode="auto">
          <a:xfrm>
            <a:off x="8001720" y="1412776"/>
            <a:ext cx="979244" cy="1296144"/>
          </a:xfrm>
          <a:prstGeom prst="rect">
            <a:avLst/>
          </a:prstGeom>
          <a:ln>
            <a:noFill/>
          </a:ln>
          <a:effectLst>
            <a:softEdge rad="31750"/>
          </a:effectLst>
          <a:extLst>
            <a:ext uri="{53640926-AAD7-44D8-BBD7-CCE9431645EC}">
              <a14:shadowObscured xmlns:a14="http://schemas.microsoft.com/office/drawing/2010/main"/>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l="29446" t="10048" r="46956" b="80698"/>
          <a:stretch>
            <a:fillRect/>
          </a:stretch>
        </p:blipFill>
        <p:spPr bwMode="auto">
          <a:xfrm>
            <a:off x="-8000" y="0"/>
            <a:ext cx="3557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33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881063" y="1063625"/>
            <a:ext cx="7845425" cy="1854200"/>
          </a:xfrm>
          <a:prstGeom prst="roundRect">
            <a:avLst>
              <a:gd name="adj" fmla="val 10000"/>
            </a:avLst>
          </a:prstGeom>
          <a:solidFill>
            <a:schemeClr val="bg1"/>
          </a:solidFill>
          <a:ln w="38100">
            <a:solidFill>
              <a:schemeClr val="bg1">
                <a:lumMod val="95000"/>
              </a:schemeClr>
            </a:solidFill>
          </a:ln>
          <a:effectLst>
            <a:outerShdw blurRad="50800" dist="76200" dir="2700000" algn="tl" rotWithShape="0">
              <a:schemeClr val="tx1">
                <a:lumMod val="50000"/>
                <a:lumOff val="50000"/>
                <a:alpha val="40000"/>
              </a:scheme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fontAlgn="auto">
              <a:spcBef>
                <a:spcPts val="0"/>
              </a:spcBef>
              <a:spcAft>
                <a:spcPts val="0"/>
              </a:spcAft>
              <a:defRPr/>
            </a:pPr>
            <a:endParaRPr kumimoji="0" lang="zh-TW" altLang="en-US" dirty="0"/>
          </a:p>
        </p:txBody>
      </p:sp>
      <p:sp>
        <p:nvSpPr>
          <p:cNvPr id="7" name="圓角矩形 6"/>
          <p:cNvSpPr/>
          <p:nvPr/>
        </p:nvSpPr>
        <p:spPr>
          <a:xfrm>
            <a:off x="881063" y="3030538"/>
            <a:ext cx="7845425" cy="1843087"/>
          </a:xfrm>
          <a:prstGeom prst="roundRect">
            <a:avLst>
              <a:gd name="adj" fmla="val 10000"/>
            </a:avLst>
          </a:prstGeom>
          <a:solidFill>
            <a:schemeClr val="bg1"/>
          </a:solidFill>
          <a:ln w="38100">
            <a:solidFill>
              <a:schemeClr val="bg1">
                <a:lumMod val="95000"/>
              </a:schemeClr>
            </a:solidFill>
          </a:ln>
          <a:effectLst>
            <a:outerShdw blurRad="50800" dist="76200" dir="2700000" algn="tl" rotWithShape="0">
              <a:schemeClr val="tx1">
                <a:lumMod val="50000"/>
                <a:lumOff val="50000"/>
                <a:alpha val="40000"/>
              </a:scheme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fontAlgn="auto">
              <a:spcBef>
                <a:spcPts val="0"/>
              </a:spcBef>
              <a:spcAft>
                <a:spcPts val="0"/>
              </a:spcAft>
              <a:defRPr/>
            </a:pPr>
            <a:endParaRPr kumimoji="0" lang="zh-TW" altLang="en-US" dirty="0"/>
          </a:p>
        </p:txBody>
      </p:sp>
      <p:sp>
        <p:nvSpPr>
          <p:cNvPr id="44034" name="標題 1"/>
          <p:cNvSpPr>
            <a:spLocks noGrp="1"/>
          </p:cNvSpPr>
          <p:nvPr>
            <p:ph type="title"/>
          </p:nvPr>
        </p:nvSpPr>
        <p:spPr>
          <a:xfrm>
            <a:off x="633413" y="-120650"/>
            <a:ext cx="7886700" cy="1325563"/>
          </a:xfrm>
        </p:spPr>
        <p:txBody>
          <a:bodyPr rtlCol="0">
            <a:normAutofit/>
          </a:bodyPr>
          <a:lstStyle/>
          <a:p>
            <a:pPr algn="ctr" eaLnBrk="1" fontAlgn="auto" hangingPunct="1">
              <a:spcAft>
                <a:spcPts val="0"/>
              </a:spcAft>
              <a:defRPr/>
            </a:pPr>
            <a:r>
              <a:rPr lang="zh-TW" altLang="en-US" b="1" kern="0" dirty="0" smtClean="0">
                <a:solidFill>
                  <a:srgbClr val="0070C0"/>
                </a:solidFill>
                <a:latin typeface="微軟正黑體" panose="020B0604030504040204" pitchFamily="34" charset="-120"/>
                <a:cs typeface="Arial"/>
              </a:rPr>
              <a:t>自然領綱實施要點</a:t>
            </a:r>
            <a:r>
              <a:rPr lang="en-US" altLang="zh-TW" b="1" kern="0" dirty="0" smtClean="0">
                <a:solidFill>
                  <a:srgbClr val="0070C0"/>
                </a:solidFill>
                <a:latin typeface="微軟正黑體" panose="020B0604030504040204" pitchFamily="34" charset="-120"/>
                <a:cs typeface="Arial"/>
              </a:rPr>
              <a:t>(2)</a:t>
            </a:r>
            <a:endParaRPr lang="zh-TW" altLang="en-US" b="1" kern="0" dirty="0">
              <a:solidFill>
                <a:srgbClr val="0070C0"/>
              </a:solidFill>
              <a:latin typeface="微軟正黑體" panose="020B0604030504040204" pitchFamily="34" charset="-120"/>
              <a:cs typeface="Arial"/>
            </a:endParaRPr>
          </a:p>
        </p:txBody>
      </p:sp>
      <p:sp>
        <p:nvSpPr>
          <p:cNvPr id="39941" name="內容版面配置區 2"/>
          <p:cNvSpPr>
            <a:spLocks noGrp="1"/>
          </p:cNvSpPr>
          <p:nvPr>
            <p:ph idx="1"/>
          </p:nvPr>
        </p:nvSpPr>
        <p:spPr>
          <a:xfrm>
            <a:off x="1047750" y="1050925"/>
            <a:ext cx="7775575" cy="4832350"/>
          </a:xfrm>
        </p:spPr>
        <p:txBody>
          <a:bodyPr/>
          <a:lstStyle/>
          <a:p>
            <a:pPr marL="0" indent="0" eaLnBrk="1" hangingPunct="1">
              <a:lnSpc>
                <a:spcPct val="110000"/>
              </a:lnSpc>
              <a:buFont typeface="Wingdings 2" pitchFamily="18" charset="2"/>
              <a:buNone/>
            </a:pPr>
            <a:r>
              <a:rPr lang="zh-TW" altLang="en-US" b="1" dirty="0" smtClean="0">
                <a:solidFill>
                  <a:schemeClr val="accent2"/>
                </a:solidFill>
                <a:latin typeface="微軟正黑體" pitchFamily="34" charset="-120"/>
              </a:rPr>
              <a:t>四、教學資源</a:t>
            </a:r>
            <a:endParaRPr lang="en-US" altLang="zh-TW" b="1" dirty="0" smtClean="0">
              <a:solidFill>
                <a:schemeClr val="accent2"/>
              </a:solidFill>
              <a:latin typeface="微軟正黑體" pitchFamily="34" charset="-120"/>
            </a:endParaRPr>
          </a:p>
          <a:p>
            <a:pPr marL="0" indent="0" eaLnBrk="1" hangingPunct="1">
              <a:lnSpc>
                <a:spcPct val="110000"/>
              </a:lnSpc>
              <a:buFont typeface="Wingdings 2" pitchFamily="18" charset="2"/>
              <a:buNone/>
            </a:pPr>
            <a:r>
              <a:rPr lang="zh-TW" altLang="en-US" dirty="0" smtClean="0">
                <a:latin typeface="微軟正黑體" pitchFamily="34" charset="-120"/>
              </a:rPr>
              <a:t>學校應設置實驗室管理人</a:t>
            </a:r>
            <a:r>
              <a:rPr lang="zh-TW" altLang="en-US" dirty="0" smtClean="0"/>
              <a:t>並由各科專任教師減授課鐘點後協助</a:t>
            </a:r>
            <a:r>
              <a:rPr lang="zh-TW" altLang="en-US" dirty="0" smtClean="0">
                <a:latin typeface="微軟正黑體" pitchFamily="34" charset="-120"/>
              </a:rPr>
              <a:t>、</a:t>
            </a:r>
            <a:r>
              <a:rPr lang="zh-TW" altLang="en-US" dirty="0" smtClean="0"/>
              <a:t>中央及地方主管教育行政機關應編列預算供應各校所需之實驗器材，並處理產生之有毒廢棄物。 </a:t>
            </a:r>
            <a:endParaRPr lang="en-US" altLang="zh-TW" dirty="0" smtClean="0">
              <a:latin typeface="微軟正黑體" pitchFamily="34" charset="-120"/>
            </a:endParaRPr>
          </a:p>
          <a:p>
            <a:pPr marL="0" indent="0" eaLnBrk="1" hangingPunct="1">
              <a:lnSpc>
                <a:spcPct val="110000"/>
              </a:lnSpc>
              <a:buFont typeface="Wingdings 2" pitchFamily="18" charset="2"/>
              <a:buNone/>
            </a:pPr>
            <a:r>
              <a:rPr lang="zh-TW" altLang="en-US" b="1" dirty="0" smtClean="0">
                <a:solidFill>
                  <a:schemeClr val="accent2"/>
                </a:solidFill>
                <a:latin typeface="微軟正黑體" pitchFamily="34" charset="-120"/>
              </a:rPr>
              <a:t>五、學習評量</a:t>
            </a:r>
            <a:endParaRPr lang="en-US" altLang="zh-TW" b="1" dirty="0" smtClean="0">
              <a:solidFill>
                <a:schemeClr val="accent2"/>
              </a:solidFill>
              <a:latin typeface="微軟正黑體" pitchFamily="34" charset="-120"/>
            </a:endParaRPr>
          </a:p>
          <a:p>
            <a:pPr marL="0" indent="0" eaLnBrk="1" hangingPunct="1">
              <a:lnSpc>
                <a:spcPct val="110000"/>
              </a:lnSpc>
              <a:buFont typeface="Wingdings 2" pitchFamily="18" charset="2"/>
              <a:buNone/>
            </a:pPr>
            <a:r>
              <a:rPr lang="zh-TW" altLang="en-US" dirty="0" smtClean="0">
                <a:latin typeface="微軟正黑體" pitchFamily="34" charset="-120"/>
              </a:rPr>
              <a:t>多元評量、診斷評量、形成性評量、總結性評量、學習成就評量、</a:t>
            </a:r>
            <a:r>
              <a:rPr lang="zh-TW" altLang="en-US" dirty="0" smtClean="0">
                <a:solidFill>
                  <a:srgbClr val="FF0000"/>
                </a:solidFill>
                <a:latin typeface="微軟正黑體" pitchFamily="34" charset="-120"/>
              </a:rPr>
              <a:t>科學報告評量（建議每學年至少實施一次</a:t>
            </a:r>
            <a:r>
              <a:rPr lang="zh-TW" altLang="en-US" dirty="0" smtClean="0">
                <a:latin typeface="微軟正黑體" pitchFamily="34" charset="-120"/>
              </a:rPr>
              <a:t>）、評量回饋教學。</a:t>
            </a:r>
            <a:endParaRPr lang="en-US" altLang="zh-TW" dirty="0" smtClean="0">
              <a:latin typeface="微軟正黑體" pitchFamily="34" charset="-120"/>
            </a:endParaRPr>
          </a:p>
        </p:txBody>
      </p:sp>
      <p:sp>
        <p:nvSpPr>
          <p:cNvPr id="399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r>
              <a:rPr lang="en-US" altLang="zh-TW" sz="1200" smtClean="0">
                <a:solidFill>
                  <a:srgbClr val="FEFEFE"/>
                </a:solidFill>
              </a:rPr>
              <a:t>43</a:t>
            </a:r>
            <a:endParaRPr lang="zh-TW" altLang="en-US" sz="1200" smtClean="0">
              <a:solidFill>
                <a:srgbClr val="FEFEFE"/>
              </a:solidFill>
            </a:endParaRPr>
          </a:p>
        </p:txBody>
      </p:sp>
    </p:spTree>
    <p:extLst>
      <p:ext uri="{BB962C8B-B14F-4D97-AF65-F5344CB8AC3E}">
        <p14:creationId xmlns:p14="http://schemas.microsoft.com/office/powerpoint/2010/main" val="2024029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節數變少</a:t>
            </a:r>
            <a:endParaRPr lang="en-US" altLang="zh-TW" dirty="0" smtClean="0"/>
          </a:p>
          <a:p>
            <a:r>
              <a:rPr lang="zh-TW" altLang="en-US" dirty="0"/>
              <a:t>減少</a:t>
            </a:r>
            <a:r>
              <a:rPr lang="zh-TW" altLang="en-US" dirty="0" smtClean="0"/>
              <a:t>計算</a:t>
            </a:r>
            <a:endParaRPr lang="en-US" altLang="zh-TW" dirty="0" smtClean="0"/>
          </a:p>
          <a:p>
            <a:r>
              <a:rPr lang="zh-TW" altLang="en-US" dirty="0" smtClean="0"/>
              <a:t>跨科統整</a:t>
            </a:r>
            <a:endParaRPr lang="en-US" altLang="zh-TW" dirty="0" smtClean="0"/>
          </a:p>
          <a:p>
            <a:r>
              <a:rPr lang="zh-TW" altLang="en-US" dirty="0" smtClean="0"/>
              <a:t>素養考題</a:t>
            </a:r>
            <a:endParaRPr lang="en-US" altLang="zh-TW" dirty="0" smtClean="0"/>
          </a:p>
        </p:txBody>
      </p:sp>
      <p:sp>
        <p:nvSpPr>
          <p:cNvPr id="3" name="標題 2"/>
          <p:cNvSpPr>
            <a:spLocks noGrp="1"/>
          </p:cNvSpPr>
          <p:nvPr>
            <p:ph type="title"/>
          </p:nvPr>
        </p:nvSpPr>
        <p:spPr/>
        <p:txBody>
          <a:bodyPr>
            <a:normAutofit/>
          </a:bodyPr>
          <a:lstStyle/>
          <a:p>
            <a:r>
              <a:rPr lang="zh-TW" altLang="en-US" dirty="0" smtClean="0"/>
              <a:t>從國中的視角來談談新課綱的影響</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800" y="2686273"/>
            <a:ext cx="64008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982417"/>
            <a:ext cx="4819970" cy="240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66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教學資源統整入口</a:t>
            </a:r>
            <a:endParaRPr lang="zh-TW" altLang="en-US" dirty="0"/>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6528" b="3808"/>
          <a:stretch/>
        </p:blipFill>
        <p:spPr bwMode="auto">
          <a:xfrm>
            <a:off x="683568" y="1484784"/>
            <a:ext cx="799510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733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a:t>學習表現的核心─探究能力</a:t>
            </a:r>
          </a:p>
        </p:txBody>
      </p:sp>
      <p:graphicFrame>
        <p:nvGraphicFramePr>
          <p:cNvPr id="4" name="Group 62"/>
          <p:cNvGraphicFramePr>
            <a:graphicFrameLocks noGrp="1"/>
          </p:cNvGraphicFramePr>
          <p:nvPr>
            <p:extLst>
              <p:ext uri="{D42A27DB-BD31-4B8C-83A1-F6EECF244321}">
                <p14:modId xmlns:p14="http://schemas.microsoft.com/office/powerpoint/2010/main" val="4061746126"/>
              </p:ext>
            </p:extLst>
          </p:nvPr>
        </p:nvGraphicFramePr>
        <p:xfrm>
          <a:off x="611560" y="1268760"/>
          <a:ext cx="7992888" cy="5487687"/>
        </p:xfrm>
        <a:graphic>
          <a:graphicData uri="http://schemas.openxmlformats.org/drawingml/2006/table">
            <a:tbl>
              <a:tblPr/>
              <a:tblGrid>
                <a:gridCol w="971661">
                  <a:extLst>
                    <a:ext uri="{9D8B030D-6E8A-4147-A177-3AD203B41FA5}">
                      <a16:colId xmlns="" xmlns:a16="http://schemas.microsoft.com/office/drawing/2014/main" val="20000"/>
                    </a:ext>
                  </a:extLst>
                </a:gridCol>
                <a:gridCol w="2617166">
                  <a:extLst>
                    <a:ext uri="{9D8B030D-6E8A-4147-A177-3AD203B41FA5}">
                      <a16:colId xmlns="" xmlns:a16="http://schemas.microsoft.com/office/drawing/2014/main" val="20001"/>
                    </a:ext>
                  </a:extLst>
                </a:gridCol>
                <a:gridCol w="3421871">
                  <a:extLst>
                    <a:ext uri="{9D8B030D-6E8A-4147-A177-3AD203B41FA5}">
                      <a16:colId xmlns="" xmlns:a16="http://schemas.microsoft.com/office/drawing/2014/main" val="20002"/>
                    </a:ext>
                  </a:extLst>
                </a:gridCol>
                <a:gridCol w="982190">
                  <a:extLst>
                    <a:ext uri="{9D8B030D-6E8A-4147-A177-3AD203B41FA5}">
                      <a16:colId xmlns="" xmlns:a16="http://schemas.microsoft.com/office/drawing/2014/main" val="20003"/>
                    </a:ext>
                  </a:extLst>
                </a:gridCol>
              </a:tblGrid>
              <a:tr h="436831">
                <a:tc grid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項目</a:t>
                      </a:r>
                    </a:p>
                  </a:txBody>
                  <a:tcPr marT="45723" marB="45723"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FFFC1"/>
                    </a:solidFill>
                  </a:tcPr>
                </a:tc>
                <a:tc h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子項</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FFFC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第一碼</a:t>
                      </a: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FFFC1"/>
                    </a:solidFill>
                  </a:tcPr>
                </a:tc>
                <a:extLst>
                  <a:ext uri="{0D108BD9-81ED-4DB2-BD59-A6C34878D82A}">
                    <a16:rowId xmlns="" xmlns:a16="http://schemas.microsoft.com/office/drawing/2014/main" val="10000"/>
                  </a:ext>
                </a:extLst>
              </a:tr>
              <a:tr h="578910">
                <a:tc grid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科學認知</a:t>
                      </a:r>
                    </a:p>
                  </a:txBody>
                  <a:tcPr marT="45723" marB="45723"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itchFamily="34" charset="-120"/>
                          <a:ea typeface="微軟正黑體" pitchFamily="34" charset="-120"/>
                        </a:rPr>
                        <a:t>記憶、了解、應用、分析、評鑑、創造</a:t>
                      </a:r>
                      <a:endParaRPr kumimoji="0" lang="zh-TW" altLang="en-US" sz="20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02042">
                <a:tc rowSpan="8">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rgbClr val="4472C4"/>
                          </a:solidFill>
                          <a:effectLst/>
                          <a:latin typeface="Times New Roman" pitchFamily="18" charset="0"/>
                          <a:ea typeface="微軟正黑體" pitchFamily="34" charset="-120"/>
                          <a:cs typeface="Times New Roman" pitchFamily="18" charset="0"/>
                        </a:rPr>
                        <a:t>探究能力</a:t>
                      </a:r>
                    </a:p>
                  </a:txBody>
                  <a:tcPr marT="45723" marB="45723"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 思考智能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  thinking ability</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r>
                        <a:rPr kumimoji="0" lang="en-US" altLang="zh-TW" sz="2000" b="0"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t</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 </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想像創造</a:t>
                      </a:r>
                      <a:r>
                        <a:rPr kumimoji="0" lang="en-US" altLang="zh-TW"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 (i)</a:t>
                      </a:r>
                      <a:endPar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ti</a:t>
                      </a:r>
                      <a:endParaRPr kumimoji="0" lang="zh-TW" altLang="en-US"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02042">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推理論證</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(r)</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tr</a:t>
                      </a:r>
                      <a:endParaRPr kumimoji="0" lang="zh-TW" altLang="en-US"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02042">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批判思辨 </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(c)</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err="1" smtClean="0">
                          <a:ln>
                            <a:noFill/>
                          </a:ln>
                          <a:solidFill>
                            <a:srgbClr val="0070C0"/>
                          </a:solidFill>
                          <a:effectLst/>
                          <a:latin typeface="Times New Roman" pitchFamily="18" charset="0"/>
                          <a:ea typeface="微軟正黑體" pitchFamily="34" charset="-120"/>
                          <a:cs typeface="Times New Roman" pitchFamily="18" charset="0"/>
                        </a:rPr>
                        <a:t>tc</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02042">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建立模型</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(m)</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tm</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02042">
                <a:tc vMerge="1">
                  <a:txBody>
                    <a:bodyPr/>
                    <a:lstStyle/>
                    <a:p>
                      <a:endParaRPr lang="zh-TW" altLang="en-US"/>
                    </a:p>
                  </a:txBody>
                  <a:tcPr/>
                </a:tc>
                <a:tc rowSpan="4">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問題解決</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problem solving</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r>
                        <a:rPr kumimoji="0" lang="en-US" altLang="zh-TW" sz="2000" b="0"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p</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觀察與定題</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(o)</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err="1" smtClean="0">
                          <a:ln>
                            <a:noFill/>
                          </a:ln>
                          <a:solidFill>
                            <a:srgbClr val="0070C0"/>
                          </a:solidFill>
                          <a:effectLst/>
                          <a:latin typeface="Times New Roman" pitchFamily="18" charset="0"/>
                          <a:ea typeface="微軟正黑體" pitchFamily="34" charset="-120"/>
                          <a:cs typeface="Times New Roman" pitchFamily="18" charset="0"/>
                        </a:rPr>
                        <a:t>po</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02042">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計劃與執行</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(e)</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err="1" smtClean="0">
                          <a:ln>
                            <a:noFill/>
                          </a:ln>
                          <a:solidFill>
                            <a:srgbClr val="0070C0"/>
                          </a:solidFill>
                          <a:effectLst/>
                          <a:latin typeface="Times New Roman" pitchFamily="18" charset="0"/>
                          <a:ea typeface="微軟正黑體" pitchFamily="34" charset="-120"/>
                          <a:cs typeface="Times New Roman" pitchFamily="18" charset="0"/>
                        </a:rPr>
                        <a:t>pe</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302042">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分析與發現</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pa</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302042">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討論與傳達 </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(c)</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pc</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302042">
                <a:tc rowSpan="3" grid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rgbClr val="4472C4"/>
                          </a:solidFill>
                          <a:effectLst/>
                          <a:latin typeface="Times New Roman" pitchFamily="18" charset="0"/>
                          <a:ea typeface="微軟正黑體" pitchFamily="34" charset="-120"/>
                          <a:cs typeface="Times New Roman" pitchFamily="18" charset="0"/>
                        </a:rPr>
                        <a:t>科學的態度與本質</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attitude toward science and nature of science</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r>
                        <a:rPr kumimoji="0" lang="en-US" altLang="zh-TW" sz="2000" b="0"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a</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p>
                  </a:txBody>
                  <a:tcPr marT="45723" marB="45723"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3" h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培養科學探究的興趣</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r>
                        <a:rPr kumimoji="0" lang="en-US" altLang="zh-TW" sz="1800" b="0" i="0" u="none" strike="noStrike" cap="none" normalizeH="0" baseline="0" dirty="0" err="1" smtClean="0">
                          <a:ln>
                            <a:noFill/>
                          </a:ln>
                          <a:solidFill>
                            <a:schemeClr val="tx1"/>
                          </a:solidFill>
                          <a:effectLst/>
                          <a:latin typeface="Times New Roman" pitchFamily="18" charset="0"/>
                          <a:ea typeface="微軟正黑體" pitchFamily="34" charset="-120"/>
                          <a:cs typeface="Times New Roman" pitchFamily="18" charset="0"/>
                        </a:rPr>
                        <a:t>i</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 </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ai</a:t>
                      </a:r>
                      <a:endParaRPr kumimoji="0" lang="zh-TW" altLang="en-US"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528570">
                <a:tc gridSpan="2" vMerge="1">
                  <a:txBody>
                    <a:bodyPr/>
                    <a:lstStyle/>
                    <a:p>
                      <a:endParaRPr lang="zh-TW" altLang="en-US"/>
                    </a:p>
                  </a:txBody>
                  <a:tcPr/>
                </a:tc>
                <a:tc hMerge="1"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養成應用科學思考與探究的習慣</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(h)</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ah</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417830">
                <a:tc gridSpan="2" vMerge="1">
                  <a:txBody>
                    <a:bodyPr/>
                    <a:lstStyle/>
                    <a:p>
                      <a:endParaRPr lang="zh-TW" altLang="en-US"/>
                    </a:p>
                  </a:txBody>
                  <a:tcPr/>
                </a:tc>
                <a:tc hMerge="1"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認識科學本質</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(n)</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an</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174293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484784"/>
            <a:ext cx="5760640" cy="4917117"/>
          </a:xfrm>
        </p:spPr>
      </p:pic>
      <p:sp>
        <p:nvSpPr>
          <p:cNvPr id="3" name="標題 2"/>
          <p:cNvSpPr>
            <a:spLocks noGrp="1"/>
          </p:cNvSpPr>
          <p:nvPr>
            <p:ph type="title"/>
          </p:nvPr>
        </p:nvSpPr>
        <p:spPr/>
        <p:txBody>
          <a:bodyPr/>
          <a:lstStyle/>
          <a:p>
            <a:r>
              <a:rPr lang="zh-TW" altLang="en-US" dirty="0" smtClean="0"/>
              <a:t>探究教學→科學探究教學</a:t>
            </a:r>
            <a:endParaRPr lang="zh-TW" altLang="en-US" dirty="0"/>
          </a:p>
        </p:txBody>
      </p:sp>
    </p:spTree>
    <p:extLst>
      <p:ext uri="{BB962C8B-B14F-4D97-AF65-F5344CB8AC3E}">
        <p14:creationId xmlns:p14="http://schemas.microsoft.com/office/powerpoint/2010/main" val="4250190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科學探究教學</a:t>
            </a:r>
            <a:endParaRPr lang="zh-TW" alt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4168" y="260648"/>
            <a:ext cx="23050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7" t="597" r="51737" b="1"/>
          <a:stretch/>
        </p:blipFill>
        <p:spPr bwMode="auto">
          <a:xfrm>
            <a:off x="7078" y="1196752"/>
            <a:ext cx="3124762" cy="264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74" t="597" r="317" b="1"/>
          <a:stretch/>
        </p:blipFill>
        <p:spPr bwMode="auto">
          <a:xfrm>
            <a:off x="2987824" y="2794328"/>
            <a:ext cx="3096344" cy="258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83"/>
          <a:stretch/>
        </p:blipFill>
        <p:spPr bwMode="auto">
          <a:xfrm>
            <a:off x="6049958" y="4365104"/>
            <a:ext cx="3043369" cy="238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4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199768"/>
            <a:ext cx="8229600" cy="4525963"/>
          </a:xfrm>
        </p:spPr>
        <p:txBody>
          <a:bodyPr/>
          <a:lstStyle/>
          <a:p>
            <a:pPr marL="109728" indent="0">
              <a:buNone/>
            </a:pPr>
            <a:endParaRPr lang="zh-TW" altLang="en-US" dirty="0"/>
          </a:p>
        </p:txBody>
      </p:sp>
      <p:sp>
        <p:nvSpPr>
          <p:cNvPr id="3" name="標題 2"/>
          <p:cNvSpPr>
            <a:spLocks noGrp="1"/>
          </p:cNvSpPr>
          <p:nvPr>
            <p:ph type="title"/>
          </p:nvPr>
        </p:nvSpPr>
        <p:spPr/>
        <p:txBody>
          <a:bodyPr/>
          <a:lstStyle/>
          <a:p>
            <a:r>
              <a:rPr lang="zh-TW" altLang="en-US" dirty="0" smtClean="0"/>
              <a:t>科學探究學習</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96751"/>
            <a:ext cx="7620000" cy="4122717"/>
          </a:xfrm>
          <a:prstGeom prst="rect">
            <a:avLst/>
          </a:prstGeom>
        </p:spPr>
      </p:pic>
    </p:spTree>
    <p:extLst>
      <p:ext uri="{BB962C8B-B14F-4D97-AF65-F5344CB8AC3E}">
        <p14:creationId xmlns:p14="http://schemas.microsoft.com/office/powerpoint/2010/main" val="457214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404664"/>
            <a:ext cx="2031325" cy="369332"/>
          </a:xfrm>
          <a:prstGeom prst="rect">
            <a:avLst/>
          </a:prstGeom>
        </p:spPr>
        <p:txBody>
          <a:bodyPr wrap="none">
            <a:spAutoFit/>
          </a:bodyPr>
          <a:lstStyle/>
          <a:p>
            <a:r>
              <a:rPr lang="zh-TW" altLang="en-US" dirty="0"/>
              <a:t>課堂中的探究案例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0848"/>
            <a:ext cx="398145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854" y="760868"/>
            <a:ext cx="4419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218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7688"/>
            <a:ext cx="3943350"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7688"/>
            <a:ext cx="4114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124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52" y="332656"/>
            <a:ext cx="8928159" cy="572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534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自然科學領域課綱重點介紹</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從課</a:t>
            </a:r>
            <a:r>
              <a:rPr lang="zh-TW" altLang="en-US" dirty="0">
                <a:latin typeface="微軟正黑體" panose="020B0604030504040204" pitchFamily="34" charset="-120"/>
                <a:ea typeface="微軟正黑體" panose="020B0604030504040204" pitchFamily="34" charset="-120"/>
              </a:rPr>
              <a:t>綱</a:t>
            </a:r>
            <a:r>
              <a:rPr lang="zh-TW" altLang="en-US" dirty="0" smtClean="0">
                <a:latin typeface="微軟正黑體" panose="020B0604030504040204" pitchFamily="34" charset="-120"/>
                <a:ea typeface="微軟正黑體" panose="020B0604030504040204" pitchFamily="34" charset="-120"/>
              </a:rPr>
              <a:t>學習表現談探究教學</a:t>
            </a:r>
            <a:endParaRPr lang="en-US" altLang="zh-TW" dirty="0" smtClean="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巡迴服務重點</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76210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728" indent="0">
              <a:buNone/>
            </a:pPr>
            <a:r>
              <a:rPr lang="zh-TW" altLang="en-US" dirty="0" smtClean="0"/>
              <a:t>請注意影片中的教學過程，正在培養探究能力的哪些學習</a:t>
            </a:r>
            <a:r>
              <a:rPr lang="zh-TW" altLang="en-US" dirty="0"/>
              <a:t>表現</a:t>
            </a:r>
            <a:r>
              <a:rPr lang="zh-TW" altLang="en-US" dirty="0" smtClean="0"/>
              <a:t>？</a:t>
            </a:r>
            <a:endParaRPr lang="en-US" altLang="zh-TW" dirty="0" smtClean="0"/>
          </a:p>
          <a:p>
            <a:pPr marL="109728" indent="0">
              <a:buNone/>
            </a:pPr>
            <a:endParaRPr lang="en-US" altLang="zh-TW" dirty="0" smtClean="0"/>
          </a:p>
          <a:p>
            <a:pPr marL="109728" indent="0">
              <a:buNone/>
            </a:pPr>
            <a:endParaRPr lang="en-US" altLang="zh-TW" dirty="0"/>
          </a:p>
          <a:p>
            <a:pPr marL="109728" indent="0">
              <a:buNone/>
            </a:pPr>
            <a:endParaRPr lang="en-US" altLang="zh-TW" dirty="0" smtClean="0"/>
          </a:p>
          <a:p>
            <a:pPr marL="109728" indent="0">
              <a:buNone/>
            </a:pPr>
            <a:endParaRPr lang="en-US" altLang="zh-TW" dirty="0"/>
          </a:p>
          <a:p>
            <a:pPr marL="109728" indent="0">
              <a:buNone/>
            </a:pPr>
            <a:endParaRPr lang="en-US" altLang="zh-TW" dirty="0"/>
          </a:p>
          <a:p>
            <a:pPr marL="109728" indent="0">
              <a:buNone/>
            </a:pPr>
            <a:endParaRPr lang="en-US" altLang="zh-TW" dirty="0" smtClean="0"/>
          </a:p>
          <a:p>
            <a:pPr marL="109728" indent="0">
              <a:buNone/>
            </a:pPr>
            <a:r>
              <a:rPr lang="zh-TW" altLang="en-US" dirty="0"/>
              <a:t> </a:t>
            </a:r>
            <a:r>
              <a:rPr lang="zh-TW" altLang="en-US" dirty="0" smtClean="0"/>
              <a:t>         影片起訖時間</a:t>
            </a:r>
            <a:r>
              <a:rPr lang="en-US" altLang="zh-TW" dirty="0"/>
              <a:t>(1’07”-1’55)</a:t>
            </a:r>
            <a:endParaRPr lang="en-US" altLang="zh-TW" dirty="0" smtClean="0"/>
          </a:p>
          <a:p>
            <a:endParaRPr lang="en-US" altLang="zh-TW" dirty="0"/>
          </a:p>
          <a:p>
            <a:endParaRPr lang="zh-TW" altLang="en-US" dirty="0"/>
          </a:p>
          <a:p>
            <a:pPr marL="109728" indent="0">
              <a:buNone/>
            </a:pPr>
            <a:endParaRPr lang="en-US" altLang="zh-TW" dirty="0"/>
          </a:p>
          <a:p>
            <a:pPr marL="109728" indent="0">
              <a:buNone/>
            </a:pPr>
            <a:endParaRPr lang="en-US" altLang="zh-TW" dirty="0" smtClean="0"/>
          </a:p>
        </p:txBody>
      </p:sp>
      <p:sp>
        <p:nvSpPr>
          <p:cNvPr id="3" name="標題 2"/>
          <p:cNvSpPr>
            <a:spLocks noGrp="1"/>
          </p:cNvSpPr>
          <p:nvPr>
            <p:ph type="title"/>
          </p:nvPr>
        </p:nvSpPr>
        <p:spPr/>
        <p:txBody>
          <a:bodyPr/>
          <a:lstStyle/>
          <a:p>
            <a:r>
              <a:rPr lang="zh-TW" altLang="en-US" dirty="0" smtClean="0"/>
              <a:t>課堂中的探究案例</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868" y="2607178"/>
            <a:ext cx="6408712" cy="158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yslin\Downloads\200426140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365104"/>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37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77231" y="404664"/>
            <a:ext cx="5783956" cy="1200329"/>
          </a:xfrm>
          <a:prstGeom prst="rect">
            <a:avLst/>
          </a:prstGeom>
        </p:spPr>
        <p:txBody>
          <a:bodyPr wrap="none">
            <a:spAutoFit/>
          </a:bodyPr>
          <a:lstStyle/>
          <a:p>
            <a:pPr algn="ctr"/>
            <a:r>
              <a:rPr lang="zh-TW" altLang="en-US" sz="3600" b="1" dirty="0" smtClean="0">
                <a:solidFill>
                  <a:srgbClr val="92D050"/>
                </a:solidFill>
                <a:latin typeface="標楷體" pitchFamily="65" charset="-120"/>
                <a:ea typeface="標楷體" pitchFamily="65" charset="-120"/>
              </a:rPr>
              <a:t>結構式探究→引導式探究</a:t>
            </a:r>
            <a:endParaRPr lang="zh-TW" altLang="en-US" sz="3600" dirty="0" smtClean="0"/>
          </a:p>
          <a:p>
            <a:endParaRPr lang="zh-TW" altLang="en-US" sz="3600" b="1" dirty="0">
              <a:solidFill>
                <a:srgbClr val="92D050"/>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004828"/>
            <a:ext cx="5976664" cy="544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探究教案\探究\降落傘\S__5210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95040"/>
            <a:ext cx="2517710" cy="1933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圖片 4"/>
          <p:cNvPicPr/>
          <p:nvPr/>
        </p:nvPicPr>
        <p:blipFill>
          <a:blip r:embed="rId4" cstate="print">
            <a:extLst>
              <a:ext uri="{28A0092B-C50C-407E-A947-70E740481C1C}">
                <a14:useLocalDpi xmlns:a14="http://schemas.microsoft.com/office/drawing/2010/main" val="0"/>
              </a:ext>
            </a:extLst>
          </a:blip>
          <a:stretch>
            <a:fillRect/>
          </a:stretch>
        </p:blipFill>
        <p:spPr>
          <a:xfrm>
            <a:off x="5729280" y="2899707"/>
            <a:ext cx="2736304" cy="2081538"/>
          </a:xfrm>
          <a:prstGeom prst="rect">
            <a:avLst/>
          </a:prstGeom>
          <a:ln>
            <a:noFill/>
          </a:ln>
          <a:effectLst>
            <a:softEdge rad="112500"/>
          </a:effectLst>
        </p:spPr>
      </p:pic>
      <p:pic>
        <p:nvPicPr>
          <p:cNvPr id="6" name="圖片 5"/>
          <p:cNvPicPr/>
          <p:nvPr/>
        </p:nvPicPr>
        <p:blipFill>
          <a:blip r:embed="rId5" cstate="print">
            <a:extLst>
              <a:ext uri="{28A0092B-C50C-407E-A947-70E740481C1C}">
                <a14:useLocalDpi xmlns:a14="http://schemas.microsoft.com/office/drawing/2010/main" val="0"/>
              </a:ext>
            </a:extLst>
          </a:blip>
          <a:stretch>
            <a:fillRect/>
          </a:stretch>
        </p:blipFill>
        <p:spPr>
          <a:xfrm>
            <a:off x="6695727" y="4653136"/>
            <a:ext cx="1980729" cy="2204864"/>
          </a:xfrm>
          <a:prstGeom prst="rect">
            <a:avLst/>
          </a:prstGeom>
          <a:ln>
            <a:noFill/>
          </a:ln>
          <a:effectLst>
            <a:softEdge rad="112500"/>
          </a:effectLst>
        </p:spPr>
      </p:pic>
    </p:spTree>
    <p:extLst>
      <p:ext uri="{BB962C8B-B14F-4D97-AF65-F5344CB8AC3E}">
        <p14:creationId xmlns:p14="http://schemas.microsoft.com/office/powerpoint/2010/main" val="396749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3"/>
          <p:cNvGraphicFramePr/>
          <p:nvPr>
            <p:extLst>
              <p:ext uri="{D42A27DB-BD31-4B8C-83A1-F6EECF244321}">
                <p14:modId xmlns:p14="http://schemas.microsoft.com/office/powerpoint/2010/main" val="1072603458"/>
              </p:ext>
            </p:extLst>
          </p:nvPr>
        </p:nvGraphicFramePr>
        <p:xfrm>
          <a:off x="135603" y="2361091"/>
          <a:ext cx="8694549" cy="3978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4016375" y="678861"/>
            <a:ext cx="5626100" cy="584200"/>
          </a:xfrm>
          <a:prstGeom prst="rect">
            <a:avLst/>
          </a:prstGeom>
        </p:spPr>
        <p:txBody>
          <a:bodyPr wrap="none">
            <a:spAutoFit/>
          </a:bodyPr>
          <a:lstStyle/>
          <a:p>
            <a:pPr algn="ctr" fontAlgn="auto">
              <a:spcBef>
                <a:spcPts val="0"/>
              </a:spcBef>
              <a:spcAft>
                <a:spcPts val="0"/>
              </a:spcAft>
              <a:defRPr/>
            </a:pPr>
            <a:r>
              <a:rPr kumimoji="0" lang="zh-TW" altLang="en-US" sz="3200" b="1" kern="100" dirty="0">
                <a:solidFill>
                  <a:srgbClr val="0070C0"/>
                </a:solidFill>
                <a:effectLst>
                  <a:outerShdw blurRad="38100" dist="38100" dir="2700000" algn="tl">
                    <a:srgbClr val="000000">
                      <a:alpha val="43137"/>
                    </a:srgbClr>
                  </a:outerShdw>
                </a:effectLst>
                <a:latin typeface="微軟正黑體" panose="020B0604030504040204" pitchFamily="34" charset="-120"/>
              </a:rPr>
              <a:t>探究歷程</a:t>
            </a:r>
            <a:r>
              <a:rPr kumimoji="0" lang="zh-TW" altLang="en-US" sz="2800" kern="100" dirty="0">
                <a:solidFill>
                  <a:prstClr val="black"/>
                </a:solidFill>
                <a:latin typeface="微軟正黑體" panose="020B0604030504040204" pitchFamily="34" charset="-120"/>
              </a:rPr>
              <a:t>（每專題皆規劃</a:t>
            </a:r>
            <a:r>
              <a:rPr kumimoji="0" lang="en-US" altLang="zh-TW" sz="2800" kern="100" dirty="0">
                <a:solidFill>
                  <a:prstClr val="black"/>
                </a:solidFill>
                <a:latin typeface="微軟正黑體" panose="020B0604030504040204" pitchFamily="34" charset="-120"/>
              </a:rPr>
              <a:t>9</a:t>
            </a:r>
            <a:r>
              <a:rPr kumimoji="0" lang="zh-TW" altLang="en-US" sz="2800" kern="100" dirty="0">
                <a:solidFill>
                  <a:prstClr val="black"/>
                </a:solidFill>
                <a:latin typeface="微軟正黑體" panose="020B0604030504040204" pitchFamily="34" charset="-120"/>
              </a:rPr>
              <a:t>節課）</a:t>
            </a:r>
            <a:endParaRPr kumimoji="0" lang="zh-TW" altLang="en-US" sz="2800" b="1" kern="100" dirty="0">
              <a:solidFill>
                <a:prstClr val="black"/>
              </a:solidFill>
              <a:latin typeface="微軟正黑體" panose="020B0604030504040204" pitchFamily="34" charset="-120"/>
              <a:cs typeface="Times New Roman" panose="02020603050405020304" pitchFamily="18" charset="0"/>
            </a:endParaRPr>
          </a:p>
        </p:txBody>
      </p:sp>
      <p:sp>
        <p:nvSpPr>
          <p:cNvPr id="5" name="標題 1"/>
          <p:cNvSpPr txBox="1">
            <a:spLocks/>
          </p:cNvSpPr>
          <p:nvPr/>
        </p:nvSpPr>
        <p:spPr>
          <a:xfrm>
            <a:off x="0" y="0"/>
            <a:ext cx="9550400" cy="1349375"/>
          </a:xfrm>
          <a:prstGeom prst="rect">
            <a:avLst/>
          </a:prstGeom>
        </p:spPr>
        <p:txBody>
          <a:bodyPr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Bef>
                <a:spcPts val="600"/>
              </a:spcBef>
              <a:spcAft>
                <a:spcPts val="600"/>
              </a:spcAft>
              <a:defRPr/>
            </a:pPr>
            <a:r>
              <a:rPr kumimoji="0" lang="zh-TW" altLang="en-US" sz="3600" b="1" dirty="0" smtClean="0">
                <a:solidFill>
                  <a:srgbClr val="D70050"/>
                </a:solidFill>
                <a:latin typeface="微軟正黑體" panose="020B0604030504040204" pitchFamily="34" charset="-120"/>
              </a:rPr>
              <a:t>   三、統</a:t>
            </a:r>
            <a:r>
              <a:rPr kumimoji="0" lang="zh-TW" altLang="en-US" sz="3600" b="1" dirty="0">
                <a:solidFill>
                  <a:srgbClr val="D70050"/>
                </a:solidFill>
                <a:latin typeface="微軟正黑體" panose="020B0604030504040204" pitchFamily="34" charset="-120"/>
              </a:rPr>
              <a:t>整性主題</a:t>
            </a:r>
            <a:r>
              <a:rPr kumimoji="0" lang="en-US" altLang="zh-TW" sz="3600" b="1" dirty="0">
                <a:solidFill>
                  <a:srgbClr val="D70050"/>
                </a:solidFill>
                <a:latin typeface="微軟正黑體" panose="020B0604030504040204" pitchFamily="34" charset="-120"/>
              </a:rPr>
              <a:t>/</a:t>
            </a:r>
            <a:r>
              <a:rPr kumimoji="0" lang="zh-TW" altLang="en-US" sz="3600" b="1" dirty="0">
                <a:solidFill>
                  <a:srgbClr val="D70050"/>
                </a:solidFill>
                <a:latin typeface="微軟正黑體" panose="020B0604030504040204" pitchFamily="34" charset="-120"/>
              </a:rPr>
              <a:t>專題</a:t>
            </a:r>
            <a:r>
              <a:rPr kumimoji="0" lang="en-US" altLang="zh-TW" sz="3600" b="1" dirty="0">
                <a:solidFill>
                  <a:srgbClr val="D70050"/>
                </a:solidFill>
                <a:latin typeface="微軟正黑體" panose="020B0604030504040204" pitchFamily="34" charset="-120"/>
              </a:rPr>
              <a:t>/</a:t>
            </a:r>
            <a:r>
              <a:rPr kumimoji="0" lang="zh-TW" altLang="en-US" sz="3600" b="1" dirty="0">
                <a:solidFill>
                  <a:srgbClr val="D70050"/>
                </a:solidFill>
                <a:latin typeface="微軟正黑體" panose="020B0604030504040204" pitchFamily="34" charset="-120"/>
              </a:rPr>
              <a:t>議題探究</a:t>
            </a:r>
            <a:r>
              <a:rPr kumimoji="0" lang="zh-TW" altLang="en-US" sz="3600" b="1" dirty="0" smtClean="0">
                <a:solidFill>
                  <a:srgbClr val="D70050"/>
                </a:solidFill>
                <a:latin typeface="微軟正黑體" panose="020B0604030504040204" pitchFamily="34" charset="-120"/>
              </a:rPr>
              <a:t>課程示例</a:t>
            </a:r>
            <a:endParaRPr kumimoji="0" lang="en-US" altLang="zh-TW" sz="3600" b="1" dirty="0" smtClean="0">
              <a:solidFill>
                <a:srgbClr val="D70050"/>
              </a:solidFill>
              <a:latin typeface="微軟正黑體" panose="020B0604030504040204" pitchFamily="34" charset="-120"/>
            </a:endParaRPr>
          </a:p>
          <a:p>
            <a:pPr fontAlgn="auto">
              <a:spcBef>
                <a:spcPts val="600"/>
              </a:spcBef>
              <a:spcAft>
                <a:spcPts val="600"/>
              </a:spcAft>
              <a:defRPr/>
            </a:pPr>
            <a:r>
              <a:rPr kumimoji="0" lang="en-US" altLang="zh-TW" sz="3000" b="1" dirty="0" smtClean="0">
                <a:solidFill>
                  <a:srgbClr val="0000FF"/>
                </a:solidFill>
                <a:latin typeface="微軟正黑體" panose="020B0604030504040204" pitchFamily="34" charset="-120"/>
              </a:rPr>
              <a:t>  </a:t>
            </a:r>
            <a:r>
              <a:rPr kumimoji="0" lang="zh-TW" altLang="en-US" sz="3000" b="1" dirty="0" smtClean="0">
                <a:solidFill>
                  <a:srgbClr val="0000FF"/>
                </a:solidFill>
                <a:latin typeface="微軟正黑體" panose="020B0604030504040204" pitchFamily="34" charset="-120"/>
              </a:rPr>
              <a:t>            </a:t>
            </a:r>
            <a:r>
              <a:rPr kumimoji="0" lang="en-US" altLang="zh-TW" sz="3000" b="1" dirty="0" smtClean="0">
                <a:solidFill>
                  <a:srgbClr val="0000FF"/>
                </a:solidFill>
                <a:latin typeface="微軟正黑體" panose="020B0604030504040204" pitchFamily="34" charset="-120"/>
              </a:rPr>
              <a:t>—</a:t>
            </a:r>
            <a:r>
              <a:rPr kumimoji="0" lang="zh-TW" altLang="en-US" sz="3000" b="1" dirty="0" smtClean="0">
                <a:solidFill>
                  <a:srgbClr val="0000FF"/>
                </a:solidFill>
                <a:latin typeface="微軟正黑體" panose="020B0604030504040204" pitchFamily="34" charset="-120"/>
              </a:rPr>
              <a:t>自然閱讀探究</a:t>
            </a:r>
            <a:endParaRPr kumimoji="0" lang="zh-TW" altLang="en-US" sz="3000" b="1" dirty="0">
              <a:solidFill>
                <a:srgbClr val="0000FF"/>
              </a:solidFill>
              <a:latin typeface="微軟正黑體" panose="020B0604030504040204" pitchFamily="34" charset="-120"/>
            </a:endParaRPr>
          </a:p>
        </p:txBody>
      </p:sp>
      <p:sp>
        <p:nvSpPr>
          <p:cNvPr id="65541" name="矩形 5"/>
          <p:cNvSpPr>
            <a:spLocks noChangeArrowheads="1"/>
          </p:cNvSpPr>
          <p:nvPr/>
        </p:nvSpPr>
        <p:spPr bwMode="auto">
          <a:xfrm>
            <a:off x="766763" y="4103688"/>
            <a:ext cx="18526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spcBef>
                <a:spcPct val="0"/>
              </a:spcBef>
              <a:buClrTx/>
              <a:buSzTx/>
              <a:buFontTx/>
              <a:buNone/>
            </a:pPr>
            <a:r>
              <a:rPr kumimoji="0" lang="zh-TW" altLang="en-US" sz="2600" b="1">
                <a:solidFill>
                  <a:srgbClr val="000000"/>
                </a:solidFill>
                <a:latin typeface="微軟正黑體" pitchFamily="34" charset="-120"/>
              </a:rPr>
              <a:t>觀察與定題</a:t>
            </a:r>
          </a:p>
        </p:txBody>
      </p:sp>
      <p:sp>
        <p:nvSpPr>
          <p:cNvPr id="65542" name="矩形 6"/>
          <p:cNvSpPr>
            <a:spLocks noChangeArrowheads="1"/>
          </p:cNvSpPr>
          <p:nvPr/>
        </p:nvSpPr>
        <p:spPr bwMode="auto">
          <a:xfrm>
            <a:off x="2789238" y="4103688"/>
            <a:ext cx="18526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spcBef>
                <a:spcPct val="0"/>
              </a:spcBef>
              <a:buClrTx/>
              <a:buSzTx/>
              <a:buFontTx/>
              <a:buNone/>
            </a:pPr>
            <a:r>
              <a:rPr kumimoji="0" lang="zh-TW" altLang="en-US" sz="2600" b="1" dirty="0">
                <a:solidFill>
                  <a:srgbClr val="000000"/>
                </a:solidFill>
                <a:latin typeface="微軟正黑體" pitchFamily="34" charset="-120"/>
              </a:rPr>
              <a:t>計劃與執行</a:t>
            </a:r>
          </a:p>
        </p:txBody>
      </p:sp>
      <p:sp>
        <p:nvSpPr>
          <p:cNvPr id="65543" name="矩形 7"/>
          <p:cNvSpPr>
            <a:spLocks noChangeArrowheads="1"/>
          </p:cNvSpPr>
          <p:nvPr/>
        </p:nvSpPr>
        <p:spPr bwMode="auto">
          <a:xfrm>
            <a:off x="4724400" y="4103688"/>
            <a:ext cx="18526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spcBef>
                <a:spcPct val="0"/>
              </a:spcBef>
              <a:buClrTx/>
              <a:buSzTx/>
              <a:buFontTx/>
              <a:buNone/>
            </a:pPr>
            <a:r>
              <a:rPr kumimoji="0" lang="zh-TW" altLang="en-US" sz="2600" b="1">
                <a:solidFill>
                  <a:srgbClr val="000000"/>
                </a:solidFill>
                <a:latin typeface="微軟正黑體" pitchFamily="34" charset="-120"/>
              </a:rPr>
              <a:t>分析與發現</a:t>
            </a:r>
          </a:p>
        </p:txBody>
      </p:sp>
      <p:sp>
        <p:nvSpPr>
          <p:cNvPr id="65544" name="矩形 8"/>
          <p:cNvSpPr>
            <a:spLocks noChangeArrowheads="1"/>
          </p:cNvSpPr>
          <p:nvPr/>
        </p:nvSpPr>
        <p:spPr bwMode="auto">
          <a:xfrm>
            <a:off x="6829425" y="4103688"/>
            <a:ext cx="18526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spcBef>
                <a:spcPct val="0"/>
              </a:spcBef>
              <a:buClrTx/>
              <a:buSzTx/>
              <a:buFontTx/>
              <a:buNone/>
            </a:pPr>
            <a:r>
              <a:rPr kumimoji="0" lang="zh-TW" altLang="en-US" sz="2600" b="1">
                <a:solidFill>
                  <a:srgbClr val="000000"/>
                </a:solidFill>
                <a:latin typeface="微軟正黑體" pitchFamily="34" charset="-120"/>
              </a:rPr>
              <a:t>討論與傳達</a:t>
            </a:r>
          </a:p>
        </p:txBody>
      </p:sp>
      <p:sp>
        <p:nvSpPr>
          <p:cNvPr id="6554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fld id="{80F4639A-04EB-47C3-8651-AD722DBE4D69}" type="slidenum">
              <a:rPr lang="zh-TW" altLang="en-US" sz="1200" smtClean="0">
                <a:solidFill>
                  <a:srgbClr val="FEFEFE"/>
                </a:solidFill>
              </a:rPr>
              <a:pPr eaLnBrk="1" fontAlgn="base" hangingPunct="1">
                <a:spcBef>
                  <a:spcPct val="0"/>
                </a:spcBef>
                <a:spcAft>
                  <a:spcPct val="0"/>
                </a:spcAft>
                <a:buClrTx/>
                <a:buSzTx/>
                <a:buFontTx/>
                <a:buNone/>
              </a:pPr>
              <a:t>22</a:t>
            </a:fld>
            <a:endParaRPr lang="en-US" altLang="zh-TW" sz="1200" smtClean="0">
              <a:solidFill>
                <a:srgbClr val="FEFEFE"/>
              </a:solidFill>
            </a:endParaRPr>
          </a:p>
        </p:txBody>
      </p:sp>
    </p:spTree>
    <p:extLst>
      <p:ext uri="{BB962C8B-B14F-4D97-AF65-F5344CB8AC3E}">
        <p14:creationId xmlns:p14="http://schemas.microsoft.com/office/powerpoint/2010/main" val="187088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8"/>
          <p:cNvGrpSpPr>
            <a:grpSpLocks/>
          </p:cNvGrpSpPr>
          <p:nvPr/>
        </p:nvGrpSpPr>
        <p:grpSpPr bwMode="auto">
          <a:xfrm>
            <a:off x="1001713" y="1608138"/>
            <a:ext cx="7610475" cy="4029075"/>
            <a:chOff x="907305" y="1076845"/>
            <a:chExt cx="7610559" cy="4030347"/>
          </a:xfrm>
        </p:grpSpPr>
        <p:pic>
          <p:nvPicPr>
            <p:cNvPr id="3" name="圖片 29"/>
            <p:cNvPicPr>
              <a:picLocks noChangeAspect="1"/>
            </p:cNvPicPr>
            <p:nvPr/>
          </p:nvPicPr>
          <p:blipFill>
            <a:blip r:embed="rId2">
              <a:extLst>
                <a:ext uri="{28A0092B-C50C-407E-A947-70E740481C1C}">
                  <a14:useLocalDpi xmlns:a14="http://schemas.microsoft.com/office/drawing/2010/main" val="0"/>
                </a:ext>
              </a:extLst>
            </a:blip>
            <a:srcRect l="26399" r="26987"/>
            <a:stretch>
              <a:fillRect/>
            </a:stretch>
          </p:blipFill>
          <p:spPr bwMode="auto">
            <a:xfrm rot="5400000">
              <a:off x="2898258" y="357704"/>
              <a:ext cx="3648725" cy="548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79335" y="1004045"/>
              <a:ext cx="1151243" cy="133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00376" y="3319945"/>
              <a:ext cx="1131380" cy="128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295778" y="3338816"/>
              <a:ext cx="1135453" cy="129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324853" y="2203485"/>
              <a:ext cx="1111879" cy="127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4777" y="3946962"/>
              <a:ext cx="1289827" cy="113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305" y="1171335"/>
              <a:ext cx="1275334" cy="111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77" y="2287146"/>
              <a:ext cx="1295097" cy="113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619" y="3993910"/>
              <a:ext cx="1275334" cy="111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38"/>
            <p:cNvSpPr txBox="1">
              <a:spLocks noChangeArrowheads="1"/>
            </p:cNvSpPr>
            <p:nvPr/>
          </p:nvSpPr>
          <p:spPr bwMode="auto">
            <a:xfrm>
              <a:off x="1029962" y="1509672"/>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國際</a:t>
              </a:r>
            </a:p>
          </p:txBody>
        </p:sp>
        <p:sp>
          <p:nvSpPr>
            <p:cNvPr id="13" name="文字方塊 39"/>
            <p:cNvSpPr txBox="1">
              <a:spLocks noChangeArrowheads="1"/>
            </p:cNvSpPr>
            <p:nvPr/>
          </p:nvSpPr>
          <p:spPr bwMode="auto">
            <a:xfrm>
              <a:off x="1070308" y="2614717"/>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戶外</a:t>
              </a:r>
            </a:p>
          </p:txBody>
        </p:sp>
        <p:sp>
          <p:nvSpPr>
            <p:cNvPr id="14" name="文字方塊 40"/>
            <p:cNvSpPr txBox="1">
              <a:spLocks noChangeArrowheads="1"/>
            </p:cNvSpPr>
            <p:nvPr/>
          </p:nvSpPr>
          <p:spPr bwMode="auto">
            <a:xfrm>
              <a:off x="1061450" y="3685529"/>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品德</a:t>
              </a:r>
            </a:p>
          </p:txBody>
        </p:sp>
        <p:sp>
          <p:nvSpPr>
            <p:cNvPr id="15" name="文字方塊 41"/>
            <p:cNvSpPr txBox="1">
              <a:spLocks noChangeArrowheads="1"/>
            </p:cNvSpPr>
            <p:nvPr/>
          </p:nvSpPr>
          <p:spPr bwMode="auto">
            <a:xfrm>
              <a:off x="3150340" y="1254390"/>
              <a:ext cx="10092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生涯</a:t>
              </a:r>
              <a:r>
                <a:rPr kumimoji="0" lang="en-US" altLang="zh-TW" sz="2600" b="1">
                  <a:solidFill>
                    <a:schemeClr val="tx1"/>
                  </a:solidFill>
                  <a:latin typeface="微軟正黑體" pitchFamily="34" charset="-120"/>
                </a:rPr>
                <a:t/>
              </a:r>
              <a:br>
                <a:rPr kumimoji="0" lang="en-US" altLang="zh-TW" sz="2600" b="1">
                  <a:solidFill>
                    <a:schemeClr val="tx1"/>
                  </a:solidFill>
                  <a:latin typeface="微軟正黑體" pitchFamily="34" charset="-120"/>
                </a:rPr>
              </a:br>
              <a:r>
                <a:rPr kumimoji="0" lang="zh-TW" altLang="en-US" sz="2600" b="1">
                  <a:solidFill>
                    <a:schemeClr val="tx1"/>
                  </a:solidFill>
                  <a:latin typeface="微軟正黑體" pitchFamily="34" charset="-120"/>
                </a:rPr>
                <a:t>規劃</a:t>
              </a:r>
            </a:p>
          </p:txBody>
        </p:sp>
        <p:sp>
          <p:nvSpPr>
            <p:cNvPr id="16" name="文字方塊 42"/>
            <p:cNvSpPr txBox="1">
              <a:spLocks noChangeArrowheads="1"/>
            </p:cNvSpPr>
            <p:nvPr/>
          </p:nvSpPr>
          <p:spPr bwMode="auto">
            <a:xfrm>
              <a:off x="2116970" y="2005116"/>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家庭</a:t>
              </a:r>
            </a:p>
          </p:txBody>
        </p:sp>
        <p:sp>
          <p:nvSpPr>
            <p:cNvPr id="17" name="文字方塊 43"/>
            <p:cNvSpPr txBox="1">
              <a:spLocks noChangeArrowheads="1"/>
            </p:cNvSpPr>
            <p:nvPr/>
          </p:nvSpPr>
          <p:spPr bwMode="auto">
            <a:xfrm>
              <a:off x="2107378" y="3128461"/>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人權</a:t>
              </a:r>
            </a:p>
          </p:txBody>
        </p:sp>
        <p:sp>
          <p:nvSpPr>
            <p:cNvPr id="18" name="文字方塊 44"/>
            <p:cNvSpPr txBox="1">
              <a:spLocks noChangeArrowheads="1"/>
            </p:cNvSpPr>
            <p:nvPr/>
          </p:nvSpPr>
          <p:spPr bwMode="auto">
            <a:xfrm>
              <a:off x="2120670" y="4135053"/>
              <a:ext cx="10092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多元</a:t>
              </a:r>
              <a:r>
                <a:rPr kumimoji="0" lang="en-US" altLang="zh-TW" sz="2600" b="1">
                  <a:solidFill>
                    <a:schemeClr val="tx1"/>
                  </a:solidFill>
                  <a:latin typeface="微軟正黑體" pitchFamily="34" charset="-120"/>
                </a:rPr>
                <a:t/>
              </a:r>
              <a:br>
                <a:rPr kumimoji="0" lang="en-US" altLang="zh-TW" sz="2600" b="1">
                  <a:solidFill>
                    <a:schemeClr val="tx1"/>
                  </a:solidFill>
                  <a:latin typeface="微軟正黑體" pitchFamily="34" charset="-120"/>
                </a:rPr>
              </a:br>
              <a:r>
                <a:rPr kumimoji="0" lang="zh-TW" altLang="en-US" sz="2600" b="1">
                  <a:solidFill>
                    <a:schemeClr val="tx1"/>
                  </a:solidFill>
                  <a:latin typeface="微軟正黑體" pitchFamily="34" charset="-120"/>
                </a:rPr>
                <a:t>文化</a:t>
              </a:r>
            </a:p>
          </p:txBody>
        </p:sp>
        <p:sp>
          <p:nvSpPr>
            <p:cNvPr id="19" name="文字方塊 45"/>
            <p:cNvSpPr txBox="1">
              <a:spLocks noChangeArrowheads="1"/>
            </p:cNvSpPr>
            <p:nvPr/>
          </p:nvSpPr>
          <p:spPr bwMode="auto">
            <a:xfrm>
              <a:off x="4213133" y="2980997"/>
              <a:ext cx="10092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原住民族</a:t>
              </a:r>
            </a:p>
          </p:txBody>
        </p:sp>
        <p:sp>
          <p:nvSpPr>
            <p:cNvPr id="20" name="文字方塊 46"/>
            <p:cNvSpPr txBox="1">
              <a:spLocks noChangeArrowheads="1"/>
            </p:cNvSpPr>
            <p:nvPr/>
          </p:nvSpPr>
          <p:spPr bwMode="auto">
            <a:xfrm>
              <a:off x="3179604" y="2400361"/>
              <a:ext cx="10092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性別</a:t>
              </a:r>
              <a:r>
                <a:rPr kumimoji="0" lang="en-US" altLang="zh-TW" sz="2600" b="1">
                  <a:solidFill>
                    <a:schemeClr val="tx1"/>
                  </a:solidFill>
                  <a:latin typeface="微軟正黑體" pitchFamily="34" charset="-120"/>
                </a:rPr>
                <a:t/>
              </a:r>
              <a:br>
                <a:rPr kumimoji="0" lang="en-US" altLang="zh-TW" sz="2600" b="1">
                  <a:solidFill>
                    <a:schemeClr val="tx1"/>
                  </a:solidFill>
                  <a:latin typeface="微軟正黑體" pitchFamily="34" charset="-120"/>
                </a:rPr>
              </a:br>
              <a:r>
                <a:rPr kumimoji="0" lang="zh-TW" altLang="en-US" sz="2600" b="1">
                  <a:solidFill>
                    <a:schemeClr val="tx1"/>
                  </a:solidFill>
                  <a:latin typeface="微軟正黑體" pitchFamily="34" charset="-120"/>
                </a:rPr>
                <a:t>平等</a:t>
              </a:r>
            </a:p>
          </p:txBody>
        </p:sp>
        <p:sp>
          <p:nvSpPr>
            <p:cNvPr id="21" name="文字方塊 47"/>
            <p:cNvSpPr txBox="1">
              <a:spLocks noChangeArrowheads="1"/>
            </p:cNvSpPr>
            <p:nvPr/>
          </p:nvSpPr>
          <p:spPr bwMode="auto">
            <a:xfrm>
              <a:off x="4246005" y="4280616"/>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生命</a:t>
              </a:r>
            </a:p>
          </p:txBody>
        </p:sp>
        <p:sp>
          <p:nvSpPr>
            <p:cNvPr id="22" name="文字方塊 48"/>
            <p:cNvSpPr txBox="1">
              <a:spLocks noChangeArrowheads="1"/>
            </p:cNvSpPr>
            <p:nvPr/>
          </p:nvSpPr>
          <p:spPr bwMode="auto">
            <a:xfrm>
              <a:off x="4223661" y="2014678"/>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環境</a:t>
              </a:r>
            </a:p>
          </p:txBody>
        </p:sp>
        <p:sp>
          <p:nvSpPr>
            <p:cNvPr id="23" name="文字方塊 49"/>
            <p:cNvSpPr txBox="1">
              <a:spLocks noChangeArrowheads="1"/>
            </p:cNvSpPr>
            <p:nvPr/>
          </p:nvSpPr>
          <p:spPr bwMode="auto">
            <a:xfrm>
              <a:off x="5275627" y="2600568"/>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海洋</a:t>
              </a:r>
            </a:p>
          </p:txBody>
        </p:sp>
        <p:sp>
          <p:nvSpPr>
            <p:cNvPr id="24" name="文字方塊 50"/>
            <p:cNvSpPr txBox="1">
              <a:spLocks noChangeArrowheads="1"/>
            </p:cNvSpPr>
            <p:nvPr/>
          </p:nvSpPr>
          <p:spPr bwMode="auto">
            <a:xfrm>
              <a:off x="3150638" y="3752500"/>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科技</a:t>
              </a:r>
            </a:p>
          </p:txBody>
        </p:sp>
        <p:sp>
          <p:nvSpPr>
            <p:cNvPr id="25" name="文字方塊 51"/>
            <p:cNvSpPr txBox="1">
              <a:spLocks noChangeArrowheads="1"/>
            </p:cNvSpPr>
            <p:nvPr/>
          </p:nvSpPr>
          <p:spPr bwMode="auto">
            <a:xfrm>
              <a:off x="7358888" y="3754344"/>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資訊</a:t>
              </a:r>
            </a:p>
          </p:txBody>
        </p:sp>
        <p:sp>
          <p:nvSpPr>
            <p:cNvPr id="26" name="文字方塊 52"/>
            <p:cNvSpPr txBox="1">
              <a:spLocks noChangeArrowheads="1"/>
            </p:cNvSpPr>
            <p:nvPr/>
          </p:nvSpPr>
          <p:spPr bwMode="auto">
            <a:xfrm>
              <a:off x="5258443" y="3752500"/>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能源</a:t>
              </a:r>
            </a:p>
          </p:txBody>
        </p:sp>
        <p:grpSp>
          <p:nvGrpSpPr>
            <p:cNvPr id="27" name="群組 53"/>
            <p:cNvGrpSpPr>
              <a:grpSpLocks/>
            </p:cNvGrpSpPr>
            <p:nvPr/>
          </p:nvGrpSpPr>
          <p:grpSpPr bwMode="auto">
            <a:xfrm>
              <a:off x="5119306" y="1076845"/>
              <a:ext cx="1293901" cy="1129027"/>
              <a:chOff x="5119306" y="1181620"/>
              <a:chExt cx="1293901" cy="1129027"/>
            </a:xfrm>
          </p:grpSpPr>
          <p:pic>
            <p:nvPicPr>
              <p:cNvPr id="3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5201743" y="1099183"/>
                <a:ext cx="1129027" cy="129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字方塊 58"/>
              <p:cNvSpPr txBox="1">
                <a:spLocks noChangeArrowheads="1"/>
              </p:cNvSpPr>
              <p:nvPr/>
            </p:nvSpPr>
            <p:spPr bwMode="auto">
              <a:xfrm>
                <a:off x="5252171" y="1515301"/>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法治</a:t>
                </a:r>
              </a:p>
            </p:txBody>
          </p:sp>
        </p:grpSp>
        <p:sp>
          <p:nvSpPr>
            <p:cNvPr id="28" name="文字方塊 54"/>
            <p:cNvSpPr txBox="1">
              <a:spLocks noChangeArrowheads="1"/>
            </p:cNvSpPr>
            <p:nvPr/>
          </p:nvSpPr>
          <p:spPr bwMode="auto">
            <a:xfrm>
              <a:off x="6348211" y="3168368"/>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安全</a:t>
              </a:r>
            </a:p>
          </p:txBody>
        </p:sp>
        <p:sp>
          <p:nvSpPr>
            <p:cNvPr id="29" name="文字方塊 55"/>
            <p:cNvSpPr txBox="1">
              <a:spLocks noChangeArrowheads="1"/>
            </p:cNvSpPr>
            <p:nvPr/>
          </p:nvSpPr>
          <p:spPr bwMode="auto">
            <a:xfrm>
              <a:off x="6322720" y="2023305"/>
              <a:ext cx="1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防災</a:t>
              </a:r>
            </a:p>
          </p:txBody>
        </p:sp>
        <p:sp>
          <p:nvSpPr>
            <p:cNvPr id="30" name="文字方塊 56"/>
            <p:cNvSpPr txBox="1">
              <a:spLocks noChangeArrowheads="1"/>
            </p:cNvSpPr>
            <p:nvPr/>
          </p:nvSpPr>
          <p:spPr bwMode="auto">
            <a:xfrm>
              <a:off x="7376176" y="2425058"/>
              <a:ext cx="10092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600" b="1">
                  <a:solidFill>
                    <a:schemeClr val="tx1"/>
                  </a:solidFill>
                  <a:latin typeface="微軟正黑體" pitchFamily="34" charset="-120"/>
                </a:rPr>
                <a:t>閱讀素養</a:t>
              </a:r>
            </a:p>
          </p:txBody>
        </p:sp>
      </p:grpSp>
      <p:sp>
        <p:nvSpPr>
          <p:cNvPr id="34" name="矩形 33"/>
          <p:cNvSpPr/>
          <p:nvPr/>
        </p:nvSpPr>
        <p:spPr>
          <a:xfrm>
            <a:off x="243693" y="1124744"/>
            <a:ext cx="3877985" cy="341632"/>
          </a:xfrm>
          <a:prstGeom prst="rect">
            <a:avLst/>
          </a:prstGeom>
        </p:spPr>
        <p:txBody>
          <a:bodyPr wrap="none">
            <a:spAutoFit/>
          </a:bodyPr>
          <a:lstStyle/>
          <a:p>
            <a:pPr algn="ctr">
              <a:lnSpc>
                <a:spcPct val="90000"/>
              </a:lnSpc>
              <a:spcBef>
                <a:spcPct val="0"/>
              </a:spcBef>
            </a:pPr>
            <a:r>
              <a:rPr lang="zh-TW" altLang="en-US" b="1" dirty="0" smtClean="0">
                <a:solidFill>
                  <a:srgbClr val="0070C0"/>
                </a:solidFill>
              </a:rPr>
              <a:t>主題、專題、議題</a:t>
            </a:r>
            <a:r>
              <a:rPr lang="zh-TW" altLang="en-US" b="1" dirty="0">
                <a:solidFill>
                  <a:srgbClr val="0070C0"/>
                </a:solidFill>
              </a:rPr>
              <a:t>融入自然科學領綱</a:t>
            </a:r>
          </a:p>
        </p:txBody>
      </p:sp>
    </p:spTree>
    <p:extLst>
      <p:ext uri="{BB962C8B-B14F-4D97-AF65-F5344CB8AC3E}">
        <p14:creationId xmlns:p14="http://schemas.microsoft.com/office/powerpoint/2010/main" val="343573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95288" y="1417638"/>
          <a:ext cx="8447087" cy="3816350"/>
        </p:xfrm>
        <a:graphic>
          <a:graphicData uri="http://schemas.openxmlformats.org/drawingml/2006/table">
            <a:tbl>
              <a:tblPr/>
              <a:tblGrid>
                <a:gridCol w="1382712">
                  <a:extLst>
                    <a:ext uri="{9D8B030D-6E8A-4147-A177-3AD203B41FA5}">
                      <a16:colId xmlns="" xmlns:a16="http://schemas.microsoft.com/office/drawing/2014/main" val="20000"/>
                    </a:ext>
                  </a:extLst>
                </a:gridCol>
                <a:gridCol w="3535363">
                  <a:extLst>
                    <a:ext uri="{9D8B030D-6E8A-4147-A177-3AD203B41FA5}">
                      <a16:colId xmlns="" xmlns:a16="http://schemas.microsoft.com/office/drawing/2014/main" val="20001"/>
                    </a:ext>
                  </a:extLst>
                </a:gridCol>
                <a:gridCol w="3529012">
                  <a:extLst>
                    <a:ext uri="{9D8B030D-6E8A-4147-A177-3AD203B41FA5}">
                      <a16:colId xmlns="" xmlns:a16="http://schemas.microsoft.com/office/drawing/2014/main" val="20002"/>
                    </a:ext>
                  </a:extLst>
                </a:gridCol>
              </a:tblGrid>
              <a:tr h="804863">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探究歷程</a:t>
                      </a:r>
                    </a:p>
                  </a:txBody>
                  <a:tcPr marL="68580" marR="68580" marT="0" marB="0" anchor="ctr" horzOverflow="overflow">
                    <a:lnL w="28575" cap="flat" cmpd="sng" algn="ctr">
                      <a:solidFill>
                        <a:srgbClr val="FF6600"/>
                      </a:solidFill>
                      <a:prstDash val="solid"/>
                      <a:round/>
                      <a:headEnd type="none" w="med" len="med"/>
                      <a:tailEnd type="none" w="med" len="med"/>
                    </a:lnL>
                    <a:lnR w="19050" cap="flat" cmpd="sng" algn="ctr">
                      <a:solidFill>
                        <a:srgbClr val="FF6600"/>
                      </a:solidFill>
                      <a:prstDash val="dash"/>
                      <a:round/>
                      <a:headEnd type="none" w="med" len="med"/>
                      <a:tailEnd type="none" w="med" len="med"/>
                    </a:lnR>
                    <a:lnT w="28575" cap="flat" cmpd="sng" algn="ctr">
                      <a:solidFill>
                        <a:srgbClr val="FF6600"/>
                      </a:solidFill>
                      <a:prstDash val="solid"/>
                      <a:round/>
                      <a:headEnd type="none" w="med" len="med"/>
                      <a:tailEnd type="none" w="med" len="med"/>
                    </a:lnT>
                    <a:lnB w="19050" cap="flat" cmpd="sng" algn="ctr">
                      <a:solidFill>
                        <a:srgbClr val="FF6600"/>
                      </a:solidFill>
                      <a:prstDash val="dash"/>
                      <a:round/>
                      <a:headEnd type="none" w="med" len="med"/>
                      <a:tailEnd type="none" w="med" len="med"/>
                    </a:lnB>
                    <a:lnTlToBr>
                      <a:noFill/>
                    </a:lnTlToBr>
                    <a:lnBlToTr>
                      <a:noFill/>
                    </a:lnBlToTr>
                    <a:solidFill>
                      <a:srgbClr val="FFECD3"/>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探究表現</a:t>
                      </a:r>
                    </a:p>
                  </a:txBody>
                  <a:tcPr marL="68580" marR="68580" marT="0" marB="0" anchor="ctr" horzOverflow="overflow">
                    <a:lnL w="19050" cap="flat" cmpd="sng" algn="ctr">
                      <a:solidFill>
                        <a:srgbClr val="FF6600"/>
                      </a:solidFill>
                      <a:prstDash val="dash"/>
                      <a:round/>
                      <a:headEnd type="none" w="med" len="med"/>
                      <a:tailEnd type="none" w="med" len="med"/>
                    </a:lnL>
                    <a:lnR w="19050" cap="flat" cmpd="sng" algn="ctr">
                      <a:solidFill>
                        <a:srgbClr val="FF6600"/>
                      </a:solidFill>
                      <a:prstDash val="dash"/>
                      <a:round/>
                      <a:headEnd type="none" w="med" len="med"/>
                      <a:tailEnd type="none" w="med" len="med"/>
                    </a:lnR>
                    <a:lnT w="28575" cap="flat" cmpd="sng" algn="ctr">
                      <a:solidFill>
                        <a:srgbClr val="FF6600"/>
                      </a:solidFill>
                      <a:prstDash val="solid"/>
                      <a:round/>
                      <a:headEnd type="none" w="med" len="med"/>
                      <a:tailEnd type="none" w="med" len="med"/>
                    </a:lnT>
                    <a:lnB w="19050" cap="flat" cmpd="sng" algn="ctr">
                      <a:solidFill>
                        <a:srgbClr val="FF6600"/>
                      </a:solidFill>
                      <a:prstDash val="dash"/>
                      <a:round/>
                      <a:headEnd type="none" w="med" len="med"/>
                      <a:tailEnd type="none" w="med" len="med"/>
                    </a:lnB>
                    <a:lnTlToBr>
                      <a:noFill/>
                    </a:lnTlToBr>
                    <a:lnBlToTr>
                      <a:noFill/>
                    </a:lnBlToTr>
                    <a:solidFill>
                      <a:srgbClr val="FFECD3"/>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教學方法</a:t>
                      </a:r>
                      <a:r>
                        <a:rPr kumimoji="0" lang="en-US" altLang="zh-TW" sz="2400" b="1" i="0" u="none" strike="noStrike" cap="none" normalizeH="0" baseline="0" smtClean="0">
                          <a:ln>
                            <a:noFill/>
                          </a:ln>
                          <a:solidFill>
                            <a:srgbClr val="D70050"/>
                          </a:solidFill>
                          <a:effectLst/>
                          <a:latin typeface="微軟正黑體" pitchFamily="34" charset="-120"/>
                          <a:ea typeface="微軟正黑體" pitchFamily="34" charset="-120"/>
                        </a:rPr>
                        <a:t>/</a:t>
                      </a: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學習策略舉隅</a:t>
                      </a:r>
                    </a:p>
                  </a:txBody>
                  <a:tcPr marL="68580" marR="68580" marT="0" marB="0" anchor="ctr" horzOverflow="overflow">
                    <a:lnL w="19050" cap="flat" cmpd="sng" algn="ctr">
                      <a:solidFill>
                        <a:srgbClr val="FF6600"/>
                      </a:solidFill>
                      <a:prstDash val="dash"/>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9050" cap="flat" cmpd="sng" algn="ctr">
                      <a:solidFill>
                        <a:srgbClr val="FF6600"/>
                      </a:solidFill>
                      <a:prstDash val="dash"/>
                      <a:round/>
                      <a:headEnd type="none" w="med" len="med"/>
                      <a:tailEnd type="none" w="med" len="med"/>
                    </a:lnB>
                    <a:lnTlToBr>
                      <a:noFill/>
                    </a:lnTlToBr>
                    <a:lnBlToTr>
                      <a:noFill/>
                    </a:lnBlToTr>
                    <a:solidFill>
                      <a:srgbClr val="FFECD3"/>
                    </a:solidFill>
                  </a:tcPr>
                </a:tc>
                <a:extLst>
                  <a:ext uri="{0D108BD9-81ED-4DB2-BD59-A6C34878D82A}">
                    <a16:rowId xmlns="" xmlns:a16="http://schemas.microsoft.com/office/drawing/2014/main" val="10000"/>
                  </a:ext>
                </a:extLst>
              </a:tr>
              <a:tr h="3011487">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觀察</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與</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定題</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en-US" altLang="zh-TW" sz="2600" b="0" i="0" u="none" strike="noStrike" cap="none" normalizeH="0" baseline="0" smtClean="0">
                          <a:ln>
                            <a:noFill/>
                          </a:ln>
                          <a:solidFill>
                            <a:schemeClr val="tx1"/>
                          </a:solidFill>
                          <a:effectLst/>
                          <a:latin typeface="微軟正黑體" pitchFamily="34" charset="-120"/>
                          <a:ea typeface="微軟正黑體" pitchFamily="34" charset="-120"/>
                        </a:rPr>
                        <a:t>2</a:t>
                      </a:r>
                      <a:r>
                        <a:rPr kumimoji="0" lang="zh-TW" altLang="en-US" sz="2600" b="0" i="0" u="none" strike="noStrike" cap="none" normalizeH="0" baseline="0" smtClean="0">
                          <a:ln>
                            <a:noFill/>
                          </a:ln>
                          <a:solidFill>
                            <a:schemeClr val="tx1"/>
                          </a:solidFill>
                          <a:effectLst/>
                          <a:latin typeface="微軟正黑體" pitchFamily="34" charset="-120"/>
                          <a:ea typeface="微軟正黑體" pitchFamily="34" charset="-120"/>
                        </a:rPr>
                        <a:t>節）</a:t>
                      </a:r>
                      <a:endPar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endParaRPr>
                    </a:p>
                  </a:txBody>
                  <a:tcPr marL="68580" marR="68580" marT="0" marB="0" anchor="ctr" horzOverflow="overflow">
                    <a:lnL w="28575" cap="flat" cmpd="sng" algn="ctr">
                      <a:solidFill>
                        <a:srgbClr val="FF6600"/>
                      </a:solidFill>
                      <a:prstDash val="solid"/>
                      <a:round/>
                      <a:headEnd type="none" w="med" len="med"/>
                      <a:tailEnd type="none" w="med" len="med"/>
                    </a:lnL>
                    <a:lnR w="19050" cap="flat" cmpd="sng" algn="ctr">
                      <a:solidFill>
                        <a:srgbClr val="FF6600"/>
                      </a:solidFill>
                      <a:prstDash val="dash"/>
                      <a:round/>
                      <a:headEnd type="none" w="med" len="med"/>
                      <a:tailEnd type="none" w="med" len="med"/>
                    </a:lnR>
                    <a:lnT w="19050" cap="flat" cmpd="sng" algn="ctr">
                      <a:solidFill>
                        <a:srgbClr val="FF6600"/>
                      </a:solidFill>
                      <a:prstDash val="dash"/>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2060"/>
                          </a:solidFill>
                          <a:effectLst/>
                          <a:latin typeface="微軟正黑體" pitchFamily="34" charset="-120"/>
                          <a:ea typeface="微軟正黑體" pitchFamily="34" charset="-120"/>
                        </a:rPr>
                        <a:t>自然觀察文本閱讀（結合國語課文）</a:t>
                      </a:r>
                      <a:endParaRPr kumimoji="0" lang="en-US" altLang="zh-TW" sz="2300" b="1"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ts val="1200"/>
                        </a:spcAft>
                        <a:buClrTx/>
                        <a:buSzTx/>
                        <a:buFont typeface="Arial" pitchFamily="34" charset="0"/>
                        <a:buChar char="•"/>
                        <a:tabLst/>
                      </a:pPr>
                      <a:r>
                        <a:rPr kumimoji="0" lang="zh-TW" altLang="en-US" sz="2400" b="0" i="0" u="none" strike="noStrike" cap="none" normalizeH="0" baseline="0" smtClean="0">
                          <a:ln>
                            <a:noFill/>
                          </a:ln>
                          <a:solidFill>
                            <a:schemeClr val="tx1"/>
                          </a:solidFill>
                          <a:effectLst/>
                          <a:latin typeface="微軟正黑體" pitchFamily="34" charset="-120"/>
                          <a:ea typeface="微軟正黑體" pitchFamily="34" charset="-120"/>
                        </a:rPr>
                        <a:t>瀕臨絕種的動物、蝴蝶生態、鳥類觀察</a:t>
                      </a:r>
                      <a:endParaRPr kumimoji="0" lang="en-US" altLang="zh-TW" sz="2400" b="0"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just" defTabSz="914400" rtl="0" eaLnBrk="1" fontAlgn="base" latinLnBrk="0" hangingPunct="1">
                        <a:lnSpc>
                          <a:spcPct val="100000"/>
                        </a:lnSpc>
                        <a:spcBef>
                          <a:spcPct val="0"/>
                        </a:spcBef>
                        <a:spcAft>
                          <a:spcPts val="1200"/>
                        </a:spcAft>
                        <a:buClrTx/>
                        <a:buSzTx/>
                        <a:buFont typeface="Arial" pitchFamily="34" charset="0"/>
                        <a:buChar char="•"/>
                        <a:tabLst/>
                      </a:pPr>
                      <a:r>
                        <a:rPr kumimoji="0" lang="zh-TW" altLang="en-US" sz="2400" b="0" i="0" u="none" strike="noStrike" cap="none" normalizeH="0" baseline="0" smtClean="0">
                          <a:ln>
                            <a:noFill/>
                          </a:ln>
                          <a:solidFill>
                            <a:schemeClr val="tx1"/>
                          </a:solidFill>
                          <a:effectLst/>
                          <a:latin typeface="微軟正黑體" pitchFamily="34" charset="-120"/>
                          <a:ea typeface="微軟正黑體" pitchFamily="34" charset="-120"/>
                        </a:rPr>
                        <a:t>校園或公園的樹、水生植物、行道樹</a:t>
                      </a:r>
                      <a:endParaRPr kumimoji="0" lang="en-US" altLang="zh-TW" sz="2400" b="0"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2060"/>
                          </a:solidFill>
                          <a:effectLst/>
                          <a:latin typeface="微軟正黑體" pitchFamily="34" charset="-120"/>
                          <a:ea typeface="微軟正黑體" pitchFamily="34" charset="-120"/>
                        </a:rPr>
                        <a:t>選定探究專題</a:t>
                      </a:r>
                      <a:endParaRPr kumimoji="0" lang="en-US" altLang="zh-TW" sz="24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68580" marR="68580" marT="0" marB="0" anchor="ctr" horzOverflow="overflow">
                    <a:lnL w="19050" cap="flat" cmpd="sng" algn="ctr">
                      <a:solidFill>
                        <a:srgbClr val="FF6600"/>
                      </a:solidFill>
                      <a:prstDash val="dash"/>
                      <a:round/>
                      <a:headEnd type="none" w="med" len="med"/>
                      <a:tailEnd type="none" w="med" len="med"/>
                    </a:lnL>
                    <a:lnR w="19050" cap="flat" cmpd="sng" algn="ctr">
                      <a:solidFill>
                        <a:srgbClr val="FF6600"/>
                      </a:solidFill>
                      <a:prstDash val="dash"/>
                      <a:round/>
                      <a:headEnd type="none" w="med" len="med"/>
                      <a:tailEnd type="none" w="med" len="med"/>
                    </a:lnR>
                    <a:lnT w="19050" cap="flat" cmpd="sng" algn="ctr">
                      <a:solidFill>
                        <a:srgbClr val="FF6600"/>
                      </a:solidFill>
                      <a:prstDash val="dash"/>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US" altLang="zh-TW" sz="2400" b="1" i="0" u="none" strike="noStrike" cap="none" normalizeH="0" baseline="0" smtClean="0">
                          <a:ln>
                            <a:noFill/>
                          </a:ln>
                          <a:solidFill>
                            <a:srgbClr val="002060"/>
                          </a:solidFill>
                          <a:effectLst/>
                          <a:latin typeface="微軟正黑體" pitchFamily="34" charset="-120"/>
                          <a:ea typeface="微軟正黑體" pitchFamily="34" charset="-120"/>
                        </a:rPr>
                        <a:t>KWL</a:t>
                      </a:r>
                      <a:r>
                        <a:rPr kumimoji="0" lang="zh-TW" altLang="en-US" sz="2400" b="1" i="0" u="none" strike="noStrike" cap="none" normalizeH="0" baseline="0" smtClean="0">
                          <a:ln>
                            <a:noFill/>
                          </a:ln>
                          <a:solidFill>
                            <a:srgbClr val="002060"/>
                          </a:solidFill>
                          <a:effectLst/>
                          <a:latin typeface="微軟正黑體" pitchFamily="34" charset="-120"/>
                          <a:ea typeface="微軟正黑體" pitchFamily="34" charset="-120"/>
                        </a:rPr>
                        <a:t>、</a:t>
                      </a:r>
                      <a:r>
                        <a:rPr kumimoji="0" lang="en-US" altLang="zh-TW" sz="2400" b="1" i="0" u="none" strike="noStrike" cap="none" normalizeH="0" baseline="0" smtClean="0">
                          <a:ln>
                            <a:noFill/>
                          </a:ln>
                          <a:solidFill>
                            <a:srgbClr val="002060"/>
                          </a:solidFill>
                          <a:effectLst/>
                          <a:latin typeface="微軟正黑體" pitchFamily="34" charset="-120"/>
                          <a:ea typeface="微軟正黑體" pitchFamily="34" charset="-120"/>
                        </a:rPr>
                        <a:t>5W1H</a:t>
                      </a:r>
                      <a:r>
                        <a:rPr kumimoji="0" lang="zh-TW" altLang="en-US" sz="2400" b="1" i="0" u="none" strike="noStrike" cap="none" normalizeH="0" baseline="0" smtClean="0">
                          <a:ln>
                            <a:noFill/>
                          </a:ln>
                          <a:solidFill>
                            <a:srgbClr val="002060"/>
                          </a:solidFill>
                          <a:effectLst/>
                          <a:latin typeface="微軟正黑體" pitchFamily="34" charset="-120"/>
                          <a:ea typeface="微軟正黑體" pitchFamily="34" charset="-120"/>
                        </a:rPr>
                        <a:t>、閱讀理解教學、小組討論</a:t>
                      </a:r>
                      <a:endParaRPr kumimoji="0" lang="en-US" altLang="zh-TW" sz="2400" b="1"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6600"/>
                          </a:solidFill>
                          <a:effectLst/>
                          <a:latin typeface="微軟正黑體" pitchFamily="34" charset="-120"/>
                          <a:ea typeface="微軟正黑體" pitchFamily="34" charset="-120"/>
                        </a:rPr>
                        <a:t>參考之國語課文</a:t>
                      </a:r>
                      <a:r>
                        <a:rPr kumimoji="0" lang="zh-TW" altLang="en-US" sz="2400" b="0" i="0" u="none" strike="noStrike" cap="none" normalizeH="0" baseline="0" smtClean="0">
                          <a:ln>
                            <a:noFill/>
                          </a:ln>
                          <a:solidFill>
                            <a:srgbClr val="002060"/>
                          </a:solidFill>
                          <a:effectLst/>
                          <a:latin typeface="微軟正黑體" pitchFamily="34" charset="-120"/>
                          <a:ea typeface="微軟正黑體" pitchFamily="34" charset="-120"/>
                        </a:rPr>
                        <a:t>：</a:t>
                      </a:r>
                      <a:endParaRPr kumimoji="0" lang="en-US" altLang="zh-TW" sz="2400" b="0"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just" defTabSz="914400" rtl="0" eaLnBrk="1" fontAlgn="base" latinLnBrk="0" hangingPunct="1">
                        <a:lnSpc>
                          <a:spcPct val="100000"/>
                        </a:lnSpc>
                        <a:spcBef>
                          <a:spcPts val="600"/>
                        </a:spcBef>
                        <a:spcAft>
                          <a:spcPts val="1200"/>
                        </a:spcAft>
                        <a:buClrTx/>
                        <a:buSzTx/>
                        <a:buFont typeface="Arial" pitchFamily="34" charset="0"/>
                        <a:buChar char="•"/>
                        <a:tabLst/>
                      </a:pPr>
                      <a:r>
                        <a:rPr kumimoji="0" lang="zh-TW" altLang="en-US" sz="2200" b="0" i="0" u="none" strike="noStrike" cap="none" normalizeH="0" baseline="0" smtClean="0">
                          <a:ln>
                            <a:noFill/>
                          </a:ln>
                          <a:solidFill>
                            <a:schemeClr val="tx1"/>
                          </a:solidFill>
                          <a:effectLst/>
                          <a:latin typeface="微軟正黑體" pitchFamily="34" charset="-120"/>
                          <a:ea typeface="微軟正黑體" pitchFamily="34" charset="-120"/>
                        </a:rPr>
                        <a:t>尋找石虎的女孩、珍珠光彩的蝴蝶夢、溪谷間的野鳥</a:t>
                      </a:r>
                      <a:endParaRPr kumimoji="0" lang="en-US" altLang="zh-TW" sz="2200" b="0"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2200" b="0" i="0" u="none" strike="noStrike" cap="none" normalizeH="0" baseline="0" smtClean="0">
                          <a:ln>
                            <a:noFill/>
                          </a:ln>
                          <a:solidFill>
                            <a:schemeClr val="tx1"/>
                          </a:solidFill>
                          <a:effectLst/>
                          <a:latin typeface="微軟正黑體" pitchFamily="34" charset="-120"/>
                          <a:ea typeface="微軟正黑體" pitchFamily="34" charset="-120"/>
                        </a:rPr>
                        <a:t>樹的語言、一池子的綠、窗口邊的臺灣欒樹</a:t>
                      </a:r>
                      <a:endParaRPr kumimoji="0" lang="zh-TW" altLang="en-US" sz="22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68580" marR="68580" marT="0" marB="0" anchor="ctr" horzOverflow="overflow">
                    <a:lnL w="19050" cap="flat" cmpd="sng" algn="ctr">
                      <a:solidFill>
                        <a:srgbClr val="FF6600"/>
                      </a:solidFill>
                      <a:prstDash val="dash"/>
                      <a:round/>
                      <a:headEnd type="none" w="med" len="med"/>
                      <a:tailEnd type="none" w="med" len="med"/>
                    </a:lnL>
                    <a:lnR w="28575" cap="flat" cmpd="sng" algn="ctr">
                      <a:solidFill>
                        <a:srgbClr val="FF6600"/>
                      </a:solidFill>
                      <a:prstDash val="solid"/>
                      <a:round/>
                      <a:headEnd type="none" w="med" len="med"/>
                      <a:tailEnd type="none" w="med" len="med"/>
                    </a:lnR>
                    <a:lnT w="19050" cap="flat" cmpd="sng" algn="ctr">
                      <a:solidFill>
                        <a:srgbClr val="FF6600"/>
                      </a:solidFill>
                      <a:prstDash val="dash"/>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4" name="標題 1"/>
          <p:cNvSpPr txBox="1">
            <a:spLocks/>
          </p:cNvSpPr>
          <p:nvPr/>
        </p:nvSpPr>
        <p:spPr>
          <a:xfrm>
            <a:off x="468313" y="111125"/>
            <a:ext cx="8280400" cy="960438"/>
          </a:xfrm>
          <a:prstGeom prst="rect">
            <a:avLst/>
          </a:prstGeom>
        </p:spPr>
        <p:txBody>
          <a:bodyPr anchor="ct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lnSpc>
                <a:spcPct val="100000"/>
              </a:lnSpc>
              <a:spcBef>
                <a:spcPts val="0"/>
              </a:spcBef>
              <a:spcAft>
                <a:spcPts val="0"/>
              </a:spcAft>
              <a:defRPr/>
            </a:pPr>
            <a:r>
              <a:rPr kumimoji="0" lang="zh-TW" altLang="en-US" sz="3900" b="1" dirty="0" smtClean="0">
                <a:solidFill>
                  <a:srgbClr val="D70050"/>
                </a:solidFill>
                <a:latin typeface="微軟正黑體" panose="020B0604030504040204" pitchFamily="34" charset="-120"/>
              </a:rPr>
              <a:t>統</a:t>
            </a:r>
            <a:r>
              <a:rPr kumimoji="0" lang="zh-TW" altLang="en-US" sz="3900" b="1" dirty="0">
                <a:solidFill>
                  <a:srgbClr val="D70050"/>
                </a:solidFill>
                <a:latin typeface="微軟正黑體" panose="020B0604030504040204" pitchFamily="34" charset="-120"/>
              </a:rPr>
              <a:t>整性主題</a:t>
            </a:r>
            <a:r>
              <a:rPr kumimoji="0" lang="en-US" altLang="zh-TW" sz="3900" b="1" dirty="0">
                <a:solidFill>
                  <a:srgbClr val="D70050"/>
                </a:solidFill>
                <a:latin typeface="微軟正黑體" panose="020B0604030504040204" pitchFamily="34" charset="-120"/>
              </a:rPr>
              <a:t>/</a:t>
            </a:r>
            <a:r>
              <a:rPr kumimoji="0" lang="zh-TW" altLang="en-US" sz="3900" b="1" dirty="0">
                <a:solidFill>
                  <a:srgbClr val="D70050"/>
                </a:solidFill>
                <a:latin typeface="微軟正黑體" panose="020B0604030504040204" pitchFamily="34" charset="-120"/>
              </a:rPr>
              <a:t>專題</a:t>
            </a:r>
            <a:r>
              <a:rPr kumimoji="0" lang="en-US" altLang="zh-TW" sz="3900" b="1" dirty="0">
                <a:solidFill>
                  <a:srgbClr val="D70050"/>
                </a:solidFill>
                <a:latin typeface="微軟正黑體" panose="020B0604030504040204" pitchFamily="34" charset="-120"/>
              </a:rPr>
              <a:t>/</a:t>
            </a:r>
            <a:r>
              <a:rPr kumimoji="0" lang="zh-TW" altLang="en-US" sz="3900" b="1" dirty="0">
                <a:solidFill>
                  <a:srgbClr val="D70050"/>
                </a:solidFill>
                <a:latin typeface="微軟正黑體" panose="020B0604030504040204" pitchFamily="34" charset="-120"/>
              </a:rPr>
              <a:t>議題探究</a:t>
            </a:r>
            <a:r>
              <a:rPr kumimoji="0" lang="zh-TW" altLang="en-US" sz="3900" b="1" dirty="0" smtClean="0">
                <a:solidFill>
                  <a:srgbClr val="D70050"/>
                </a:solidFill>
                <a:latin typeface="微軟正黑體" panose="020B0604030504040204" pitchFamily="34" charset="-120"/>
              </a:rPr>
              <a:t>課程示例</a:t>
            </a:r>
            <a:endParaRPr kumimoji="0" lang="en-US" altLang="zh-TW" sz="3900" b="1" dirty="0" smtClean="0">
              <a:solidFill>
                <a:srgbClr val="D70050"/>
              </a:solidFill>
              <a:latin typeface="微軟正黑體" panose="020B0604030504040204" pitchFamily="34" charset="-120"/>
            </a:endParaRPr>
          </a:p>
          <a:p>
            <a:pPr fontAlgn="auto">
              <a:lnSpc>
                <a:spcPct val="100000"/>
              </a:lnSpc>
              <a:spcBef>
                <a:spcPts val="0"/>
              </a:spcBef>
              <a:spcAft>
                <a:spcPts val="0"/>
              </a:spcAft>
              <a:defRPr/>
            </a:pPr>
            <a:r>
              <a:rPr kumimoji="0" lang="en-US" altLang="zh-TW" sz="3200" b="1" dirty="0" smtClean="0">
                <a:solidFill>
                  <a:srgbClr val="0000FF"/>
                </a:solidFill>
                <a:latin typeface="微軟正黑體" panose="020B0604030504040204" pitchFamily="34" charset="-120"/>
              </a:rPr>
              <a:t>  </a:t>
            </a:r>
            <a:r>
              <a:rPr kumimoji="0" lang="zh-TW" altLang="en-US" sz="3200" b="1" dirty="0" smtClean="0">
                <a:solidFill>
                  <a:srgbClr val="0000FF"/>
                </a:solidFill>
                <a:latin typeface="微軟正黑體" panose="020B0604030504040204" pitchFamily="34" charset="-120"/>
              </a:rPr>
              <a:t>           </a:t>
            </a:r>
            <a:r>
              <a:rPr kumimoji="0" lang="en-US" altLang="zh-TW" sz="3200" b="1" dirty="0" smtClean="0">
                <a:solidFill>
                  <a:srgbClr val="0000FF"/>
                </a:solidFill>
                <a:latin typeface="微軟正黑體" panose="020B0604030504040204" pitchFamily="34" charset="-120"/>
              </a:rPr>
              <a:t>—</a:t>
            </a:r>
            <a:r>
              <a:rPr kumimoji="0" lang="zh-TW" altLang="en-US" sz="3200" b="1" dirty="0" smtClean="0">
                <a:solidFill>
                  <a:srgbClr val="0000FF"/>
                </a:solidFill>
                <a:latin typeface="微軟正黑體" panose="020B0604030504040204" pitchFamily="34" charset="-120"/>
              </a:rPr>
              <a:t>自然閱讀探究</a:t>
            </a:r>
            <a:endParaRPr kumimoji="0" lang="zh-TW" altLang="en-US" sz="3200" b="1" dirty="0">
              <a:solidFill>
                <a:srgbClr val="0000FF"/>
              </a:solidFill>
              <a:latin typeface="微軟正黑體" panose="020B0604030504040204" pitchFamily="34" charset="-120"/>
            </a:endParaRPr>
          </a:p>
        </p:txBody>
      </p:sp>
      <p:sp>
        <p:nvSpPr>
          <p:cNvPr id="6657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fld id="{FF01CB8B-9808-4773-A46F-2BE78B641B6D}" type="slidenum">
              <a:rPr lang="zh-TW" altLang="en-US" sz="1200" smtClean="0">
                <a:solidFill>
                  <a:srgbClr val="FEFEFE"/>
                </a:solidFill>
              </a:rPr>
              <a:pPr eaLnBrk="1" fontAlgn="base" hangingPunct="1">
                <a:spcBef>
                  <a:spcPct val="0"/>
                </a:spcBef>
                <a:spcAft>
                  <a:spcPct val="0"/>
                </a:spcAft>
                <a:buClrTx/>
                <a:buSzTx/>
                <a:buFontTx/>
                <a:buNone/>
              </a:pPr>
              <a:t>24</a:t>
            </a:fld>
            <a:endParaRPr lang="en-US" altLang="zh-TW" sz="1200" smtClean="0">
              <a:solidFill>
                <a:srgbClr val="FEFEFE"/>
              </a:solidFill>
            </a:endParaRPr>
          </a:p>
        </p:txBody>
      </p:sp>
    </p:spTree>
    <p:extLst>
      <p:ext uri="{BB962C8B-B14F-4D97-AF65-F5344CB8AC3E}">
        <p14:creationId xmlns:p14="http://schemas.microsoft.com/office/powerpoint/2010/main" val="2251818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50825" y="1052513"/>
          <a:ext cx="8602663" cy="5892800"/>
        </p:xfrm>
        <a:graphic>
          <a:graphicData uri="http://schemas.openxmlformats.org/drawingml/2006/table">
            <a:tbl>
              <a:tblPr firstRow="1" firstCol="1" bandRow="1">
                <a:tableStyleId>{2D5ABB26-0587-4C30-8999-92F81FD0307C}</a:tableStyleId>
              </a:tblPr>
              <a:tblGrid>
                <a:gridCol w="1472921">
                  <a:extLst>
                    <a:ext uri="{9D8B030D-6E8A-4147-A177-3AD203B41FA5}">
                      <a16:colId xmlns="" xmlns:a16="http://schemas.microsoft.com/office/drawing/2014/main" val="20000"/>
                    </a:ext>
                  </a:extLst>
                </a:gridCol>
                <a:gridCol w="4897196">
                  <a:extLst>
                    <a:ext uri="{9D8B030D-6E8A-4147-A177-3AD203B41FA5}">
                      <a16:colId xmlns="" xmlns:a16="http://schemas.microsoft.com/office/drawing/2014/main" val="20001"/>
                    </a:ext>
                  </a:extLst>
                </a:gridCol>
                <a:gridCol w="2232546">
                  <a:extLst>
                    <a:ext uri="{9D8B030D-6E8A-4147-A177-3AD203B41FA5}">
                      <a16:colId xmlns="" xmlns:a16="http://schemas.microsoft.com/office/drawing/2014/main" val="20002"/>
                    </a:ext>
                  </a:extLst>
                </a:gridCol>
              </a:tblGrid>
              <a:tr h="777418">
                <a:tc>
                  <a:txBody>
                    <a:bodyPr/>
                    <a:lstStyle/>
                    <a:p>
                      <a:pPr algn="ctr">
                        <a:lnSpc>
                          <a:spcPct val="100000"/>
                        </a:lnSpc>
                        <a:spcAft>
                          <a:spcPts val="0"/>
                        </a:spcAft>
                      </a:pPr>
                      <a:r>
                        <a:rPr lang="zh-TW" sz="2600" b="1" kern="100" dirty="0" smtClean="0">
                          <a:solidFill>
                            <a:srgbClr val="D70050"/>
                          </a:solidFill>
                          <a:effectLst/>
                          <a:latin typeface="Microsoft JhengHei" charset="-120"/>
                          <a:ea typeface="Microsoft JhengHei" charset="-120"/>
                          <a:cs typeface="Microsoft JhengHei" charset="-120"/>
                        </a:rPr>
                        <a:t>探究歷程</a:t>
                      </a:r>
                      <a:endParaRPr lang="zh-TW" sz="2600" b="1" kern="100" dirty="0">
                        <a:solidFill>
                          <a:srgbClr val="D70050"/>
                        </a:solidFill>
                        <a:effectLst/>
                        <a:latin typeface="Microsoft JhengHei" charset="-120"/>
                        <a:ea typeface="Microsoft JhengHei" charset="-120"/>
                        <a:cs typeface="Microsoft JhengHei" charset="-120"/>
                      </a:endParaRPr>
                    </a:p>
                  </a:txBody>
                  <a:tcPr marL="68589" marR="68589" marT="0" marB="0" anchor="ctr">
                    <a:lnL w="28575" cap="flat" cmpd="sng" algn="ctr">
                      <a:solidFill>
                        <a:srgbClr val="FF6600"/>
                      </a:solidFill>
                      <a:prstDash val="solid"/>
                      <a:round/>
                      <a:headEnd type="none" w="med" len="med"/>
                      <a:tailEnd type="none" w="med" len="med"/>
                    </a:lnL>
                    <a:lnR w="19050" cap="flat" cmpd="sng" algn="ctr">
                      <a:solidFill>
                        <a:srgbClr val="FF6600"/>
                      </a:solidFill>
                      <a:prstDash val="dash"/>
                      <a:round/>
                      <a:headEnd type="none" w="med" len="med"/>
                      <a:tailEnd type="none" w="med" len="med"/>
                    </a:lnR>
                    <a:lnT w="28575" cap="flat" cmpd="sng" algn="ctr">
                      <a:solidFill>
                        <a:srgbClr val="FF6600"/>
                      </a:solidFill>
                      <a:prstDash val="solid"/>
                      <a:round/>
                      <a:headEnd type="none" w="med" len="med"/>
                      <a:tailEnd type="none" w="med" len="med"/>
                    </a:lnT>
                    <a:lnB w="19050" cap="flat" cmpd="sng" algn="ctr">
                      <a:solidFill>
                        <a:srgbClr val="FF6600"/>
                      </a:solidFill>
                      <a:prstDash val="dash"/>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zh-TW" altLang="en-US" sz="2600" b="1" kern="100" dirty="0" smtClean="0">
                          <a:solidFill>
                            <a:srgbClr val="D70050"/>
                          </a:solidFill>
                          <a:effectLst/>
                          <a:latin typeface="Microsoft JhengHei" charset="-120"/>
                          <a:ea typeface="Microsoft JhengHei" charset="-120"/>
                          <a:cs typeface="Microsoft JhengHei" charset="-120"/>
                        </a:rPr>
                        <a:t>探究表現</a:t>
                      </a:r>
                      <a:endParaRPr lang="zh-TW" sz="2600" b="1" kern="100" dirty="0">
                        <a:solidFill>
                          <a:srgbClr val="D70050"/>
                        </a:solidFill>
                        <a:effectLst/>
                        <a:latin typeface="Microsoft JhengHei" charset="-120"/>
                        <a:ea typeface="Microsoft JhengHei" charset="-120"/>
                        <a:cs typeface="Microsoft JhengHei" charset="-120"/>
                      </a:endParaRPr>
                    </a:p>
                  </a:txBody>
                  <a:tcPr marL="68589" marR="68589" marT="0" marB="0" anchor="ctr">
                    <a:lnL w="19050" cap="flat" cmpd="sng" algn="ctr">
                      <a:solidFill>
                        <a:srgbClr val="FF6600"/>
                      </a:solidFill>
                      <a:prstDash val="dash"/>
                      <a:round/>
                      <a:headEnd type="none" w="med" len="med"/>
                      <a:tailEnd type="none" w="med" len="med"/>
                    </a:lnL>
                    <a:lnR w="19050" cap="flat" cmpd="sng" algn="ctr">
                      <a:solidFill>
                        <a:srgbClr val="FF6600"/>
                      </a:solidFill>
                      <a:prstDash val="dash"/>
                      <a:round/>
                      <a:headEnd type="none" w="med" len="med"/>
                      <a:tailEnd type="none" w="med" len="med"/>
                    </a:lnR>
                    <a:lnT w="28575" cap="flat" cmpd="sng" algn="ctr">
                      <a:solidFill>
                        <a:srgbClr val="FF6600"/>
                      </a:solidFill>
                      <a:prstDash val="solid"/>
                      <a:round/>
                      <a:headEnd type="none" w="med" len="med"/>
                      <a:tailEnd type="none" w="med" len="med"/>
                    </a:lnT>
                    <a:lnB w="19050" cap="flat" cmpd="sng" algn="ctr">
                      <a:solidFill>
                        <a:srgbClr val="FF6600"/>
                      </a:solidFill>
                      <a:prstDash val="dash"/>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zh-TW" sz="2600" b="1" kern="100" dirty="0" smtClean="0">
                          <a:solidFill>
                            <a:srgbClr val="D70050"/>
                          </a:solidFill>
                          <a:effectLst/>
                          <a:latin typeface="Microsoft JhengHei" charset="-120"/>
                          <a:ea typeface="Microsoft JhengHei" charset="-120"/>
                          <a:cs typeface="Microsoft JhengHei" charset="-120"/>
                        </a:rPr>
                        <a:t>教學方法</a:t>
                      </a:r>
                      <a:r>
                        <a:rPr lang="en-US" sz="2600" b="1" kern="100" dirty="0" smtClean="0">
                          <a:solidFill>
                            <a:srgbClr val="D70050"/>
                          </a:solidFill>
                          <a:effectLst/>
                          <a:latin typeface="Microsoft JhengHei" charset="-120"/>
                          <a:ea typeface="Microsoft JhengHei" charset="-120"/>
                          <a:cs typeface="Microsoft JhengHei" charset="-120"/>
                        </a:rPr>
                        <a:t>/</a:t>
                      </a:r>
                    </a:p>
                    <a:p>
                      <a:pPr algn="ctr">
                        <a:lnSpc>
                          <a:spcPct val="100000"/>
                        </a:lnSpc>
                        <a:spcAft>
                          <a:spcPts val="0"/>
                        </a:spcAft>
                      </a:pPr>
                      <a:r>
                        <a:rPr lang="zh-TW" sz="2600" b="1" kern="100" dirty="0" smtClean="0">
                          <a:solidFill>
                            <a:srgbClr val="D70050"/>
                          </a:solidFill>
                          <a:effectLst/>
                          <a:latin typeface="Microsoft JhengHei" charset="-120"/>
                          <a:ea typeface="Microsoft JhengHei" charset="-120"/>
                          <a:cs typeface="Microsoft JhengHei" charset="-120"/>
                        </a:rPr>
                        <a:t>學習策略舉隅</a:t>
                      </a:r>
                      <a:endParaRPr lang="zh-TW" sz="2600" b="1" kern="100" dirty="0">
                        <a:solidFill>
                          <a:srgbClr val="D70050"/>
                        </a:solidFill>
                        <a:effectLst/>
                        <a:latin typeface="Microsoft JhengHei" charset="-120"/>
                        <a:ea typeface="Microsoft JhengHei" charset="-120"/>
                        <a:cs typeface="Microsoft JhengHei" charset="-120"/>
                      </a:endParaRPr>
                    </a:p>
                  </a:txBody>
                  <a:tcPr marL="68589" marR="68589" marT="0" marB="0" anchor="ctr">
                    <a:lnL w="19050" cap="flat" cmpd="sng" algn="ctr">
                      <a:solidFill>
                        <a:srgbClr val="FF6600"/>
                      </a:solidFill>
                      <a:prstDash val="dash"/>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9050" cap="flat" cmpd="sng" algn="ctr">
                      <a:solidFill>
                        <a:srgbClr val="FF6600"/>
                      </a:solidFill>
                      <a:prstDash val="dash"/>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47724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i="0" kern="1200" dirty="0" smtClean="0">
                          <a:solidFill>
                            <a:schemeClr val="tx1"/>
                          </a:solidFill>
                          <a:latin typeface="Microsoft JhengHei" charset="-120"/>
                          <a:ea typeface="Microsoft JhengHei" charset="-120"/>
                          <a:cs typeface="Microsoft JhengHei" charset="-120"/>
                        </a:rPr>
                        <a:t>計畫</a:t>
                      </a:r>
                      <a:endParaRPr lang="en-US" altLang="zh-TW" sz="2800" b="1" i="0" kern="1200" dirty="0" smtClean="0">
                        <a:solidFill>
                          <a:schemeClr val="tx1"/>
                        </a:solidFill>
                        <a:latin typeface="Microsoft JhengHei" charset="-120"/>
                        <a:ea typeface="Microsoft JhengHei" charset="-120"/>
                        <a:cs typeface="Microsoft JhengHei"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i="0" kern="1200" dirty="0" smtClean="0">
                          <a:solidFill>
                            <a:schemeClr val="tx1"/>
                          </a:solidFill>
                          <a:latin typeface="Microsoft JhengHei" charset="-120"/>
                          <a:ea typeface="Microsoft JhengHei" charset="-120"/>
                          <a:cs typeface="Microsoft JhengHei" charset="-120"/>
                        </a:rPr>
                        <a:t>與</a:t>
                      </a:r>
                      <a:endParaRPr lang="en-US" altLang="zh-TW" sz="2800" b="1" i="0" kern="1200" dirty="0" smtClean="0">
                        <a:solidFill>
                          <a:schemeClr val="tx1"/>
                        </a:solidFill>
                        <a:latin typeface="Microsoft JhengHei" charset="-120"/>
                        <a:ea typeface="Microsoft JhengHei" charset="-120"/>
                        <a:cs typeface="Microsoft JhengHei"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i="0" kern="1200" dirty="0" smtClean="0">
                          <a:solidFill>
                            <a:schemeClr val="tx1"/>
                          </a:solidFill>
                          <a:latin typeface="Microsoft JhengHei" charset="-120"/>
                          <a:ea typeface="Microsoft JhengHei" charset="-120"/>
                          <a:cs typeface="Microsoft JhengHei" charset="-120"/>
                        </a:rPr>
                        <a:t>執行</a:t>
                      </a:r>
                      <a:endParaRPr lang="en-US" altLang="zh-TW" sz="2800" b="1" i="0" kern="1200" dirty="0" smtClean="0">
                        <a:solidFill>
                          <a:schemeClr val="tx1"/>
                        </a:solidFill>
                        <a:latin typeface="Microsoft JhengHei" charset="-120"/>
                        <a:ea typeface="Microsoft JhengHei" charset="-120"/>
                        <a:cs typeface="Microsoft JhengHei"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kern="1200" dirty="0" smtClean="0">
                          <a:solidFill>
                            <a:schemeClr val="tx1"/>
                          </a:solidFill>
                          <a:latin typeface="Microsoft JhengHei" charset="-120"/>
                          <a:ea typeface="Microsoft JhengHei" charset="-120"/>
                          <a:cs typeface="Microsoft JhengHei" charset="-120"/>
                        </a:rPr>
                        <a:t>（</a:t>
                      </a:r>
                      <a:r>
                        <a:rPr lang="en-US" altLang="zh-TW" sz="2800" b="0" kern="1200" dirty="0" smtClean="0">
                          <a:solidFill>
                            <a:schemeClr val="tx1"/>
                          </a:solidFill>
                          <a:latin typeface="Microsoft JhengHei" charset="-120"/>
                          <a:ea typeface="Microsoft JhengHei" charset="-120"/>
                          <a:cs typeface="Microsoft JhengHei" charset="-120"/>
                        </a:rPr>
                        <a:t>3</a:t>
                      </a:r>
                      <a:r>
                        <a:rPr lang="zh-TW" altLang="zh-TW" sz="2800" b="0" kern="1200" dirty="0" smtClean="0">
                          <a:solidFill>
                            <a:schemeClr val="tx1"/>
                          </a:solidFill>
                          <a:latin typeface="Microsoft JhengHei" charset="-120"/>
                          <a:ea typeface="Microsoft JhengHei" charset="-120"/>
                          <a:cs typeface="Microsoft JhengHei" charset="-120"/>
                        </a:rPr>
                        <a:t>節</a:t>
                      </a:r>
                      <a:r>
                        <a:rPr lang="zh-TW" altLang="en-US" sz="2800" b="0" kern="1200" dirty="0" smtClean="0">
                          <a:solidFill>
                            <a:schemeClr val="tx1"/>
                          </a:solidFill>
                          <a:latin typeface="Microsoft JhengHei" charset="-120"/>
                          <a:ea typeface="Microsoft JhengHei" charset="-120"/>
                          <a:cs typeface="Microsoft JhengHei" charset="-120"/>
                        </a:rPr>
                        <a:t>）</a:t>
                      </a:r>
                      <a:endParaRPr lang="zh-TW" altLang="zh-TW" sz="2800" b="0" kern="1200" dirty="0" smtClean="0">
                        <a:solidFill>
                          <a:schemeClr val="tx1"/>
                        </a:solidFill>
                        <a:latin typeface="Microsoft JhengHei" charset="-120"/>
                        <a:ea typeface="Microsoft JhengHei" charset="-120"/>
                        <a:cs typeface="Microsoft JhengHei" charset="-120"/>
                      </a:endParaRPr>
                    </a:p>
                    <a:p>
                      <a:pPr algn="ctr">
                        <a:lnSpc>
                          <a:spcPct val="100000"/>
                        </a:lnSpc>
                        <a:spcAft>
                          <a:spcPts val="0"/>
                        </a:spcAft>
                      </a:pPr>
                      <a:endParaRPr lang="zh-TW" sz="2400" b="0" kern="1200" dirty="0">
                        <a:solidFill>
                          <a:srgbClr val="002060"/>
                        </a:solidFill>
                        <a:latin typeface="Microsoft JhengHei" charset="-120"/>
                        <a:ea typeface="Microsoft JhengHei" charset="-120"/>
                        <a:cs typeface="Microsoft JhengHei" charset="-120"/>
                      </a:endParaRPr>
                    </a:p>
                  </a:txBody>
                  <a:tcPr marL="68589" marR="68589" marT="0" marB="0" anchor="ctr">
                    <a:lnL w="28575" cap="flat" cmpd="sng" algn="ctr">
                      <a:solidFill>
                        <a:srgbClr val="FF6600"/>
                      </a:solidFill>
                      <a:prstDash val="solid"/>
                      <a:round/>
                      <a:headEnd type="none" w="med" len="med"/>
                      <a:tailEnd type="none" w="med" len="med"/>
                    </a:lnL>
                    <a:lnR w="19050" cap="flat" cmpd="sng" algn="ctr">
                      <a:solidFill>
                        <a:srgbClr val="FF6600"/>
                      </a:solidFill>
                      <a:prstDash val="dash"/>
                      <a:round/>
                      <a:headEnd type="none" w="med" len="med"/>
                      <a:tailEnd type="none" w="med" len="med"/>
                    </a:lnR>
                    <a:lnT w="19050" cap="flat" cmpd="sng" algn="ctr">
                      <a:solidFill>
                        <a:srgbClr val="FF6600"/>
                      </a:solidFill>
                      <a:prstDash val="dash"/>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600" b="1" kern="1200" dirty="0" smtClean="0">
                          <a:solidFill>
                            <a:srgbClr val="002060"/>
                          </a:solidFill>
                          <a:latin typeface="Microsoft JhengHei" charset="-120"/>
                          <a:ea typeface="Microsoft JhengHei" charset="-120"/>
                          <a:cs typeface="Microsoft JhengHei" charset="-120"/>
                        </a:rPr>
                        <a:t>探究目的</a:t>
                      </a:r>
                      <a:endParaRPr lang="en-US" altLang="zh-TW" sz="2600" b="1" kern="1200" dirty="0" smtClean="0">
                        <a:solidFill>
                          <a:srgbClr val="002060"/>
                        </a:solidFill>
                        <a:latin typeface="Microsoft JhengHei" charset="-120"/>
                        <a:ea typeface="Microsoft JhengHei" charset="-120"/>
                        <a:cs typeface="Microsoft JhengHei" charset="-12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400" kern="1200" dirty="0" smtClean="0">
                          <a:latin typeface="Microsoft JhengHei" charset="-120"/>
                          <a:ea typeface="Microsoft JhengHei" charset="-120"/>
                          <a:cs typeface="Microsoft JhengHei" charset="-120"/>
                        </a:rPr>
                        <a:t>區分文本中的事實和觀點，驗證文本陳述的事實，或對探究專題有進一步的了解。</a:t>
                      </a:r>
                      <a:endParaRPr lang="en-US" altLang="zh-TW" sz="2400" kern="1200" dirty="0" smtClean="0">
                        <a:latin typeface="Microsoft JhengHei" charset="-120"/>
                        <a:ea typeface="Microsoft JhengHei" charset="-120"/>
                        <a:cs typeface="Microsoft JhengHei" charset="-120"/>
                      </a:endParaRPr>
                    </a:p>
                    <a:p>
                      <a:pPr marL="0" marR="0" lvl="0" indent="0" algn="just" defTabSz="914400" rtl="0" eaLnBrk="1" fontAlgn="auto" latinLnBrk="0" hangingPunct="1">
                        <a:lnSpc>
                          <a:spcPct val="100000"/>
                        </a:lnSpc>
                        <a:spcBef>
                          <a:spcPts val="1000"/>
                        </a:spcBef>
                        <a:spcAft>
                          <a:spcPts val="0"/>
                        </a:spcAft>
                        <a:buClrTx/>
                        <a:buSzTx/>
                        <a:buFontTx/>
                        <a:buNone/>
                        <a:tabLst/>
                        <a:defRPr/>
                      </a:pPr>
                      <a:r>
                        <a:rPr lang="zh-TW" altLang="en-US" sz="2600" b="1" kern="1200" dirty="0" smtClean="0">
                          <a:solidFill>
                            <a:srgbClr val="002060"/>
                          </a:solidFill>
                          <a:latin typeface="Microsoft JhengHei" charset="-120"/>
                          <a:ea typeface="Microsoft JhengHei" charset="-120"/>
                          <a:cs typeface="Microsoft JhengHei" charset="-120"/>
                        </a:rPr>
                        <a:t>選定探究方法</a:t>
                      </a:r>
                      <a:endParaRPr lang="en-US" altLang="zh-TW" sz="2600" b="1" kern="1200" dirty="0" smtClean="0">
                        <a:solidFill>
                          <a:srgbClr val="002060"/>
                        </a:solidFill>
                        <a:latin typeface="Microsoft JhengHei" charset="-120"/>
                        <a:ea typeface="Microsoft JhengHei" charset="-120"/>
                        <a:cs typeface="Microsoft JhengHei" charset="-12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400" kern="1200" dirty="0" smtClean="0">
                          <a:latin typeface="Microsoft JhengHei" charset="-120"/>
                          <a:ea typeface="Microsoft JhengHei" charset="-120"/>
                          <a:cs typeface="Microsoft JhengHei" charset="-120"/>
                        </a:rPr>
                        <a:t>資料蒐查</a:t>
                      </a:r>
                      <a:endParaRPr lang="en-US" altLang="zh-TW" sz="2400" kern="1200" dirty="0" smtClean="0">
                        <a:latin typeface="Microsoft JhengHei" charset="-120"/>
                        <a:ea typeface="Microsoft JhengHei" charset="-120"/>
                        <a:cs typeface="Microsoft JhengHei" charset="-120"/>
                      </a:endParaRPr>
                    </a:p>
                    <a:p>
                      <a:pPr marL="285750" marR="0" lvl="0" indent="-285750" algn="l" defTabSz="914400" rtl="0" eaLnBrk="1" fontAlgn="auto" latinLnBrk="0" hangingPunct="1">
                        <a:lnSpc>
                          <a:spcPct val="100000"/>
                        </a:lnSpc>
                        <a:spcBef>
                          <a:spcPts val="300"/>
                        </a:spcBef>
                        <a:spcAft>
                          <a:spcPts val="0"/>
                        </a:spcAft>
                        <a:buClrTx/>
                        <a:buSzTx/>
                        <a:buFont typeface="Arial" pitchFamily="34" charset="0"/>
                        <a:buChar char="•"/>
                        <a:tabLst/>
                        <a:defRPr/>
                      </a:pPr>
                      <a:r>
                        <a:rPr lang="zh-TW" altLang="en-US" sz="2400" kern="1200" dirty="0" smtClean="0">
                          <a:latin typeface="Microsoft JhengHei" charset="-120"/>
                          <a:ea typeface="Microsoft JhengHei" charset="-120"/>
                          <a:cs typeface="Microsoft JhengHei" charset="-120"/>
                        </a:rPr>
                        <a:t>觀察或實驗</a:t>
                      </a:r>
                      <a:endParaRPr lang="en-US" altLang="zh-TW" sz="2400" kern="1200" dirty="0" smtClean="0">
                        <a:latin typeface="Microsoft JhengHei" charset="-120"/>
                        <a:ea typeface="Microsoft JhengHei" charset="-120"/>
                        <a:cs typeface="Microsoft JhengHei" charset="-120"/>
                      </a:endParaRPr>
                    </a:p>
                    <a:p>
                      <a:pPr marL="0" marR="0" lvl="0" indent="0" algn="just" defTabSz="914400" rtl="0" eaLnBrk="1" fontAlgn="auto" latinLnBrk="0" hangingPunct="1">
                        <a:lnSpc>
                          <a:spcPct val="100000"/>
                        </a:lnSpc>
                        <a:spcBef>
                          <a:spcPts val="1000"/>
                        </a:spcBef>
                        <a:spcAft>
                          <a:spcPts val="0"/>
                        </a:spcAft>
                        <a:buClrTx/>
                        <a:buSzTx/>
                        <a:buFontTx/>
                        <a:buNone/>
                        <a:tabLst/>
                        <a:defRPr/>
                      </a:pPr>
                      <a:r>
                        <a:rPr lang="zh-TW" altLang="en-US" sz="2600" b="1" kern="1200" dirty="0" smtClean="0">
                          <a:solidFill>
                            <a:srgbClr val="002060"/>
                          </a:solidFill>
                          <a:latin typeface="Microsoft JhengHei" charset="-120"/>
                          <a:ea typeface="Microsoft JhengHei" charset="-120"/>
                          <a:cs typeface="Microsoft JhengHei" charset="-120"/>
                        </a:rPr>
                        <a:t>執行探究活動</a:t>
                      </a:r>
                      <a:endParaRPr lang="en-US" altLang="zh-TW" sz="2600" b="1" kern="1200" dirty="0" smtClean="0">
                        <a:solidFill>
                          <a:srgbClr val="002060"/>
                        </a:solidFill>
                        <a:latin typeface="Microsoft JhengHei" charset="-120"/>
                        <a:ea typeface="Microsoft JhengHei" charset="-120"/>
                        <a:cs typeface="Microsoft JhengHei" charset="-12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300" kern="1200" dirty="0" smtClean="0">
                          <a:latin typeface="Microsoft JhengHei" charset="-120"/>
                          <a:ea typeface="Microsoft JhengHei" charset="-120"/>
                          <a:cs typeface="Microsoft JhengHei" charset="-120"/>
                        </a:rPr>
                        <a:t>資料蒐查</a:t>
                      </a:r>
                      <a:r>
                        <a:rPr lang="en-US" altLang="zh-TW" sz="2300" kern="1200" dirty="0" smtClean="0">
                          <a:latin typeface="Microsoft JhengHei" charset="-120"/>
                          <a:ea typeface="Microsoft JhengHei" charset="-120"/>
                          <a:cs typeface="Microsoft JhengHei" charset="-120"/>
                        </a:rPr>
                        <a:t>:</a:t>
                      </a:r>
                      <a:r>
                        <a:rPr lang="zh-TW" altLang="en-US" sz="2300" kern="1200" dirty="0" smtClean="0">
                          <a:latin typeface="Microsoft JhengHei" charset="-120"/>
                          <a:ea typeface="Microsoft JhengHei" charset="-120"/>
                          <a:cs typeface="Microsoft JhengHei" charset="-120"/>
                        </a:rPr>
                        <a:t>提出探究問題、蒐集多元資料、記錄資料的重點和來源。</a:t>
                      </a:r>
                      <a:endParaRPr lang="en-US" altLang="zh-TW" sz="2300" kern="1200" dirty="0" smtClean="0">
                        <a:latin typeface="Microsoft JhengHei" charset="-120"/>
                        <a:ea typeface="Microsoft JhengHei" charset="-120"/>
                        <a:cs typeface="Microsoft JhengHei" charset="-120"/>
                      </a:endParaRPr>
                    </a:p>
                    <a:p>
                      <a:pPr marL="285750" marR="0" indent="-285750" algn="l" defTabSz="914400" rtl="0" eaLnBrk="1" fontAlgn="auto" latinLnBrk="0" hangingPunct="1">
                        <a:lnSpc>
                          <a:spcPct val="100000"/>
                        </a:lnSpc>
                        <a:spcBef>
                          <a:spcPts val="300"/>
                        </a:spcBef>
                        <a:spcAft>
                          <a:spcPts val="0"/>
                        </a:spcAft>
                        <a:buClrTx/>
                        <a:buSzTx/>
                        <a:buFont typeface="Arial" pitchFamily="34" charset="0"/>
                        <a:buChar char="•"/>
                        <a:tabLst/>
                        <a:defRPr/>
                      </a:pPr>
                      <a:r>
                        <a:rPr lang="zh-TW" altLang="en-US" sz="2300" kern="1200" dirty="0" smtClean="0">
                          <a:latin typeface="Microsoft JhengHei" charset="-120"/>
                          <a:ea typeface="Microsoft JhengHei" charset="-120"/>
                          <a:cs typeface="Microsoft JhengHei" charset="-120"/>
                        </a:rPr>
                        <a:t>觀察或實驗</a:t>
                      </a:r>
                      <a:r>
                        <a:rPr lang="en-US" altLang="zh-TW" sz="2300" kern="1200" dirty="0" smtClean="0">
                          <a:latin typeface="Microsoft JhengHei" charset="-120"/>
                          <a:ea typeface="Microsoft JhengHei" charset="-120"/>
                          <a:cs typeface="Microsoft JhengHei" charset="-120"/>
                        </a:rPr>
                        <a:t>:</a:t>
                      </a:r>
                      <a:r>
                        <a:rPr lang="zh-TW" altLang="en-US" sz="2300" kern="1200" dirty="0" smtClean="0">
                          <a:latin typeface="Microsoft JhengHei" charset="-120"/>
                          <a:ea typeface="Microsoft JhengHei" charset="-120"/>
                          <a:cs typeface="Microsoft JhengHei" charset="-120"/>
                        </a:rPr>
                        <a:t>提出實驗問題、形成假設、規劃實驗、進行實驗、實驗記錄。</a:t>
                      </a:r>
                      <a:endParaRPr lang="en-US" altLang="zh-TW" sz="2300" b="1" kern="1200" dirty="0" smtClean="0">
                        <a:solidFill>
                          <a:srgbClr val="002060"/>
                        </a:solidFill>
                        <a:latin typeface="Microsoft JhengHei" charset="-120"/>
                        <a:ea typeface="Microsoft JhengHei" charset="-120"/>
                        <a:cs typeface="Microsoft JhengHei" charset="-120"/>
                      </a:endParaRPr>
                    </a:p>
                  </a:txBody>
                  <a:tcPr marL="68589" marR="68589" marT="0" marB="0" anchor="ctr">
                    <a:lnL w="19050" cap="flat" cmpd="sng" algn="ctr">
                      <a:solidFill>
                        <a:srgbClr val="FF6600"/>
                      </a:solidFill>
                      <a:prstDash val="dash"/>
                      <a:round/>
                      <a:headEnd type="none" w="med" len="med"/>
                      <a:tailEnd type="none" w="med" len="med"/>
                    </a:lnL>
                    <a:lnR w="19050" cap="flat" cmpd="sng" algn="ctr">
                      <a:solidFill>
                        <a:srgbClr val="FF6600"/>
                      </a:solidFill>
                      <a:prstDash val="dash"/>
                      <a:round/>
                      <a:headEnd type="none" w="med" len="med"/>
                      <a:tailEnd type="none" w="med" len="med"/>
                    </a:lnR>
                    <a:lnT w="19050" cap="flat" cmpd="sng" algn="ctr">
                      <a:solidFill>
                        <a:srgbClr val="FF6600"/>
                      </a:solidFill>
                      <a:prstDash val="dash"/>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marL="342900" indent="-342900" algn="just">
                        <a:lnSpc>
                          <a:spcPts val="2800"/>
                        </a:lnSpc>
                        <a:spcAft>
                          <a:spcPts val="1200"/>
                        </a:spcAft>
                        <a:buFont typeface="Arial" pitchFamily="34" charset="0"/>
                        <a:buChar char="•"/>
                      </a:pPr>
                      <a:r>
                        <a:rPr lang="zh-TW" altLang="en-US" sz="2600" kern="1200" dirty="0" smtClean="0">
                          <a:solidFill>
                            <a:srgbClr val="002060"/>
                          </a:solidFill>
                          <a:latin typeface="Microsoft JhengHei" charset="-120"/>
                          <a:ea typeface="Microsoft JhengHei" charset="-120"/>
                          <a:cs typeface="Microsoft JhengHei" charset="-120"/>
                        </a:rPr>
                        <a:t>小組討論</a:t>
                      </a:r>
                      <a:endParaRPr lang="en-US" altLang="zh-TW" sz="2600" kern="1200" dirty="0" smtClean="0">
                        <a:solidFill>
                          <a:srgbClr val="002060"/>
                        </a:solidFill>
                        <a:latin typeface="Microsoft JhengHei" charset="-120"/>
                        <a:ea typeface="Microsoft JhengHei" charset="-120"/>
                        <a:cs typeface="Microsoft JhengHei" charset="-120"/>
                      </a:endParaRPr>
                    </a:p>
                    <a:p>
                      <a:pPr marL="342900" indent="-342900" algn="just">
                        <a:lnSpc>
                          <a:spcPts val="2800"/>
                        </a:lnSpc>
                        <a:spcAft>
                          <a:spcPts val="1200"/>
                        </a:spcAft>
                        <a:buFont typeface="Arial" pitchFamily="34" charset="0"/>
                        <a:buChar char="•"/>
                      </a:pPr>
                      <a:r>
                        <a:rPr lang="zh-TW" altLang="en-US" sz="2600" kern="1200" dirty="0" smtClean="0">
                          <a:solidFill>
                            <a:srgbClr val="002060"/>
                          </a:solidFill>
                          <a:latin typeface="Microsoft JhengHei" charset="-120"/>
                          <a:ea typeface="Microsoft JhengHei" charset="-120"/>
                          <a:cs typeface="Microsoft JhengHei" charset="-120"/>
                        </a:rPr>
                        <a:t>運用網路或書籍進行資料蒐集</a:t>
                      </a:r>
                      <a:endParaRPr lang="en-US" altLang="zh-TW" sz="2600" kern="1200" dirty="0" smtClean="0">
                        <a:solidFill>
                          <a:srgbClr val="002060"/>
                        </a:solidFill>
                        <a:latin typeface="Microsoft JhengHei" charset="-120"/>
                        <a:ea typeface="Microsoft JhengHei" charset="-120"/>
                        <a:cs typeface="Microsoft JhengHei" charset="-120"/>
                      </a:endParaRPr>
                    </a:p>
                    <a:p>
                      <a:pPr marL="342900" indent="-342900" algn="just">
                        <a:lnSpc>
                          <a:spcPts val="2800"/>
                        </a:lnSpc>
                        <a:spcAft>
                          <a:spcPts val="1200"/>
                        </a:spcAft>
                        <a:buFont typeface="Arial" pitchFamily="34" charset="0"/>
                        <a:buChar char="•"/>
                      </a:pPr>
                      <a:r>
                        <a:rPr lang="zh-TW" altLang="en-US" sz="2600" kern="1200" dirty="0" smtClean="0">
                          <a:solidFill>
                            <a:srgbClr val="002060"/>
                          </a:solidFill>
                          <a:latin typeface="Microsoft JhengHei" charset="-120"/>
                          <a:ea typeface="Microsoft JhengHei" charset="-120"/>
                          <a:cs typeface="Microsoft JhengHei" charset="-120"/>
                        </a:rPr>
                        <a:t>進行自然觀察和記錄</a:t>
                      </a:r>
                      <a:endParaRPr lang="en-US" altLang="zh-TW" sz="2600" kern="1200" dirty="0" smtClean="0">
                        <a:solidFill>
                          <a:srgbClr val="002060"/>
                        </a:solidFill>
                        <a:latin typeface="Microsoft JhengHei" charset="-120"/>
                        <a:ea typeface="Microsoft JhengHei" charset="-120"/>
                        <a:cs typeface="Microsoft JhengHei" charset="-120"/>
                      </a:endParaRPr>
                    </a:p>
                    <a:p>
                      <a:pPr marL="342900" indent="-342900" algn="just">
                        <a:lnSpc>
                          <a:spcPts val="2800"/>
                        </a:lnSpc>
                        <a:spcAft>
                          <a:spcPts val="1200"/>
                        </a:spcAft>
                        <a:buFont typeface="Arial" pitchFamily="34" charset="0"/>
                        <a:buChar char="•"/>
                      </a:pPr>
                      <a:r>
                        <a:rPr lang="zh-TW" altLang="en-US" sz="2600" kern="1200" dirty="0" smtClean="0">
                          <a:solidFill>
                            <a:srgbClr val="002060"/>
                          </a:solidFill>
                          <a:latin typeface="Microsoft JhengHei" charset="-120"/>
                          <a:ea typeface="Microsoft JhengHei" charset="-120"/>
                          <a:cs typeface="Microsoft JhengHei" charset="-120"/>
                        </a:rPr>
                        <a:t>實驗操作</a:t>
                      </a:r>
                      <a:endParaRPr lang="zh-TW" altLang="zh-TW" sz="2600" b="1" kern="1200" dirty="0" smtClean="0">
                        <a:solidFill>
                          <a:srgbClr val="002060"/>
                        </a:solidFill>
                        <a:latin typeface="Microsoft JhengHei" charset="-120"/>
                        <a:ea typeface="Microsoft JhengHei" charset="-120"/>
                        <a:cs typeface="Microsoft JhengHei" charset="-120"/>
                      </a:endParaRPr>
                    </a:p>
                  </a:txBody>
                  <a:tcPr marL="68589" marR="68589" marT="0" marB="0" anchor="ctr">
                    <a:lnL w="19050" cap="flat" cmpd="sng" algn="ctr">
                      <a:solidFill>
                        <a:srgbClr val="FF6600"/>
                      </a:solidFill>
                      <a:prstDash val="dash"/>
                      <a:round/>
                      <a:headEnd type="none" w="med" len="med"/>
                      <a:tailEnd type="none" w="med" len="med"/>
                    </a:lnL>
                    <a:lnR w="28575" cap="flat" cmpd="sng" algn="ctr">
                      <a:solidFill>
                        <a:srgbClr val="FF6600"/>
                      </a:solidFill>
                      <a:prstDash val="solid"/>
                      <a:round/>
                      <a:headEnd type="none" w="med" len="med"/>
                      <a:tailEnd type="none" w="med" len="med"/>
                    </a:lnR>
                    <a:lnT w="19050" cap="flat" cmpd="sng" algn="ctr">
                      <a:solidFill>
                        <a:srgbClr val="FF6600"/>
                      </a:solidFill>
                      <a:prstDash val="dash"/>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4" name="標題 1"/>
          <p:cNvSpPr txBox="1">
            <a:spLocks/>
          </p:cNvSpPr>
          <p:nvPr/>
        </p:nvSpPr>
        <p:spPr>
          <a:xfrm>
            <a:off x="179388" y="127000"/>
            <a:ext cx="9478962" cy="962025"/>
          </a:xfrm>
          <a:prstGeom prst="rect">
            <a:avLst/>
          </a:prstGeom>
        </p:spPr>
        <p:txBody>
          <a:bodyPr anchor="ct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lnSpc>
                <a:spcPct val="100000"/>
              </a:lnSpc>
              <a:spcBef>
                <a:spcPts val="0"/>
              </a:spcBef>
              <a:spcAft>
                <a:spcPts val="0"/>
              </a:spcAft>
              <a:defRPr/>
            </a:pPr>
            <a:r>
              <a:rPr kumimoji="0" lang="zh-TW" altLang="en-US" sz="3900" b="1" dirty="0" smtClean="0">
                <a:solidFill>
                  <a:srgbClr val="D70050"/>
                </a:solidFill>
                <a:latin typeface="微軟正黑體" panose="020B0604030504040204" pitchFamily="34" charset="-120"/>
              </a:rPr>
              <a:t>   統</a:t>
            </a:r>
            <a:r>
              <a:rPr kumimoji="0" lang="zh-TW" altLang="en-US" sz="3900" b="1" dirty="0">
                <a:solidFill>
                  <a:srgbClr val="D70050"/>
                </a:solidFill>
                <a:latin typeface="微軟正黑體" panose="020B0604030504040204" pitchFamily="34" charset="-120"/>
              </a:rPr>
              <a:t>整性主題</a:t>
            </a:r>
            <a:r>
              <a:rPr kumimoji="0" lang="en-US" altLang="zh-TW" sz="3900" b="1" dirty="0">
                <a:solidFill>
                  <a:srgbClr val="D70050"/>
                </a:solidFill>
                <a:latin typeface="微軟正黑體" panose="020B0604030504040204" pitchFamily="34" charset="-120"/>
              </a:rPr>
              <a:t>/</a:t>
            </a:r>
            <a:r>
              <a:rPr kumimoji="0" lang="zh-TW" altLang="en-US" sz="3900" b="1" dirty="0">
                <a:solidFill>
                  <a:srgbClr val="D70050"/>
                </a:solidFill>
                <a:latin typeface="微軟正黑體" panose="020B0604030504040204" pitchFamily="34" charset="-120"/>
              </a:rPr>
              <a:t>專題</a:t>
            </a:r>
            <a:r>
              <a:rPr kumimoji="0" lang="en-US" altLang="zh-TW" sz="3900" b="1" dirty="0">
                <a:solidFill>
                  <a:srgbClr val="D70050"/>
                </a:solidFill>
                <a:latin typeface="微軟正黑體" panose="020B0604030504040204" pitchFamily="34" charset="-120"/>
              </a:rPr>
              <a:t>/</a:t>
            </a:r>
            <a:r>
              <a:rPr kumimoji="0" lang="zh-TW" altLang="en-US" sz="3900" b="1" dirty="0">
                <a:solidFill>
                  <a:srgbClr val="D70050"/>
                </a:solidFill>
                <a:latin typeface="微軟正黑體" panose="020B0604030504040204" pitchFamily="34" charset="-120"/>
              </a:rPr>
              <a:t>議題探究</a:t>
            </a:r>
            <a:r>
              <a:rPr kumimoji="0" lang="zh-TW" altLang="en-US" sz="3900" b="1" dirty="0" smtClean="0">
                <a:solidFill>
                  <a:srgbClr val="D70050"/>
                </a:solidFill>
                <a:latin typeface="微軟正黑體" panose="020B0604030504040204" pitchFamily="34" charset="-120"/>
              </a:rPr>
              <a:t>課程示例</a:t>
            </a:r>
            <a:endParaRPr kumimoji="0" lang="en-US" altLang="zh-TW" sz="3900" b="1" dirty="0" smtClean="0">
              <a:solidFill>
                <a:srgbClr val="D70050"/>
              </a:solidFill>
              <a:latin typeface="微軟正黑體" panose="020B0604030504040204" pitchFamily="34" charset="-120"/>
            </a:endParaRPr>
          </a:p>
          <a:p>
            <a:pPr fontAlgn="auto">
              <a:lnSpc>
                <a:spcPct val="100000"/>
              </a:lnSpc>
              <a:spcBef>
                <a:spcPts val="0"/>
              </a:spcBef>
              <a:spcAft>
                <a:spcPts val="0"/>
              </a:spcAft>
              <a:defRPr/>
            </a:pPr>
            <a:r>
              <a:rPr kumimoji="0" lang="en-US" altLang="zh-TW" sz="3200" b="1" dirty="0" smtClean="0">
                <a:solidFill>
                  <a:srgbClr val="0000FF"/>
                </a:solidFill>
                <a:latin typeface="微軟正黑體" panose="020B0604030504040204" pitchFamily="34" charset="-120"/>
              </a:rPr>
              <a:t>  </a:t>
            </a:r>
            <a:r>
              <a:rPr kumimoji="0" lang="zh-TW" altLang="en-US" sz="3200" b="1" dirty="0" smtClean="0">
                <a:solidFill>
                  <a:srgbClr val="0000FF"/>
                </a:solidFill>
                <a:latin typeface="微軟正黑體" panose="020B0604030504040204" pitchFamily="34" charset="-120"/>
              </a:rPr>
              <a:t>            </a:t>
            </a:r>
            <a:r>
              <a:rPr kumimoji="0" lang="en-US" altLang="zh-TW" sz="3200" b="1" dirty="0" smtClean="0">
                <a:solidFill>
                  <a:srgbClr val="0000FF"/>
                </a:solidFill>
                <a:latin typeface="微軟正黑體" panose="020B0604030504040204" pitchFamily="34" charset="-120"/>
              </a:rPr>
              <a:t>—</a:t>
            </a:r>
            <a:r>
              <a:rPr kumimoji="0" lang="zh-TW" altLang="en-US" sz="3200" b="1" dirty="0" smtClean="0">
                <a:solidFill>
                  <a:srgbClr val="0000FF"/>
                </a:solidFill>
                <a:latin typeface="微軟正黑體" panose="020B0604030504040204" pitchFamily="34" charset="-120"/>
              </a:rPr>
              <a:t>自然</a:t>
            </a:r>
            <a:r>
              <a:rPr kumimoji="0" lang="zh-TW" altLang="en-US" sz="3200" b="1" dirty="0">
                <a:solidFill>
                  <a:srgbClr val="0000FF"/>
                </a:solidFill>
                <a:latin typeface="微軟正黑體" panose="020B0604030504040204" pitchFamily="34" charset="-120"/>
              </a:rPr>
              <a:t>觀察家的閱讀</a:t>
            </a:r>
            <a:r>
              <a:rPr kumimoji="0" lang="zh-TW" altLang="en-US" sz="3200" b="1" dirty="0" smtClean="0">
                <a:solidFill>
                  <a:srgbClr val="0000FF"/>
                </a:solidFill>
                <a:latin typeface="微軟正黑體" panose="020B0604030504040204" pitchFamily="34" charset="-120"/>
              </a:rPr>
              <a:t>探究</a:t>
            </a:r>
            <a:r>
              <a:rPr kumimoji="0" lang="en-US" altLang="zh-TW" sz="3200" b="1" dirty="0" smtClean="0">
                <a:solidFill>
                  <a:srgbClr val="0000FF"/>
                </a:solidFill>
                <a:latin typeface="微軟正黑體" panose="020B0604030504040204" pitchFamily="34" charset="-120"/>
              </a:rPr>
              <a:t>—Ⅴ</a:t>
            </a:r>
            <a:endParaRPr kumimoji="0" lang="zh-TW" altLang="en-US" sz="3200" b="1" dirty="0">
              <a:solidFill>
                <a:srgbClr val="0000FF"/>
              </a:solidFill>
              <a:latin typeface="微軟正黑體" panose="020B0604030504040204" pitchFamily="34" charset="-120"/>
            </a:endParaRPr>
          </a:p>
        </p:txBody>
      </p:sp>
      <p:sp>
        <p:nvSpPr>
          <p:cNvPr id="6760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fld id="{2E72DBD8-A374-43F8-9B67-AA989785F32D}" type="slidenum">
              <a:rPr lang="zh-TW" altLang="en-US" sz="1200" smtClean="0">
                <a:solidFill>
                  <a:srgbClr val="FEFEFE"/>
                </a:solidFill>
              </a:rPr>
              <a:pPr eaLnBrk="1" fontAlgn="base" hangingPunct="1">
                <a:spcBef>
                  <a:spcPct val="0"/>
                </a:spcBef>
                <a:spcAft>
                  <a:spcPct val="0"/>
                </a:spcAft>
                <a:buClrTx/>
                <a:buSzTx/>
                <a:buFontTx/>
                <a:buNone/>
              </a:pPr>
              <a:t>25</a:t>
            </a:fld>
            <a:endParaRPr lang="en-US" altLang="zh-TW" sz="1200" smtClean="0">
              <a:solidFill>
                <a:srgbClr val="FEFEFE"/>
              </a:solidFill>
            </a:endParaRPr>
          </a:p>
        </p:txBody>
      </p:sp>
    </p:spTree>
    <p:extLst>
      <p:ext uri="{BB962C8B-B14F-4D97-AF65-F5344CB8AC3E}">
        <p14:creationId xmlns:p14="http://schemas.microsoft.com/office/powerpoint/2010/main" val="1806738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79388" y="1268413"/>
          <a:ext cx="8729662" cy="5056187"/>
        </p:xfrm>
        <a:graphic>
          <a:graphicData uri="http://schemas.openxmlformats.org/drawingml/2006/table">
            <a:tbl>
              <a:tblPr/>
              <a:tblGrid>
                <a:gridCol w="1457325">
                  <a:extLst>
                    <a:ext uri="{9D8B030D-6E8A-4147-A177-3AD203B41FA5}">
                      <a16:colId xmlns="" xmlns:a16="http://schemas.microsoft.com/office/drawing/2014/main" val="20000"/>
                    </a:ext>
                  </a:extLst>
                </a:gridCol>
                <a:gridCol w="3424237">
                  <a:extLst>
                    <a:ext uri="{9D8B030D-6E8A-4147-A177-3AD203B41FA5}">
                      <a16:colId xmlns="" xmlns:a16="http://schemas.microsoft.com/office/drawing/2014/main" val="20001"/>
                    </a:ext>
                  </a:extLst>
                </a:gridCol>
                <a:gridCol w="3848100">
                  <a:extLst>
                    <a:ext uri="{9D8B030D-6E8A-4147-A177-3AD203B41FA5}">
                      <a16:colId xmlns="" xmlns:a16="http://schemas.microsoft.com/office/drawing/2014/main" val="20002"/>
                    </a:ext>
                  </a:extLst>
                </a:gridCol>
              </a:tblGrid>
              <a:tr h="792163">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探究歷程</a:t>
                      </a:r>
                    </a:p>
                  </a:txBody>
                  <a:tcPr marL="68580" marR="68580" marT="0" marB="0" anchor="ctr" horzOverflow="overflow">
                    <a:lnL w="28575" cap="flat" cmpd="sng" algn="ctr">
                      <a:solidFill>
                        <a:srgbClr val="FF6600"/>
                      </a:solidFill>
                      <a:prstDash val="solid"/>
                      <a:round/>
                      <a:headEnd type="none" w="med" len="med"/>
                      <a:tailEnd type="none" w="med" len="med"/>
                    </a:lnL>
                    <a:lnR w="38100" cap="flat" cmpd="sng" algn="ctr">
                      <a:solidFill>
                        <a:srgbClr val="DE103C"/>
                      </a:solidFill>
                      <a:prstDash val="sysDash"/>
                      <a:round/>
                      <a:headEnd type="none" w="med" len="med"/>
                      <a:tailEnd type="none" w="med" len="med"/>
                    </a:lnR>
                    <a:lnT w="28575" cap="flat" cmpd="sng" algn="ctr">
                      <a:solidFill>
                        <a:srgbClr val="FF6600"/>
                      </a:solidFill>
                      <a:prstDash val="solid"/>
                      <a:round/>
                      <a:headEnd type="none" w="med" len="med"/>
                      <a:tailEnd type="none" w="med" len="med"/>
                    </a:lnT>
                    <a:lnB w="38100" cap="flat" cmpd="sng" algn="ctr">
                      <a:solidFill>
                        <a:srgbClr val="DE103C"/>
                      </a:solidFill>
                      <a:prstDash val="sysDash"/>
                      <a:round/>
                      <a:headEnd type="none" w="med" len="med"/>
                      <a:tailEnd type="none" w="med" len="med"/>
                    </a:lnB>
                    <a:lnTlToBr>
                      <a:noFill/>
                    </a:lnTlToBr>
                    <a:lnBlToTr>
                      <a:noFill/>
                    </a:lnBlToTr>
                    <a:solidFill>
                      <a:srgbClr val="FFECD3"/>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探究表現</a:t>
                      </a:r>
                    </a:p>
                  </a:txBody>
                  <a:tcPr marL="68580" marR="68580" marT="0" marB="0" anchor="ctr" horzOverflow="overflow">
                    <a:lnL w="38100" cap="flat" cmpd="sng" algn="ctr">
                      <a:solidFill>
                        <a:srgbClr val="DE103C"/>
                      </a:solidFill>
                      <a:prstDash val="sysDash"/>
                      <a:round/>
                      <a:headEnd type="none" w="med" len="med"/>
                      <a:tailEnd type="none" w="med" len="med"/>
                    </a:lnL>
                    <a:lnR w="38100" cap="flat" cmpd="sng" algn="ctr">
                      <a:solidFill>
                        <a:srgbClr val="DE103C"/>
                      </a:solidFill>
                      <a:prstDash val="sysDash"/>
                      <a:round/>
                      <a:headEnd type="none" w="med" len="med"/>
                      <a:tailEnd type="none" w="med" len="med"/>
                    </a:lnR>
                    <a:lnT w="28575" cap="flat" cmpd="sng" algn="ctr">
                      <a:solidFill>
                        <a:srgbClr val="FF6600"/>
                      </a:solidFill>
                      <a:prstDash val="solid"/>
                      <a:round/>
                      <a:headEnd type="none" w="med" len="med"/>
                      <a:tailEnd type="none" w="med" len="med"/>
                    </a:lnT>
                    <a:lnB w="38100" cap="flat" cmpd="sng" algn="ctr">
                      <a:solidFill>
                        <a:srgbClr val="DE103C"/>
                      </a:solidFill>
                      <a:prstDash val="sysDash"/>
                      <a:round/>
                      <a:headEnd type="none" w="med" len="med"/>
                      <a:tailEnd type="none" w="med" len="med"/>
                    </a:lnB>
                    <a:lnTlToBr>
                      <a:noFill/>
                    </a:lnTlToBr>
                    <a:lnBlToTr>
                      <a:noFill/>
                    </a:lnBlToTr>
                    <a:solidFill>
                      <a:srgbClr val="FFECD3"/>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教學方法</a:t>
                      </a:r>
                      <a:r>
                        <a:rPr kumimoji="0" lang="en-US" altLang="zh-TW" sz="2400" b="1" i="0" u="none" strike="noStrike" cap="none" normalizeH="0" baseline="0" smtClean="0">
                          <a:ln>
                            <a:noFill/>
                          </a:ln>
                          <a:solidFill>
                            <a:srgbClr val="D70050"/>
                          </a:solidFill>
                          <a:effectLst/>
                          <a:latin typeface="微軟正黑體" pitchFamily="34" charset="-120"/>
                          <a:ea typeface="微軟正黑體" pitchFamily="34" charset="-120"/>
                        </a:rPr>
                        <a:t>/</a:t>
                      </a:r>
                      <a:r>
                        <a:rPr kumimoji="0" lang="zh-TW" altLang="en-US" sz="2400" b="1" i="0" u="none" strike="noStrike" cap="none" normalizeH="0" baseline="0" smtClean="0">
                          <a:ln>
                            <a:noFill/>
                          </a:ln>
                          <a:solidFill>
                            <a:srgbClr val="D70050"/>
                          </a:solidFill>
                          <a:effectLst/>
                          <a:latin typeface="微軟正黑體" pitchFamily="34" charset="-120"/>
                          <a:ea typeface="微軟正黑體" pitchFamily="34" charset="-120"/>
                        </a:rPr>
                        <a:t>學習策略舉隅</a:t>
                      </a:r>
                    </a:p>
                  </a:txBody>
                  <a:tcPr marL="68580" marR="68580" marT="0" marB="0" anchor="ctr" horzOverflow="overflow">
                    <a:lnL w="38100" cap="flat" cmpd="sng" algn="ctr">
                      <a:solidFill>
                        <a:srgbClr val="DE103C"/>
                      </a:solidFill>
                      <a:prstDash val="sysDash"/>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8100" cap="flat" cmpd="sng" algn="ctr">
                      <a:solidFill>
                        <a:srgbClr val="DE103C"/>
                      </a:solidFill>
                      <a:prstDash val="sysDash"/>
                      <a:round/>
                      <a:headEnd type="none" w="med" len="med"/>
                      <a:tailEnd type="none" w="med" len="med"/>
                    </a:lnB>
                    <a:lnTlToBr>
                      <a:noFill/>
                    </a:lnTlToBr>
                    <a:lnBlToTr>
                      <a:noFill/>
                    </a:lnBlToTr>
                    <a:solidFill>
                      <a:srgbClr val="FFECD3"/>
                    </a:solidFill>
                  </a:tcPr>
                </a:tc>
                <a:extLst>
                  <a:ext uri="{0D108BD9-81ED-4DB2-BD59-A6C34878D82A}">
                    <a16:rowId xmlns="" xmlns:a16="http://schemas.microsoft.com/office/drawing/2014/main" val="10000"/>
                  </a:ext>
                </a:extLst>
              </a:tr>
              <a:tr h="2328862">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分析</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與</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發現</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en-US" altLang="zh-TW" sz="2600" b="0" i="0" u="none" strike="noStrike" cap="none" normalizeH="0" baseline="0" smtClean="0">
                          <a:ln>
                            <a:noFill/>
                          </a:ln>
                          <a:solidFill>
                            <a:schemeClr val="tx1"/>
                          </a:solidFill>
                          <a:effectLst/>
                          <a:latin typeface="微軟正黑體" pitchFamily="34" charset="-120"/>
                          <a:ea typeface="微軟正黑體" pitchFamily="34" charset="-120"/>
                        </a:rPr>
                        <a:t>2</a:t>
                      </a:r>
                      <a:r>
                        <a:rPr kumimoji="0" lang="zh-TW" altLang="en-US" sz="2600" b="0" i="0" u="none" strike="noStrike" cap="none" normalizeH="0" baseline="0" smtClean="0">
                          <a:ln>
                            <a:noFill/>
                          </a:ln>
                          <a:solidFill>
                            <a:schemeClr val="tx1"/>
                          </a:solidFill>
                          <a:effectLst/>
                          <a:latin typeface="微軟正黑體" pitchFamily="34" charset="-120"/>
                          <a:ea typeface="微軟正黑體" pitchFamily="34" charset="-120"/>
                        </a:rPr>
                        <a:t>節）</a:t>
                      </a:r>
                    </a:p>
                  </a:txBody>
                  <a:tcPr marL="68580" marR="68580" marT="0" marB="0" anchor="ctr" horzOverflow="overflow">
                    <a:lnL w="28575" cap="flat" cmpd="sng" algn="ctr">
                      <a:solidFill>
                        <a:srgbClr val="FF6600"/>
                      </a:solidFill>
                      <a:prstDash val="solid"/>
                      <a:round/>
                      <a:headEnd type="none" w="med" len="med"/>
                      <a:tailEnd type="none" w="med" len="med"/>
                    </a:lnL>
                    <a:lnR w="38100" cap="flat" cmpd="sng" algn="ctr">
                      <a:solidFill>
                        <a:srgbClr val="DE103C"/>
                      </a:solidFill>
                      <a:prstDash val="sysDash"/>
                      <a:round/>
                      <a:headEnd type="none" w="med" len="med"/>
                      <a:tailEnd type="none" w="med" len="med"/>
                    </a:lnR>
                    <a:lnT w="38100" cap="flat" cmpd="sng" algn="ctr">
                      <a:solidFill>
                        <a:srgbClr val="DE103C"/>
                      </a:solidFill>
                      <a:prstDash val="sysDash"/>
                      <a:round/>
                      <a:headEnd type="none" w="med" len="med"/>
                      <a:tailEnd type="none" w="med" len="med"/>
                    </a:lnT>
                    <a:lnB w="38100" cap="flat" cmpd="sng" algn="ctr">
                      <a:solidFill>
                        <a:srgbClr val="DE103C"/>
                      </a:solidFill>
                      <a:prstDash val="sysDash"/>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TW" altLang="en-US" sz="2500" b="0" i="0" u="none" strike="noStrike" cap="none" normalizeH="0" baseline="0" smtClean="0">
                          <a:ln>
                            <a:noFill/>
                          </a:ln>
                          <a:solidFill>
                            <a:srgbClr val="002060"/>
                          </a:solidFill>
                          <a:effectLst/>
                          <a:latin typeface="微軟正黑體" pitchFamily="34" charset="-120"/>
                          <a:ea typeface="微軟正黑體" pitchFamily="34" charset="-120"/>
                        </a:rPr>
                        <a:t>分析整理所獲得的資料</a:t>
                      </a:r>
                      <a:endParaRPr kumimoji="0" lang="en-US" altLang="zh-TW" sz="2500" b="0"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歸納探究發現</a:t>
                      </a:r>
                      <a:endParaRPr kumimoji="0" lang="en-US" altLang="zh-TW" sz="2600" b="0"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提出結論</a:t>
                      </a:r>
                      <a:endParaRPr kumimoji="0" lang="zh-TW" altLang="en-US" sz="26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68580" marR="68580" marT="0" marB="0" anchor="ctr" horzOverflow="overflow">
                    <a:lnL w="38100" cap="flat" cmpd="sng" algn="ctr">
                      <a:solidFill>
                        <a:srgbClr val="DE103C"/>
                      </a:solidFill>
                      <a:prstDash val="sysDash"/>
                      <a:round/>
                      <a:headEnd type="none" w="med" len="med"/>
                      <a:tailEnd type="none" w="med" len="med"/>
                    </a:lnL>
                    <a:lnR w="38100" cap="flat" cmpd="sng" algn="ctr">
                      <a:solidFill>
                        <a:srgbClr val="DE103C"/>
                      </a:solidFill>
                      <a:prstDash val="sysDash"/>
                      <a:round/>
                      <a:headEnd type="none" w="med" len="med"/>
                      <a:tailEnd type="none" w="med" len="med"/>
                    </a:lnR>
                    <a:lnT w="38100" cap="flat" cmpd="sng" algn="ctr">
                      <a:solidFill>
                        <a:srgbClr val="DE103C"/>
                      </a:solidFill>
                      <a:prstDash val="sysDash"/>
                      <a:round/>
                      <a:headEnd type="none" w="med" len="med"/>
                      <a:tailEnd type="none" w="med" len="med"/>
                    </a:lnT>
                    <a:lnB w="38100" cap="flat" cmpd="sng" algn="ctr">
                      <a:solidFill>
                        <a:srgbClr val="DE103C"/>
                      </a:solidFill>
                      <a:prstDash val="sysDash"/>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小組討論</a:t>
                      </a:r>
                      <a:endParaRPr kumimoji="0" lang="en-US" altLang="zh-TW" sz="2600" b="0"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ts val="28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以組織圖</a:t>
                      </a:r>
                      <a:r>
                        <a:rPr kumimoji="0" lang="zh-TW" altLang="en-US" sz="2200" b="0" i="0" u="none" strike="noStrike" cap="none" normalizeH="0" baseline="0" smtClean="0">
                          <a:ln>
                            <a:noFill/>
                          </a:ln>
                          <a:solidFill>
                            <a:schemeClr val="tx1"/>
                          </a:solidFill>
                          <a:effectLst/>
                          <a:latin typeface="微軟正黑體" pitchFamily="34" charset="-120"/>
                          <a:ea typeface="微軟正黑體" pitchFamily="34" charset="-120"/>
                        </a:rPr>
                        <a:t>（如：維恩圖、</a:t>
                      </a:r>
                      <a:r>
                        <a:rPr kumimoji="0" lang="en-US" altLang="zh-TW" sz="2200" b="0" i="0" u="none" strike="noStrike" cap="none" normalizeH="0" baseline="0" smtClean="0">
                          <a:ln>
                            <a:noFill/>
                          </a:ln>
                          <a:solidFill>
                            <a:schemeClr val="tx1"/>
                          </a:solidFill>
                          <a:effectLst/>
                          <a:latin typeface="微軟正黑體" pitchFamily="34" charset="-120"/>
                          <a:ea typeface="微軟正黑體" pitchFamily="34" charset="-120"/>
                        </a:rPr>
                        <a:t>T</a:t>
                      </a:r>
                      <a:r>
                        <a:rPr kumimoji="0" lang="zh-TW" altLang="en-US" sz="2200" b="0" i="0" u="none" strike="noStrike" cap="none" normalizeH="0" baseline="0" smtClean="0">
                          <a:ln>
                            <a:noFill/>
                          </a:ln>
                          <a:solidFill>
                            <a:schemeClr val="tx1"/>
                          </a:solidFill>
                          <a:effectLst/>
                          <a:latin typeface="微軟正黑體" pitchFamily="34" charset="-120"/>
                          <a:ea typeface="微軟正黑體" pitchFamily="34" charset="-120"/>
                        </a:rPr>
                        <a:t>圖、序列圖、階層圖、魚骨圖、九宮格等</a:t>
                      </a:r>
                      <a:r>
                        <a:rPr kumimoji="0" lang="en-US" altLang="zh-TW" sz="22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整理資料或數據</a:t>
                      </a:r>
                      <a:r>
                        <a:rPr kumimoji="0" lang="zh-TW" altLang="en-US" sz="2400" b="0" i="0" u="none" strike="noStrike" cap="none" normalizeH="0" baseline="0" smtClean="0">
                          <a:ln>
                            <a:noFill/>
                          </a:ln>
                          <a:solidFill>
                            <a:schemeClr val="tx1"/>
                          </a:solidFill>
                          <a:effectLst/>
                          <a:latin typeface="微軟正黑體" pitchFamily="34" charset="-120"/>
                          <a:ea typeface="微軟正黑體" pitchFamily="34" charset="-120"/>
                        </a:rPr>
                        <a:t>。</a:t>
                      </a:r>
                      <a:endParaRPr kumimoji="0" lang="en-US" altLang="zh-TW" sz="24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68580" marR="68580" marT="0" marB="0" anchor="ctr" horzOverflow="overflow">
                    <a:lnL w="38100" cap="flat" cmpd="sng" algn="ctr">
                      <a:solidFill>
                        <a:srgbClr val="DE103C"/>
                      </a:solidFill>
                      <a:prstDash val="sysDash"/>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DE103C"/>
                      </a:solidFill>
                      <a:prstDash val="sysDash"/>
                      <a:round/>
                      <a:headEnd type="none" w="med" len="med"/>
                      <a:tailEnd type="none" w="med" len="med"/>
                    </a:lnT>
                    <a:lnB w="38100" cap="flat" cmpd="sng" algn="ctr">
                      <a:solidFill>
                        <a:srgbClr val="DE103C"/>
                      </a:solidFill>
                      <a:prstDash val="sysDash"/>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935162">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討論</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與</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smtClean="0">
                          <a:ln>
                            <a:noFill/>
                          </a:ln>
                          <a:solidFill>
                            <a:schemeClr val="tx1"/>
                          </a:solidFill>
                          <a:effectLst/>
                          <a:latin typeface="微軟正黑體" pitchFamily="34" charset="-120"/>
                          <a:ea typeface="微軟正黑體" pitchFamily="34" charset="-120"/>
                        </a:rPr>
                        <a:t>傳達</a:t>
                      </a:r>
                      <a:endParaRPr kumimoji="0" lang="en-US" altLang="zh-TW" sz="2600" b="1"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6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en-US" altLang="zh-TW" sz="2600" b="0" i="0" u="none" strike="noStrike" cap="none" normalizeH="0" baseline="0" smtClean="0">
                          <a:ln>
                            <a:noFill/>
                          </a:ln>
                          <a:solidFill>
                            <a:schemeClr val="tx1"/>
                          </a:solidFill>
                          <a:effectLst/>
                          <a:latin typeface="微軟正黑體" pitchFamily="34" charset="-120"/>
                          <a:ea typeface="微軟正黑體" pitchFamily="34" charset="-120"/>
                        </a:rPr>
                        <a:t>2</a:t>
                      </a:r>
                      <a:r>
                        <a:rPr kumimoji="0" lang="zh-TW" altLang="en-US" sz="2600" b="0" i="0" u="none" strike="noStrike" cap="none" normalizeH="0" baseline="0" smtClean="0">
                          <a:ln>
                            <a:noFill/>
                          </a:ln>
                          <a:solidFill>
                            <a:schemeClr val="tx1"/>
                          </a:solidFill>
                          <a:effectLst/>
                          <a:latin typeface="微軟正黑體" pitchFamily="34" charset="-120"/>
                          <a:ea typeface="微軟正黑體" pitchFamily="34" charset="-120"/>
                        </a:rPr>
                        <a:t>節）</a:t>
                      </a:r>
                    </a:p>
                  </a:txBody>
                  <a:tcPr marL="68580" marR="68580" marT="0" marB="0" anchor="ctr" horzOverflow="overflow">
                    <a:lnL w="28575" cap="flat" cmpd="sng" algn="ctr">
                      <a:solidFill>
                        <a:srgbClr val="FF6600"/>
                      </a:solidFill>
                      <a:prstDash val="solid"/>
                      <a:round/>
                      <a:headEnd type="none" w="med" len="med"/>
                      <a:tailEnd type="none" w="med" len="med"/>
                    </a:lnL>
                    <a:lnR w="38100" cap="flat" cmpd="sng" algn="ctr">
                      <a:solidFill>
                        <a:srgbClr val="DE103C"/>
                      </a:solidFill>
                      <a:prstDash val="sysDash"/>
                      <a:round/>
                      <a:headEnd type="none" w="med" len="med"/>
                      <a:tailEnd type="none" w="med" len="med"/>
                    </a:lnR>
                    <a:lnT w="38100" cap="flat" cmpd="sng" algn="ctr">
                      <a:solidFill>
                        <a:srgbClr val="DE103C"/>
                      </a:solidFill>
                      <a:prstDash val="sysDash"/>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呈現探究結果</a:t>
                      </a:r>
                      <a:endParaRPr kumimoji="0" lang="en-US" altLang="zh-TW" sz="2600" b="0"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分享與回饋</a:t>
                      </a:r>
                      <a:endParaRPr kumimoji="0" lang="zh-TW" altLang="zh-TW" sz="2600" b="0"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反思探究</a:t>
                      </a:r>
                      <a:r>
                        <a:rPr kumimoji="0" lang="zh-TW" altLang="en-US" sz="2400" b="0" i="0" u="none" strike="noStrike" cap="none" normalizeH="0" baseline="0" smtClean="0">
                          <a:ln>
                            <a:noFill/>
                          </a:ln>
                          <a:solidFill>
                            <a:srgbClr val="002060"/>
                          </a:solidFill>
                          <a:effectLst/>
                          <a:latin typeface="微軟正黑體" pitchFamily="34" charset="-120"/>
                          <a:ea typeface="微軟正黑體" pitchFamily="34" charset="-120"/>
                        </a:rPr>
                        <a:t>歷程</a:t>
                      </a:r>
                      <a:endParaRPr kumimoji="0" lang="en-US" altLang="zh-TW" sz="24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68580" marR="68580" marT="0" marB="0" anchor="ctr" horzOverflow="overflow">
                    <a:lnL w="38100" cap="flat" cmpd="sng" algn="ctr">
                      <a:solidFill>
                        <a:srgbClr val="DE103C"/>
                      </a:solidFill>
                      <a:prstDash val="sysDash"/>
                      <a:round/>
                      <a:headEnd type="none" w="med" len="med"/>
                      <a:tailEnd type="none" w="med" len="med"/>
                    </a:lnL>
                    <a:lnR w="38100" cap="flat" cmpd="sng" algn="ctr">
                      <a:solidFill>
                        <a:srgbClr val="DE103C"/>
                      </a:solidFill>
                      <a:prstDash val="sysDash"/>
                      <a:round/>
                      <a:headEnd type="none" w="med" len="med"/>
                      <a:tailEnd type="none" w="med" len="med"/>
                    </a:lnR>
                    <a:lnT w="38100" cap="flat" cmpd="sng" algn="ctr">
                      <a:solidFill>
                        <a:srgbClr val="DE103C"/>
                      </a:solidFill>
                      <a:prstDash val="sysDash"/>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ts val="2600"/>
                        </a:lnSpc>
                        <a:spcBef>
                          <a:spcPct val="0"/>
                        </a:spcBef>
                        <a:spcAft>
                          <a:spcPct val="0"/>
                        </a:spcAft>
                        <a:buClrTx/>
                        <a:buSzTx/>
                        <a:buFontTx/>
                        <a:buNone/>
                        <a:tabLst/>
                      </a:pPr>
                      <a:r>
                        <a:rPr kumimoji="0" lang="zh-TW" altLang="zh-TW" sz="2600" b="0" i="0" u="none" strike="noStrike" cap="none" normalizeH="0" baseline="0" smtClean="0">
                          <a:ln>
                            <a:noFill/>
                          </a:ln>
                          <a:solidFill>
                            <a:srgbClr val="002060"/>
                          </a:solidFill>
                          <a:effectLst/>
                          <a:latin typeface="微軟正黑體" pitchFamily="34" charset="-120"/>
                          <a:ea typeface="微軟正黑體" pitchFamily="34" charset="-120"/>
                        </a:rPr>
                        <a:t>發表</a:t>
                      </a:r>
                      <a:r>
                        <a:rPr kumimoji="0" lang="zh-TW" altLang="en-US" sz="2400" b="0" i="0" u="none" strike="noStrike" cap="none" normalizeH="0" baseline="0" smtClean="0">
                          <a:ln>
                            <a:noFill/>
                          </a:ln>
                          <a:solidFill>
                            <a:schemeClr val="tx1"/>
                          </a:solidFill>
                          <a:effectLst/>
                          <a:latin typeface="微軟正黑體" pitchFamily="34" charset="-120"/>
                          <a:ea typeface="微軟正黑體" pitchFamily="34" charset="-120"/>
                        </a:rPr>
                        <a:t>（</a:t>
                      </a:r>
                      <a:r>
                        <a:rPr kumimoji="0" lang="zh-TW" altLang="zh-TW" sz="2400" b="0" i="0" u="none" strike="noStrike" cap="none" normalizeH="0" baseline="0" smtClean="0">
                          <a:ln>
                            <a:noFill/>
                          </a:ln>
                          <a:solidFill>
                            <a:schemeClr val="tx1"/>
                          </a:solidFill>
                          <a:effectLst/>
                          <a:latin typeface="微軟正黑體" pitchFamily="34" charset="-120"/>
                          <a:ea typeface="微軟正黑體" pitchFamily="34" charset="-120"/>
                        </a:rPr>
                        <a:t>口語、</a:t>
                      </a:r>
                      <a:r>
                        <a:rPr kumimoji="0" lang="zh-TW" altLang="en-US" sz="2400" b="0" i="0" u="none" strike="noStrike" cap="none" normalizeH="0" baseline="0" smtClean="0">
                          <a:ln>
                            <a:noFill/>
                          </a:ln>
                          <a:solidFill>
                            <a:schemeClr val="tx1"/>
                          </a:solidFill>
                          <a:effectLst/>
                          <a:latin typeface="微軟正黑體" pitchFamily="34" charset="-120"/>
                          <a:ea typeface="微軟正黑體" pitchFamily="34" charset="-120"/>
                        </a:rPr>
                        <a:t>文字、圖片、照片、影片、簡報、</a:t>
                      </a:r>
                      <a:r>
                        <a:rPr kumimoji="0" lang="zh-TW" altLang="zh-TW" sz="2400" b="0" i="0" u="none" strike="noStrike" cap="none" normalizeH="0" baseline="0" smtClean="0">
                          <a:ln>
                            <a:noFill/>
                          </a:ln>
                          <a:solidFill>
                            <a:schemeClr val="tx1"/>
                          </a:solidFill>
                          <a:effectLst/>
                          <a:latin typeface="微軟正黑體" pitchFamily="34" charset="-120"/>
                          <a:ea typeface="微軟正黑體" pitchFamily="34" charset="-120"/>
                        </a:rPr>
                        <a:t>海報</a:t>
                      </a:r>
                      <a:r>
                        <a:rPr kumimoji="0" lang="zh-TW" altLang="en-US" sz="2400" b="0" i="0" u="none" strike="noStrike" cap="none" normalizeH="0" baseline="0" smtClean="0">
                          <a:ln>
                            <a:noFill/>
                          </a:ln>
                          <a:solidFill>
                            <a:schemeClr val="tx1"/>
                          </a:solidFill>
                          <a:effectLst/>
                          <a:latin typeface="微軟正黑體" pitchFamily="34" charset="-120"/>
                          <a:ea typeface="微軟正黑體" pitchFamily="34" charset="-120"/>
                        </a:rPr>
                        <a:t>、表演）</a:t>
                      </a:r>
                      <a:endParaRPr kumimoji="0" lang="en-US" altLang="zh-TW" sz="2400" b="0" i="0" u="none" strike="noStrike" cap="none" normalizeH="0" baseline="0" smtClean="0">
                        <a:ln>
                          <a:noFill/>
                        </a:ln>
                        <a:solidFill>
                          <a:schemeClr val="tx1"/>
                        </a:solidFill>
                        <a:effectLst/>
                        <a:latin typeface="微軟正黑體" pitchFamily="34" charset="-120"/>
                        <a:ea typeface="微軟正黑體" pitchFamily="34" charset="-120"/>
                      </a:endParaRPr>
                    </a:p>
                    <a:p>
                      <a:pPr marL="0" marR="0" lvl="0" indent="0" algn="l" defTabSz="914400" rtl="0" eaLnBrk="1" fontAlgn="base" latinLnBrk="0" hangingPunct="1">
                        <a:lnSpc>
                          <a:spcPts val="26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提問討論</a:t>
                      </a:r>
                      <a:endParaRPr kumimoji="0" lang="en-US" altLang="zh-TW" sz="2600" b="0" i="0" u="none" strike="noStrike" cap="none" normalizeH="0" baseline="0" smtClean="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ts val="2600"/>
                        </a:lnSpc>
                        <a:spcBef>
                          <a:spcPct val="0"/>
                        </a:spcBef>
                        <a:spcAft>
                          <a:spcPct val="0"/>
                        </a:spcAft>
                        <a:buClrTx/>
                        <a:buSzTx/>
                        <a:buFontTx/>
                        <a:buNone/>
                        <a:tabLst/>
                      </a:pPr>
                      <a:r>
                        <a:rPr kumimoji="0" lang="zh-TW" altLang="en-US" sz="2600" b="0" i="0" u="none" strike="noStrike" cap="none" normalizeH="0" baseline="0" smtClean="0">
                          <a:ln>
                            <a:noFill/>
                          </a:ln>
                          <a:solidFill>
                            <a:srgbClr val="002060"/>
                          </a:solidFill>
                          <a:effectLst/>
                          <a:latin typeface="微軟正黑體" pitchFamily="34" charset="-120"/>
                          <a:ea typeface="微軟正黑體" pitchFamily="34" charset="-120"/>
                        </a:rPr>
                        <a:t>各種反思法</a:t>
                      </a:r>
                      <a:endParaRPr kumimoji="0" lang="zh-TW" altLang="en-US" sz="2600" b="1" i="0" u="none" strike="noStrike" cap="none" normalizeH="0" baseline="0" smtClean="0">
                        <a:ln>
                          <a:noFill/>
                        </a:ln>
                        <a:solidFill>
                          <a:srgbClr val="002060"/>
                        </a:solidFill>
                        <a:effectLst/>
                        <a:latin typeface="微軟正黑體" pitchFamily="34" charset="-120"/>
                        <a:ea typeface="微軟正黑體" pitchFamily="34" charset="-120"/>
                      </a:endParaRPr>
                    </a:p>
                  </a:txBody>
                  <a:tcPr marL="68580" marR="68580" marT="0" marB="0" anchor="ctr" horzOverflow="overflow">
                    <a:lnL w="38100" cap="flat" cmpd="sng" algn="ctr">
                      <a:solidFill>
                        <a:srgbClr val="DE103C"/>
                      </a:solidFill>
                      <a:prstDash val="sysDash"/>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DE103C"/>
                      </a:solidFill>
                      <a:prstDash val="sysDash"/>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
        <p:nvSpPr>
          <p:cNvPr id="5" name="標題 1"/>
          <p:cNvSpPr txBox="1">
            <a:spLocks/>
          </p:cNvSpPr>
          <p:nvPr/>
        </p:nvSpPr>
        <p:spPr>
          <a:xfrm>
            <a:off x="323850" y="127000"/>
            <a:ext cx="8640763" cy="962025"/>
          </a:xfrm>
          <a:prstGeom prst="rect">
            <a:avLst/>
          </a:prstGeom>
        </p:spPr>
        <p:txBody>
          <a:bodyPr anchor="ctr">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lnSpc>
                <a:spcPct val="100000"/>
              </a:lnSpc>
              <a:spcBef>
                <a:spcPts val="0"/>
              </a:spcBef>
              <a:spcAft>
                <a:spcPts val="0"/>
              </a:spcAft>
              <a:defRPr/>
            </a:pPr>
            <a:r>
              <a:rPr kumimoji="0" lang="zh-TW" altLang="en-US" b="1" dirty="0" smtClean="0">
                <a:solidFill>
                  <a:srgbClr val="D70050"/>
                </a:solidFill>
                <a:latin typeface="微軟正黑體" panose="020B0604030504040204" pitchFamily="34" charset="-120"/>
              </a:rPr>
              <a:t>三、統</a:t>
            </a:r>
            <a:r>
              <a:rPr kumimoji="0" lang="zh-TW" altLang="en-US" b="1" dirty="0">
                <a:solidFill>
                  <a:srgbClr val="D70050"/>
                </a:solidFill>
                <a:latin typeface="微軟正黑體" panose="020B0604030504040204" pitchFamily="34" charset="-120"/>
              </a:rPr>
              <a:t>整性主題</a:t>
            </a:r>
            <a:r>
              <a:rPr kumimoji="0" lang="en-US" altLang="zh-TW" b="1" dirty="0">
                <a:solidFill>
                  <a:srgbClr val="D70050"/>
                </a:solidFill>
                <a:latin typeface="微軟正黑體" panose="020B0604030504040204" pitchFamily="34" charset="-120"/>
              </a:rPr>
              <a:t>/</a:t>
            </a:r>
            <a:r>
              <a:rPr kumimoji="0" lang="zh-TW" altLang="en-US" b="1" dirty="0">
                <a:solidFill>
                  <a:srgbClr val="D70050"/>
                </a:solidFill>
                <a:latin typeface="微軟正黑體" panose="020B0604030504040204" pitchFamily="34" charset="-120"/>
              </a:rPr>
              <a:t>專題</a:t>
            </a:r>
            <a:r>
              <a:rPr kumimoji="0" lang="en-US" altLang="zh-TW" b="1" dirty="0">
                <a:solidFill>
                  <a:srgbClr val="D70050"/>
                </a:solidFill>
                <a:latin typeface="微軟正黑體" panose="020B0604030504040204" pitchFamily="34" charset="-120"/>
              </a:rPr>
              <a:t>/</a:t>
            </a:r>
            <a:r>
              <a:rPr kumimoji="0" lang="zh-TW" altLang="en-US" b="1" dirty="0">
                <a:solidFill>
                  <a:srgbClr val="D70050"/>
                </a:solidFill>
                <a:latin typeface="微軟正黑體" panose="020B0604030504040204" pitchFamily="34" charset="-120"/>
              </a:rPr>
              <a:t>議題探究</a:t>
            </a:r>
            <a:r>
              <a:rPr kumimoji="0" lang="zh-TW" altLang="en-US" b="1" dirty="0" smtClean="0">
                <a:solidFill>
                  <a:srgbClr val="D70050"/>
                </a:solidFill>
                <a:latin typeface="微軟正黑體" panose="020B0604030504040204" pitchFamily="34" charset="-120"/>
              </a:rPr>
              <a:t>課程示例</a:t>
            </a:r>
            <a:endParaRPr kumimoji="0" lang="en-US" altLang="zh-TW" b="1" dirty="0" smtClean="0">
              <a:solidFill>
                <a:srgbClr val="D70050"/>
              </a:solidFill>
              <a:latin typeface="微軟正黑體" panose="020B0604030504040204" pitchFamily="34" charset="-120"/>
            </a:endParaRPr>
          </a:p>
          <a:p>
            <a:pPr fontAlgn="auto">
              <a:lnSpc>
                <a:spcPct val="100000"/>
              </a:lnSpc>
              <a:spcBef>
                <a:spcPts val="0"/>
              </a:spcBef>
              <a:spcAft>
                <a:spcPts val="0"/>
              </a:spcAft>
              <a:defRPr/>
            </a:pPr>
            <a:r>
              <a:rPr kumimoji="0" lang="en-US" altLang="zh-TW" sz="3200" b="1" dirty="0" smtClean="0">
                <a:solidFill>
                  <a:srgbClr val="0000FF"/>
                </a:solidFill>
                <a:latin typeface="微軟正黑體" panose="020B0604030504040204" pitchFamily="34" charset="-120"/>
              </a:rPr>
              <a:t>  </a:t>
            </a:r>
            <a:r>
              <a:rPr kumimoji="0" lang="zh-TW" altLang="en-US" sz="3200" b="1" dirty="0" smtClean="0">
                <a:solidFill>
                  <a:srgbClr val="0000FF"/>
                </a:solidFill>
                <a:latin typeface="微軟正黑體" panose="020B0604030504040204" pitchFamily="34" charset="-120"/>
              </a:rPr>
              <a:t>           </a:t>
            </a:r>
            <a:r>
              <a:rPr kumimoji="0" lang="en-US" altLang="zh-TW" sz="3900" b="1" dirty="0" smtClean="0">
                <a:solidFill>
                  <a:srgbClr val="0000FF"/>
                </a:solidFill>
                <a:latin typeface="微軟正黑體" panose="020B0604030504040204" pitchFamily="34" charset="-120"/>
              </a:rPr>
              <a:t>—</a:t>
            </a:r>
            <a:r>
              <a:rPr kumimoji="0" lang="zh-TW" altLang="en-US" sz="3900" b="1" dirty="0" smtClean="0">
                <a:solidFill>
                  <a:srgbClr val="0000FF"/>
                </a:solidFill>
                <a:latin typeface="微軟正黑體" panose="020B0604030504040204" pitchFamily="34" charset="-120"/>
              </a:rPr>
              <a:t>自然閱讀探究</a:t>
            </a:r>
            <a:endParaRPr kumimoji="0" lang="zh-TW" altLang="en-US" sz="3900" b="1" dirty="0">
              <a:solidFill>
                <a:srgbClr val="0000FF"/>
              </a:solidFill>
              <a:latin typeface="微軟正黑體" panose="020B0604030504040204" pitchFamily="34" charset="-120"/>
            </a:endParaRPr>
          </a:p>
        </p:txBody>
      </p:sp>
      <p:sp>
        <p:nvSpPr>
          <p:cNvPr id="6862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fld id="{2DD367F6-73EC-423E-94E5-5D40C492CDC3}" type="slidenum">
              <a:rPr lang="zh-TW" altLang="en-US" sz="1200" smtClean="0">
                <a:solidFill>
                  <a:srgbClr val="FEFEFE"/>
                </a:solidFill>
              </a:rPr>
              <a:pPr eaLnBrk="1" fontAlgn="base" hangingPunct="1">
                <a:spcBef>
                  <a:spcPct val="0"/>
                </a:spcBef>
                <a:spcAft>
                  <a:spcPct val="0"/>
                </a:spcAft>
                <a:buClrTx/>
                <a:buSzTx/>
                <a:buFontTx/>
                <a:buNone/>
              </a:pPr>
              <a:t>26</a:t>
            </a:fld>
            <a:endParaRPr lang="en-US" altLang="zh-TW" sz="1200" smtClean="0">
              <a:solidFill>
                <a:srgbClr val="FEFEFE"/>
              </a:solidFill>
            </a:endParaRPr>
          </a:p>
        </p:txBody>
      </p:sp>
    </p:spTree>
    <p:extLst>
      <p:ext uri="{BB962C8B-B14F-4D97-AF65-F5344CB8AC3E}">
        <p14:creationId xmlns:p14="http://schemas.microsoft.com/office/powerpoint/2010/main" val="3571151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hlinkClick r:id="rId2"/>
              </a:rPr>
              <a:t>https://</a:t>
            </a:r>
            <a:r>
              <a:rPr lang="en-US" altLang="zh-TW" dirty="0" smtClean="0">
                <a:hlinkClick r:id="rId2"/>
              </a:rPr>
              <a:t>sciexplore.colife.org.tw/</a:t>
            </a:r>
            <a:endParaRPr lang="en-US" altLang="zh-TW" dirty="0" smtClean="0"/>
          </a:p>
          <a:p>
            <a:endParaRPr lang="en-US" altLang="zh-TW" dirty="0"/>
          </a:p>
          <a:p>
            <a:endParaRPr lang="en-US" altLang="zh-TW" dirty="0" smtClean="0"/>
          </a:p>
          <a:p>
            <a:endParaRPr lang="en-US" altLang="zh-TW" dirty="0"/>
          </a:p>
          <a:p>
            <a:r>
              <a:rPr lang="en-US" altLang="zh-TW" sz="1200" dirty="0">
                <a:hlinkClick r:id="rId3"/>
              </a:rPr>
              <a:t>https://</a:t>
            </a:r>
            <a:r>
              <a:rPr lang="en-US" altLang="zh-TW" sz="1200" dirty="0" smtClean="0">
                <a:hlinkClick r:id="rId3"/>
              </a:rPr>
              <a:t>sciexplore.colife.org.tw/vote_content.aspx?guid=cfaadce9-50c2-4124-b402-1448aa5f988f&amp;type=pop&amp;group=1</a:t>
            </a:r>
            <a:endParaRPr lang="en-US" altLang="zh-TW" sz="1200" dirty="0" smtClean="0"/>
          </a:p>
          <a:p>
            <a:endParaRPr lang="en-US" altLang="zh-TW" sz="1200" dirty="0" smtClean="0"/>
          </a:p>
          <a:p>
            <a:endParaRPr lang="en-US" altLang="zh-TW" dirty="0"/>
          </a:p>
          <a:p>
            <a:r>
              <a:rPr lang="en-US" altLang="zh-TW" dirty="0">
                <a:hlinkClick r:id="rId4"/>
              </a:rPr>
              <a:t>https://</a:t>
            </a:r>
            <a:r>
              <a:rPr lang="en-US" altLang="zh-TW" dirty="0" smtClean="0">
                <a:hlinkClick r:id="rId4"/>
              </a:rPr>
              <a:t>lis.org.tw/lab?page=2</a:t>
            </a:r>
            <a:endParaRPr lang="en-US" altLang="zh-TW" dirty="0" smtClean="0"/>
          </a:p>
          <a:p>
            <a:endParaRPr lang="zh-TW" altLang="en-US" dirty="0"/>
          </a:p>
        </p:txBody>
      </p:sp>
      <p:sp>
        <p:nvSpPr>
          <p:cNvPr id="3" name="標題 2"/>
          <p:cNvSpPr>
            <a:spLocks noGrp="1"/>
          </p:cNvSpPr>
          <p:nvPr>
            <p:ph type="title"/>
          </p:nvPr>
        </p:nvSpPr>
        <p:spPr/>
        <p:txBody>
          <a:bodyPr/>
          <a:lstStyle/>
          <a:p>
            <a:r>
              <a:rPr lang="zh-TW" altLang="en-US" dirty="0" smtClean="0"/>
              <a:t>開放式專題探究資源分享</a:t>
            </a:r>
            <a:endParaRPr lang="zh-TW" alt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60848"/>
            <a:ext cx="3672408" cy="126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869160"/>
            <a:ext cx="41814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114800" y="5943021"/>
            <a:ext cx="4572000" cy="646331"/>
          </a:xfrm>
          <a:prstGeom prst="rect">
            <a:avLst/>
          </a:prstGeom>
        </p:spPr>
        <p:txBody>
          <a:bodyPr>
            <a:spAutoFit/>
          </a:bodyPr>
          <a:lstStyle/>
          <a:p>
            <a:r>
              <a:rPr lang="en-US" altLang="zh-TW" dirty="0">
                <a:hlinkClick r:id="rId7"/>
              </a:rPr>
              <a:t>https://www.youtube.com/watch?v=JcqrI9VvI_Q</a:t>
            </a:r>
            <a:endParaRPr lang="en-US" altLang="zh-TW" dirty="0"/>
          </a:p>
        </p:txBody>
      </p:sp>
    </p:spTree>
    <p:extLst>
      <p:ext uri="{BB962C8B-B14F-4D97-AF65-F5344CB8AC3E}">
        <p14:creationId xmlns:p14="http://schemas.microsoft.com/office/powerpoint/2010/main" val="204153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547715" y="1196752"/>
            <a:ext cx="8229600" cy="1143000"/>
          </a:xfrm>
        </p:spPr>
        <p:txBody>
          <a:bodyPr/>
          <a:lstStyle/>
          <a:p>
            <a:r>
              <a:rPr lang="zh-TW" altLang="en-US" dirty="0" smtClean="0"/>
              <a:t>回饋問卷</a:t>
            </a:r>
            <a:endParaRPr lang="zh-TW" altLang="en-US" dirty="0"/>
          </a:p>
        </p:txBody>
      </p:sp>
      <p:pic>
        <p:nvPicPr>
          <p:cNvPr id="1026" name="Picture 2" descr="C:\Users\yslin\Desktop\訪視巡迴\1081211宜蘭市巡迴服務\問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53297"/>
            <a:ext cx="3212976" cy="321297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483768" y="5106019"/>
            <a:ext cx="3313728" cy="707886"/>
          </a:xfrm>
          <a:prstGeom prst="rect">
            <a:avLst/>
          </a:prstGeom>
        </p:spPr>
        <p:txBody>
          <a:bodyPr wrap="none">
            <a:spAutoFit/>
          </a:bodyPr>
          <a:lstStyle/>
          <a:p>
            <a:r>
              <a:rPr lang="zh-TW" altLang="en-US" sz="4000" dirty="0"/>
              <a:t>共備</a:t>
            </a:r>
            <a:r>
              <a:rPr lang="en-US" altLang="zh-TW" sz="4000" dirty="0"/>
              <a:t>LINE</a:t>
            </a:r>
            <a:r>
              <a:rPr lang="zh-TW" altLang="en-US" sz="4000" dirty="0"/>
              <a:t>社群</a:t>
            </a:r>
          </a:p>
        </p:txBody>
      </p:sp>
      <p:pic>
        <p:nvPicPr>
          <p:cNvPr id="6" name="Picture 2" descr="C:\Users\yslin\Desktop\宜蘭縣自然科學備課社群.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515" y="3487614"/>
            <a:ext cx="3236810" cy="323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77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fld id="{999CFAE3-3166-4895-A249-5F96157CA15A}" type="slidenum">
              <a:rPr lang="zh-TW" altLang="en-US" sz="1200" smtClean="0">
                <a:solidFill>
                  <a:srgbClr val="FEFEFE"/>
                </a:solidFill>
              </a:rPr>
              <a:pPr eaLnBrk="1" fontAlgn="base" hangingPunct="1">
                <a:spcBef>
                  <a:spcPct val="0"/>
                </a:spcBef>
                <a:spcAft>
                  <a:spcPct val="0"/>
                </a:spcAft>
                <a:buClrTx/>
                <a:buSzTx/>
                <a:buFontTx/>
                <a:buNone/>
              </a:pPr>
              <a:t>3</a:t>
            </a:fld>
            <a:endParaRPr lang="en-US" altLang="zh-TW" sz="1200" smtClean="0">
              <a:solidFill>
                <a:srgbClr val="FEFEFE"/>
              </a:solidFill>
            </a:endParaRPr>
          </a:p>
        </p:txBody>
      </p:sp>
      <p:sp>
        <p:nvSpPr>
          <p:cNvPr id="7172" name="矩形 16"/>
          <p:cNvSpPr>
            <a:spLocks noChangeArrowheads="1"/>
          </p:cNvSpPr>
          <p:nvPr/>
        </p:nvSpPr>
        <p:spPr bwMode="auto">
          <a:xfrm>
            <a:off x="854075" y="692696"/>
            <a:ext cx="77185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spcBef>
                <a:spcPct val="0"/>
              </a:spcBef>
              <a:buClrTx/>
              <a:buSzTx/>
              <a:buFontTx/>
              <a:buNone/>
            </a:pPr>
            <a:r>
              <a:rPr lang="zh-TW" altLang="en-US" sz="4400" b="1" dirty="0">
                <a:solidFill>
                  <a:srgbClr val="0D0D0D"/>
                </a:solidFill>
                <a:latin typeface="微軟正黑體" pitchFamily="34" charset="-120"/>
              </a:rPr>
              <a:t>  </a:t>
            </a:r>
            <a:r>
              <a:rPr lang="zh-TW" altLang="en-US" sz="4400" b="1" dirty="0" smtClean="0">
                <a:solidFill>
                  <a:srgbClr val="0D0D0D"/>
                </a:solidFill>
                <a:latin typeface="微軟正黑體" pitchFamily="34" charset="-120"/>
              </a:rPr>
              <a:t>輔助討論工具軟體─</a:t>
            </a:r>
            <a:r>
              <a:rPr lang="en-US" altLang="zh-TW" sz="4400" b="1" dirty="0" err="1" smtClean="0">
                <a:solidFill>
                  <a:srgbClr val="0D0D0D"/>
                </a:solidFill>
                <a:latin typeface="微軟正黑體" pitchFamily="34" charset="-120"/>
              </a:rPr>
              <a:t>nearpod</a:t>
            </a:r>
            <a:endParaRPr lang="zh-TW" altLang="en-US" sz="4400" b="1" dirty="0">
              <a:solidFill>
                <a:srgbClr val="0D0D0D"/>
              </a:solidFill>
              <a:latin typeface="微軟正黑體" pitchFamily="34" charset="-120"/>
            </a:endParaRPr>
          </a:p>
        </p:txBody>
      </p:sp>
      <p:grpSp>
        <p:nvGrpSpPr>
          <p:cNvPr id="7173" name="群組 20"/>
          <p:cNvGrpSpPr>
            <a:grpSpLocks/>
          </p:cNvGrpSpPr>
          <p:nvPr/>
        </p:nvGrpSpPr>
        <p:grpSpPr bwMode="auto">
          <a:xfrm>
            <a:off x="303213" y="14288"/>
            <a:ext cx="865187" cy="6342062"/>
            <a:chOff x="971600" y="-32938"/>
            <a:chExt cx="864096" cy="6342258"/>
          </a:xfrm>
        </p:grpSpPr>
        <p:sp>
          <p:nvSpPr>
            <p:cNvPr id="22" name="甜甜圈 21"/>
            <p:cNvSpPr/>
            <p:nvPr/>
          </p:nvSpPr>
          <p:spPr>
            <a:xfrm>
              <a:off x="971600" y="800525"/>
              <a:ext cx="864096" cy="865215"/>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solidFill>
                  <a:prstClr val="black"/>
                </a:solidFill>
              </a:endParaRPr>
            </a:p>
          </p:txBody>
        </p:sp>
        <p:sp>
          <p:nvSpPr>
            <p:cNvPr id="23" name="橢圓 22"/>
            <p:cNvSpPr/>
            <p:nvPr/>
          </p:nvSpPr>
          <p:spPr>
            <a:xfrm>
              <a:off x="1285529" y="1968961"/>
              <a:ext cx="236239" cy="2365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solidFill>
                  <a:prstClr val="white"/>
                </a:solidFill>
              </a:endParaRPr>
            </a:p>
          </p:txBody>
        </p:sp>
        <p:cxnSp>
          <p:nvCxnSpPr>
            <p:cNvPr id="24" name="直線接點 23"/>
            <p:cNvCxnSpPr/>
            <p:nvPr/>
          </p:nvCxnSpPr>
          <p:spPr>
            <a:xfrm flipV="1">
              <a:off x="1404440" y="-32938"/>
              <a:ext cx="0" cy="94776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cxnSp>
          <p:nvCxnSpPr>
            <p:cNvPr id="25" name="直線接點 24"/>
            <p:cNvCxnSpPr/>
            <p:nvPr/>
          </p:nvCxnSpPr>
          <p:spPr>
            <a:xfrm flipV="1">
              <a:off x="1404440" y="1556198"/>
              <a:ext cx="0" cy="579456"/>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sp>
          <p:nvSpPr>
            <p:cNvPr id="26" name="橢圓 25"/>
            <p:cNvSpPr/>
            <p:nvPr/>
          </p:nvSpPr>
          <p:spPr>
            <a:xfrm>
              <a:off x="1285529" y="3429506"/>
              <a:ext cx="236239" cy="2349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solidFill>
                  <a:prstClr val="white"/>
                </a:solidFill>
              </a:endParaRPr>
            </a:p>
          </p:txBody>
        </p:sp>
        <p:sp>
          <p:nvSpPr>
            <p:cNvPr id="27" name="橢圓 26"/>
            <p:cNvSpPr/>
            <p:nvPr/>
          </p:nvSpPr>
          <p:spPr>
            <a:xfrm>
              <a:off x="1285529" y="4129616"/>
              <a:ext cx="236239" cy="2349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solidFill>
                  <a:prstClr val="white"/>
                </a:solidFill>
              </a:endParaRPr>
            </a:p>
          </p:txBody>
        </p:sp>
        <p:cxnSp>
          <p:nvCxnSpPr>
            <p:cNvPr id="28" name="直線接點 27"/>
            <p:cNvCxnSpPr/>
            <p:nvPr/>
          </p:nvCxnSpPr>
          <p:spPr>
            <a:xfrm flipV="1">
              <a:off x="1404440" y="5745741"/>
              <a:ext cx="0" cy="563579"/>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sp>
          <p:nvSpPr>
            <p:cNvPr id="29" name="橢圓 28"/>
            <p:cNvSpPr/>
            <p:nvPr/>
          </p:nvSpPr>
          <p:spPr>
            <a:xfrm>
              <a:off x="1285529" y="4869414"/>
              <a:ext cx="236239" cy="2349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solidFill>
                  <a:prstClr val="white"/>
                </a:solidFill>
              </a:endParaRPr>
            </a:p>
          </p:txBody>
        </p:sp>
        <p:sp>
          <p:nvSpPr>
            <p:cNvPr id="30" name="橢圓 29"/>
            <p:cNvSpPr/>
            <p:nvPr/>
          </p:nvSpPr>
          <p:spPr>
            <a:xfrm>
              <a:off x="1285529" y="5607623"/>
              <a:ext cx="236239" cy="2365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solidFill>
                  <a:prstClr val="white"/>
                </a:solidFill>
              </a:endParaRPr>
            </a:p>
          </p:txBody>
        </p:sp>
        <p:sp>
          <p:nvSpPr>
            <p:cNvPr id="31" name="橢圓 30"/>
            <p:cNvSpPr/>
            <p:nvPr/>
          </p:nvSpPr>
          <p:spPr>
            <a:xfrm>
              <a:off x="1285529" y="2700821"/>
              <a:ext cx="236239" cy="2349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TW" altLang="en-US">
                <a:solidFill>
                  <a:prstClr val="white"/>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312" y="4682316"/>
            <a:ext cx="1720882" cy="128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yslin\Downloads\2004060959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17" y="2134394"/>
            <a:ext cx="1781026" cy="1781026"/>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6"/>
          <p:cNvSpPr>
            <a:spLocks noChangeArrowheads="1"/>
          </p:cNvSpPr>
          <p:nvPr/>
        </p:nvSpPr>
        <p:spPr bwMode="auto">
          <a:xfrm>
            <a:off x="608989" y="1352967"/>
            <a:ext cx="74937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spcBef>
                <a:spcPct val="0"/>
              </a:spcBef>
              <a:buClrTx/>
              <a:buSzTx/>
              <a:buFontTx/>
              <a:buNone/>
            </a:pPr>
            <a:r>
              <a:rPr lang="zh-TW" altLang="en-US" sz="4400" b="1" dirty="0">
                <a:solidFill>
                  <a:srgbClr val="0D0D0D"/>
                </a:solidFill>
                <a:latin typeface="微軟正黑體" pitchFamily="34" charset="-120"/>
              </a:rPr>
              <a:t>  </a:t>
            </a:r>
            <a:r>
              <a:rPr lang="zh-TW" altLang="en-US" b="1" dirty="0">
                <a:solidFill>
                  <a:srgbClr val="0D0D0D"/>
                </a:solidFill>
                <a:latin typeface="微軟正黑體" pitchFamily="34" charset="-120"/>
              </a:rPr>
              <a:t>手機請</a:t>
            </a:r>
            <a:r>
              <a:rPr lang="zh-TW" altLang="en-US" b="1" dirty="0" smtClean="0">
                <a:solidFill>
                  <a:srgbClr val="0D0D0D"/>
                </a:solidFill>
                <a:latin typeface="微軟正黑體" pitchFamily="34" charset="-120"/>
              </a:rPr>
              <a:t>掃描連結，並輸入課程代碼</a:t>
            </a:r>
            <a:r>
              <a:rPr lang="en-US" altLang="zh-TW" b="1" dirty="0" smtClean="0">
                <a:solidFill>
                  <a:srgbClr val="0D0D0D"/>
                </a:solidFill>
                <a:latin typeface="微軟正黑體" pitchFamily="34" charset="-120"/>
              </a:rPr>
              <a:t>(</a:t>
            </a:r>
            <a:r>
              <a:rPr lang="zh-TW" altLang="en-US" b="1" dirty="0" smtClean="0">
                <a:solidFill>
                  <a:srgbClr val="0D0D0D"/>
                </a:solidFill>
                <a:latin typeface="微軟正黑體" pitchFamily="34" charset="-120"/>
              </a:rPr>
              <a:t>不分大小寫</a:t>
            </a:r>
            <a:r>
              <a:rPr lang="en-US" altLang="zh-TW" b="1" dirty="0" smtClean="0">
                <a:solidFill>
                  <a:srgbClr val="0D0D0D"/>
                </a:solidFill>
                <a:latin typeface="微軟正黑體" pitchFamily="34" charset="-120"/>
              </a:rPr>
              <a:t>)</a:t>
            </a:r>
          </a:p>
          <a:p>
            <a:pPr>
              <a:spcBef>
                <a:spcPct val="0"/>
              </a:spcBef>
              <a:buClrTx/>
              <a:buSzTx/>
              <a:buFontTx/>
              <a:buNone/>
            </a:pPr>
            <a:endParaRPr lang="zh-TW" altLang="en-US" sz="4400" b="1" dirty="0">
              <a:solidFill>
                <a:srgbClr val="0D0D0D"/>
              </a:solidFill>
              <a:latin typeface="微軟正黑體" pitchFamily="34" charset="-120"/>
            </a:endParaRPr>
          </a:p>
        </p:txBody>
      </p:sp>
      <p:sp>
        <p:nvSpPr>
          <p:cNvPr id="19" name="矩形 16"/>
          <p:cNvSpPr>
            <a:spLocks noChangeArrowheads="1"/>
          </p:cNvSpPr>
          <p:nvPr/>
        </p:nvSpPr>
        <p:spPr bwMode="auto">
          <a:xfrm>
            <a:off x="872450" y="3915420"/>
            <a:ext cx="7493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spcBef>
                <a:spcPct val="0"/>
              </a:spcBef>
              <a:buClrTx/>
              <a:buSzTx/>
              <a:buFontTx/>
              <a:buNone/>
            </a:pPr>
            <a:r>
              <a:rPr lang="zh-TW" altLang="en-US" sz="4400" b="1" dirty="0">
                <a:solidFill>
                  <a:srgbClr val="0D0D0D"/>
                </a:solidFill>
                <a:latin typeface="微軟正黑體" pitchFamily="34" charset="-120"/>
              </a:rPr>
              <a:t>  </a:t>
            </a:r>
            <a:r>
              <a:rPr lang="zh-TW" altLang="en-US" sz="2800" b="1" dirty="0" smtClean="0">
                <a:solidFill>
                  <a:srgbClr val="0D0D0D"/>
                </a:solidFill>
                <a:latin typeface="微軟正黑體" pitchFamily="34" charset="-120"/>
              </a:rPr>
              <a:t>或請另外開啟視窗，上網搜尋關鍵字</a:t>
            </a:r>
            <a:r>
              <a:rPr lang="en-US" altLang="zh-TW" sz="2800" b="1" dirty="0" smtClean="0">
                <a:solidFill>
                  <a:srgbClr val="0D0D0D"/>
                </a:solidFill>
                <a:latin typeface="微軟正黑體" pitchFamily="34" charset="-120"/>
              </a:rPr>
              <a:t>”</a:t>
            </a:r>
            <a:r>
              <a:rPr lang="en-US" altLang="zh-TW" sz="2800" b="1" dirty="0" err="1" smtClean="0">
                <a:solidFill>
                  <a:srgbClr val="0D0D0D"/>
                </a:solidFill>
                <a:latin typeface="微軟正黑體" pitchFamily="34" charset="-120"/>
              </a:rPr>
              <a:t>nearpod</a:t>
            </a:r>
            <a:r>
              <a:rPr lang="en-US" altLang="zh-TW" sz="2800" b="1" dirty="0" smtClean="0">
                <a:solidFill>
                  <a:srgbClr val="0D0D0D"/>
                </a:solidFill>
                <a:latin typeface="微軟正黑體" pitchFamily="34" charset="-120"/>
              </a:rPr>
              <a:t>”</a:t>
            </a:r>
            <a:r>
              <a:rPr lang="zh-TW" altLang="en-US" sz="2800" b="1" dirty="0" smtClean="0">
                <a:solidFill>
                  <a:srgbClr val="0D0D0D"/>
                </a:solidFill>
                <a:latin typeface="微軟正黑體" pitchFamily="34" charset="-120"/>
              </a:rPr>
              <a:t>，然後輸入 課程代碼</a:t>
            </a:r>
            <a:endParaRPr lang="zh-TW" altLang="en-US" sz="2800" b="1" dirty="0">
              <a:solidFill>
                <a:srgbClr val="0D0D0D"/>
              </a:solidFill>
              <a:latin typeface="微軟正黑體" pitchFamily="34" charset="-120"/>
            </a:endParaRPr>
          </a:p>
        </p:txBody>
      </p:sp>
    </p:spTree>
    <p:extLst>
      <p:ext uri="{BB962C8B-B14F-4D97-AF65-F5344CB8AC3E}">
        <p14:creationId xmlns:p14="http://schemas.microsoft.com/office/powerpoint/2010/main" val="90065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081088" y="4816475"/>
            <a:ext cx="3057525" cy="523875"/>
          </a:xfrm>
          <a:prstGeom prst="rect">
            <a:avLst/>
          </a:prstGeom>
          <a:solidFill>
            <a:schemeClr val="bg1">
              <a:lumMod val="95000"/>
            </a:schemeClr>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缺乏跨科連結整合</a:t>
            </a:r>
          </a:p>
        </p:txBody>
      </p:sp>
      <p:sp>
        <p:nvSpPr>
          <p:cNvPr id="52" name="矩形 51"/>
          <p:cNvSpPr/>
          <p:nvPr/>
        </p:nvSpPr>
        <p:spPr>
          <a:xfrm>
            <a:off x="1085850" y="1754188"/>
            <a:ext cx="3416300" cy="523875"/>
          </a:xfrm>
          <a:prstGeom prst="rect">
            <a:avLst/>
          </a:prstGeom>
          <a:solidFill>
            <a:schemeClr val="bg1">
              <a:lumMod val="95000"/>
            </a:schemeClr>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自然與生活科技領域</a:t>
            </a:r>
          </a:p>
        </p:txBody>
      </p:sp>
      <p:sp>
        <p:nvSpPr>
          <p:cNvPr id="53" name="矩形 52"/>
          <p:cNvSpPr/>
          <p:nvPr/>
        </p:nvSpPr>
        <p:spPr>
          <a:xfrm>
            <a:off x="1085850" y="2492375"/>
            <a:ext cx="1620838" cy="523875"/>
          </a:xfrm>
          <a:prstGeom prst="rect">
            <a:avLst/>
          </a:prstGeom>
          <a:solidFill>
            <a:schemeClr val="bg1">
              <a:lumMod val="95000"/>
            </a:schemeClr>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基本能力</a:t>
            </a:r>
          </a:p>
        </p:txBody>
      </p:sp>
      <p:sp>
        <p:nvSpPr>
          <p:cNvPr id="54" name="矩形 53"/>
          <p:cNvSpPr/>
          <p:nvPr/>
        </p:nvSpPr>
        <p:spPr>
          <a:xfrm>
            <a:off x="1085850" y="4062413"/>
            <a:ext cx="2338388" cy="523875"/>
          </a:xfrm>
          <a:prstGeom prst="rect">
            <a:avLst/>
          </a:prstGeom>
          <a:solidFill>
            <a:schemeClr val="bg1">
              <a:lumMod val="95000"/>
            </a:schemeClr>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領域統整教學</a:t>
            </a:r>
          </a:p>
        </p:txBody>
      </p:sp>
      <p:sp>
        <p:nvSpPr>
          <p:cNvPr id="55" name="矩形 54"/>
          <p:cNvSpPr/>
          <p:nvPr/>
        </p:nvSpPr>
        <p:spPr>
          <a:xfrm>
            <a:off x="1085850" y="3246438"/>
            <a:ext cx="1620838" cy="523875"/>
          </a:xfrm>
          <a:prstGeom prst="rect">
            <a:avLst/>
          </a:prstGeom>
          <a:solidFill>
            <a:schemeClr val="bg1">
              <a:lumMod val="95000"/>
            </a:schemeClr>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solidFill>
                  <a:schemeClr val="accent2"/>
                </a:solidFill>
                <a:latin typeface="+mn-lt"/>
                <a:ea typeface="+mn-ea"/>
              </a:rPr>
              <a:t>能力指標</a:t>
            </a:r>
          </a:p>
        </p:txBody>
      </p:sp>
      <p:sp>
        <p:nvSpPr>
          <p:cNvPr id="40" name="矩形 39"/>
          <p:cNvSpPr/>
          <p:nvPr/>
        </p:nvSpPr>
        <p:spPr>
          <a:xfrm>
            <a:off x="4919663" y="4840288"/>
            <a:ext cx="1620837" cy="522287"/>
          </a:xfrm>
          <a:prstGeom prst="rect">
            <a:avLst/>
          </a:prstGeom>
          <a:solidFill>
            <a:schemeClr val="accent1">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dirty="0">
                <a:solidFill>
                  <a:srgbClr val="0070C0"/>
                </a:solidFill>
              </a:rPr>
              <a:t>跨科概念</a:t>
            </a:r>
          </a:p>
        </p:txBody>
      </p:sp>
      <p:sp>
        <p:nvSpPr>
          <p:cNvPr id="41" name="矩形 40"/>
          <p:cNvSpPr/>
          <p:nvPr/>
        </p:nvSpPr>
        <p:spPr>
          <a:xfrm>
            <a:off x="4922838" y="1757363"/>
            <a:ext cx="2339975" cy="522287"/>
          </a:xfrm>
          <a:prstGeom prst="rect">
            <a:avLst/>
          </a:prstGeom>
          <a:solidFill>
            <a:schemeClr val="accent1">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dirty="0">
                <a:solidFill>
                  <a:srgbClr val="0070C0"/>
                </a:solidFill>
              </a:rPr>
              <a:t>自然科學領域</a:t>
            </a:r>
          </a:p>
        </p:txBody>
      </p:sp>
      <p:sp>
        <p:nvSpPr>
          <p:cNvPr id="42" name="矩形 41"/>
          <p:cNvSpPr/>
          <p:nvPr/>
        </p:nvSpPr>
        <p:spPr>
          <a:xfrm>
            <a:off x="4922838" y="2505075"/>
            <a:ext cx="1622425" cy="523875"/>
          </a:xfrm>
          <a:prstGeom prst="rect">
            <a:avLst/>
          </a:prstGeom>
          <a:solidFill>
            <a:schemeClr val="accent1">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dirty="0">
                <a:solidFill>
                  <a:srgbClr val="0070C0"/>
                </a:solidFill>
              </a:rPr>
              <a:t>素養導向</a:t>
            </a:r>
          </a:p>
        </p:txBody>
      </p:sp>
      <p:sp>
        <p:nvSpPr>
          <p:cNvPr id="43" name="矩形 42"/>
          <p:cNvSpPr/>
          <p:nvPr/>
        </p:nvSpPr>
        <p:spPr>
          <a:xfrm>
            <a:off x="4922838" y="4003675"/>
            <a:ext cx="4016375" cy="523875"/>
          </a:xfrm>
          <a:prstGeom prst="rect">
            <a:avLst/>
          </a:prstGeom>
          <a:solidFill>
            <a:schemeClr val="accent1">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kumimoji="0" lang="zh-TW" altLang="en-US" sz="2800" b="1" dirty="0">
                <a:solidFill>
                  <a:srgbClr val="0070C0"/>
                </a:solidFill>
              </a:rPr>
              <a:t>國中分科為主</a:t>
            </a:r>
            <a:r>
              <a:rPr kumimoji="0" lang="en-US" altLang="zh-TW" sz="2800" b="1" dirty="0">
                <a:solidFill>
                  <a:srgbClr val="0070C0"/>
                </a:solidFill>
              </a:rPr>
              <a:t>+</a:t>
            </a:r>
            <a:r>
              <a:rPr kumimoji="0" lang="zh-TW" altLang="en-US" sz="2800" b="1" dirty="0">
                <a:solidFill>
                  <a:srgbClr val="0070C0"/>
                </a:solidFill>
              </a:rPr>
              <a:t>跨科整合</a:t>
            </a:r>
          </a:p>
        </p:txBody>
      </p:sp>
      <p:sp>
        <p:nvSpPr>
          <p:cNvPr id="44" name="矩形 43"/>
          <p:cNvSpPr/>
          <p:nvPr/>
        </p:nvSpPr>
        <p:spPr>
          <a:xfrm>
            <a:off x="4918075" y="3289300"/>
            <a:ext cx="1620838" cy="522288"/>
          </a:xfrm>
          <a:prstGeom prst="rect">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a:solidFill>
                  <a:srgbClr val="0070C0"/>
                </a:solidFill>
              </a:rPr>
              <a:t>學習重點</a:t>
            </a:r>
            <a:endParaRPr kumimoji="0" lang="zh-TW" altLang="en-US" sz="2800" b="1" dirty="0">
              <a:solidFill>
                <a:srgbClr val="0070C0"/>
              </a:solidFill>
            </a:endParaRPr>
          </a:p>
        </p:txBody>
      </p:sp>
      <p:sp>
        <p:nvSpPr>
          <p:cNvPr id="2" name="矩形 1"/>
          <p:cNvSpPr/>
          <p:nvPr/>
        </p:nvSpPr>
        <p:spPr>
          <a:xfrm>
            <a:off x="1000125" y="4737100"/>
            <a:ext cx="3057525" cy="522288"/>
          </a:xfrm>
          <a:prstGeom prst="rect">
            <a:avLst/>
          </a:prstGeom>
          <a:solidFill>
            <a:schemeClr val="bg1"/>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缺乏跨科連結整合</a:t>
            </a:r>
          </a:p>
        </p:txBody>
      </p:sp>
      <p:sp>
        <p:nvSpPr>
          <p:cNvPr id="7" name="矩形 6"/>
          <p:cNvSpPr/>
          <p:nvPr/>
        </p:nvSpPr>
        <p:spPr>
          <a:xfrm>
            <a:off x="4838700" y="4759325"/>
            <a:ext cx="1620838" cy="522288"/>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dirty="0">
                <a:solidFill>
                  <a:srgbClr val="0070C0"/>
                </a:solidFill>
              </a:rPr>
              <a:t>跨科概念</a:t>
            </a:r>
          </a:p>
        </p:txBody>
      </p:sp>
      <p:sp>
        <p:nvSpPr>
          <p:cNvPr id="5" name="矩形 4"/>
          <p:cNvSpPr/>
          <p:nvPr/>
        </p:nvSpPr>
        <p:spPr>
          <a:xfrm>
            <a:off x="1004888" y="1673225"/>
            <a:ext cx="3416300" cy="523875"/>
          </a:xfrm>
          <a:prstGeom prst="rect">
            <a:avLst/>
          </a:prstGeom>
          <a:solidFill>
            <a:schemeClr val="bg1"/>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自然與生活科技領域</a:t>
            </a:r>
          </a:p>
        </p:txBody>
      </p:sp>
      <p:sp>
        <p:nvSpPr>
          <p:cNvPr id="8" name="矩形 7"/>
          <p:cNvSpPr/>
          <p:nvPr/>
        </p:nvSpPr>
        <p:spPr>
          <a:xfrm>
            <a:off x="4843463" y="1676400"/>
            <a:ext cx="2338387" cy="522288"/>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dirty="0">
                <a:solidFill>
                  <a:srgbClr val="0070C0"/>
                </a:solidFill>
              </a:rPr>
              <a:t>自然科學領域</a:t>
            </a:r>
          </a:p>
        </p:txBody>
      </p:sp>
      <p:sp>
        <p:nvSpPr>
          <p:cNvPr id="9" name="矩形 8"/>
          <p:cNvSpPr/>
          <p:nvPr/>
        </p:nvSpPr>
        <p:spPr>
          <a:xfrm>
            <a:off x="1004888" y="2413000"/>
            <a:ext cx="1620837" cy="522288"/>
          </a:xfrm>
          <a:prstGeom prst="rect">
            <a:avLst/>
          </a:prstGeom>
          <a:solidFill>
            <a:schemeClr val="bg1"/>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基本能力</a:t>
            </a:r>
          </a:p>
        </p:txBody>
      </p:sp>
      <p:sp>
        <p:nvSpPr>
          <p:cNvPr id="10" name="矩形 9"/>
          <p:cNvSpPr/>
          <p:nvPr/>
        </p:nvSpPr>
        <p:spPr>
          <a:xfrm>
            <a:off x="4843463" y="2425700"/>
            <a:ext cx="1620837" cy="522288"/>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dirty="0">
                <a:solidFill>
                  <a:srgbClr val="0070C0"/>
                </a:solidFill>
              </a:rPr>
              <a:t>核心素養</a:t>
            </a:r>
          </a:p>
        </p:txBody>
      </p:sp>
      <p:sp>
        <p:nvSpPr>
          <p:cNvPr id="15" name="矩形 14"/>
          <p:cNvSpPr/>
          <p:nvPr/>
        </p:nvSpPr>
        <p:spPr>
          <a:xfrm>
            <a:off x="1004888" y="3938588"/>
            <a:ext cx="2338387" cy="522287"/>
          </a:xfrm>
          <a:prstGeom prst="rect">
            <a:avLst/>
          </a:prstGeom>
          <a:solidFill>
            <a:schemeClr val="bg1"/>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領域統整教學</a:t>
            </a:r>
          </a:p>
        </p:txBody>
      </p:sp>
      <p:sp>
        <p:nvSpPr>
          <p:cNvPr id="16" name="矩形 15"/>
          <p:cNvSpPr/>
          <p:nvPr/>
        </p:nvSpPr>
        <p:spPr>
          <a:xfrm>
            <a:off x="4843463" y="3970338"/>
            <a:ext cx="4016375" cy="523875"/>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kumimoji="0" lang="zh-TW" altLang="en-US" sz="2800" b="1" dirty="0">
                <a:solidFill>
                  <a:srgbClr val="0070C0"/>
                </a:solidFill>
              </a:rPr>
              <a:t>國中分科為主</a:t>
            </a:r>
            <a:r>
              <a:rPr kumimoji="0" lang="en-US" altLang="zh-TW" sz="2800" b="1" dirty="0">
                <a:solidFill>
                  <a:srgbClr val="0070C0"/>
                </a:solidFill>
              </a:rPr>
              <a:t>+</a:t>
            </a:r>
            <a:r>
              <a:rPr kumimoji="0" lang="zh-TW" altLang="en-US" sz="2800" b="1" dirty="0">
                <a:solidFill>
                  <a:srgbClr val="0070C0"/>
                </a:solidFill>
              </a:rPr>
              <a:t>跨科整合</a:t>
            </a:r>
          </a:p>
        </p:txBody>
      </p:sp>
      <p:cxnSp>
        <p:nvCxnSpPr>
          <p:cNvPr id="18" name="直線接點 17"/>
          <p:cNvCxnSpPr/>
          <p:nvPr/>
        </p:nvCxnSpPr>
        <p:spPr>
          <a:xfrm>
            <a:off x="357188" y="1300163"/>
            <a:ext cx="854868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4340225" y="1935163"/>
            <a:ext cx="358775" cy="0"/>
          </a:xfrm>
          <a:prstGeom prst="straightConnector1">
            <a:avLst/>
          </a:prstGeom>
          <a:ln w="254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9" idx="3"/>
          </p:cNvCxnSpPr>
          <p:nvPr/>
        </p:nvCxnSpPr>
        <p:spPr>
          <a:xfrm>
            <a:off x="2625725" y="2673350"/>
            <a:ext cx="2073275" cy="3175"/>
          </a:xfrm>
          <a:prstGeom prst="straightConnector1">
            <a:avLst/>
          </a:prstGeom>
          <a:ln w="254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 idx="3"/>
          </p:cNvCxnSpPr>
          <p:nvPr/>
        </p:nvCxnSpPr>
        <p:spPr>
          <a:xfrm>
            <a:off x="4057650" y="4997450"/>
            <a:ext cx="636588" cy="3175"/>
          </a:xfrm>
          <a:prstGeom prst="straightConnector1">
            <a:avLst/>
          </a:prstGeom>
          <a:ln w="254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3"/>
          </p:cNvCxnSpPr>
          <p:nvPr/>
        </p:nvCxnSpPr>
        <p:spPr>
          <a:xfrm flipV="1">
            <a:off x="3343275" y="4197350"/>
            <a:ext cx="1355725" cy="3175"/>
          </a:xfrm>
          <a:prstGeom prst="straightConnector1">
            <a:avLst/>
          </a:prstGeom>
          <a:ln w="254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505" name="投影片編號版面配置區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fld id="{8DB4C6A8-8E57-41AE-8B08-516F56B2F78F}" type="slidenum">
              <a:rPr lang="zh-TW" altLang="en-US" sz="1200" smtClean="0">
                <a:solidFill>
                  <a:srgbClr val="FEFEFE"/>
                </a:solidFill>
              </a:rPr>
              <a:pPr eaLnBrk="1" fontAlgn="base" hangingPunct="1">
                <a:spcBef>
                  <a:spcPct val="0"/>
                </a:spcBef>
                <a:spcAft>
                  <a:spcPct val="0"/>
                </a:spcAft>
                <a:buClrTx/>
                <a:buSzTx/>
                <a:buFontTx/>
                <a:buNone/>
              </a:pPr>
              <a:t>4</a:t>
            </a:fld>
            <a:endParaRPr lang="en-US" altLang="zh-TW" sz="1200" smtClean="0">
              <a:solidFill>
                <a:srgbClr val="FEFEFE"/>
              </a:solidFill>
            </a:endParaRPr>
          </a:p>
        </p:txBody>
      </p:sp>
      <p:sp>
        <p:nvSpPr>
          <p:cNvPr id="19" name="矩形 18"/>
          <p:cNvSpPr/>
          <p:nvPr/>
        </p:nvSpPr>
        <p:spPr>
          <a:xfrm>
            <a:off x="4843463" y="3208338"/>
            <a:ext cx="1620837" cy="523875"/>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kumimoji="0" lang="zh-TW" altLang="en-US" sz="2800" b="1" dirty="0">
                <a:solidFill>
                  <a:srgbClr val="0070C0"/>
                </a:solidFill>
              </a:rPr>
              <a:t>學習重點</a:t>
            </a:r>
          </a:p>
        </p:txBody>
      </p:sp>
      <p:sp>
        <p:nvSpPr>
          <p:cNvPr id="21" name="矩形 20"/>
          <p:cNvSpPr/>
          <p:nvPr/>
        </p:nvSpPr>
        <p:spPr>
          <a:xfrm>
            <a:off x="1004888" y="3167063"/>
            <a:ext cx="1620837" cy="522287"/>
          </a:xfrm>
          <a:prstGeom prst="rect">
            <a:avLst/>
          </a:prstGeom>
          <a:solidFill>
            <a:schemeClr val="bg1"/>
          </a:solidFill>
          <a:ln w="38100">
            <a:solidFill>
              <a:schemeClr val="bg1">
                <a:lumMod val="95000"/>
              </a:schemeClr>
            </a:solidFill>
          </a:ln>
        </p:spPr>
        <p:txBody>
          <a:bodyPr wrap="none">
            <a:spAutoFit/>
          </a:bodyPr>
          <a:lstStyle/>
          <a:p>
            <a:pPr fontAlgn="auto">
              <a:spcBef>
                <a:spcPts val="0"/>
              </a:spcBef>
              <a:spcAft>
                <a:spcPts val="0"/>
              </a:spcAft>
              <a:defRPr/>
            </a:pPr>
            <a:r>
              <a:rPr kumimoji="0" lang="zh-TW" altLang="en-US" sz="2800" dirty="0">
                <a:latin typeface="+mn-lt"/>
                <a:ea typeface="+mn-ea"/>
              </a:rPr>
              <a:t>能力指標</a:t>
            </a:r>
          </a:p>
        </p:txBody>
      </p:sp>
      <p:cxnSp>
        <p:nvCxnSpPr>
          <p:cNvPr id="22" name="直線單箭頭接點 21"/>
          <p:cNvCxnSpPr/>
          <p:nvPr/>
        </p:nvCxnSpPr>
        <p:spPr>
          <a:xfrm>
            <a:off x="2713038" y="3427413"/>
            <a:ext cx="1985962" cy="0"/>
          </a:xfrm>
          <a:prstGeom prst="straightConnector1">
            <a:avLst/>
          </a:prstGeom>
          <a:ln w="254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509" name="標題 1"/>
          <p:cNvSpPr txBox="1">
            <a:spLocks/>
          </p:cNvSpPr>
          <p:nvPr/>
        </p:nvSpPr>
        <p:spPr bwMode="auto">
          <a:xfrm>
            <a:off x="771525" y="1714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lnSpc>
                <a:spcPct val="90000"/>
              </a:lnSpc>
              <a:spcBef>
                <a:spcPct val="0"/>
              </a:spcBef>
              <a:buClrTx/>
              <a:buSzTx/>
              <a:buFontTx/>
              <a:buNone/>
            </a:pPr>
            <a:r>
              <a:rPr kumimoji="0" lang="zh-TW" altLang="en-US" sz="4000" b="1">
                <a:solidFill>
                  <a:srgbClr val="0070C0"/>
                </a:solidFill>
                <a:latin typeface="微軟正黑體" pitchFamily="34" charset="-120"/>
              </a:rPr>
              <a:t>五、九貫 </a:t>
            </a:r>
            <a:r>
              <a:rPr kumimoji="0" lang="en-US" altLang="zh-TW" sz="4000" b="1">
                <a:solidFill>
                  <a:srgbClr val="0070C0"/>
                </a:solidFill>
                <a:latin typeface="微軟正黑體" pitchFamily="34" charset="-120"/>
              </a:rPr>
              <a:t>vs.</a:t>
            </a:r>
            <a:r>
              <a:rPr kumimoji="0" lang="zh-TW" altLang="en-US" sz="4000" b="1">
                <a:solidFill>
                  <a:srgbClr val="0070C0"/>
                </a:solidFill>
                <a:latin typeface="微軟正黑體" pitchFamily="34" charset="-120"/>
              </a:rPr>
              <a:t>十二年國教</a:t>
            </a:r>
            <a:r>
              <a:rPr kumimoji="0" lang="en-US" altLang="zh-TW" sz="4000" b="1">
                <a:solidFill>
                  <a:srgbClr val="0070C0"/>
                </a:solidFill>
                <a:latin typeface="微軟正黑體" pitchFamily="34" charset="-120"/>
              </a:rPr>
              <a:t>(1)</a:t>
            </a:r>
          </a:p>
        </p:txBody>
      </p:sp>
    </p:spTree>
    <p:extLst>
      <p:ext uri="{BB962C8B-B14F-4D97-AF65-F5344CB8AC3E}">
        <p14:creationId xmlns:p14="http://schemas.microsoft.com/office/powerpoint/2010/main" val="189650903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5827713" y="1857375"/>
            <a:ext cx="1617662" cy="774700"/>
          </a:xfrm>
          <a:prstGeom prst="rect">
            <a:avLst/>
          </a:prstGeom>
          <a:solidFill>
            <a:schemeClr val="accent4"/>
          </a:solidFill>
          <a:effectLst>
            <a:outerShdw blurRad="50800" dist="50800" dir="2700000" algn="tl" rotWithShape="0">
              <a:schemeClr val="tx1">
                <a:lumMod val="50000"/>
                <a:lumOff val="50000"/>
                <a:alpha val="40000"/>
              </a:schemeClr>
            </a:outerShdw>
          </a:effectLst>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kumimoji="0" lang="zh-TW" altLang="en-US" sz="2700" b="1" dirty="0">
                <a:solidFill>
                  <a:prstClr val="black"/>
                </a:solidFill>
                <a:latin typeface="微軟正黑體" panose="020B0604030504040204" pitchFamily="34" charset="-120"/>
              </a:rPr>
              <a:t>核心素養</a:t>
            </a:r>
          </a:p>
        </p:txBody>
      </p:sp>
      <p:sp>
        <p:nvSpPr>
          <p:cNvPr id="12" name="標題 1"/>
          <p:cNvSpPr txBox="1">
            <a:spLocks/>
          </p:cNvSpPr>
          <p:nvPr/>
        </p:nvSpPr>
        <p:spPr>
          <a:xfrm>
            <a:off x="5827713" y="3081338"/>
            <a:ext cx="1617662" cy="774700"/>
          </a:xfrm>
          <a:prstGeom prst="rect">
            <a:avLst/>
          </a:prstGeom>
          <a:solidFill>
            <a:schemeClr val="accent4">
              <a:lumMod val="60000"/>
              <a:lumOff val="40000"/>
            </a:schemeClr>
          </a:solidFill>
          <a:effectLst>
            <a:outerShdw blurRad="50800" dist="50800" dir="2700000" algn="tl" rotWithShape="0">
              <a:schemeClr val="tx1">
                <a:lumMod val="50000"/>
                <a:lumOff val="50000"/>
                <a:alpha val="40000"/>
              </a:schemeClr>
            </a:outerShdw>
          </a:effectLst>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kumimoji="0" lang="zh-TW" altLang="en-US" sz="2700" b="1" dirty="0">
                <a:solidFill>
                  <a:prstClr val="black"/>
                </a:solidFill>
                <a:latin typeface="微軟正黑體" panose="020B0604030504040204" pitchFamily="34" charset="-120"/>
              </a:rPr>
              <a:t>學習重點</a:t>
            </a:r>
          </a:p>
        </p:txBody>
      </p:sp>
      <p:sp>
        <p:nvSpPr>
          <p:cNvPr id="15" name="標題 1"/>
          <p:cNvSpPr txBox="1">
            <a:spLocks/>
          </p:cNvSpPr>
          <p:nvPr/>
        </p:nvSpPr>
        <p:spPr>
          <a:xfrm>
            <a:off x="6950075" y="4746625"/>
            <a:ext cx="1617663" cy="701675"/>
          </a:xfrm>
          <a:prstGeom prst="rect">
            <a:avLst/>
          </a:prstGeom>
          <a:solidFill>
            <a:schemeClr val="bg1"/>
          </a:solidFill>
          <a:ln w="38100">
            <a:solidFill>
              <a:schemeClr val="accent6"/>
            </a:solidFill>
          </a:ln>
          <a:effectLst>
            <a:outerShdw blurRad="50800" dist="50800" dir="2700000" algn="tl" rotWithShape="0">
              <a:schemeClr val="tx1">
                <a:lumMod val="50000"/>
                <a:lumOff val="50000"/>
                <a:alpha val="40000"/>
              </a:schemeClr>
            </a:outerShdw>
          </a:effectLst>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kumimoji="0" lang="zh-TW" altLang="en-US" sz="2700" b="1" dirty="0">
                <a:solidFill>
                  <a:schemeClr val="accent6">
                    <a:lumMod val="75000"/>
                  </a:schemeClr>
                </a:solidFill>
                <a:latin typeface="微軟正黑體" panose="020B0604030504040204" pitchFamily="34" charset="-120"/>
              </a:rPr>
              <a:t>學習內容</a:t>
            </a:r>
          </a:p>
        </p:txBody>
      </p:sp>
      <p:sp>
        <p:nvSpPr>
          <p:cNvPr id="17" name="標題 1"/>
          <p:cNvSpPr txBox="1">
            <a:spLocks/>
          </p:cNvSpPr>
          <p:nvPr/>
        </p:nvSpPr>
        <p:spPr>
          <a:xfrm>
            <a:off x="4657725" y="4746625"/>
            <a:ext cx="1617663" cy="701675"/>
          </a:xfrm>
          <a:prstGeom prst="rect">
            <a:avLst/>
          </a:prstGeom>
          <a:solidFill>
            <a:schemeClr val="bg1"/>
          </a:solidFill>
          <a:ln w="38100">
            <a:solidFill>
              <a:schemeClr val="accent1"/>
            </a:solidFill>
          </a:ln>
          <a:effectLst>
            <a:outerShdw blurRad="50800" dist="50800" dir="2700000" algn="tl" rotWithShape="0">
              <a:schemeClr val="tx1">
                <a:lumMod val="50000"/>
                <a:lumOff val="50000"/>
                <a:alpha val="40000"/>
              </a:schemeClr>
            </a:outerShdw>
          </a:effectLst>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kumimoji="0" lang="zh-TW" altLang="en-US" sz="2700" b="1" dirty="0">
                <a:solidFill>
                  <a:schemeClr val="accent1">
                    <a:lumMod val="75000"/>
                  </a:schemeClr>
                </a:solidFill>
                <a:latin typeface="微軟正黑體" panose="020B0604030504040204" pitchFamily="34" charset="-120"/>
              </a:rPr>
              <a:t>學習表現</a:t>
            </a:r>
          </a:p>
        </p:txBody>
      </p:sp>
      <p:sp>
        <p:nvSpPr>
          <p:cNvPr id="19" name="標題 1"/>
          <p:cNvSpPr txBox="1">
            <a:spLocks/>
          </p:cNvSpPr>
          <p:nvPr/>
        </p:nvSpPr>
        <p:spPr bwMode="auto">
          <a:xfrm>
            <a:off x="6950075" y="5311775"/>
            <a:ext cx="16176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en-US" altLang="zh-TW" sz="2700" b="1">
                <a:solidFill>
                  <a:srgbClr val="000000"/>
                </a:solidFill>
                <a:latin typeface="微軟正黑體" pitchFamily="34" charset="-120"/>
              </a:rPr>
              <a:t>Gc-IV-1</a:t>
            </a:r>
            <a:endParaRPr kumimoji="0" lang="zh-TW" altLang="en-US" sz="2700" b="1">
              <a:solidFill>
                <a:srgbClr val="000000"/>
              </a:solidFill>
              <a:latin typeface="微軟正黑體" pitchFamily="34" charset="-120"/>
            </a:endParaRPr>
          </a:p>
        </p:txBody>
      </p:sp>
      <p:sp>
        <p:nvSpPr>
          <p:cNvPr id="20" name="標題 1"/>
          <p:cNvSpPr txBox="1">
            <a:spLocks/>
          </p:cNvSpPr>
          <p:nvPr/>
        </p:nvSpPr>
        <p:spPr bwMode="auto">
          <a:xfrm>
            <a:off x="4657725" y="5311775"/>
            <a:ext cx="16176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en-US" altLang="zh-TW" sz="2700" b="1">
                <a:solidFill>
                  <a:srgbClr val="000000"/>
                </a:solidFill>
                <a:latin typeface="微軟正黑體" pitchFamily="34" charset="-120"/>
              </a:rPr>
              <a:t>pa-IV-2</a:t>
            </a:r>
            <a:endParaRPr kumimoji="0" lang="zh-TW" altLang="en-US" sz="2700" b="1">
              <a:solidFill>
                <a:srgbClr val="000000"/>
              </a:solidFill>
              <a:latin typeface="微軟正黑體" pitchFamily="34" charset="-120"/>
            </a:endParaRPr>
          </a:p>
        </p:txBody>
      </p:sp>
      <p:sp>
        <p:nvSpPr>
          <p:cNvPr id="21" name="向下箭號 20"/>
          <p:cNvSpPr/>
          <p:nvPr/>
        </p:nvSpPr>
        <p:spPr>
          <a:xfrm>
            <a:off x="6503988" y="2632075"/>
            <a:ext cx="265112" cy="449263"/>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TW" altLang="en-US" sz="1350">
              <a:solidFill>
                <a:schemeClr val="tx1">
                  <a:lumMod val="75000"/>
                  <a:lumOff val="25000"/>
                </a:schemeClr>
              </a:solidFill>
              <a:latin typeface="Calibri"/>
              <a:ea typeface="新細明體" panose="02020500000000000000" pitchFamily="18" charset="-120"/>
            </a:endParaRPr>
          </a:p>
        </p:txBody>
      </p:sp>
      <p:sp>
        <p:nvSpPr>
          <p:cNvPr id="24" name="向右箭號 23"/>
          <p:cNvSpPr/>
          <p:nvPr/>
        </p:nvSpPr>
        <p:spPr>
          <a:xfrm>
            <a:off x="3278188" y="2382838"/>
            <a:ext cx="2133600" cy="1100137"/>
          </a:xfrm>
          <a:prstGeom prst="stripedRightArrow">
            <a:avLst>
              <a:gd name="adj1" fmla="val 50000"/>
              <a:gd name="adj2" fmla="val 8585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TW" altLang="en-US" sz="1350">
              <a:solidFill>
                <a:prstClr val="white"/>
              </a:solidFill>
              <a:latin typeface="Calibri"/>
              <a:ea typeface="新細明體" panose="02020500000000000000" pitchFamily="18" charset="-120"/>
            </a:endParaRPr>
          </a:p>
        </p:txBody>
      </p:sp>
      <p:grpSp>
        <p:nvGrpSpPr>
          <p:cNvPr id="25" name="左大括弧 24"/>
          <p:cNvGrpSpPr>
            <a:grpSpLocks/>
          </p:cNvGrpSpPr>
          <p:nvPr/>
        </p:nvGrpSpPr>
        <p:grpSpPr bwMode="auto">
          <a:xfrm>
            <a:off x="5478463" y="4041775"/>
            <a:ext cx="2274887" cy="712788"/>
            <a:chOff x="3594" y="2546"/>
            <a:chExt cx="1433" cy="449"/>
          </a:xfrm>
        </p:grpSpPr>
        <p:pic>
          <p:nvPicPr>
            <p:cNvPr id="21529" name="左大括弧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 y="2546"/>
              <a:ext cx="1433"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Text Box 10"/>
            <p:cNvSpPr txBox="1">
              <a:spLocks noChangeArrowheads="1"/>
            </p:cNvSpPr>
            <p:nvPr/>
          </p:nvSpPr>
          <p:spPr bwMode="auto">
            <a:xfrm rot="5400000">
              <a:off x="4235" y="2246"/>
              <a:ext cx="152"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endParaRPr kumimoji="0" lang="zh-TW" altLang="en-US" sz="1300">
                <a:solidFill>
                  <a:srgbClr val="000000"/>
                </a:solidFill>
                <a:latin typeface="Calibri" pitchFamily="34" charset="0"/>
                <a:ea typeface="新細明體" pitchFamily="18" charset="-120"/>
              </a:endParaRPr>
            </a:p>
          </p:txBody>
        </p:sp>
      </p:grpSp>
      <p:sp>
        <p:nvSpPr>
          <p:cNvPr id="26" name="標題 1"/>
          <p:cNvSpPr txBox="1">
            <a:spLocks/>
          </p:cNvSpPr>
          <p:nvPr/>
        </p:nvSpPr>
        <p:spPr bwMode="auto">
          <a:xfrm>
            <a:off x="7386638" y="1779588"/>
            <a:ext cx="8048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100" b="1">
                <a:solidFill>
                  <a:srgbClr val="0070C0"/>
                </a:solidFill>
                <a:latin typeface="微軟正黑體" pitchFamily="34" charset="-120"/>
              </a:rPr>
              <a:t>總綱</a:t>
            </a:r>
          </a:p>
        </p:txBody>
      </p:sp>
      <p:sp>
        <p:nvSpPr>
          <p:cNvPr id="27" name="標題 1"/>
          <p:cNvSpPr txBox="1">
            <a:spLocks/>
          </p:cNvSpPr>
          <p:nvPr/>
        </p:nvSpPr>
        <p:spPr bwMode="auto">
          <a:xfrm>
            <a:off x="7373938" y="2493963"/>
            <a:ext cx="806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100" b="1">
                <a:solidFill>
                  <a:srgbClr val="0070C0"/>
                </a:solidFill>
                <a:latin typeface="微軟正黑體" pitchFamily="34" charset="-120"/>
              </a:rPr>
              <a:t>領綱</a:t>
            </a:r>
          </a:p>
        </p:txBody>
      </p:sp>
      <p:cxnSp>
        <p:nvCxnSpPr>
          <p:cNvPr id="30" name="直線單箭頭接點 29"/>
          <p:cNvCxnSpPr/>
          <p:nvPr/>
        </p:nvCxnSpPr>
        <p:spPr>
          <a:xfrm>
            <a:off x="7777163" y="2147888"/>
            <a:ext cx="0" cy="398462"/>
          </a:xfrm>
          <a:prstGeom prst="straightConnector1">
            <a:avLst/>
          </a:prstGeom>
          <a:ln w="317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標題 1"/>
          <p:cNvSpPr txBox="1">
            <a:spLocks/>
          </p:cNvSpPr>
          <p:nvPr/>
        </p:nvSpPr>
        <p:spPr>
          <a:xfrm>
            <a:off x="1384300" y="4730750"/>
            <a:ext cx="1617663" cy="701675"/>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kumimoji="0" lang="zh-TW" altLang="en-US" sz="2700" b="1" dirty="0">
                <a:solidFill>
                  <a:prstClr val="black"/>
                </a:solidFill>
                <a:latin typeface="微軟正黑體" panose="020B0604030504040204" pitchFamily="34" charset="-120"/>
              </a:rPr>
              <a:t>教材內容</a:t>
            </a:r>
          </a:p>
        </p:txBody>
      </p:sp>
      <p:sp>
        <p:nvSpPr>
          <p:cNvPr id="33" name="標題 1"/>
          <p:cNvSpPr txBox="1">
            <a:spLocks/>
          </p:cNvSpPr>
          <p:nvPr/>
        </p:nvSpPr>
        <p:spPr bwMode="auto">
          <a:xfrm>
            <a:off x="733425" y="5434013"/>
            <a:ext cx="25685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100">
                <a:solidFill>
                  <a:srgbClr val="000000"/>
                </a:solidFill>
                <a:latin typeface="微軟正黑體" pitchFamily="34" charset="-120"/>
              </a:rPr>
              <a:t>次主題 </a:t>
            </a:r>
            <a:r>
              <a:rPr kumimoji="0" lang="en-US" altLang="zh-TW" sz="2100">
                <a:solidFill>
                  <a:srgbClr val="000000"/>
                </a:solidFill>
                <a:latin typeface="微軟正黑體" pitchFamily="34" charset="-120"/>
              </a:rPr>
              <a:t>110</a:t>
            </a:r>
          </a:p>
          <a:p>
            <a:pPr algn="ctr" eaLnBrk="1" hangingPunct="1">
              <a:spcBef>
                <a:spcPct val="0"/>
              </a:spcBef>
              <a:buClrTx/>
              <a:buSzTx/>
              <a:buFontTx/>
              <a:buNone/>
            </a:pPr>
            <a:r>
              <a:rPr kumimoji="0" lang="zh-TW" altLang="en-US" sz="2100">
                <a:solidFill>
                  <a:srgbClr val="000000"/>
                </a:solidFill>
                <a:latin typeface="微軟正黑體" pitchFamily="34" charset="-120"/>
              </a:rPr>
              <a:t>組成地球的物質</a:t>
            </a:r>
          </a:p>
        </p:txBody>
      </p:sp>
      <p:cxnSp>
        <p:nvCxnSpPr>
          <p:cNvPr id="28" name="直線接點 27"/>
          <p:cNvCxnSpPr/>
          <p:nvPr/>
        </p:nvCxnSpPr>
        <p:spPr>
          <a:xfrm>
            <a:off x="357188" y="1323975"/>
            <a:ext cx="8548687"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34" name="標題 1"/>
          <p:cNvSpPr txBox="1">
            <a:spLocks/>
          </p:cNvSpPr>
          <p:nvPr/>
        </p:nvSpPr>
        <p:spPr>
          <a:xfrm>
            <a:off x="1376363" y="1868488"/>
            <a:ext cx="1617662" cy="774700"/>
          </a:xfrm>
          <a:prstGeom prst="rect">
            <a:avLst/>
          </a:prstGeom>
          <a:solidFill>
            <a:schemeClr val="accent2">
              <a:lumMod val="60000"/>
              <a:lumOff val="40000"/>
            </a:schemeClr>
          </a:solidFill>
          <a:effectLst>
            <a:outerShdw blurRad="50800" dist="50800" dir="2700000" algn="tl" rotWithShape="0">
              <a:schemeClr val="tx1">
                <a:lumMod val="50000"/>
                <a:lumOff val="50000"/>
                <a:alpha val="40000"/>
              </a:schemeClr>
            </a:outerShdw>
          </a:effectLst>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kumimoji="0" lang="zh-TW" altLang="en-US" sz="2700" b="1" dirty="0">
                <a:solidFill>
                  <a:prstClr val="black"/>
                </a:solidFill>
                <a:latin typeface="微軟正黑體" panose="020B0604030504040204" pitchFamily="34" charset="-120"/>
              </a:rPr>
              <a:t>基本能力</a:t>
            </a:r>
          </a:p>
        </p:txBody>
      </p:sp>
      <p:sp>
        <p:nvSpPr>
          <p:cNvPr id="35" name="標題 1"/>
          <p:cNvSpPr txBox="1">
            <a:spLocks/>
          </p:cNvSpPr>
          <p:nvPr/>
        </p:nvSpPr>
        <p:spPr>
          <a:xfrm>
            <a:off x="1376363" y="3092450"/>
            <a:ext cx="1617662" cy="774700"/>
          </a:xfrm>
          <a:prstGeom prst="rect">
            <a:avLst/>
          </a:prstGeom>
          <a:solidFill>
            <a:schemeClr val="accent2">
              <a:lumMod val="40000"/>
              <a:lumOff val="60000"/>
            </a:schemeClr>
          </a:solidFill>
          <a:effectLst>
            <a:outerShdw blurRad="50800" dist="50800" dir="2700000" algn="tl" rotWithShape="0">
              <a:schemeClr val="tx1">
                <a:lumMod val="50000"/>
                <a:lumOff val="50000"/>
                <a:alpha val="40000"/>
              </a:schemeClr>
            </a:outerShdw>
          </a:effectLst>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kumimoji="0" lang="zh-TW" altLang="en-US" sz="2700" b="1" dirty="0">
                <a:solidFill>
                  <a:prstClr val="black"/>
                </a:solidFill>
                <a:latin typeface="微軟正黑體" panose="020B0604030504040204" pitchFamily="34" charset="-120"/>
              </a:rPr>
              <a:t>能力指標</a:t>
            </a:r>
          </a:p>
        </p:txBody>
      </p:sp>
      <p:sp>
        <p:nvSpPr>
          <p:cNvPr id="36" name="標題 1"/>
          <p:cNvSpPr txBox="1">
            <a:spLocks/>
          </p:cNvSpPr>
          <p:nvPr/>
        </p:nvSpPr>
        <p:spPr bwMode="auto">
          <a:xfrm>
            <a:off x="1354138" y="3922713"/>
            <a:ext cx="16176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en-US" altLang="zh-TW" sz="2700" b="1">
                <a:solidFill>
                  <a:srgbClr val="000000"/>
                </a:solidFill>
                <a:latin typeface="微軟正黑體" pitchFamily="34" charset="-120"/>
              </a:rPr>
              <a:t>1-4-5-6</a:t>
            </a:r>
          </a:p>
          <a:p>
            <a:pPr algn="ctr" eaLnBrk="1" hangingPunct="1">
              <a:spcBef>
                <a:spcPct val="0"/>
              </a:spcBef>
              <a:buClrTx/>
              <a:buSzTx/>
              <a:buFontTx/>
              <a:buNone/>
            </a:pPr>
            <a:r>
              <a:rPr kumimoji="0" lang="en-US" altLang="zh-TW" sz="2700" b="1">
                <a:solidFill>
                  <a:srgbClr val="000000"/>
                </a:solidFill>
                <a:latin typeface="微軟正黑體" pitchFamily="34" charset="-120"/>
              </a:rPr>
              <a:t>2-2-4-1</a:t>
            </a:r>
            <a:endParaRPr kumimoji="0" lang="zh-TW" altLang="en-US" sz="2700" b="1">
              <a:solidFill>
                <a:srgbClr val="000000"/>
              </a:solidFill>
              <a:latin typeface="微軟正黑體" pitchFamily="34" charset="-120"/>
            </a:endParaRPr>
          </a:p>
        </p:txBody>
      </p:sp>
      <p:sp>
        <p:nvSpPr>
          <p:cNvPr id="37" name="向下箭號 36"/>
          <p:cNvSpPr/>
          <p:nvPr/>
        </p:nvSpPr>
        <p:spPr>
          <a:xfrm>
            <a:off x="2085975" y="2643188"/>
            <a:ext cx="265113" cy="449262"/>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TW" altLang="en-US" sz="1350">
              <a:solidFill>
                <a:schemeClr val="tx1">
                  <a:lumMod val="75000"/>
                  <a:lumOff val="25000"/>
                </a:schemeClr>
              </a:solidFill>
              <a:latin typeface="Calibri"/>
              <a:ea typeface="新細明體" panose="02020500000000000000" pitchFamily="18" charset="-120"/>
            </a:endParaRPr>
          </a:p>
        </p:txBody>
      </p:sp>
      <p:sp>
        <p:nvSpPr>
          <p:cNvPr id="38" name="標題 1"/>
          <p:cNvSpPr txBox="1">
            <a:spLocks/>
          </p:cNvSpPr>
          <p:nvPr/>
        </p:nvSpPr>
        <p:spPr bwMode="auto">
          <a:xfrm>
            <a:off x="628650" y="1779588"/>
            <a:ext cx="8048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100" b="1">
                <a:solidFill>
                  <a:srgbClr val="0070C0"/>
                </a:solidFill>
                <a:latin typeface="微軟正黑體" pitchFamily="34" charset="-120"/>
              </a:rPr>
              <a:t>總綱</a:t>
            </a:r>
          </a:p>
        </p:txBody>
      </p:sp>
      <p:sp>
        <p:nvSpPr>
          <p:cNvPr id="39" name="標題 1"/>
          <p:cNvSpPr txBox="1">
            <a:spLocks/>
          </p:cNvSpPr>
          <p:nvPr/>
        </p:nvSpPr>
        <p:spPr bwMode="auto">
          <a:xfrm>
            <a:off x="635000" y="3008313"/>
            <a:ext cx="8048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68580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6858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6858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6858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6858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hangingPunct="1">
              <a:spcBef>
                <a:spcPct val="0"/>
              </a:spcBef>
              <a:buClrTx/>
              <a:buSzTx/>
              <a:buFontTx/>
              <a:buNone/>
            </a:pPr>
            <a:r>
              <a:rPr kumimoji="0" lang="zh-TW" altLang="en-US" sz="2100" b="1">
                <a:solidFill>
                  <a:srgbClr val="0070C0"/>
                </a:solidFill>
                <a:latin typeface="微軟正黑體" pitchFamily="34" charset="-120"/>
              </a:rPr>
              <a:t>領綱</a:t>
            </a:r>
          </a:p>
        </p:txBody>
      </p:sp>
      <p:sp>
        <p:nvSpPr>
          <p:cNvPr id="215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r>
              <a:rPr lang="en-US" altLang="zh-TW" sz="1200" smtClean="0">
                <a:solidFill>
                  <a:srgbClr val="FEFEFE"/>
                </a:solidFill>
              </a:rPr>
              <a:t>22</a:t>
            </a:r>
            <a:endParaRPr lang="zh-TW" altLang="en-US" sz="1200" smtClean="0">
              <a:solidFill>
                <a:srgbClr val="FEFEFE"/>
              </a:solidFill>
            </a:endParaRPr>
          </a:p>
        </p:txBody>
      </p:sp>
      <p:sp>
        <p:nvSpPr>
          <p:cNvPr id="21528" name="標題 1"/>
          <p:cNvSpPr txBox="1">
            <a:spLocks/>
          </p:cNvSpPr>
          <p:nvPr/>
        </p:nvSpPr>
        <p:spPr bwMode="auto">
          <a:xfrm>
            <a:off x="606425" y="1714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lnSpc>
                <a:spcPct val="90000"/>
              </a:lnSpc>
              <a:spcBef>
                <a:spcPct val="0"/>
              </a:spcBef>
              <a:buClrTx/>
              <a:buSzTx/>
              <a:buFontTx/>
              <a:buNone/>
            </a:pPr>
            <a:r>
              <a:rPr kumimoji="0" lang="zh-TW" altLang="en-US" sz="4000" b="1">
                <a:solidFill>
                  <a:srgbClr val="0070C0"/>
                </a:solidFill>
                <a:latin typeface="微軟正黑體" pitchFamily="34" charset="-120"/>
              </a:rPr>
              <a:t>五、九貫 </a:t>
            </a:r>
            <a:r>
              <a:rPr kumimoji="0" lang="en-US" altLang="zh-TW" sz="4000" b="1">
                <a:solidFill>
                  <a:srgbClr val="0070C0"/>
                </a:solidFill>
                <a:latin typeface="微軟正黑體" pitchFamily="34" charset="-120"/>
              </a:rPr>
              <a:t>vs.</a:t>
            </a:r>
            <a:r>
              <a:rPr kumimoji="0" lang="zh-TW" altLang="en-US" sz="4000" b="1">
                <a:solidFill>
                  <a:srgbClr val="0070C0"/>
                </a:solidFill>
                <a:latin typeface="微軟正黑體" pitchFamily="34" charset="-120"/>
              </a:rPr>
              <a:t>十二年國教</a:t>
            </a:r>
            <a:r>
              <a:rPr kumimoji="0" lang="en-US" altLang="zh-TW" sz="4000" b="1">
                <a:solidFill>
                  <a:srgbClr val="0070C0"/>
                </a:solidFill>
                <a:latin typeface="微軟正黑體" pitchFamily="34" charset="-120"/>
              </a:rPr>
              <a:t>(2)</a:t>
            </a:r>
          </a:p>
        </p:txBody>
      </p:sp>
    </p:spTree>
    <p:extLst>
      <p:ext uri="{BB962C8B-B14F-4D97-AF65-F5344CB8AC3E}">
        <p14:creationId xmlns:p14="http://schemas.microsoft.com/office/powerpoint/2010/main" val="3169073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par>
                          <p:cTn id="30" fill="hold" nodeType="afterGroup">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nodeType="afterGroup">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nodeType="afterGroup">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nodeType="afterGroup">
                            <p:stCondLst>
                              <p:cond delay="3000"/>
                            </p:stCondLst>
                            <p:childTnLst>
                              <p:par>
                                <p:cTn id="43" presetID="22"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nodeType="afterGroup">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par>
                          <p:cTn id="50" fill="hold" nodeType="afterGroup">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par>
                          <p:cTn id="54" fill="hold" nodeType="afterGroup">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childTnLst>
                          </p:cTn>
                        </p:par>
                        <p:par>
                          <p:cTn id="58" fill="hold" nodeType="afterGroup">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up)">
                                      <p:cBhvr>
                                        <p:cTn id="66" dur="500"/>
                                        <p:tgtEl>
                                          <p:spTgt spid="34"/>
                                        </p:tgtEl>
                                      </p:cBhvr>
                                    </p:animEffect>
                                  </p:childTnLst>
                                </p:cTn>
                              </p:par>
                            </p:childTnLst>
                          </p:cTn>
                        </p:par>
                        <p:par>
                          <p:cTn id="67" fill="hold" nodeType="afterGroup">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500"/>
                                        <p:tgtEl>
                                          <p:spTgt spid="38"/>
                                        </p:tgtEl>
                                      </p:cBhvr>
                                    </p:animEffect>
                                  </p:childTnLst>
                                </p:cTn>
                              </p:par>
                            </p:childTnLst>
                          </p:cTn>
                        </p:par>
                        <p:par>
                          <p:cTn id="71" fill="hold" nodeType="afterGroup">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up)">
                                      <p:cBhvr>
                                        <p:cTn id="74" dur="500"/>
                                        <p:tgtEl>
                                          <p:spTgt spid="37"/>
                                        </p:tgtEl>
                                      </p:cBhvr>
                                    </p:animEffect>
                                  </p:childTnLst>
                                </p:cTn>
                              </p:par>
                            </p:childTnLst>
                          </p:cTn>
                        </p:par>
                        <p:par>
                          <p:cTn id="75" fill="hold" nodeType="afterGroup">
                            <p:stCondLst>
                              <p:cond delay="1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nodeType="afterGroup">
                            <p:stCondLst>
                              <p:cond delay="2000"/>
                            </p:stCondLst>
                            <p:childTnLst>
                              <p:par>
                                <p:cTn id="80" presetID="22" presetClass="entr" presetSubtype="1"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up)">
                                      <p:cBhvr>
                                        <p:cTn id="82" dur="500"/>
                                        <p:tgtEl>
                                          <p:spTgt spid="35"/>
                                        </p:tgtEl>
                                      </p:cBhvr>
                                    </p:animEffect>
                                  </p:childTnLst>
                                </p:cTn>
                              </p:par>
                            </p:childTnLst>
                          </p:cTn>
                        </p:par>
                        <p:par>
                          <p:cTn id="83" fill="hold" nodeType="afterGroup">
                            <p:stCondLst>
                              <p:cond delay="2500"/>
                            </p:stCondLst>
                            <p:childTnLst>
                              <p:par>
                                <p:cTn id="84" presetID="22" presetClass="entr" presetSubtype="1"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up)">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9" grpId="0"/>
      <p:bldP spid="20" grpId="0"/>
      <p:bldP spid="21" grpId="0" animBg="1"/>
      <p:bldP spid="26" grpId="0"/>
      <p:bldP spid="27" grpId="0"/>
      <p:bldP spid="32" grpId="0" animBg="1"/>
      <p:bldP spid="33" grpId="0"/>
      <p:bldP spid="34" grpId="0" animBg="1"/>
      <p:bldP spid="35" grpId="0" animBg="1"/>
      <p:bldP spid="36" grpId="0"/>
      <p:bldP spid="37"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手繪多邊形 18"/>
          <p:cNvSpPr/>
          <p:nvPr/>
        </p:nvSpPr>
        <p:spPr>
          <a:xfrm>
            <a:off x="4170363" y="2419350"/>
            <a:ext cx="1479550" cy="1481138"/>
          </a:xfrm>
          <a:custGeom>
            <a:avLst/>
            <a:gdLst>
              <a:gd name="connsiteX0" fmla="*/ 0 w 1480839"/>
              <a:gd name="connsiteY0" fmla="*/ 740420 h 1480839"/>
              <a:gd name="connsiteX1" fmla="*/ 740420 w 1480839"/>
              <a:gd name="connsiteY1" fmla="*/ 0 h 1480839"/>
              <a:gd name="connsiteX2" fmla="*/ 1480840 w 1480839"/>
              <a:gd name="connsiteY2" fmla="*/ 740420 h 1480839"/>
              <a:gd name="connsiteX3" fmla="*/ 740420 w 1480839"/>
              <a:gd name="connsiteY3" fmla="*/ 1480840 h 1480839"/>
              <a:gd name="connsiteX4" fmla="*/ 0 w 1480839"/>
              <a:gd name="connsiteY4" fmla="*/ 740420 h 148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39" h="1480839">
                <a:moveTo>
                  <a:pt x="0" y="740420"/>
                </a:moveTo>
                <a:cubicBezTo>
                  <a:pt x="0" y="331497"/>
                  <a:pt x="331497" y="0"/>
                  <a:pt x="740420" y="0"/>
                </a:cubicBezTo>
                <a:cubicBezTo>
                  <a:pt x="1149343" y="0"/>
                  <a:pt x="1480840" y="331497"/>
                  <a:pt x="1480840" y="740420"/>
                </a:cubicBezTo>
                <a:cubicBezTo>
                  <a:pt x="1480840" y="1149343"/>
                  <a:pt x="1149343" y="1480840"/>
                  <a:pt x="740420" y="1480840"/>
                </a:cubicBezTo>
                <a:cubicBezTo>
                  <a:pt x="331497" y="1480840"/>
                  <a:pt x="0" y="1149343"/>
                  <a:pt x="0" y="740420"/>
                </a:cubicBezTo>
                <a:close/>
              </a:path>
            </a:pathLst>
          </a:custGeom>
          <a:solidFill>
            <a:schemeClr val="accent1">
              <a:lumMod val="75000"/>
            </a:schemeClr>
          </a:solidFill>
          <a:ln>
            <a:noFill/>
          </a:ln>
        </p:spPr>
        <p:style>
          <a:lnRef idx="1">
            <a:schemeClr val="accent2"/>
          </a:lnRef>
          <a:fillRef idx="2">
            <a:schemeClr val="accent2"/>
          </a:fillRef>
          <a:effectRef idx="1">
            <a:schemeClr val="accent2"/>
          </a:effectRef>
          <a:fontRef idx="minor">
            <a:schemeClr val="dk1"/>
          </a:fontRef>
        </p:style>
        <p:txBody>
          <a:bodyPr lIns="257504" tIns="257504" rIns="257504" bIns="257504" spcCol="1270" anchor="ctr"/>
          <a:lstStyle/>
          <a:p>
            <a:pPr algn="ctr" defTabSz="1422400" fontAlgn="auto">
              <a:lnSpc>
                <a:spcPct val="90000"/>
              </a:lnSpc>
              <a:spcAft>
                <a:spcPct val="35000"/>
              </a:spcAft>
              <a:defRPr/>
            </a:pPr>
            <a:r>
              <a:rPr kumimoji="0" lang="zh-TW" altLang="en-US" sz="3200" b="1" dirty="0">
                <a:solidFill>
                  <a:schemeClr val="bg1"/>
                </a:solidFill>
              </a:rPr>
              <a:t>學習表現</a:t>
            </a:r>
          </a:p>
        </p:txBody>
      </p:sp>
      <p:sp>
        <p:nvSpPr>
          <p:cNvPr id="20" name="手繪多邊形 19"/>
          <p:cNvSpPr/>
          <p:nvPr/>
        </p:nvSpPr>
        <p:spPr>
          <a:xfrm rot="16200000">
            <a:off x="5678488" y="2730500"/>
            <a:ext cx="858838" cy="858837"/>
          </a:xfrm>
          <a:custGeom>
            <a:avLst/>
            <a:gdLst>
              <a:gd name="connsiteX0" fmla="*/ 113845 w 858887"/>
              <a:gd name="connsiteY0" fmla="*/ 328438 h 858887"/>
              <a:gd name="connsiteX1" fmla="*/ 328438 w 858887"/>
              <a:gd name="connsiteY1" fmla="*/ 328438 h 858887"/>
              <a:gd name="connsiteX2" fmla="*/ 328438 w 858887"/>
              <a:gd name="connsiteY2" fmla="*/ 113845 h 858887"/>
              <a:gd name="connsiteX3" fmla="*/ 530449 w 858887"/>
              <a:gd name="connsiteY3" fmla="*/ 113845 h 858887"/>
              <a:gd name="connsiteX4" fmla="*/ 530449 w 858887"/>
              <a:gd name="connsiteY4" fmla="*/ 328438 h 858887"/>
              <a:gd name="connsiteX5" fmla="*/ 745042 w 858887"/>
              <a:gd name="connsiteY5" fmla="*/ 328438 h 858887"/>
              <a:gd name="connsiteX6" fmla="*/ 745042 w 858887"/>
              <a:gd name="connsiteY6" fmla="*/ 530449 h 858887"/>
              <a:gd name="connsiteX7" fmla="*/ 530449 w 858887"/>
              <a:gd name="connsiteY7" fmla="*/ 530449 h 858887"/>
              <a:gd name="connsiteX8" fmla="*/ 530449 w 858887"/>
              <a:gd name="connsiteY8" fmla="*/ 745042 h 858887"/>
              <a:gd name="connsiteX9" fmla="*/ 328438 w 858887"/>
              <a:gd name="connsiteY9" fmla="*/ 745042 h 858887"/>
              <a:gd name="connsiteX10" fmla="*/ 328438 w 858887"/>
              <a:gd name="connsiteY10" fmla="*/ 530449 h 858887"/>
              <a:gd name="connsiteX11" fmla="*/ 113845 w 858887"/>
              <a:gd name="connsiteY11" fmla="*/ 530449 h 858887"/>
              <a:gd name="connsiteX12" fmla="*/ 113845 w 858887"/>
              <a:gd name="connsiteY12" fmla="*/ 328438 h 8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887" h="858887">
                <a:moveTo>
                  <a:pt x="113845" y="328438"/>
                </a:moveTo>
                <a:lnTo>
                  <a:pt x="328438" y="328438"/>
                </a:lnTo>
                <a:lnTo>
                  <a:pt x="328438" y="113845"/>
                </a:lnTo>
                <a:lnTo>
                  <a:pt x="530449" y="113845"/>
                </a:lnTo>
                <a:lnTo>
                  <a:pt x="530449" y="328438"/>
                </a:lnTo>
                <a:lnTo>
                  <a:pt x="745042" y="328438"/>
                </a:lnTo>
                <a:lnTo>
                  <a:pt x="745042" y="530449"/>
                </a:lnTo>
                <a:lnTo>
                  <a:pt x="530449" y="530449"/>
                </a:lnTo>
                <a:lnTo>
                  <a:pt x="530449" y="745042"/>
                </a:lnTo>
                <a:lnTo>
                  <a:pt x="328438" y="745042"/>
                </a:lnTo>
                <a:lnTo>
                  <a:pt x="328438" y="530449"/>
                </a:lnTo>
                <a:lnTo>
                  <a:pt x="113845" y="530449"/>
                </a:lnTo>
                <a:lnTo>
                  <a:pt x="113845" y="328438"/>
                </a:lnTo>
                <a:close/>
              </a:path>
            </a:pathLst>
          </a:custGeom>
          <a:gradFill>
            <a:gsLst>
              <a:gs pos="0">
                <a:schemeClr val="accent1">
                  <a:lumMod val="60000"/>
                  <a:lumOff val="40000"/>
                </a:schemeClr>
              </a:gs>
              <a:gs pos="99000">
                <a:schemeClr val="accent6">
                  <a:lumMod val="60000"/>
                  <a:lumOff val="40000"/>
                </a:schemeClr>
              </a:gs>
            </a:gsLst>
            <a:lin ang="5400000" scaled="1"/>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13845" tIns="328438" rIns="113845" bIns="328438" spcCol="1270" anchor="ctr"/>
          <a:lstStyle/>
          <a:p>
            <a:pPr algn="ctr" defTabSz="666750" fontAlgn="auto">
              <a:lnSpc>
                <a:spcPct val="90000"/>
              </a:lnSpc>
              <a:spcAft>
                <a:spcPct val="35000"/>
              </a:spcAft>
              <a:defRPr/>
            </a:pPr>
            <a:endParaRPr kumimoji="0" lang="zh-TW" altLang="en-US" sz="1500"/>
          </a:p>
        </p:txBody>
      </p:sp>
      <p:sp>
        <p:nvSpPr>
          <p:cNvPr id="21" name="手繪多邊形 20"/>
          <p:cNvSpPr/>
          <p:nvPr/>
        </p:nvSpPr>
        <p:spPr>
          <a:xfrm>
            <a:off x="6565900" y="2419350"/>
            <a:ext cx="1481138" cy="1481138"/>
          </a:xfrm>
          <a:custGeom>
            <a:avLst/>
            <a:gdLst>
              <a:gd name="connsiteX0" fmla="*/ 0 w 1480839"/>
              <a:gd name="connsiteY0" fmla="*/ 740420 h 1480839"/>
              <a:gd name="connsiteX1" fmla="*/ 740420 w 1480839"/>
              <a:gd name="connsiteY1" fmla="*/ 0 h 1480839"/>
              <a:gd name="connsiteX2" fmla="*/ 1480840 w 1480839"/>
              <a:gd name="connsiteY2" fmla="*/ 740420 h 1480839"/>
              <a:gd name="connsiteX3" fmla="*/ 740420 w 1480839"/>
              <a:gd name="connsiteY3" fmla="*/ 1480840 h 1480839"/>
              <a:gd name="connsiteX4" fmla="*/ 0 w 1480839"/>
              <a:gd name="connsiteY4" fmla="*/ 740420 h 148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39" h="1480839">
                <a:moveTo>
                  <a:pt x="0" y="740420"/>
                </a:moveTo>
                <a:cubicBezTo>
                  <a:pt x="0" y="331497"/>
                  <a:pt x="331497" y="0"/>
                  <a:pt x="740420" y="0"/>
                </a:cubicBezTo>
                <a:cubicBezTo>
                  <a:pt x="1149343" y="0"/>
                  <a:pt x="1480840" y="331497"/>
                  <a:pt x="1480840" y="740420"/>
                </a:cubicBezTo>
                <a:cubicBezTo>
                  <a:pt x="1480840" y="1149343"/>
                  <a:pt x="1149343" y="1480840"/>
                  <a:pt x="740420" y="1480840"/>
                </a:cubicBezTo>
                <a:cubicBezTo>
                  <a:pt x="331497" y="1480840"/>
                  <a:pt x="0" y="1149343"/>
                  <a:pt x="0" y="740420"/>
                </a:cubicBezTo>
                <a:close/>
              </a:path>
            </a:pathLst>
          </a:cu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lIns="257504" tIns="257504" rIns="257504" bIns="257504" spcCol="1270" anchor="ctr"/>
          <a:lstStyle/>
          <a:p>
            <a:pPr algn="ctr" defTabSz="1422400" fontAlgn="auto">
              <a:lnSpc>
                <a:spcPct val="90000"/>
              </a:lnSpc>
              <a:spcAft>
                <a:spcPct val="35000"/>
              </a:spcAft>
              <a:defRPr/>
            </a:pPr>
            <a:r>
              <a:rPr kumimoji="0" lang="zh-TW" altLang="en-US" sz="3200" b="1" dirty="0">
                <a:solidFill>
                  <a:schemeClr val="bg1"/>
                </a:solidFill>
              </a:rPr>
              <a:t>學習內容</a:t>
            </a:r>
          </a:p>
        </p:txBody>
      </p:sp>
      <p:sp>
        <p:nvSpPr>
          <p:cNvPr id="22" name="手繪多邊形 21"/>
          <p:cNvSpPr/>
          <p:nvPr/>
        </p:nvSpPr>
        <p:spPr>
          <a:xfrm>
            <a:off x="3217863" y="2806700"/>
            <a:ext cx="812800" cy="706438"/>
          </a:xfrm>
          <a:custGeom>
            <a:avLst/>
            <a:gdLst>
              <a:gd name="connsiteX0" fmla="*/ 0 w 470907"/>
              <a:gd name="connsiteY0" fmla="*/ 110174 h 550872"/>
              <a:gd name="connsiteX1" fmla="*/ 235454 w 470907"/>
              <a:gd name="connsiteY1" fmla="*/ 110174 h 550872"/>
              <a:gd name="connsiteX2" fmla="*/ 235454 w 470907"/>
              <a:gd name="connsiteY2" fmla="*/ 0 h 550872"/>
              <a:gd name="connsiteX3" fmla="*/ 470907 w 470907"/>
              <a:gd name="connsiteY3" fmla="*/ 275436 h 550872"/>
              <a:gd name="connsiteX4" fmla="*/ 235454 w 470907"/>
              <a:gd name="connsiteY4" fmla="*/ 550872 h 550872"/>
              <a:gd name="connsiteX5" fmla="*/ 235454 w 470907"/>
              <a:gd name="connsiteY5" fmla="*/ 440698 h 550872"/>
              <a:gd name="connsiteX6" fmla="*/ 0 w 470907"/>
              <a:gd name="connsiteY6" fmla="*/ 440698 h 550872"/>
              <a:gd name="connsiteX7" fmla="*/ 0 w 470907"/>
              <a:gd name="connsiteY7" fmla="*/ 110174 h 55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07" h="550872">
                <a:moveTo>
                  <a:pt x="0" y="110174"/>
                </a:moveTo>
                <a:lnTo>
                  <a:pt x="235454" y="110174"/>
                </a:lnTo>
                <a:lnTo>
                  <a:pt x="235454" y="0"/>
                </a:lnTo>
                <a:lnTo>
                  <a:pt x="470907" y="275436"/>
                </a:lnTo>
                <a:lnTo>
                  <a:pt x="235454" y="550872"/>
                </a:lnTo>
                <a:lnTo>
                  <a:pt x="235454" y="440698"/>
                </a:lnTo>
                <a:lnTo>
                  <a:pt x="0" y="440698"/>
                </a:lnTo>
                <a:lnTo>
                  <a:pt x="0" y="110174"/>
                </a:lnTo>
                <a:close/>
              </a:path>
            </a:pathLst>
          </a:custGeom>
          <a:gradFill>
            <a:gsLst>
              <a:gs pos="19000">
                <a:schemeClr val="accent1">
                  <a:lumMod val="60000"/>
                  <a:lumOff val="40000"/>
                </a:schemeClr>
              </a:gs>
              <a:gs pos="91000">
                <a:schemeClr val="accent4"/>
              </a:gs>
            </a:gsLst>
            <a:lin ang="10800000" scaled="0"/>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110174" rIns="141272" bIns="110174" spcCol="1270" anchor="ctr"/>
          <a:lstStyle/>
          <a:p>
            <a:pPr algn="ctr" defTabSz="1111250" fontAlgn="auto">
              <a:lnSpc>
                <a:spcPct val="90000"/>
              </a:lnSpc>
              <a:spcAft>
                <a:spcPct val="35000"/>
              </a:spcAft>
              <a:defRPr/>
            </a:pPr>
            <a:endParaRPr kumimoji="0" lang="zh-TW" altLang="en-US" sz="2500"/>
          </a:p>
        </p:txBody>
      </p:sp>
      <p:sp>
        <p:nvSpPr>
          <p:cNvPr id="23" name="手繪多邊形 22"/>
          <p:cNvSpPr/>
          <p:nvPr/>
        </p:nvSpPr>
        <p:spPr>
          <a:xfrm>
            <a:off x="873125" y="1962150"/>
            <a:ext cx="2409825" cy="2444750"/>
          </a:xfrm>
          <a:custGeom>
            <a:avLst/>
            <a:gdLst>
              <a:gd name="connsiteX0" fmla="*/ 0 w 2961679"/>
              <a:gd name="connsiteY0" fmla="*/ 1480840 h 2961679"/>
              <a:gd name="connsiteX1" fmla="*/ 1480840 w 2961679"/>
              <a:gd name="connsiteY1" fmla="*/ 0 h 2961679"/>
              <a:gd name="connsiteX2" fmla="*/ 2961680 w 2961679"/>
              <a:gd name="connsiteY2" fmla="*/ 1480840 h 2961679"/>
              <a:gd name="connsiteX3" fmla="*/ 1480840 w 2961679"/>
              <a:gd name="connsiteY3" fmla="*/ 2961680 h 2961679"/>
              <a:gd name="connsiteX4" fmla="*/ 0 w 2961679"/>
              <a:gd name="connsiteY4" fmla="*/ 1480840 h 296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679" h="2961679">
                <a:moveTo>
                  <a:pt x="0" y="1480840"/>
                </a:moveTo>
                <a:cubicBezTo>
                  <a:pt x="0" y="662995"/>
                  <a:pt x="662995" y="0"/>
                  <a:pt x="1480840" y="0"/>
                </a:cubicBezTo>
                <a:cubicBezTo>
                  <a:pt x="2298685" y="0"/>
                  <a:pt x="2961680" y="662995"/>
                  <a:pt x="2961680" y="1480840"/>
                </a:cubicBezTo>
                <a:cubicBezTo>
                  <a:pt x="2961680" y="2298685"/>
                  <a:pt x="2298685" y="2961680"/>
                  <a:pt x="1480840" y="2961680"/>
                </a:cubicBezTo>
                <a:cubicBezTo>
                  <a:pt x="662995" y="2961680"/>
                  <a:pt x="0" y="2298685"/>
                  <a:pt x="0" y="148084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lIns="502308" tIns="502308" rIns="502308" bIns="502308" spcCol="1270" anchor="ctr"/>
          <a:lstStyle/>
          <a:p>
            <a:pPr algn="ctr" defTabSz="2400300" fontAlgn="auto">
              <a:lnSpc>
                <a:spcPct val="90000"/>
              </a:lnSpc>
              <a:spcAft>
                <a:spcPct val="35000"/>
              </a:spcAft>
              <a:defRPr/>
            </a:pPr>
            <a:r>
              <a:rPr kumimoji="0" lang="zh-TW" altLang="en-US" sz="5400" b="1" dirty="0">
                <a:solidFill>
                  <a:schemeClr val="tx1"/>
                </a:solidFill>
              </a:rPr>
              <a:t>學習重點</a:t>
            </a:r>
          </a:p>
        </p:txBody>
      </p:sp>
      <p:cxnSp>
        <p:nvCxnSpPr>
          <p:cNvPr id="42" name="直線接點 41"/>
          <p:cNvCxnSpPr/>
          <p:nvPr/>
        </p:nvCxnSpPr>
        <p:spPr>
          <a:xfrm>
            <a:off x="3217984" y="4199731"/>
            <a:ext cx="3536069" cy="0"/>
          </a:xfrm>
          <a:prstGeom prst="line">
            <a:avLst/>
          </a:prstGeom>
          <a:ln w="38100">
            <a:gradFill>
              <a:gsLst>
                <a:gs pos="0">
                  <a:schemeClr val="accent1">
                    <a:lumMod val="75000"/>
                  </a:schemeClr>
                </a:gs>
                <a:gs pos="99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H="1">
            <a:off x="4911051" y="3883103"/>
            <a:ext cx="1" cy="363232"/>
          </a:xfrm>
          <a:prstGeom prst="line">
            <a:avLst/>
          </a:prstGeom>
          <a:ln w="38100">
            <a:gradFill>
              <a:gsLst>
                <a:gs pos="0">
                  <a:schemeClr val="accent1">
                    <a:lumMod val="75000"/>
                  </a:schemeClr>
                </a:gs>
                <a:gs pos="99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6742906" y="4176963"/>
            <a:ext cx="0" cy="257844"/>
          </a:xfrm>
          <a:prstGeom prst="line">
            <a:avLst/>
          </a:prstGeom>
          <a:ln w="38100">
            <a:gradFill>
              <a:gsLst>
                <a:gs pos="100000">
                  <a:schemeClr val="accent1">
                    <a:lumMod val="5000"/>
                    <a:lumOff val="95000"/>
                  </a:schemeClr>
                </a:gs>
                <a:gs pos="5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flipH="1">
            <a:off x="4910118" y="4132468"/>
            <a:ext cx="4184" cy="275153"/>
          </a:xfrm>
          <a:prstGeom prst="line">
            <a:avLst/>
          </a:prstGeom>
          <a:ln w="38100">
            <a:gradFill>
              <a:gsLst>
                <a:gs pos="100000">
                  <a:schemeClr val="accent1">
                    <a:lumMod val="5000"/>
                    <a:lumOff val="95000"/>
                  </a:schemeClr>
                </a:gs>
                <a:gs pos="5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3231356" y="4209048"/>
            <a:ext cx="0" cy="225759"/>
          </a:xfrm>
          <a:prstGeom prst="line">
            <a:avLst/>
          </a:prstGeom>
          <a:ln w="38100">
            <a:gradFill>
              <a:gsLst>
                <a:gs pos="100000">
                  <a:schemeClr val="accent1">
                    <a:lumMod val="5000"/>
                    <a:lumOff val="95000"/>
                  </a:schemeClr>
                </a:gs>
                <a:gs pos="5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561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fld id="{A392DDB9-9F60-41BA-9153-9AA99FC2AE2D}" type="slidenum">
              <a:rPr lang="zh-TW" altLang="en-US" sz="1200" smtClean="0">
                <a:solidFill>
                  <a:srgbClr val="FEFEFE"/>
                </a:solidFill>
              </a:rPr>
              <a:pPr eaLnBrk="1" fontAlgn="base" hangingPunct="1">
                <a:spcBef>
                  <a:spcPct val="0"/>
                </a:spcBef>
                <a:spcAft>
                  <a:spcPct val="0"/>
                </a:spcAft>
                <a:buClrTx/>
                <a:buSzTx/>
                <a:buFontTx/>
                <a:buNone/>
              </a:pPr>
              <a:t>6</a:t>
            </a:fld>
            <a:endParaRPr lang="en-US" altLang="zh-TW" sz="1200" smtClean="0">
              <a:solidFill>
                <a:srgbClr val="FEFEFE"/>
              </a:solidFill>
            </a:endParaRPr>
          </a:p>
        </p:txBody>
      </p:sp>
      <p:sp>
        <p:nvSpPr>
          <p:cNvPr id="8" name="圓角矩形 7"/>
          <p:cNvSpPr/>
          <p:nvPr/>
        </p:nvSpPr>
        <p:spPr>
          <a:xfrm>
            <a:off x="2432050" y="4435475"/>
            <a:ext cx="1571625" cy="95567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chemeClr val="tx1">
                    <a:lumMod val="75000"/>
                    <a:lumOff val="25000"/>
                  </a:schemeClr>
                </a:solidFill>
                <a:latin typeface="微軟正黑體" panose="020B0604030504040204" pitchFamily="34" charset="-120"/>
              </a:rPr>
              <a:t>科學認知</a:t>
            </a:r>
            <a:endParaRPr kumimoji="0" lang="zh-TW" altLang="en-US" sz="2400" dirty="0">
              <a:solidFill>
                <a:schemeClr val="tx1">
                  <a:lumMod val="75000"/>
                  <a:lumOff val="25000"/>
                </a:schemeClr>
              </a:solidFill>
            </a:endParaRPr>
          </a:p>
        </p:txBody>
      </p:sp>
      <p:sp>
        <p:nvSpPr>
          <p:cNvPr id="24" name="圓角矩形 23"/>
          <p:cNvSpPr/>
          <p:nvPr/>
        </p:nvSpPr>
        <p:spPr>
          <a:xfrm>
            <a:off x="4170363" y="4435475"/>
            <a:ext cx="1570037" cy="95567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chemeClr val="tx1">
                    <a:lumMod val="75000"/>
                    <a:lumOff val="25000"/>
                  </a:schemeClr>
                </a:solidFill>
                <a:latin typeface="微軟正黑體" panose="020B0604030504040204" pitchFamily="34" charset="-120"/>
              </a:rPr>
              <a:t>探究能力</a:t>
            </a:r>
            <a:endParaRPr kumimoji="0" lang="zh-TW" altLang="en-US" sz="2400" dirty="0">
              <a:solidFill>
                <a:schemeClr val="tx1">
                  <a:lumMod val="75000"/>
                  <a:lumOff val="25000"/>
                </a:schemeClr>
              </a:solidFill>
            </a:endParaRPr>
          </a:p>
        </p:txBody>
      </p:sp>
      <p:sp>
        <p:nvSpPr>
          <p:cNvPr id="25" name="圓角矩形 24"/>
          <p:cNvSpPr/>
          <p:nvPr/>
        </p:nvSpPr>
        <p:spPr>
          <a:xfrm>
            <a:off x="5907088" y="4435475"/>
            <a:ext cx="1570037" cy="95567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chemeClr val="tx1">
                    <a:lumMod val="75000"/>
                    <a:lumOff val="25000"/>
                  </a:schemeClr>
                </a:solidFill>
                <a:latin typeface="微軟正黑體" panose="020B0604030504040204" pitchFamily="34" charset="-120"/>
              </a:rPr>
              <a:t>科學態度與本質</a:t>
            </a:r>
            <a:endParaRPr kumimoji="0" lang="zh-TW" altLang="en-US" sz="2400" dirty="0">
              <a:solidFill>
                <a:schemeClr val="tx1">
                  <a:lumMod val="75000"/>
                  <a:lumOff val="25000"/>
                </a:schemeClr>
              </a:solidFill>
            </a:endParaRPr>
          </a:p>
        </p:txBody>
      </p:sp>
      <p:sp>
        <p:nvSpPr>
          <p:cNvPr id="25616" name="標題 1"/>
          <p:cNvSpPr txBox="1">
            <a:spLocks/>
          </p:cNvSpPr>
          <p:nvPr/>
        </p:nvSpPr>
        <p:spPr bwMode="auto">
          <a:xfrm>
            <a:off x="606425" y="1714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lnSpc>
                <a:spcPct val="90000"/>
              </a:lnSpc>
              <a:spcBef>
                <a:spcPct val="0"/>
              </a:spcBef>
              <a:buClrTx/>
              <a:buSzTx/>
              <a:buFontTx/>
              <a:buNone/>
            </a:pPr>
            <a:r>
              <a:rPr kumimoji="0" lang="zh-TW" altLang="en-US" sz="4000" b="1">
                <a:solidFill>
                  <a:srgbClr val="0070C0"/>
                </a:solidFill>
                <a:latin typeface="微軟正黑體" pitchFamily="34" charset="-120"/>
              </a:rPr>
              <a:t>二、學習重點</a:t>
            </a:r>
            <a:endParaRPr kumimoji="0" lang="zh-TW" altLang="en-US" sz="4000" b="1">
              <a:solidFill>
                <a:srgbClr val="0070C0"/>
              </a:solidFill>
              <a:latin typeface="微軟正黑體" pitchFamily="34" charset="-120"/>
              <a:cs typeface="Arial" pitchFamily="34" charset="0"/>
            </a:endParaRPr>
          </a:p>
        </p:txBody>
      </p:sp>
    </p:spTree>
    <p:extLst>
      <p:ext uri="{BB962C8B-B14F-4D97-AF65-F5344CB8AC3E}">
        <p14:creationId xmlns:p14="http://schemas.microsoft.com/office/powerpoint/2010/main" val="134590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2"/>
          <p:cNvGraphicFramePr>
            <a:graphicFrameLocks noGrp="1"/>
          </p:cNvGraphicFramePr>
          <p:nvPr/>
        </p:nvGraphicFramePr>
        <p:xfrm>
          <a:off x="323850" y="914400"/>
          <a:ext cx="8435975" cy="5399085"/>
        </p:xfrm>
        <a:graphic>
          <a:graphicData uri="http://schemas.openxmlformats.org/drawingml/2006/table">
            <a:tbl>
              <a:tblPr/>
              <a:tblGrid>
                <a:gridCol w="1025525">
                  <a:extLst>
                    <a:ext uri="{9D8B030D-6E8A-4147-A177-3AD203B41FA5}">
                      <a16:colId xmlns="" xmlns:a16="http://schemas.microsoft.com/office/drawing/2014/main" val="20000"/>
                    </a:ext>
                  </a:extLst>
                </a:gridCol>
                <a:gridCol w="2762250">
                  <a:extLst>
                    <a:ext uri="{9D8B030D-6E8A-4147-A177-3AD203B41FA5}">
                      <a16:colId xmlns="" xmlns:a16="http://schemas.microsoft.com/office/drawing/2014/main" val="20001"/>
                    </a:ext>
                  </a:extLst>
                </a:gridCol>
                <a:gridCol w="3611563">
                  <a:extLst>
                    <a:ext uri="{9D8B030D-6E8A-4147-A177-3AD203B41FA5}">
                      <a16:colId xmlns="" xmlns:a16="http://schemas.microsoft.com/office/drawing/2014/main" val="20002"/>
                    </a:ext>
                  </a:extLst>
                </a:gridCol>
                <a:gridCol w="1036637">
                  <a:extLst>
                    <a:ext uri="{9D8B030D-6E8A-4147-A177-3AD203B41FA5}">
                      <a16:colId xmlns="" xmlns:a16="http://schemas.microsoft.com/office/drawing/2014/main" val="20003"/>
                    </a:ext>
                  </a:extLst>
                </a:gridCol>
              </a:tblGrid>
              <a:tr h="463577">
                <a:tc grid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項目</a:t>
                      </a:r>
                    </a:p>
                  </a:txBody>
                  <a:tcPr marT="45723" marB="45723"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FFFC1"/>
                    </a:solidFill>
                  </a:tcPr>
                </a:tc>
                <a:tc h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子項</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FFFC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第一碼</a:t>
                      </a: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FFFC1"/>
                    </a:solidFill>
                  </a:tcPr>
                </a:tc>
                <a:extLst>
                  <a:ext uri="{0D108BD9-81ED-4DB2-BD59-A6C34878D82A}">
                    <a16:rowId xmlns="" xmlns:a16="http://schemas.microsoft.com/office/drawing/2014/main" val="10000"/>
                  </a:ext>
                </a:extLst>
              </a:tr>
              <a:tr h="701082">
                <a:tc grid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科學認知</a:t>
                      </a:r>
                    </a:p>
                  </a:txBody>
                  <a:tcPr marT="45723" marB="45723"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微軟正黑體" pitchFamily="34" charset="-120"/>
                          <a:ea typeface="微軟正黑體" pitchFamily="34" charset="-120"/>
                        </a:rPr>
                        <a:t>記憶、了解、應用、分析、評鑑、創造</a:t>
                      </a:r>
                      <a:endParaRPr kumimoji="0" lang="zh-TW" altLang="en-US" sz="20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5781">
                <a:tc rowSpan="8">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smtClean="0">
                          <a:ln>
                            <a:noFill/>
                          </a:ln>
                          <a:solidFill>
                            <a:srgbClr val="4472C4"/>
                          </a:solidFill>
                          <a:effectLst/>
                          <a:latin typeface="Times New Roman" pitchFamily="18" charset="0"/>
                          <a:ea typeface="微軟正黑體" pitchFamily="34" charset="-120"/>
                          <a:cs typeface="Times New Roman" pitchFamily="18" charset="0"/>
                        </a:rPr>
                        <a:t>探究能力</a:t>
                      </a:r>
                    </a:p>
                  </a:txBody>
                  <a:tcPr marT="45723" marB="45723"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 思考智能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  thinking ability</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r>
                        <a:rPr kumimoji="0" lang="en-US" altLang="zh-TW" sz="2000" b="0"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t</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 </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想像創造</a:t>
                      </a:r>
                      <a:r>
                        <a:rPr kumimoji="0" lang="en-US" altLang="zh-TW"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 (i)</a:t>
                      </a:r>
                      <a:endPar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ti</a:t>
                      </a:r>
                      <a:endParaRPr kumimoji="0" lang="zh-TW" altLang="en-US"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65781">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推理論證</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(r)</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tr</a:t>
                      </a:r>
                      <a:endParaRPr kumimoji="0" lang="zh-TW" altLang="en-US"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65781">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批判思辨 </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(c)</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err="1" smtClean="0">
                          <a:ln>
                            <a:noFill/>
                          </a:ln>
                          <a:solidFill>
                            <a:srgbClr val="0070C0"/>
                          </a:solidFill>
                          <a:effectLst/>
                          <a:latin typeface="Times New Roman" pitchFamily="18" charset="0"/>
                          <a:ea typeface="微軟正黑體" pitchFamily="34" charset="-120"/>
                          <a:cs typeface="Times New Roman" pitchFamily="18" charset="0"/>
                        </a:rPr>
                        <a:t>tc</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65781">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建立模型</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(m)</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tm</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65781">
                <a:tc vMerge="1">
                  <a:txBody>
                    <a:bodyPr/>
                    <a:lstStyle/>
                    <a:p>
                      <a:endParaRPr lang="zh-TW" altLang="en-US"/>
                    </a:p>
                  </a:txBody>
                  <a:tcPr/>
                </a:tc>
                <a:tc rowSpan="4">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問題解決</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problem solving</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r>
                        <a:rPr kumimoji="0" lang="en-US" altLang="zh-TW" sz="2000" b="0"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p</a:t>
                      </a:r>
                      <a:r>
                        <a:rPr kumimoji="0" lang="zh-TW" altLang="en-US" sz="20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觀察與定題</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(o)</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err="1" smtClean="0">
                          <a:ln>
                            <a:noFill/>
                          </a:ln>
                          <a:solidFill>
                            <a:srgbClr val="0070C0"/>
                          </a:solidFill>
                          <a:effectLst/>
                          <a:latin typeface="Times New Roman" pitchFamily="18" charset="0"/>
                          <a:ea typeface="微軟正黑體" pitchFamily="34" charset="-120"/>
                          <a:cs typeface="Times New Roman" pitchFamily="18" charset="0"/>
                        </a:rPr>
                        <a:t>po</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65781">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計劃與執行</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(e)</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err="1" smtClean="0">
                          <a:ln>
                            <a:noFill/>
                          </a:ln>
                          <a:solidFill>
                            <a:srgbClr val="0070C0"/>
                          </a:solidFill>
                          <a:effectLst/>
                          <a:latin typeface="Times New Roman" pitchFamily="18" charset="0"/>
                          <a:ea typeface="微軟正黑體" pitchFamily="34" charset="-120"/>
                          <a:cs typeface="Times New Roman" pitchFamily="18" charset="0"/>
                        </a:rPr>
                        <a:t>pe</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365781">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分析與發現</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pa</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365781">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討論與傳達 </a:t>
                      </a:r>
                      <a:r>
                        <a:rPr kumimoji="0" lang="en-US" altLang="zh-TW"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(c)</a:t>
                      </a:r>
                      <a:endParaRPr kumimoji="0" lang="zh-TW" altLang="en-US" sz="1800" b="0"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pc</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423888">
                <a:tc rowSpan="3" grid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smtClean="0">
                          <a:ln>
                            <a:noFill/>
                          </a:ln>
                          <a:solidFill>
                            <a:srgbClr val="4472C4"/>
                          </a:solidFill>
                          <a:effectLst/>
                          <a:latin typeface="Times New Roman" pitchFamily="18" charset="0"/>
                          <a:ea typeface="微軟正黑體" pitchFamily="34" charset="-120"/>
                          <a:cs typeface="Times New Roman" pitchFamily="18" charset="0"/>
                        </a:rPr>
                        <a:t>科學的態度與本質</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attitude toward science and nature of science</a:t>
                      </a:r>
                      <a:r>
                        <a:rPr kumimoji="0" lang="zh-TW" altLang="en-US" sz="20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a:t>
                      </a:r>
                      <a:r>
                        <a:rPr kumimoji="0" lang="en-US" altLang="zh-TW" sz="2000" b="0"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a</a:t>
                      </a:r>
                      <a:r>
                        <a:rPr kumimoji="0" lang="zh-TW" altLang="en-US" sz="20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a:t>
                      </a:r>
                    </a:p>
                  </a:txBody>
                  <a:tcPr marT="45723" marB="45723"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3" h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培養科學探究的興趣</a:t>
                      </a:r>
                      <a:r>
                        <a:rPr kumimoji="0" lang="en-US" altLang="zh-TW"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(i)</a:t>
                      </a:r>
                      <a:r>
                        <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 </a:t>
                      </a: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ai</a:t>
                      </a:r>
                      <a:endParaRPr kumimoji="0" lang="zh-TW" altLang="en-US"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460402">
                <a:tc gridSpan="2" vMerge="1">
                  <a:txBody>
                    <a:bodyPr/>
                    <a:lstStyle/>
                    <a:p>
                      <a:endParaRPr lang="zh-TW" altLang="en-US"/>
                    </a:p>
                  </a:txBody>
                  <a:tcPr/>
                </a:tc>
                <a:tc hMerge="1"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養成應用科學思考與探究的習慣</a:t>
                      </a:r>
                      <a:r>
                        <a:rPr kumimoji="0" lang="en-US" altLang="zh-TW"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(h)</a:t>
                      </a:r>
                      <a:endPar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rPr>
                        <a:t>ah</a:t>
                      </a:r>
                      <a:endParaRPr kumimoji="0" lang="zh-TW" altLang="en-US" sz="1800" b="1" i="0" u="none" strike="noStrike" cap="none" normalizeH="0" baseline="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423888">
                <a:tc gridSpan="2" vMerge="1">
                  <a:txBody>
                    <a:bodyPr/>
                    <a:lstStyle/>
                    <a:p>
                      <a:endParaRPr lang="zh-TW" altLang="en-US"/>
                    </a:p>
                  </a:txBody>
                  <a:tcPr/>
                </a:tc>
                <a:tc hMerge="1"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認識科學本質</a:t>
                      </a:r>
                      <a:r>
                        <a:rPr kumimoji="0" lang="en-US" altLang="zh-TW"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(n)</a:t>
                      </a:r>
                      <a:endParaRPr kumimoji="0" lang="zh-TW" altLang="en-US" sz="1800" b="0"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rPr>
                        <a:t>an</a:t>
                      </a:r>
                      <a:endParaRPr kumimoji="0" lang="zh-TW" altLang="en-US" sz="1800" b="1" i="0" u="none" strike="noStrike" cap="none" normalizeH="0" baseline="0" dirty="0" smtClean="0">
                        <a:ln>
                          <a:noFill/>
                        </a:ln>
                        <a:solidFill>
                          <a:srgbClr val="0070C0"/>
                        </a:solidFill>
                        <a:effectLst/>
                        <a:latin typeface="Times New Roman" pitchFamily="18" charset="0"/>
                        <a:ea typeface="微軟正黑體" pitchFamily="34" charset="-120"/>
                        <a:cs typeface="Times New Roman" pitchFamily="18" charset="0"/>
                      </a:endParaRPr>
                    </a:p>
                  </a:txBody>
                  <a:tcPr marT="45723" marB="45723" anchor="ctr" horzOverflow="overflow">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bl>
          </a:graphicData>
        </a:graphic>
      </p:graphicFrame>
      <p:sp>
        <p:nvSpPr>
          <p:cNvPr id="3" name="標題 1"/>
          <p:cNvSpPr txBox="1">
            <a:spLocks/>
          </p:cNvSpPr>
          <p:nvPr/>
        </p:nvSpPr>
        <p:spPr bwMode="auto">
          <a:xfrm>
            <a:off x="179512" y="0"/>
            <a:ext cx="87741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lnSpc>
                <a:spcPct val="90000"/>
              </a:lnSpc>
              <a:spcBef>
                <a:spcPct val="0"/>
              </a:spcBef>
              <a:buClrTx/>
              <a:buSzTx/>
              <a:buFontTx/>
              <a:buNone/>
            </a:pPr>
            <a:r>
              <a:rPr kumimoji="0" lang="zh-TW" altLang="en-US" sz="3400" b="1" dirty="0">
                <a:solidFill>
                  <a:srgbClr val="0070C0"/>
                </a:solidFill>
                <a:latin typeface="微軟正黑體" pitchFamily="34" charset="-120"/>
              </a:rPr>
              <a:t>（一）學習表現架構表</a:t>
            </a:r>
            <a:endParaRPr kumimoji="0" lang="zh-TW" altLang="en-US" sz="3400" b="1" dirty="0">
              <a:solidFill>
                <a:schemeClr val="tx1"/>
              </a:solidFill>
              <a:latin typeface="微軟正黑體" pitchFamily="34" charset="-120"/>
            </a:endParaRPr>
          </a:p>
        </p:txBody>
      </p:sp>
    </p:spTree>
    <p:extLst>
      <p:ext uri="{BB962C8B-B14F-4D97-AF65-F5344CB8AC3E}">
        <p14:creationId xmlns:p14="http://schemas.microsoft.com/office/powerpoint/2010/main" val="1049338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bwMode="auto">
          <a:xfrm>
            <a:off x="204788" y="276225"/>
            <a:ext cx="877411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lnSpc>
                <a:spcPct val="90000"/>
              </a:lnSpc>
              <a:spcBef>
                <a:spcPct val="0"/>
              </a:spcBef>
              <a:buClrTx/>
              <a:buSzTx/>
              <a:buFontTx/>
              <a:buNone/>
            </a:pPr>
            <a:r>
              <a:rPr kumimoji="0" lang="zh-TW" altLang="en-US" sz="3400" b="1" dirty="0">
                <a:solidFill>
                  <a:srgbClr val="0070C0"/>
                </a:solidFill>
                <a:latin typeface="微軟正黑體" pitchFamily="34" charset="-120"/>
              </a:rPr>
              <a:t>（二）學習內容架構表</a:t>
            </a:r>
            <a:endParaRPr kumimoji="0" lang="zh-TW" altLang="en-US" sz="3400" b="1" dirty="0">
              <a:solidFill>
                <a:schemeClr val="tx1"/>
              </a:solidFill>
              <a:latin typeface="微軟正黑體" pitchFamily="34" charset="-120"/>
            </a:endParaRPr>
          </a:p>
        </p:txBody>
      </p:sp>
      <p:graphicFrame>
        <p:nvGraphicFramePr>
          <p:cNvPr id="3" name="Group 82"/>
          <p:cNvGraphicFramePr>
            <a:graphicFrameLocks noGrp="1"/>
          </p:cNvGraphicFramePr>
          <p:nvPr/>
        </p:nvGraphicFramePr>
        <p:xfrm>
          <a:off x="552450" y="871538"/>
          <a:ext cx="8091488" cy="5445129"/>
        </p:xfrm>
        <a:graphic>
          <a:graphicData uri="http://schemas.openxmlformats.org/drawingml/2006/table">
            <a:tbl>
              <a:tblPr/>
              <a:tblGrid>
                <a:gridCol w="979488">
                  <a:extLst>
                    <a:ext uri="{9D8B030D-6E8A-4147-A177-3AD203B41FA5}">
                      <a16:colId xmlns="" xmlns:a16="http://schemas.microsoft.com/office/drawing/2014/main" val="20000"/>
                    </a:ext>
                  </a:extLst>
                </a:gridCol>
                <a:gridCol w="1906587">
                  <a:extLst>
                    <a:ext uri="{9D8B030D-6E8A-4147-A177-3AD203B41FA5}">
                      <a16:colId xmlns="" xmlns:a16="http://schemas.microsoft.com/office/drawing/2014/main" val="20001"/>
                    </a:ext>
                  </a:extLst>
                </a:gridCol>
                <a:gridCol w="2752725">
                  <a:extLst>
                    <a:ext uri="{9D8B030D-6E8A-4147-A177-3AD203B41FA5}">
                      <a16:colId xmlns="" xmlns:a16="http://schemas.microsoft.com/office/drawing/2014/main" val="20002"/>
                    </a:ext>
                  </a:extLst>
                </a:gridCol>
                <a:gridCol w="2452688">
                  <a:extLst>
                    <a:ext uri="{9D8B030D-6E8A-4147-A177-3AD203B41FA5}">
                      <a16:colId xmlns="" xmlns:a16="http://schemas.microsoft.com/office/drawing/2014/main" val="20003"/>
                    </a:ext>
                  </a:extLst>
                </a:gridCol>
              </a:tblGrid>
              <a:tr h="457226">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課題</a:t>
                      </a:r>
                    </a:p>
                  </a:txBody>
                  <a:tcPr marT="45723" marB="45723" anchor="ctr" horzOverflow="overflow">
                    <a:lnL w="28575" cap="flat" cmpd="sng" algn="ctr">
                      <a:solidFill>
                        <a:srgbClr val="8F520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F520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A7"/>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跨科概念</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F520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A7"/>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主題</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F520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A7"/>
                    </a:solid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rPr>
                        <a:t>次主題</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28575" cap="flat" cmpd="sng" algn="ctr">
                      <a:solidFill>
                        <a:srgbClr val="8F520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A7"/>
                    </a:solidFill>
                  </a:tcPr>
                </a:tc>
                <a:extLst>
                  <a:ext uri="{0D108BD9-81ED-4DB2-BD59-A6C34878D82A}">
                    <a16:rowId xmlns="" xmlns:a16="http://schemas.microsoft.com/office/drawing/2014/main" val="10000"/>
                  </a:ext>
                </a:extLst>
              </a:tr>
              <a:tr h="335300">
                <a:tc rowSpan="6">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自然界</a:t>
                      </a:r>
                      <a:endPar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的組成</a:t>
                      </a:r>
                      <a:endPar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與特性</a:t>
                      </a:r>
                    </a:p>
                  </a:txBody>
                  <a:tcPr marT="45723" marB="45723" anchor="ctr" horzOverflow="overflow">
                    <a:lnL w="28575" cap="flat" cmpd="sng" algn="ctr">
                      <a:solidFill>
                        <a:srgbClr val="8F52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物質與能量（</a:t>
                      </a:r>
                      <a:r>
                        <a:rPr kumimoji="0" lang="en-US" altLang="zh-TW" sz="1600" b="0" i="0" u="none" strike="noStrike" cap="none" normalizeH="0" baseline="0" dirty="0" err="1" smtClean="0">
                          <a:ln>
                            <a:noFill/>
                          </a:ln>
                          <a:solidFill>
                            <a:srgbClr val="000000"/>
                          </a:solidFill>
                          <a:effectLst/>
                          <a:latin typeface="微軟正黑體" pitchFamily="34" charset="-120"/>
                          <a:ea typeface="微軟正黑體" pitchFamily="34" charset="-120"/>
                        </a:rPr>
                        <a:t>INa</a:t>
                      </a: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物質的組成與特性（</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Aa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Ab</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35300">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能量的形態與流動（</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Ba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Bb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Bc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Bd</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35300">
                <a:tc vMerge="1">
                  <a:txBody>
                    <a:bodyPr/>
                    <a:lstStyle/>
                    <a:p>
                      <a:endParaRPr lang="zh-TW" altLang="en-US"/>
                    </a:p>
                  </a:txBody>
                  <a:tcPr/>
                </a:tc>
                <a:tc row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構造與功能（</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INb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物質的構造與功能（</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Ca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Cb</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35300">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生物的構造與功能（</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D</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Da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Db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Dc</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36570">
                <a:tc vMerge="1">
                  <a:txBody>
                    <a:bodyPr/>
                    <a:lstStyle/>
                    <a:p>
                      <a:endParaRPr lang="zh-TW" altLang="en-US"/>
                    </a:p>
                  </a:txBody>
                  <a:tcPr/>
                </a:tc>
                <a:tc row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系統與尺度（</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INc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物質系統（</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E</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Ea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Eb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Ec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Ed</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35300">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地球環境（</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F</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Fa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Fb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Fc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Fd</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35300">
                <a:tc rowSpan="6">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自然界</a:t>
                      </a:r>
                      <a:endPar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的現象</a:t>
                      </a:r>
                      <a:endPar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、規律</a:t>
                      </a:r>
                      <a:endPar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與作用</a:t>
                      </a:r>
                    </a:p>
                  </a:txBody>
                  <a:tcPr marT="45723" marB="45723" anchor="ctr" horzOverflow="overflow">
                    <a:lnL w="28575" cap="flat" cmpd="sng" algn="ctr">
                      <a:solidFill>
                        <a:srgbClr val="8F52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改變與穩定（</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INd</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演化與延續（</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G</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Ga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Gb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Gc</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35300">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地球的歷史（</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H</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Ha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Hb</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35300">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變動的地球（</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Id</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36570">
                <a:tc vMerge="1">
                  <a:txBody>
                    <a:bodyPr/>
                    <a:lstStyle/>
                    <a:p>
                      <a:endParaRPr lang="zh-TW" altLang="en-US"/>
                    </a:p>
                  </a:txBody>
                  <a:tcPr/>
                </a:tc>
                <a:tc rowSpan="3">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交互作用（</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INe</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物質的反應、平衡與製造（</a:t>
                      </a:r>
                      <a:r>
                        <a:rPr kumimoji="0" lang="en-US" altLang="zh-TW" sz="1400" b="0" i="0" u="none" strike="noStrike" cap="none" normalizeH="0" baseline="0" smtClean="0">
                          <a:ln>
                            <a:noFill/>
                          </a:ln>
                          <a:solidFill>
                            <a:srgbClr val="000000"/>
                          </a:solidFill>
                          <a:effectLst/>
                          <a:latin typeface="微軟正黑體" pitchFamily="34" charset="-120"/>
                          <a:ea typeface="微軟正黑體" pitchFamily="34" charset="-120"/>
                        </a:rPr>
                        <a:t>J</a:t>
                      </a: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Ja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Jb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Jc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Jd</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Je</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Jf</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335300">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自然界的現象與交互作用（</a:t>
                      </a:r>
                      <a:r>
                        <a:rPr kumimoji="0" lang="en-US" altLang="zh-TW" sz="1400" b="0" i="0" u="none" strike="noStrike" cap="none" normalizeH="0" baseline="0" smtClean="0">
                          <a:ln>
                            <a:noFill/>
                          </a:ln>
                          <a:solidFill>
                            <a:srgbClr val="000000"/>
                          </a:solidFill>
                          <a:effectLst/>
                          <a:latin typeface="微軟正黑體" pitchFamily="34" charset="-120"/>
                          <a:ea typeface="微軟正黑體" pitchFamily="34" charset="-120"/>
                        </a:rPr>
                        <a:t>K</a:t>
                      </a: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Ka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Kb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Kc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Kd</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Ke</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35300">
                <a:tc vMerge="1">
                  <a:txBody>
                    <a:bodyPr/>
                    <a:lstStyle/>
                    <a:p>
                      <a:endParaRPr lang="zh-TW" altLang="en-US"/>
                    </a:p>
                  </a:txBody>
                  <a:tcPr/>
                </a:tc>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生物與環境（</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L</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La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Lb</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579153">
                <a:tc rowSpan="2">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自然界的永續發展</a:t>
                      </a:r>
                    </a:p>
                  </a:txBody>
                  <a:tcPr marT="45723" marB="45723" anchor="ctr" horzOverflow="overflow">
                    <a:lnL w="28575" cap="flat" cmpd="sng" algn="ctr">
                      <a:solidFill>
                        <a:srgbClr val="8F520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F520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科學與生活（</a:t>
                      </a:r>
                      <a:r>
                        <a:rPr kumimoji="0" lang="en-US" altLang="zh-TW" sz="1400" b="0" i="0" u="none" strike="noStrike" cap="none" normalizeH="0" baseline="0" smtClean="0">
                          <a:ln>
                            <a:noFill/>
                          </a:ln>
                          <a:solidFill>
                            <a:srgbClr val="000000"/>
                          </a:solidFill>
                          <a:effectLst/>
                          <a:latin typeface="微軟正黑體" pitchFamily="34" charset="-120"/>
                          <a:ea typeface="微軟正黑體" pitchFamily="34" charset="-120"/>
                        </a:rPr>
                        <a:t>INf</a:t>
                      </a: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科學、科技、社會與人文（</a:t>
                      </a:r>
                      <a:r>
                        <a:rPr kumimoji="0" lang="en-US" altLang="zh-TW" sz="1400" b="0" i="0" u="none" strike="noStrike" cap="none" normalizeH="0" baseline="0" smtClean="0">
                          <a:ln>
                            <a:noFill/>
                          </a:ln>
                          <a:solidFill>
                            <a:srgbClr val="000000"/>
                          </a:solidFill>
                          <a:effectLst/>
                          <a:latin typeface="微軟正黑體" pitchFamily="34" charset="-120"/>
                          <a:ea typeface="微軟正黑體" pitchFamily="34" charset="-120"/>
                        </a:rPr>
                        <a:t>M</a:t>
                      </a: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Ma</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Mb</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Mc</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Md</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Me</a:t>
                      </a:r>
                      <a:endPar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382610">
                <a:tc vMerge="1">
                  <a:txBody>
                    <a:bodyPr/>
                    <a:lstStyle/>
                    <a:p>
                      <a:endParaRPr lang="zh-TW" altLang="en-US"/>
                    </a:p>
                  </a:txBody>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資源與永續性（</a:t>
                      </a:r>
                      <a:r>
                        <a:rPr kumimoji="0" lang="en-US" altLang="zh-TW" sz="1400" b="0" i="0" u="none" strike="noStrike" cap="none" normalizeH="0" baseline="0" smtClean="0">
                          <a:ln>
                            <a:noFill/>
                          </a:ln>
                          <a:solidFill>
                            <a:srgbClr val="000000"/>
                          </a:solidFill>
                          <a:effectLst/>
                          <a:latin typeface="微軟正黑體" pitchFamily="34" charset="-120"/>
                          <a:ea typeface="微軟正黑體" pitchFamily="34" charset="-120"/>
                        </a:rPr>
                        <a:t>INg</a:t>
                      </a:r>
                      <a:r>
                        <a:rPr kumimoji="0" lang="zh-TW" altLang="en-US" sz="14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F520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資源與永續發展（</a:t>
                      </a:r>
                      <a:r>
                        <a:rPr kumimoji="0" lang="en-US" altLang="zh-TW" sz="1600" b="0" i="0" u="none" strike="noStrike" cap="none" normalizeH="0" baseline="0" smtClean="0">
                          <a:ln>
                            <a:noFill/>
                          </a:ln>
                          <a:solidFill>
                            <a:srgbClr val="000000"/>
                          </a:solidFill>
                          <a:effectLst/>
                          <a:latin typeface="微軟正黑體" pitchFamily="34" charset="-120"/>
                          <a:ea typeface="微軟正黑體" pitchFamily="34" charset="-120"/>
                        </a:rPr>
                        <a:t>N</a:t>
                      </a:r>
                      <a:r>
                        <a:rPr kumimoji="0" lang="zh-TW" altLang="en-US" sz="1600" b="0" i="0" u="none" strike="noStrike" cap="none" normalizeH="0" baseline="0" smtClean="0">
                          <a:ln>
                            <a:noFill/>
                          </a:ln>
                          <a:solidFill>
                            <a:srgbClr val="000000"/>
                          </a:solidFill>
                          <a:effectLst/>
                          <a:latin typeface="微軟正黑體" pitchFamily="34" charset="-120"/>
                          <a:ea typeface="微軟正黑體" pitchFamily="34" charset="-12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F520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1pPr>
                      <a:lvl2pPr marL="742950" indent="-285750">
                        <a:spcBef>
                          <a:spcPct val="20000"/>
                        </a:spcBef>
                        <a:buClr>
                          <a:schemeClr val="accent1"/>
                        </a:buClr>
                        <a:buSzPct val="76000"/>
                        <a:buFont typeface="Wingdings 2" pitchFamily="18" charset="2"/>
                        <a:defRPr sz="2000">
                          <a:solidFill>
                            <a:schemeClr val="tx2"/>
                          </a:solidFill>
                          <a:latin typeface="Century Gothic" pitchFamily="34" charset="0"/>
                          <a:ea typeface="微軟正黑體" pitchFamily="34" charset="-120"/>
                        </a:defRPr>
                      </a:lvl2pPr>
                      <a:lvl3pPr marL="1143000" indent="-228600">
                        <a:spcBef>
                          <a:spcPct val="20000"/>
                        </a:spcBef>
                        <a:buClr>
                          <a:schemeClr val="accent1"/>
                        </a:buClr>
                        <a:buSzPct val="76000"/>
                        <a:buFont typeface="Wingdings 2" pitchFamily="18" charset="2"/>
                        <a:defRPr>
                          <a:solidFill>
                            <a:schemeClr val="tx2"/>
                          </a:solidFill>
                          <a:latin typeface="Century Gothic" pitchFamily="34" charset="0"/>
                          <a:ea typeface="微軟正黑體" pitchFamily="34" charset="-120"/>
                        </a:defRPr>
                      </a:lvl3pPr>
                      <a:lvl4pPr marL="1600200" indent="-228600">
                        <a:spcBef>
                          <a:spcPct val="20000"/>
                        </a:spcBef>
                        <a:buClr>
                          <a:schemeClr val="accent1"/>
                        </a:buClr>
                        <a:buSzPct val="76000"/>
                        <a:buFont typeface="Wingdings 2" pitchFamily="18" charset="2"/>
                        <a:defRPr sz="1600">
                          <a:solidFill>
                            <a:schemeClr val="tx2"/>
                          </a:solidFill>
                          <a:latin typeface="Century Gothic" pitchFamily="34" charset="0"/>
                          <a:ea typeface="微軟正黑體" pitchFamily="34" charset="-120"/>
                        </a:defRPr>
                      </a:lvl4pPr>
                      <a:lvl5pPr marL="2057400" indent="-228600">
                        <a:spcBef>
                          <a:spcPct val="20000"/>
                        </a:spcBef>
                        <a:buClr>
                          <a:schemeClr val="accent1"/>
                        </a:buClr>
                        <a:buSzPct val="76000"/>
                        <a:buFont typeface="Wingdings 2" pitchFamily="18" charset="2"/>
                        <a:defRPr sz="1400">
                          <a:solidFill>
                            <a:schemeClr val="tx2"/>
                          </a:solidFill>
                          <a:latin typeface="Century Gothic" pitchFamily="34" charset="0"/>
                          <a:ea typeface="微軟正黑體" pitchFamily="34" charset="-120"/>
                        </a:defRPr>
                      </a:lvl5pPr>
                      <a:lvl6pPr marL="25146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6pPr>
                      <a:lvl7pPr marL="29718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7pPr>
                      <a:lvl8pPr marL="34290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8pPr>
                      <a:lvl9pPr marL="3886200" indent="-228600" fontAlgn="base">
                        <a:spcBef>
                          <a:spcPct val="20000"/>
                        </a:spcBef>
                        <a:spcAft>
                          <a:spcPct val="0"/>
                        </a:spcAft>
                        <a:buClr>
                          <a:schemeClr val="accent1"/>
                        </a:buClr>
                        <a:buSzPct val="76000"/>
                        <a:buFont typeface="Wingdings 2" pitchFamily="18" charset="2"/>
                        <a:defRPr sz="1400">
                          <a:solidFill>
                            <a:schemeClr val="tx2"/>
                          </a:solidFill>
                          <a:latin typeface="Century Gothic" pitchFamily="34" charset="0"/>
                          <a:ea typeface="微軟正黑體"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微軟正黑體" pitchFamily="34" charset="-120"/>
                          <a:ea typeface="微軟正黑體" pitchFamily="34" charset="-120"/>
                        </a:rPr>
                        <a:t>Na</a:t>
                      </a: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dirty="0" err="1" smtClean="0">
                          <a:ln>
                            <a:noFill/>
                          </a:ln>
                          <a:solidFill>
                            <a:srgbClr val="000000"/>
                          </a:solidFill>
                          <a:effectLst/>
                          <a:latin typeface="微軟正黑體" pitchFamily="34" charset="-120"/>
                          <a:ea typeface="微軟正黑體" pitchFamily="34" charset="-120"/>
                        </a:rPr>
                        <a:t>Nb</a:t>
                      </a:r>
                      <a:r>
                        <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rPr>
                        <a:t>、</a:t>
                      </a:r>
                      <a:r>
                        <a:rPr kumimoji="0" lang="en-US" altLang="zh-TW" sz="1600" b="0" i="0" u="none" strike="noStrike" cap="none" normalizeH="0" baseline="0" dirty="0" err="1" smtClean="0">
                          <a:ln>
                            <a:noFill/>
                          </a:ln>
                          <a:solidFill>
                            <a:srgbClr val="000000"/>
                          </a:solidFill>
                          <a:effectLst/>
                          <a:latin typeface="微軟正黑體" pitchFamily="34" charset="-120"/>
                          <a:ea typeface="微軟正黑體" pitchFamily="34" charset="-120"/>
                        </a:rPr>
                        <a:t>Nc</a:t>
                      </a:r>
                      <a:endParaRPr kumimoji="0" lang="zh-TW" altLang="en-US" sz="1600" b="0" i="0" u="none" strike="noStrike" cap="none" normalizeH="0" baseline="0" dirty="0" smtClean="0">
                        <a:ln>
                          <a:noFill/>
                        </a:ln>
                        <a:solidFill>
                          <a:srgbClr val="000000"/>
                        </a:solidFill>
                        <a:effectLst/>
                        <a:latin typeface="微軟正黑體" pitchFamily="34" charset="-120"/>
                        <a:ea typeface="微軟正黑體" pitchFamily="34"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rgbClr val="8F520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F520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405120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828675" y="793750"/>
            <a:ext cx="8091488" cy="1509713"/>
          </a:xfrm>
          <a:prstGeom prst="roundRect">
            <a:avLst>
              <a:gd name="adj" fmla="val 10000"/>
            </a:avLst>
          </a:prstGeom>
          <a:solidFill>
            <a:schemeClr val="bg1"/>
          </a:solidFill>
          <a:ln w="38100">
            <a:solidFill>
              <a:schemeClr val="bg1">
                <a:lumMod val="95000"/>
              </a:schemeClr>
            </a:solidFill>
          </a:ln>
          <a:effectLst>
            <a:outerShdw blurRad="50800" dist="76200" dir="2700000" algn="tl" rotWithShape="0">
              <a:schemeClr val="tx1">
                <a:lumMod val="50000"/>
                <a:lumOff val="50000"/>
                <a:alpha val="40000"/>
              </a:scheme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fontAlgn="auto">
              <a:spcBef>
                <a:spcPts val="0"/>
              </a:spcBef>
              <a:spcAft>
                <a:spcPts val="0"/>
              </a:spcAft>
              <a:defRPr/>
            </a:pPr>
            <a:endParaRPr kumimoji="0" lang="zh-TW" altLang="en-US" dirty="0"/>
          </a:p>
        </p:txBody>
      </p:sp>
      <p:sp>
        <p:nvSpPr>
          <p:cNvPr id="15" name="圓角矩形 14"/>
          <p:cNvSpPr/>
          <p:nvPr/>
        </p:nvSpPr>
        <p:spPr>
          <a:xfrm>
            <a:off x="828675" y="2374900"/>
            <a:ext cx="8091488" cy="1920875"/>
          </a:xfrm>
          <a:prstGeom prst="roundRect">
            <a:avLst>
              <a:gd name="adj" fmla="val 10000"/>
            </a:avLst>
          </a:prstGeom>
          <a:solidFill>
            <a:schemeClr val="bg1"/>
          </a:solidFill>
          <a:ln w="38100">
            <a:solidFill>
              <a:schemeClr val="bg1">
                <a:lumMod val="95000"/>
              </a:schemeClr>
            </a:solidFill>
          </a:ln>
          <a:effectLst>
            <a:outerShdw blurRad="50800" dist="76200" dir="2700000" algn="tl" rotWithShape="0">
              <a:schemeClr val="tx1">
                <a:lumMod val="50000"/>
                <a:lumOff val="50000"/>
                <a:alpha val="40000"/>
              </a:scheme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fontAlgn="auto">
              <a:spcBef>
                <a:spcPts val="0"/>
              </a:spcBef>
              <a:spcAft>
                <a:spcPts val="0"/>
              </a:spcAft>
              <a:defRPr/>
            </a:pPr>
            <a:endParaRPr kumimoji="0" lang="zh-TW" altLang="en-US" dirty="0"/>
          </a:p>
        </p:txBody>
      </p:sp>
      <p:sp>
        <p:nvSpPr>
          <p:cNvPr id="13" name="圓角矩形 12"/>
          <p:cNvSpPr/>
          <p:nvPr/>
        </p:nvSpPr>
        <p:spPr>
          <a:xfrm>
            <a:off x="828675" y="4402138"/>
            <a:ext cx="8091488" cy="1878012"/>
          </a:xfrm>
          <a:prstGeom prst="roundRect">
            <a:avLst>
              <a:gd name="adj" fmla="val 10000"/>
            </a:avLst>
          </a:prstGeom>
          <a:solidFill>
            <a:schemeClr val="bg1"/>
          </a:solidFill>
          <a:ln w="38100">
            <a:solidFill>
              <a:schemeClr val="bg1">
                <a:lumMod val="95000"/>
              </a:schemeClr>
            </a:solidFill>
          </a:ln>
          <a:effectLst>
            <a:outerShdw blurRad="50800" dist="76200" dir="2700000" algn="tl" rotWithShape="0">
              <a:schemeClr val="tx1">
                <a:lumMod val="50000"/>
                <a:lumOff val="50000"/>
                <a:alpha val="40000"/>
              </a:scheme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pPr fontAlgn="auto">
              <a:spcBef>
                <a:spcPts val="0"/>
              </a:spcBef>
              <a:spcAft>
                <a:spcPts val="0"/>
              </a:spcAft>
              <a:defRPr/>
            </a:pPr>
            <a:endParaRPr kumimoji="0" lang="zh-TW" altLang="en-US" dirty="0"/>
          </a:p>
        </p:txBody>
      </p:sp>
      <p:sp>
        <p:nvSpPr>
          <p:cNvPr id="44034" name="標題 1"/>
          <p:cNvSpPr>
            <a:spLocks noGrp="1"/>
          </p:cNvSpPr>
          <p:nvPr>
            <p:ph type="title"/>
          </p:nvPr>
        </p:nvSpPr>
        <p:spPr>
          <a:xfrm>
            <a:off x="633413" y="-26988"/>
            <a:ext cx="7886700" cy="1130301"/>
          </a:xfrm>
        </p:spPr>
        <p:txBody>
          <a:bodyPr rtlCol="0">
            <a:normAutofit/>
          </a:bodyPr>
          <a:lstStyle/>
          <a:p>
            <a:pPr algn="ctr" eaLnBrk="1" fontAlgn="auto" hangingPunct="1">
              <a:spcAft>
                <a:spcPts val="0"/>
              </a:spcAft>
              <a:defRPr/>
            </a:pPr>
            <a:r>
              <a:rPr lang="zh-TW" altLang="en-US" b="1" kern="0" dirty="0" smtClean="0">
                <a:solidFill>
                  <a:srgbClr val="0070C0"/>
                </a:solidFill>
                <a:latin typeface="微軟正黑體" panose="020B0604030504040204" pitchFamily="34" charset="-120"/>
                <a:cs typeface="Arial"/>
              </a:rPr>
              <a:t>自然領綱實施要點</a:t>
            </a:r>
            <a:r>
              <a:rPr lang="en-US" altLang="zh-TW" b="1" kern="0" dirty="0" smtClean="0">
                <a:solidFill>
                  <a:srgbClr val="0070C0"/>
                </a:solidFill>
                <a:latin typeface="微軟正黑體" panose="020B0604030504040204" pitchFamily="34" charset="-120"/>
                <a:cs typeface="Arial"/>
              </a:rPr>
              <a:t>(1)</a:t>
            </a:r>
            <a:endParaRPr lang="zh-TW" altLang="en-US" b="1" kern="0" dirty="0">
              <a:solidFill>
                <a:srgbClr val="0070C0"/>
              </a:solidFill>
              <a:latin typeface="微軟正黑體" panose="020B0604030504040204" pitchFamily="34" charset="-120"/>
              <a:cs typeface="Arial"/>
            </a:endParaRPr>
          </a:p>
        </p:txBody>
      </p:sp>
      <p:sp>
        <p:nvSpPr>
          <p:cNvPr id="44035" name="內容版面配置區 2"/>
          <p:cNvSpPr>
            <a:spLocks noGrp="1"/>
          </p:cNvSpPr>
          <p:nvPr>
            <p:ph idx="1"/>
          </p:nvPr>
        </p:nvSpPr>
        <p:spPr>
          <a:xfrm>
            <a:off x="1020763" y="817563"/>
            <a:ext cx="7899400" cy="5827712"/>
          </a:xfrm>
        </p:spPr>
        <p:txBody>
          <a:bodyPr rtlCol="0">
            <a:normAutofit fontScale="92500" lnSpcReduction="10000"/>
          </a:bodyPr>
          <a:lstStyle/>
          <a:p>
            <a:pPr marL="0" indent="0" eaLnBrk="1" fontAlgn="auto" hangingPunct="1">
              <a:lnSpc>
                <a:spcPct val="130000"/>
              </a:lnSpc>
              <a:spcAft>
                <a:spcPts val="0"/>
              </a:spcAft>
              <a:buFont typeface="Wingdings 2" pitchFamily="18" charset="2"/>
              <a:buNone/>
              <a:defRPr/>
            </a:pPr>
            <a:r>
              <a:rPr lang="zh-TW" altLang="en-US" sz="3300" b="1" dirty="0" smtClean="0">
                <a:solidFill>
                  <a:schemeClr val="accent2"/>
                </a:solidFill>
                <a:latin typeface="微軟正黑體" panose="020B0604030504040204" pitchFamily="34" charset="-120"/>
              </a:rPr>
              <a:t>一、課程發展</a:t>
            </a:r>
            <a:endParaRPr lang="en-US" altLang="zh-TW" sz="3300" b="1" dirty="0" smtClean="0">
              <a:solidFill>
                <a:schemeClr val="accent2"/>
              </a:solidFill>
              <a:latin typeface="微軟正黑體" panose="020B0604030504040204" pitchFamily="34" charset="-120"/>
            </a:endParaRPr>
          </a:p>
          <a:p>
            <a:pPr marL="0" indent="0" eaLnBrk="1" fontAlgn="auto" hangingPunct="1">
              <a:lnSpc>
                <a:spcPct val="130000"/>
              </a:lnSpc>
              <a:spcAft>
                <a:spcPts val="0"/>
              </a:spcAft>
              <a:buFont typeface="Wingdings 2" pitchFamily="18" charset="2"/>
              <a:buNone/>
              <a:defRPr/>
            </a:pPr>
            <a:r>
              <a:rPr lang="zh-TW" altLang="en-US" sz="2600" dirty="0" smtClean="0">
                <a:latin typeface="微軟正黑體" panose="020B0604030504040204" pitchFamily="34" charset="-120"/>
              </a:rPr>
              <a:t>引導自主學習、科際統整、彈性課程專業發展、探究與實作課程、議題融入、</a:t>
            </a:r>
            <a:r>
              <a:rPr lang="zh-TW" altLang="en-US" sz="2600" dirty="0" smtClean="0">
                <a:solidFill>
                  <a:srgbClr val="FF0000"/>
                </a:solidFill>
                <a:latin typeface="微軟正黑體" panose="020B0604030504040204" pitchFamily="34" charset="-120"/>
              </a:rPr>
              <a:t>跨科內容須佔時數的</a:t>
            </a:r>
            <a:r>
              <a:rPr lang="en-US" altLang="zh-TW" sz="2600" dirty="0" smtClean="0">
                <a:solidFill>
                  <a:srgbClr val="FF0000"/>
                </a:solidFill>
                <a:latin typeface="微軟正黑體" panose="020B0604030504040204" pitchFamily="34" charset="-120"/>
              </a:rPr>
              <a:t>1/6</a:t>
            </a:r>
            <a:r>
              <a:rPr lang="zh-TW" altLang="en-US" sz="2600" dirty="0" smtClean="0">
                <a:solidFill>
                  <a:srgbClr val="FF0000"/>
                </a:solidFill>
                <a:latin typeface="微軟正黑體" panose="020B0604030504040204" pitchFamily="34" charset="-120"/>
              </a:rPr>
              <a:t>。</a:t>
            </a:r>
            <a:endParaRPr lang="en-US" altLang="zh-TW" sz="2600" dirty="0" smtClean="0">
              <a:solidFill>
                <a:srgbClr val="FF0000"/>
              </a:solidFill>
              <a:latin typeface="微軟正黑體" panose="020B0604030504040204" pitchFamily="34" charset="-120"/>
            </a:endParaRPr>
          </a:p>
          <a:p>
            <a:pPr marL="0" indent="0" eaLnBrk="1" fontAlgn="auto" hangingPunct="1">
              <a:lnSpc>
                <a:spcPct val="130000"/>
              </a:lnSpc>
              <a:spcAft>
                <a:spcPts val="0"/>
              </a:spcAft>
              <a:buFont typeface="Wingdings 2" pitchFamily="18" charset="2"/>
              <a:buNone/>
              <a:defRPr/>
            </a:pPr>
            <a:r>
              <a:rPr lang="zh-TW" altLang="en-US" sz="3300" b="1" dirty="0" smtClean="0">
                <a:solidFill>
                  <a:schemeClr val="accent2"/>
                </a:solidFill>
                <a:latin typeface="微軟正黑體" panose="020B0604030504040204" pitchFamily="34" charset="-120"/>
              </a:rPr>
              <a:t>二、教材編選</a:t>
            </a:r>
            <a:endParaRPr lang="en-US" altLang="zh-TW" sz="3300" b="1" dirty="0" smtClean="0">
              <a:solidFill>
                <a:schemeClr val="accent2"/>
              </a:solidFill>
              <a:latin typeface="微軟正黑體" panose="020B0604030504040204" pitchFamily="34" charset="-120"/>
            </a:endParaRPr>
          </a:p>
          <a:p>
            <a:pPr marL="0" indent="0" eaLnBrk="1" fontAlgn="auto" hangingPunct="1">
              <a:lnSpc>
                <a:spcPct val="130000"/>
              </a:lnSpc>
              <a:spcAft>
                <a:spcPts val="0"/>
              </a:spcAft>
              <a:buFont typeface="Wingdings 2" pitchFamily="18" charset="2"/>
              <a:buNone/>
              <a:defRPr/>
            </a:pPr>
            <a:r>
              <a:rPr lang="zh-TW" altLang="en-US" sz="2600" dirty="0" smtClean="0">
                <a:latin typeface="微軟正黑體" panose="020B0604030504040204" pitchFamily="34" charset="-120"/>
              </a:rPr>
              <a:t>參考課程手冊，注意性平與族群意涵的圖像，融入科學史與科學家簡介，示範實驗、思考實驗、動手做、戶外教學，</a:t>
            </a:r>
            <a:r>
              <a:rPr lang="en-US" altLang="zh-TW" sz="2600" dirty="0" smtClean="0">
                <a:solidFill>
                  <a:srgbClr val="FF0000"/>
                </a:solidFill>
                <a:latin typeface="微軟正黑體" panose="020B0604030504040204" pitchFamily="34" charset="-120"/>
              </a:rPr>
              <a:t>1/3</a:t>
            </a:r>
            <a:r>
              <a:rPr lang="zh-TW" altLang="en-US" sz="2600" dirty="0" smtClean="0">
                <a:solidFill>
                  <a:srgbClr val="FF0000"/>
                </a:solidFill>
                <a:latin typeface="微軟正黑體" panose="020B0604030504040204" pitchFamily="34" charset="-120"/>
              </a:rPr>
              <a:t>教學節數為實作體驗課</a:t>
            </a:r>
            <a:r>
              <a:rPr lang="zh-TW" altLang="en-US" sz="2600" dirty="0" smtClean="0">
                <a:latin typeface="微軟正黑體" panose="020B0604030504040204" pitchFamily="34" charset="-120"/>
              </a:rPr>
              <a:t>。</a:t>
            </a:r>
            <a:endParaRPr lang="en-US" altLang="zh-TW" sz="2600" dirty="0" smtClean="0">
              <a:latin typeface="微軟正黑體" panose="020B0604030504040204" pitchFamily="34" charset="-120"/>
            </a:endParaRPr>
          </a:p>
          <a:p>
            <a:pPr marL="0" indent="0" eaLnBrk="1" fontAlgn="auto" hangingPunct="1">
              <a:lnSpc>
                <a:spcPct val="130000"/>
              </a:lnSpc>
              <a:spcAft>
                <a:spcPts val="0"/>
              </a:spcAft>
              <a:buFont typeface="Wingdings 2" pitchFamily="18" charset="2"/>
              <a:buNone/>
              <a:defRPr/>
            </a:pPr>
            <a:r>
              <a:rPr lang="zh-TW" altLang="en-US" sz="3300" b="1" dirty="0" smtClean="0">
                <a:solidFill>
                  <a:schemeClr val="accent2"/>
                </a:solidFill>
                <a:latin typeface="微軟正黑體" panose="020B0604030504040204" pitchFamily="34" charset="-120"/>
              </a:rPr>
              <a:t>三、教學實施</a:t>
            </a:r>
            <a:endParaRPr lang="en-US" altLang="zh-TW" sz="3300" b="1" dirty="0" smtClean="0">
              <a:solidFill>
                <a:schemeClr val="accent2"/>
              </a:solidFill>
              <a:latin typeface="微軟正黑體" panose="020B0604030504040204" pitchFamily="34" charset="-120"/>
            </a:endParaRPr>
          </a:p>
          <a:p>
            <a:pPr marL="0" indent="0" eaLnBrk="1" fontAlgn="auto" hangingPunct="1">
              <a:lnSpc>
                <a:spcPct val="130000"/>
              </a:lnSpc>
              <a:spcAft>
                <a:spcPts val="0"/>
              </a:spcAft>
              <a:buFont typeface="Wingdings 2" pitchFamily="18" charset="2"/>
              <a:buNone/>
              <a:defRPr/>
            </a:pPr>
            <a:r>
              <a:rPr lang="zh-TW" altLang="en-US" sz="2600" dirty="0" smtClean="0">
                <a:solidFill>
                  <a:srgbClr val="FF0000"/>
                </a:solidFill>
                <a:latin typeface="微軟正黑體" panose="020B0604030504040204" pitchFamily="34" charset="-120"/>
              </a:rPr>
              <a:t>問題解決能力、探究能力、合作學習</a:t>
            </a:r>
            <a:r>
              <a:rPr lang="zh-TW" altLang="en-US" sz="2600" dirty="0" smtClean="0">
                <a:latin typeface="微軟正黑體" panose="020B0604030504040204" pitchFamily="34" charset="-120"/>
              </a:rPr>
              <a:t>、個人學習為教學設計導向、生活經驗、可彈性調整教科書單元、科學演繹與歸納、參考課程計畫、訂定學習評量計畫。</a:t>
            </a:r>
            <a:endParaRPr lang="en-US" altLang="zh-TW" sz="2600" dirty="0" smtClean="0">
              <a:latin typeface="微軟正黑體" panose="020B0604030504040204" pitchFamily="34" charset="-120"/>
            </a:endParaRPr>
          </a:p>
        </p:txBody>
      </p:sp>
      <p:sp>
        <p:nvSpPr>
          <p:cNvPr id="389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r>
              <a:rPr lang="en-US" altLang="zh-TW" sz="1200" smtClean="0">
                <a:solidFill>
                  <a:srgbClr val="FEFEFE"/>
                </a:solidFill>
              </a:rPr>
              <a:t>42</a:t>
            </a:r>
            <a:endParaRPr lang="zh-TW" altLang="en-US" sz="1200" smtClean="0">
              <a:solidFill>
                <a:srgbClr val="FEFEFE"/>
              </a:solidFill>
            </a:endParaRPr>
          </a:p>
        </p:txBody>
      </p:sp>
      <p:sp>
        <p:nvSpPr>
          <p:cNvPr id="38920" name="文字方塊 2"/>
          <p:cNvSpPr txBox="1">
            <a:spLocks noChangeArrowheads="1"/>
          </p:cNvSpPr>
          <p:nvPr/>
        </p:nvSpPr>
        <p:spPr bwMode="auto">
          <a:xfrm>
            <a:off x="7407275" y="733425"/>
            <a:ext cx="41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hangingPunct="1">
              <a:spcBef>
                <a:spcPct val="0"/>
              </a:spcBef>
              <a:buClrTx/>
              <a:buSzTx/>
              <a:buFontTx/>
              <a:buNone/>
            </a:pPr>
            <a:endParaRPr kumimoji="0" lang="zh-TW" altLang="en-US" sz="1800">
              <a:solidFill>
                <a:schemeClr val="tx1"/>
              </a:solidFill>
            </a:endParaRPr>
          </a:p>
        </p:txBody>
      </p:sp>
    </p:spTree>
    <p:extLst>
      <p:ext uri="{BB962C8B-B14F-4D97-AF65-F5344CB8AC3E}">
        <p14:creationId xmlns:p14="http://schemas.microsoft.com/office/powerpoint/2010/main" val="3855208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422</TotalTime>
  <Words>2645</Words>
  <Application>Microsoft Office PowerPoint</Application>
  <PresentationFormat>如螢幕大小 (4:3)</PresentationFormat>
  <Paragraphs>377</Paragraphs>
  <Slides>28</Slides>
  <Notes>10</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匯合</vt:lpstr>
      <vt:lpstr>宜蘭縣國教輔導團 鄉鎮巡迴服務 自然科學領域</vt:lpstr>
      <vt:lpstr>巡迴服務重點</vt:lpstr>
      <vt:lpstr>PowerPoint 簡報</vt:lpstr>
      <vt:lpstr>PowerPoint 簡報</vt:lpstr>
      <vt:lpstr>PowerPoint 簡報</vt:lpstr>
      <vt:lpstr>PowerPoint 簡報</vt:lpstr>
      <vt:lpstr>PowerPoint 簡報</vt:lpstr>
      <vt:lpstr>PowerPoint 簡報</vt:lpstr>
      <vt:lpstr>自然領綱實施要點(1)</vt:lpstr>
      <vt:lpstr>自然領綱實施要點(2)</vt:lpstr>
      <vt:lpstr>從國中的視角來談談新課綱的影響</vt:lpstr>
      <vt:lpstr>教學資源統整入口</vt:lpstr>
      <vt:lpstr>學習表現的核心─探究能力</vt:lpstr>
      <vt:lpstr>探究教學→科學探究教學</vt:lpstr>
      <vt:lpstr>科學探究教學</vt:lpstr>
      <vt:lpstr>科學探究學習</vt:lpstr>
      <vt:lpstr>PowerPoint 簡報</vt:lpstr>
      <vt:lpstr>PowerPoint 簡報</vt:lpstr>
      <vt:lpstr>PowerPoint 簡報</vt:lpstr>
      <vt:lpstr>課堂中的探究案例</vt:lpstr>
      <vt:lpstr>PowerPoint 簡報</vt:lpstr>
      <vt:lpstr>PowerPoint 簡報</vt:lpstr>
      <vt:lpstr>PowerPoint 簡報</vt:lpstr>
      <vt:lpstr>PowerPoint 簡報</vt:lpstr>
      <vt:lpstr>PowerPoint 簡報</vt:lpstr>
      <vt:lpstr>PowerPoint 簡報</vt:lpstr>
      <vt:lpstr>開放式專題探究資源分享</vt:lpstr>
      <vt:lpstr>回饋問卷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yslin</dc:creator>
  <cp:lastModifiedBy>yslin</cp:lastModifiedBy>
  <cp:revision>55</cp:revision>
  <dcterms:created xsi:type="dcterms:W3CDTF">2019-11-19T02:22:31Z</dcterms:created>
  <dcterms:modified xsi:type="dcterms:W3CDTF">2020-11-05T07:42:42Z</dcterms:modified>
</cp:coreProperties>
</file>