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62" r:id="rId3"/>
    <p:sldId id="264" r:id="rId4"/>
    <p:sldId id="263" r:id="rId5"/>
  </p:sldIdLst>
  <p:sldSz cx="9144000" cy="6858000" type="screen4x3"/>
  <p:notesSz cx="6797675" cy="99314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505E3EF-67EA-436B-97B2-0124C06EBD24}" styleName="中等深淺樣式 4 - 輔色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796" autoAdjust="0"/>
  </p:normalViewPr>
  <p:slideViewPr>
    <p:cSldViewPr>
      <p:cViewPr>
        <p:scale>
          <a:sx n="110" d="100"/>
          <a:sy n="110" d="100"/>
        </p:scale>
        <p:origin x="-1692" y="-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D273CD-658C-4E53-ABB1-BAB7B03CC908}" type="datetimeFigureOut">
              <a:rPr lang="zh-TW" altLang="en-US" smtClean="0"/>
              <a:t>2020/3/23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450" y="4718050"/>
            <a:ext cx="5438775" cy="44688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3292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49688" y="9432925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689568-BAE0-4C17-B771-2C9C606DF2F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29819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89568-BAE0-4C17-B771-2C9C606DF2F8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4977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89568-BAE0-4C17-B771-2C9C606DF2F8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4977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89568-BAE0-4C17-B771-2C9C606DF2F8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4977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689568-BAE0-4C17-B771-2C9C606DF2F8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4977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D9A3-8934-4F31-A543-D37083E33A8F}" type="datetimeFigureOut">
              <a:rPr lang="zh-TW" altLang="en-US" smtClean="0"/>
              <a:t>2020/3/23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1C36-C2CC-4371-8799-E69B31CCB8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4217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D9A3-8934-4F31-A543-D37083E33A8F}" type="datetimeFigureOut">
              <a:rPr lang="zh-TW" altLang="en-US" smtClean="0"/>
              <a:t>2020/3/23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1C36-C2CC-4371-8799-E69B31CCB8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0783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D9A3-8934-4F31-A543-D37083E33A8F}" type="datetimeFigureOut">
              <a:rPr lang="zh-TW" altLang="en-US" smtClean="0"/>
              <a:t>2020/3/23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1C36-C2CC-4371-8799-E69B31CCB8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51140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D9A3-8934-4F31-A543-D37083E33A8F}" type="datetimeFigureOut">
              <a:rPr lang="zh-TW" altLang="en-US" smtClean="0"/>
              <a:t>2020/3/23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1C36-C2CC-4371-8799-E69B31CCB8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3852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D9A3-8934-4F31-A543-D37083E33A8F}" type="datetimeFigureOut">
              <a:rPr lang="zh-TW" altLang="en-US" smtClean="0"/>
              <a:t>2020/3/23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1C36-C2CC-4371-8799-E69B31CCB8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3850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D9A3-8934-4F31-A543-D37083E33A8F}" type="datetimeFigureOut">
              <a:rPr lang="zh-TW" altLang="en-US" smtClean="0"/>
              <a:t>2020/3/23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1C36-C2CC-4371-8799-E69B31CCB8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7890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D9A3-8934-4F31-A543-D37083E33A8F}" type="datetimeFigureOut">
              <a:rPr lang="zh-TW" altLang="en-US" smtClean="0"/>
              <a:t>2020/3/23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1C36-C2CC-4371-8799-E69B31CCB8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8930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D9A3-8934-4F31-A543-D37083E33A8F}" type="datetimeFigureOut">
              <a:rPr lang="zh-TW" altLang="en-US" smtClean="0"/>
              <a:t>2020/3/23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1C36-C2CC-4371-8799-E69B31CCB8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5365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D9A3-8934-4F31-A543-D37083E33A8F}" type="datetimeFigureOut">
              <a:rPr lang="zh-TW" altLang="en-US" smtClean="0"/>
              <a:t>2020/3/23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1C36-C2CC-4371-8799-E69B31CCB8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0518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D9A3-8934-4F31-A543-D37083E33A8F}" type="datetimeFigureOut">
              <a:rPr lang="zh-TW" altLang="en-US" smtClean="0"/>
              <a:t>2020/3/23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1C36-C2CC-4371-8799-E69B31CCB8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1704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AD9A3-8934-4F31-A543-D37083E33A8F}" type="datetimeFigureOut">
              <a:rPr lang="zh-TW" altLang="en-US" smtClean="0"/>
              <a:t>2020/3/23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1C36-C2CC-4371-8799-E69B31CCB8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5985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AD9A3-8934-4F31-A543-D37083E33A8F}" type="datetimeFigureOut">
              <a:rPr lang="zh-TW" altLang="en-US" smtClean="0"/>
              <a:t>2020/3/23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71C36-C2CC-4371-8799-E69B31CCB8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412451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46646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zh-TW" altLang="en-US" b="1" dirty="0"/>
              <a:t>一張圖秒懂藝術</a:t>
            </a:r>
            <a:r>
              <a:rPr lang="zh-TW" altLang="en-US" b="1" dirty="0" smtClean="0"/>
              <a:t>風格</a:t>
            </a: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b="1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6346294"/>
              </p:ext>
            </p:extLst>
          </p:nvPr>
        </p:nvGraphicFramePr>
        <p:xfrm>
          <a:off x="179512" y="764704"/>
          <a:ext cx="8856984" cy="603613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952328"/>
                <a:gridCol w="2952328"/>
                <a:gridCol w="2952328"/>
              </a:tblGrid>
              <a:tr h="3384376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142553">
                <a:tc>
                  <a:txBody>
                    <a:bodyPr/>
                    <a:lstStyle/>
                    <a:p>
                      <a:pPr fontAlgn="base"/>
                      <a:r>
                        <a:rPr lang="zh-TW" altLang="en-US" sz="2400" b="1" dirty="0" smtClean="0"/>
                        <a:t>藝術流派</a:t>
                      </a:r>
                      <a:r>
                        <a:rPr lang="en-US" altLang="zh-TW" sz="2400" b="1" dirty="0" smtClean="0"/>
                        <a:t>:</a:t>
                      </a:r>
                    </a:p>
                    <a:p>
                      <a:pPr fontAlgn="base"/>
                      <a:r>
                        <a:rPr lang="zh-TW" altLang="en-US" sz="2400" dirty="0" smtClean="0"/>
                        <a:t>特色</a:t>
                      </a:r>
                      <a:r>
                        <a:rPr lang="en-US" altLang="zh-TW" sz="2400" dirty="0" smtClean="0"/>
                        <a:t>/</a:t>
                      </a:r>
                      <a:r>
                        <a:rPr lang="zh-TW" altLang="en-US" sz="2400" dirty="0" smtClean="0"/>
                        <a:t>代表畫家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altLang="zh-TW" sz="2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TW" altLang="en-US" sz="2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印象派：</a:t>
                      </a:r>
                    </a:p>
                    <a:p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印象派特色是</a:t>
                      </a:r>
                      <a:r>
                        <a:rPr lang="zh-TW" altLang="en-US" sz="1800" b="1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筆觸質樸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、構圖寬廣，構圖著重</a:t>
                      </a:r>
                      <a:r>
                        <a:rPr lang="zh-TW" altLang="en-US" sz="1800" b="1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對光影的改變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與時間的印象，常以生活中平凡無奇的事物為描繪的對象。</a:t>
                      </a:r>
                      <a:r>
                        <a:rPr lang="zh-TW" altLang="en-US" sz="1800" dirty="0" smtClean="0"/>
                        <a:t/>
                      </a:r>
                      <a:br>
                        <a:rPr lang="zh-TW" altLang="en-US" sz="1800" dirty="0" smtClean="0"/>
                      </a:br>
                      <a:r>
                        <a:rPr lang="zh-TW" altLang="en-US" sz="1800" b="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代表畫家：莫內、馬內、雷諾瓦、竇加。</a:t>
                      </a:r>
                      <a:endParaRPr lang="zh-TW" altLang="en-US" sz="1800" dirty="0" smtClean="0"/>
                    </a:p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altLang="zh-TW" sz="2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TW" altLang="en-US" sz="2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點描派：</a:t>
                      </a:r>
                    </a:p>
                    <a:p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用</a:t>
                      </a:r>
                      <a:r>
                        <a:rPr lang="zh-TW" altLang="en-US" sz="1800" b="1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超粗的彩點堆砌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，進而創造整體形象的表現手法，原為藝術批評家對當時繪畫流派的諷刺，後自成一個流派，並被稱為新印象主義、分色主義。</a:t>
                      </a:r>
                      <a:r>
                        <a:rPr lang="zh-TW" altLang="en-US" dirty="0" smtClean="0"/>
                        <a:t/>
                      </a:r>
                      <a:br>
                        <a:rPr lang="zh-TW" altLang="en-US" dirty="0" smtClean="0"/>
                      </a:br>
                      <a:r>
                        <a:rPr lang="zh-TW" altLang="en-US" sz="1800" b="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代表</a:t>
                      </a:r>
                      <a:r>
                        <a:rPr lang="zh-TW" altLang="en-US" sz="1800" b="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畫家</a:t>
                      </a:r>
                      <a:r>
                        <a:rPr lang="zh-TW" altLang="en-US" sz="1800" b="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：畢沙羅、秀拉。</a:t>
                      </a:r>
                      <a:endParaRPr lang="zh-TW" alt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「小狗  插畫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89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819" y="844110"/>
            <a:ext cx="2379440" cy="236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文字方塊 8"/>
          <p:cNvSpPr txBox="1"/>
          <p:nvPr/>
        </p:nvSpPr>
        <p:spPr>
          <a:xfrm>
            <a:off x="251520" y="3140968"/>
            <a:ext cx="287771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同學在</a:t>
            </a:r>
            <a:r>
              <a:rPr lang="zh-TW" altLang="en-US" sz="1400" dirty="0" smtClean="0"/>
              <a:t>閱讀每個藝術流派的風格後</a:t>
            </a:r>
            <a:br>
              <a:rPr lang="zh-TW" altLang="en-US" sz="1400" dirty="0" smtClean="0"/>
            </a:br>
            <a:r>
              <a:rPr lang="zh-TW" altLang="en-US" sz="1400" dirty="0" smtClean="0"/>
              <a:t>以圖片狗狗為例</a:t>
            </a:r>
            <a:r>
              <a:rPr lang="zh-TW" altLang="en-US" sz="1400" dirty="0" smtClean="0"/>
              <a:t>，運用各流派的特</a:t>
            </a:r>
            <a:endParaRPr lang="en-US" altLang="zh-TW" sz="1400" dirty="0" smtClean="0"/>
          </a:p>
          <a:p>
            <a:r>
              <a:rPr lang="zh-TW" altLang="en-US" sz="1400" dirty="0" smtClean="0"/>
              <a:t>色技法</a:t>
            </a:r>
            <a:r>
              <a:rPr lang="zh-TW" altLang="en-US" sz="1400" dirty="0" smtClean="0"/>
              <a:t>，創作出</a:t>
            </a:r>
            <a:r>
              <a:rPr lang="en-US" altLang="zh-TW" sz="1400" dirty="0" smtClean="0"/>
              <a:t>00</a:t>
            </a:r>
            <a:r>
              <a:rPr lang="zh-TW" altLang="en-US" sz="1400" dirty="0" smtClean="0"/>
              <a:t>派的狗狗</a:t>
            </a:r>
            <a:r>
              <a:rPr lang="zh-TW" altLang="en-US" sz="1400" dirty="0" smtClean="0">
                <a:latin typeface="新細明體"/>
                <a:ea typeface="新細明體"/>
              </a:rPr>
              <a:t>。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070921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7061127"/>
              </p:ext>
            </p:extLst>
          </p:nvPr>
        </p:nvGraphicFramePr>
        <p:xfrm>
          <a:off x="107504" y="156592"/>
          <a:ext cx="8856984" cy="631045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80320"/>
                <a:gridCol w="3024336"/>
                <a:gridCol w="2952328"/>
              </a:tblGrid>
              <a:tr h="3384376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142553">
                <a:tc>
                  <a:txBody>
                    <a:bodyPr/>
                    <a:lstStyle/>
                    <a:p>
                      <a:pPr fontAlgn="base"/>
                      <a:r>
                        <a:rPr lang="zh-TW" altLang="en-US" sz="2400" b="1" dirty="0" smtClean="0"/>
                        <a:t>藝術流派</a:t>
                      </a:r>
                      <a:r>
                        <a:rPr lang="en-US" altLang="zh-TW" sz="2400" b="1" dirty="0" smtClean="0"/>
                        <a:t>:</a:t>
                      </a:r>
                    </a:p>
                    <a:p>
                      <a:pPr fontAlgn="base"/>
                      <a:r>
                        <a:rPr lang="zh-TW" altLang="en-US" sz="2400" dirty="0" smtClean="0"/>
                        <a:t>特色</a:t>
                      </a:r>
                      <a:r>
                        <a:rPr lang="en-US" altLang="zh-TW" sz="2400" dirty="0" smtClean="0"/>
                        <a:t>/</a:t>
                      </a:r>
                      <a:r>
                        <a:rPr lang="zh-TW" altLang="en-US" sz="2400" dirty="0" smtClean="0"/>
                        <a:t>代表畫家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altLang="zh-TW" sz="2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TW" altLang="en-US" sz="2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新藝術風格：</a:t>
                      </a:r>
                    </a:p>
                    <a:p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此風格最明顯的特性是作品充滿活力，</a:t>
                      </a:r>
                      <a:r>
                        <a:rPr lang="zh-TW" altLang="en-US" sz="1800" b="1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由波浪型和流動的線條展現出有機型態的美感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，由於畫作常描繪女性並以花草為背景，因此亦被稱為柔性藝術。</a:t>
                      </a:r>
                      <a:b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zh-TW" altLang="en-US" sz="1800" b="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代表</a:t>
                      </a:r>
                      <a:r>
                        <a:rPr lang="zh-TW" altLang="en-US" sz="1800" b="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畫家</a:t>
                      </a:r>
                      <a:r>
                        <a:rPr lang="zh-TW" altLang="en-US" sz="1800" b="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：慕夏、克林姆、高第。</a:t>
                      </a:r>
                      <a:endParaRPr lang="zh-TW" altLang="en-US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altLang="zh-TW" sz="2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TW" altLang="en-US" sz="2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野獸派：</a:t>
                      </a:r>
                    </a:p>
                    <a:p>
                      <a:r>
                        <a:rPr lang="zh-TW" altLang="en-US" sz="1800" b="1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畫風強烈、用色大膽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是此派最大特色，</a:t>
                      </a:r>
                      <a:r>
                        <a:rPr lang="zh-TW" altLang="en-US" sz="1800" b="1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不再講究透視和明暗、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放棄傳統遠近比例與明暗的作畫手法，</a:t>
                      </a:r>
                      <a:r>
                        <a:rPr lang="zh-TW" altLang="en-US" sz="1800" b="1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採用平面化的構圖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b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zh-TW" altLang="en-US" sz="1800" b="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代表畫家：亨利</a:t>
                      </a:r>
                      <a:r>
                        <a:rPr lang="en-US" altLang="zh-TW" sz="1800" b="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‧</a:t>
                      </a:r>
                      <a:r>
                        <a:rPr lang="zh-TW" altLang="en-US" sz="1800" b="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馬蒂斯、安德魯</a:t>
                      </a:r>
                      <a:r>
                        <a:rPr lang="en-US" altLang="zh-TW" sz="1800" b="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‧</a:t>
                      </a:r>
                      <a:r>
                        <a:rPr lang="zh-TW" altLang="en-US" sz="1800" b="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德朗、勞爾</a:t>
                      </a:r>
                      <a:r>
                        <a:rPr lang="en-US" altLang="zh-TW" sz="1800" b="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‧</a:t>
                      </a:r>
                      <a:r>
                        <a:rPr lang="zh-TW" altLang="en-US" sz="1800" b="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杜菲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b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endParaRPr lang="zh-TW" altLang="en-US" dirty="0" smtClean="0"/>
                    </a:p>
                    <a:p>
                      <a:pPr fontAlgn="base"/>
                      <a:endParaRPr lang="zh-TW" altLang="en-US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「小狗  插畫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89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39" y="404664"/>
            <a:ext cx="2379440" cy="236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文字方塊 8"/>
          <p:cNvSpPr txBox="1"/>
          <p:nvPr/>
        </p:nvSpPr>
        <p:spPr>
          <a:xfrm>
            <a:off x="102777" y="2816899"/>
            <a:ext cx="287771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同學在</a:t>
            </a:r>
            <a:r>
              <a:rPr lang="zh-TW" altLang="en-US" sz="1400" dirty="0" smtClean="0"/>
              <a:t>閱讀每個藝術流派的風格後</a:t>
            </a:r>
            <a:br>
              <a:rPr lang="zh-TW" altLang="en-US" sz="1400" dirty="0" smtClean="0"/>
            </a:br>
            <a:r>
              <a:rPr lang="zh-TW" altLang="en-US" sz="1400" dirty="0" smtClean="0"/>
              <a:t>以圖片狗狗為例</a:t>
            </a:r>
            <a:r>
              <a:rPr lang="zh-TW" altLang="en-US" sz="1400" dirty="0" smtClean="0"/>
              <a:t>，運用各流派的特</a:t>
            </a:r>
            <a:endParaRPr lang="en-US" altLang="zh-TW" sz="1400" dirty="0" smtClean="0"/>
          </a:p>
          <a:p>
            <a:r>
              <a:rPr lang="zh-TW" altLang="en-US" sz="1400" dirty="0" smtClean="0"/>
              <a:t>色技法</a:t>
            </a:r>
            <a:r>
              <a:rPr lang="zh-TW" altLang="en-US" sz="1400" dirty="0" smtClean="0"/>
              <a:t>，創作出</a:t>
            </a:r>
            <a:r>
              <a:rPr lang="en-US" altLang="zh-TW" sz="1400" dirty="0" smtClean="0"/>
              <a:t>00</a:t>
            </a:r>
            <a:r>
              <a:rPr lang="zh-TW" altLang="en-US" sz="1400" dirty="0" smtClean="0"/>
              <a:t>派的狗狗</a:t>
            </a:r>
            <a:r>
              <a:rPr lang="zh-TW" altLang="en-US" sz="1400" dirty="0" smtClean="0">
                <a:latin typeface="新細明體"/>
                <a:ea typeface="新細明體"/>
              </a:rPr>
              <a:t>。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17591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1986373"/>
              </p:ext>
            </p:extLst>
          </p:nvPr>
        </p:nvGraphicFramePr>
        <p:xfrm>
          <a:off x="107504" y="156592"/>
          <a:ext cx="8928992" cy="658477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903737"/>
                <a:gridCol w="3048924"/>
                <a:gridCol w="2976331"/>
              </a:tblGrid>
              <a:tr h="3384376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142553">
                <a:tc>
                  <a:txBody>
                    <a:bodyPr/>
                    <a:lstStyle/>
                    <a:p>
                      <a:pPr fontAlgn="base"/>
                      <a:r>
                        <a:rPr lang="zh-TW" altLang="en-US" sz="2400" b="1" dirty="0" smtClean="0"/>
                        <a:t>藝術流派</a:t>
                      </a:r>
                      <a:r>
                        <a:rPr lang="en-US" altLang="zh-TW" sz="2400" b="1" dirty="0" smtClean="0"/>
                        <a:t>:</a:t>
                      </a:r>
                    </a:p>
                    <a:p>
                      <a:pPr fontAlgn="base"/>
                      <a:r>
                        <a:rPr lang="zh-TW" altLang="en-US" sz="2400" dirty="0" smtClean="0"/>
                        <a:t>特色</a:t>
                      </a:r>
                      <a:r>
                        <a:rPr lang="en-US" altLang="zh-TW" sz="2400" dirty="0" smtClean="0"/>
                        <a:t>/</a:t>
                      </a:r>
                      <a:r>
                        <a:rPr lang="zh-TW" altLang="en-US" sz="2400" dirty="0" smtClean="0"/>
                        <a:t>代表畫家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altLang="zh-TW" sz="2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5.</a:t>
                      </a:r>
                      <a:r>
                        <a:rPr lang="zh-TW" altLang="en-US" sz="2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表現主義：</a:t>
                      </a:r>
                    </a:p>
                    <a:p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在表現手法上運用反自然主義的形式與色彩，</a:t>
                      </a:r>
                      <a:r>
                        <a:rPr lang="zh-TW" altLang="en-US" sz="1800" b="1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以混亂、醜陋、扭曲，取代秩序、美感與均衡，藉由摧毀穩定與安全的事物，表現現實生活面的扭曲、恐懼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，從精神上吸引觀畫者的注意。我們熟悉的孟克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《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吶喊</a:t>
                      </a:r>
                      <a:r>
                        <a:rPr lang="en-US" altLang="zh-TW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》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也與表現主義有淵源關係。</a:t>
                      </a:r>
                      <a:r>
                        <a:rPr lang="zh-TW" altLang="en-US" sz="2400" dirty="0" smtClean="0"/>
                        <a:t/>
                      </a:r>
                      <a:br>
                        <a:rPr lang="zh-TW" altLang="en-US" sz="2400" dirty="0" smtClean="0"/>
                      </a:br>
                      <a:r>
                        <a:rPr lang="zh-TW" altLang="en-US" sz="1800" b="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代表畫家：藍騎士、僑社。</a:t>
                      </a:r>
                      <a:endParaRPr lang="zh-TW" altLang="en-US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altLang="zh-TW" sz="2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6.</a:t>
                      </a:r>
                      <a:r>
                        <a:rPr lang="zh-TW" altLang="en-US" sz="2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立體主義：</a:t>
                      </a:r>
                    </a:p>
                    <a:p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也就是我們熟悉的抽象派、抽象主義，立體主義反對「自然的再現」，企圖在平面上征服空間與時間的限制，藉著簡單的線條與色彩的力量，賦予筆下的造型意識，經由「</a:t>
                      </a:r>
                      <a:r>
                        <a:rPr lang="zh-TW" altLang="en-US" sz="1800" b="1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將不同視角的觀點，並置在同一畫面上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」為其特色。</a:t>
                      </a:r>
                      <a:r>
                        <a:rPr lang="zh-TW" altLang="en-US" sz="1800" dirty="0" smtClean="0"/>
                        <a:t/>
                      </a:r>
                      <a:br>
                        <a:rPr lang="zh-TW" altLang="en-US" sz="1800" dirty="0" smtClean="0"/>
                      </a:br>
                      <a:r>
                        <a:rPr lang="zh-TW" altLang="en-US" sz="1800" b="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代表畫家：畢卡索、布拉克。</a:t>
                      </a:r>
                      <a:endParaRPr lang="zh-TW" altLang="en-US" sz="1800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「小狗  插畫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89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39" y="404664"/>
            <a:ext cx="2379440" cy="236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文字方塊 8"/>
          <p:cNvSpPr txBox="1"/>
          <p:nvPr/>
        </p:nvSpPr>
        <p:spPr>
          <a:xfrm>
            <a:off x="102777" y="2816899"/>
            <a:ext cx="287771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同學在</a:t>
            </a:r>
            <a:r>
              <a:rPr lang="zh-TW" altLang="en-US" sz="1400" dirty="0" smtClean="0"/>
              <a:t>閱讀每個藝術流派的風格後</a:t>
            </a:r>
            <a:br>
              <a:rPr lang="zh-TW" altLang="en-US" sz="1400" dirty="0" smtClean="0"/>
            </a:br>
            <a:r>
              <a:rPr lang="zh-TW" altLang="en-US" sz="1400" dirty="0" smtClean="0"/>
              <a:t>以圖片狗狗為例</a:t>
            </a:r>
            <a:r>
              <a:rPr lang="zh-TW" altLang="en-US" sz="1400" dirty="0" smtClean="0"/>
              <a:t>，運用各流派的特</a:t>
            </a:r>
            <a:endParaRPr lang="en-US" altLang="zh-TW" sz="1400" dirty="0" smtClean="0"/>
          </a:p>
          <a:p>
            <a:r>
              <a:rPr lang="zh-TW" altLang="en-US" sz="1400" dirty="0" smtClean="0"/>
              <a:t>色技法</a:t>
            </a:r>
            <a:r>
              <a:rPr lang="zh-TW" altLang="en-US" sz="1400" dirty="0" smtClean="0"/>
              <a:t>，創作出</a:t>
            </a:r>
            <a:r>
              <a:rPr lang="en-US" altLang="zh-TW" sz="1400" dirty="0" smtClean="0"/>
              <a:t>00</a:t>
            </a:r>
            <a:r>
              <a:rPr lang="zh-TW" altLang="en-US" sz="1400" dirty="0" smtClean="0"/>
              <a:t>派的狗狗</a:t>
            </a:r>
            <a:r>
              <a:rPr lang="zh-TW" altLang="en-US" sz="1400" dirty="0" smtClean="0">
                <a:latin typeface="新細明體"/>
                <a:ea typeface="新細明體"/>
              </a:rPr>
              <a:t>。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024609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163891"/>
              </p:ext>
            </p:extLst>
          </p:nvPr>
        </p:nvGraphicFramePr>
        <p:xfrm>
          <a:off x="179512" y="-27384"/>
          <a:ext cx="8856984" cy="6859096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2880320"/>
                <a:gridCol w="3024336"/>
                <a:gridCol w="2952328"/>
              </a:tblGrid>
              <a:tr h="3384376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</a:tr>
              <a:tr h="2142553">
                <a:tc>
                  <a:txBody>
                    <a:bodyPr/>
                    <a:lstStyle/>
                    <a:p>
                      <a:pPr fontAlgn="base"/>
                      <a:r>
                        <a:rPr lang="zh-TW" altLang="en-US" sz="2400" b="1" dirty="0" smtClean="0"/>
                        <a:t>藝術流派</a:t>
                      </a:r>
                      <a:r>
                        <a:rPr lang="en-US" altLang="zh-TW" sz="2400" b="1" dirty="0" smtClean="0"/>
                        <a:t>:</a:t>
                      </a:r>
                    </a:p>
                    <a:p>
                      <a:pPr fontAlgn="base"/>
                      <a:r>
                        <a:rPr lang="zh-TW" altLang="en-US" sz="2400" dirty="0" smtClean="0"/>
                        <a:t>特色</a:t>
                      </a:r>
                      <a:r>
                        <a:rPr lang="en-US" altLang="zh-TW" sz="2400" dirty="0" smtClean="0"/>
                        <a:t>/</a:t>
                      </a:r>
                      <a:r>
                        <a:rPr lang="zh-TW" altLang="en-US" sz="2400" dirty="0" smtClean="0"/>
                        <a:t>代表畫家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altLang="zh-TW" sz="2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7.</a:t>
                      </a:r>
                      <a:r>
                        <a:rPr lang="zh-TW" altLang="en-US" sz="2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未來派：</a:t>
                      </a:r>
                    </a:p>
                    <a:p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在畫作中</a:t>
                      </a:r>
                      <a:r>
                        <a:rPr lang="zh-TW" altLang="en-US" sz="1800" b="1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強調出速度與動感的表現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，以及現代生活中的「動盪感」，根據視網膜的殘像理論，在同一畫面上將持續運動的對象各瞬間的型態層層相疊描繪，類似我們現在在漫畫中會畫出奔跑、動感效果線的感覺。</a:t>
                      </a:r>
                      <a:b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zh-TW" altLang="en-US" sz="1800" b="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代表藝術家：薄邱尼、卡哈、盧索羅、巴拉。</a:t>
                      </a:r>
                      <a:endParaRPr lang="zh-TW" altLang="en-US" dirty="0" smtClean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en-US" altLang="zh-TW" sz="2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8.</a:t>
                      </a:r>
                      <a:r>
                        <a:rPr lang="zh-TW" altLang="en-US" sz="2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達達主義：</a:t>
                      </a:r>
                    </a:p>
                    <a:p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被視為現代藝術開端的達達主義，其作品主要追求「創出無意義」的境界，達達主義者認為「</a:t>
                      </a:r>
                      <a:r>
                        <a:rPr lang="zh-TW" altLang="en-US" sz="1800" b="1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達達」並不是一種藝術，而為一種「反藝術」的運動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，因此對達達主義作品的解讀，完全</a:t>
                      </a:r>
                      <a:r>
                        <a:rPr lang="zh-TW" altLang="en-US" sz="1800" b="1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取決群眾自己的品味與思考</a:t>
                      </a:r>
                      <a: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。</a:t>
                      </a:r>
                      <a:br>
                        <a:rPr lang="zh-TW" altLang="en-US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zh-TW" altLang="en-US" sz="1800" b="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代表藝術家</a:t>
                      </a:r>
                      <a:r>
                        <a:rPr lang="en-US" altLang="zh-TW" sz="1800" b="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zh-TW" altLang="en-US" sz="1800" b="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馬賽爾</a:t>
                      </a:r>
                      <a:r>
                        <a:rPr lang="en-US" altLang="zh-TW" sz="1800" b="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‧</a:t>
                      </a:r>
                      <a:r>
                        <a:rPr lang="zh-TW" altLang="en-US" sz="1800" b="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杜象</a:t>
                      </a:r>
                      <a:r>
                        <a:rPr lang="zh-TW" altLang="en-US" sz="1800" b="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lang="zh-TW" altLang="en-US" sz="1800" b="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馬克思</a:t>
                      </a:r>
                      <a:r>
                        <a:rPr lang="en-US" altLang="zh-TW" sz="1800" b="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‧</a:t>
                      </a:r>
                      <a:r>
                        <a:rPr lang="zh-TW" altLang="en-US" sz="1800" b="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恩斯特</a:t>
                      </a:r>
                      <a:r>
                        <a:rPr lang="zh-TW" altLang="en-US" sz="1800" b="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、</a:t>
                      </a:r>
                      <a:r>
                        <a:rPr lang="zh-TW" altLang="en-US" sz="1800" b="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漢斯</a:t>
                      </a:r>
                      <a:r>
                        <a:rPr lang="en-US" altLang="zh-TW" sz="1800" b="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‧</a:t>
                      </a:r>
                      <a:r>
                        <a:rPr lang="zh-TW" altLang="en-US" sz="1800" b="0" i="0" kern="1200" dirty="0" smtClean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阿爾普</a:t>
                      </a:r>
                      <a:endParaRPr lang="zh-TW" altLang="en-US" dirty="0">
                        <a:solidFill>
                          <a:schemeClr val="accent5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098" name="Picture 2" descr="「小狗  插畫」的圖片搜尋結果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89778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639" y="116632"/>
            <a:ext cx="2379440" cy="2368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文字方塊 8"/>
          <p:cNvSpPr txBox="1"/>
          <p:nvPr/>
        </p:nvSpPr>
        <p:spPr>
          <a:xfrm>
            <a:off x="166145" y="2485498"/>
            <a:ext cx="287771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400" dirty="0" smtClean="0"/>
              <a:t>同學在</a:t>
            </a:r>
            <a:r>
              <a:rPr lang="zh-TW" altLang="en-US" sz="1400" dirty="0" smtClean="0"/>
              <a:t>閱讀每個藝術流派的風格後</a:t>
            </a:r>
            <a:br>
              <a:rPr lang="zh-TW" altLang="en-US" sz="1400" dirty="0" smtClean="0"/>
            </a:br>
            <a:r>
              <a:rPr lang="zh-TW" altLang="en-US" sz="1400" dirty="0" smtClean="0"/>
              <a:t>以圖片狗狗為例</a:t>
            </a:r>
            <a:r>
              <a:rPr lang="zh-TW" altLang="en-US" sz="1400" dirty="0" smtClean="0"/>
              <a:t>，運用各流派的特</a:t>
            </a:r>
            <a:endParaRPr lang="en-US" altLang="zh-TW" sz="1400" dirty="0" smtClean="0"/>
          </a:p>
          <a:p>
            <a:r>
              <a:rPr lang="zh-TW" altLang="en-US" sz="1400" dirty="0" smtClean="0"/>
              <a:t>色技法</a:t>
            </a:r>
            <a:r>
              <a:rPr lang="zh-TW" altLang="en-US" sz="1400" dirty="0" smtClean="0"/>
              <a:t>，創作出</a:t>
            </a:r>
            <a:r>
              <a:rPr lang="en-US" altLang="zh-TW" sz="1400" dirty="0" smtClean="0"/>
              <a:t>00</a:t>
            </a:r>
            <a:r>
              <a:rPr lang="zh-TW" altLang="en-US" sz="1400" dirty="0" smtClean="0"/>
              <a:t>派的狗狗</a:t>
            </a:r>
            <a:r>
              <a:rPr lang="zh-TW" altLang="en-US" sz="1400" dirty="0" smtClean="0">
                <a:latin typeface="新細明體"/>
                <a:ea typeface="新細明體"/>
              </a:rPr>
              <a:t>。</a:t>
            </a:r>
            <a:endParaRPr lang="zh-TW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907559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534</Words>
  <Application>Microsoft Office PowerPoint</Application>
  <PresentationFormat>如螢幕大小 (4:3)</PresentationFormat>
  <Paragraphs>37</Paragraphs>
  <Slides>4</Slides>
  <Notes>4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一張圖秒懂藝術風格 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admin</dc:creator>
  <cp:lastModifiedBy>admin</cp:lastModifiedBy>
  <cp:revision>6</cp:revision>
  <cp:lastPrinted>2020-03-23T06:44:30Z</cp:lastPrinted>
  <dcterms:created xsi:type="dcterms:W3CDTF">2020-03-23T06:42:39Z</dcterms:created>
  <dcterms:modified xsi:type="dcterms:W3CDTF">2020-03-23T07:59:16Z</dcterms:modified>
</cp:coreProperties>
</file>