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33"/>
  </p:notesMasterIdLst>
  <p:sldIdLst>
    <p:sldId id="283" r:id="rId3"/>
    <p:sldId id="274" r:id="rId4"/>
    <p:sldId id="261" r:id="rId5"/>
    <p:sldId id="258" r:id="rId6"/>
    <p:sldId id="257" r:id="rId7"/>
    <p:sldId id="263" r:id="rId8"/>
    <p:sldId id="262" r:id="rId9"/>
    <p:sldId id="284" r:id="rId10"/>
    <p:sldId id="286" r:id="rId11"/>
    <p:sldId id="287" r:id="rId12"/>
    <p:sldId id="290" r:id="rId13"/>
    <p:sldId id="289" r:id="rId14"/>
    <p:sldId id="291" r:id="rId15"/>
    <p:sldId id="288" r:id="rId16"/>
    <p:sldId id="295" r:id="rId17"/>
    <p:sldId id="296" r:id="rId18"/>
    <p:sldId id="294" r:id="rId19"/>
    <p:sldId id="292" r:id="rId20"/>
    <p:sldId id="281" r:id="rId21"/>
    <p:sldId id="293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279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177"/>
    <a:srgbClr val="D41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95" autoAdjust="0"/>
  </p:normalViewPr>
  <p:slideViewPr>
    <p:cSldViewPr snapToGrid="0" showGuides="1">
      <p:cViewPr varScale="1">
        <p:scale>
          <a:sx n="72" d="100"/>
          <a:sy n="72" d="100"/>
        </p:scale>
        <p:origin x="-4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7F56-226A-4194-B9BF-F2752C469F52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01DE6-581E-44B8-B87B-E2D16C34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83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695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257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66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70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7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45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教師在數位時代所扮演的角色，是了解學生學習問題需求，活化、協助學生找到適合的教學媒材、資源及平台，透過有效教學的引導，培養學生「自主學習的能力」，讓學生學到自主學習的樂趣。</a:t>
            </a:r>
            <a:endParaRPr lang="en-US" altLang="zh-TW" sz="120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自主學習」並非簡單的學生自己自學，而是指學生能夠瞭解學習目標（自知），找尋適當學習方式（自理），運用後認知監控學習過程評價學習結果（自評），透過學習結果的評價改善學習方法以達最後目的（自強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27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23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3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0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78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925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01DE6-581E-44B8-B87B-E2D16C3440A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1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t="23740" r="10446" b="294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8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7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63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2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1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9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3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272390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1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6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09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50456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2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7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28522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2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7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06588" y="1902965"/>
            <a:ext cx="1922669" cy="2002511"/>
          </a:xfrm>
          <a:custGeom>
            <a:avLst/>
            <a:gdLst>
              <a:gd name="connsiteX0" fmla="*/ 919944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4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4" y="132"/>
                </a:moveTo>
                <a:cubicBezTo>
                  <a:pt x="1102880" y="-3417"/>
                  <a:pt x="1338451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6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6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8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4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5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9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5"/>
          <p:cNvSpPr>
            <a:spLocks noGrp="1"/>
          </p:cNvSpPr>
          <p:nvPr>
            <p:ph type="pic" sz="quarter" idx="10"/>
          </p:nvPr>
        </p:nvSpPr>
        <p:spPr>
          <a:xfrm>
            <a:off x="1061029" y="2096432"/>
            <a:ext cx="3137939" cy="1912007"/>
          </a:xfrm>
          <a:custGeom>
            <a:avLst/>
            <a:gdLst>
              <a:gd name="connsiteX0" fmla="*/ 307941 w 3137939"/>
              <a:gd name="connsiteY0" fmla="*/ 425 h 1912007"/>
              <a:gd name="connsiteX1" fmla="*/ 1996626 w 3137939"/>
              <a:gd name="connsiteY1" fmla="*/ 26857 h 1912007"/>
              <a:gd name="connsiteX2" fmla="*/ 3003763 w 3137939"/>
              <a:gd name="connsiteY2" fmla="*/ 264438 h 1912007"/>
              <a:gd name="connsiteX3" fmla="*/ 3101727 w 3137939"/>
              <a:gd name="connsiteY3" fmla="*/ 1347323 h 1912007"/>
              <a:gd name="connsiteX4" fmla="*/ 2209740 w 3137939"/>
              <a:gd name="connsiteY4" fmla="*/ 1459227 h 1912007"/>
              <a:gd name="connsiteX5" fmla="*/ 2433166 w 3137939"/>
              <a:gd name="connsiteY5" fmla="*/ 1912007 h 1912007"/>
              <a:gd name="connsiteX6" fmla="*/ 1544617 w 3137939"/>
              <a:gd name="connsiteY6" fmla="*/ 1502267 h 1912007"/>
              <a:gd name="connsiteX7" fmla="*/ 460141 w 3137939"/>
              <a:gd name="connsiteY7" fmla="*/ 1474721 h 1912007"/>
              <a:gd name="connsiteX8" fmla="*/ 4695 w 3137939"/>
              <a:gd name="connsiteY8" fmla="*/ 925531 h 1912007"/>
              <a:gd name="connsiteX9" fmla="*/ 80316 w 3137939"/>
              <a:gd name="connsiteY9" fmla="*/ 47516 h 1912007"/>
              <a:gd name="connsiteX10" fmla="*/ 100940 w 3137939"/>
              <a:gd name="connsiteY10" fmla="*/ 4476 h 1912007"/>
              <a:gd name="connsiteX11" fmla="*/ 307941 w 3137939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7939" h="1912007">
                <a:moveTo>
                  <a:pt x="307941" y="425"/>
                </a:moveTo>
                <a:cubicBezTo>
                  <a:pt x="816119" y="-3836"/>
                  <a:pt x="1485323" y="25351"/>
                  <a:pt x="1996626" y="26857"/>
                </a:cubicBezTo>
                <a:cubicBezTo>
                  <a:pt x="2391919" y="33744"/>
                  <a:pt x="2845646" y="-105706"/>
                  <a:pt x="3003763" y="264438"/>
                </a:cubicBezTo>
                <a:cubicBezTo>
                  <a:pt x="3070791" y="409052"/>
                  <a:pt x="3201409" y="1218203"/>
                  <a:pt x="3101727" y="1347323"/>
                </a:cubicBezTo>
                <a:cubicBezTo>
                  <a:pt x="2983139" y="1538420"/>
                  <a:pt x="2397075" y="1454062"/>
                  <a:pt x="2209740" y="1459227"/>
                </a:cubicBezTo>
                <a:cubicBezTo>
                  <a:pt x="2276768" y="1603841"/>
                  <a:pt x="2364420" y="1746734"/>
                  <a:pt x="2433166" y="1912007"/>
                </a:cubicBezTo>
                <a:cubicBezTo>
                  <a:pt x="2075684" y="1819041"/>
                  <a:pt x="1900381" y="1553915"/>
                  <a:pt x="1544617" y="1502267"/>
                </a:cubicBezTo>
                <a:cubicBezTo>
                  <a:pt x="1209478" y="1471278"/>
                  <a:pt x="814185" y="1483329"/>
                  <a:pt x="460141" y="1474721"/>
                </a:cubicBezTo>
                <a:cubicBezTo>
                  <a:pt x="63129" y="1466113"/>
                  <a:pt x="-22804" y="1364539"/>
                  <a:pt x="4695" y="925531"/>
                </a:cubicBezTo>
                <a:cubicBezTo>
                  <a:pt x="35631" y="632860"/>
                  <a:pt x="39068" y="350518"/>
                  <a:pt x="80316" y="47516"/>
                </a:cubicBezTo>
                <a:lnTo>
                  <a:pt x="100940" y="4476"/>
                </a:lnTo>
                <a:cubicBezTo>
                  <a:pt x="166034" y="2324"/>
                  <a:pt x="235345" y="1033"/>
                  <a:pt x="307941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1"/>
          </p:nvPr>
        </p:nvSpPr>
        <p:spPr>
          <a:xfrm>
            <a:off x="4529706" y="2096432"/>
            <a:ext cx="3136393" cy="1912007"/>
          </a:xfrm>
          <a:custGeom>
            <a:avLst/>
            <a:gdLst>
              <a:gd name="connsiteX0" fmla="*/ 307790 w 3136393"/>
              <a:gd name="connsiteY0" fmla="*/ 425 h 1912007"/>
              <a:gd name="connsiteX1" fmla="*/ 1995642 w 3136393"/>
              <a:gd name="connsiteY1" fmla="*/ 26857 h 1912007"/>
              <a:gd name="connsiteX2" fmla="*/ 3002283 w 3136393"/>
              <a:gd name="connsiteY2" fmla="*/ 264438 h 1912007"/>
              <a:gd name="connsiteX3" fmla="*/ 3100199 w 3136393"/>
              <a:gd name="connsiteY3" fmla="*/ 1347323 h 1912007"/>
              <a:gd name="connsiteX4" fmla="*/ 2208652 w 3136393"/>
              <a:gd name="connsiteY4" fmla="*/ 1459227 h 1912007"/>
              <a:gd name="connsiteX5" fmla="*/ 2431968 w 3136393"/>
              <a:gd name="connsiteY5" fmla="*/ 1912007 h 1912007"/>
              <a:gd name="connsiteX6" fmla="*/ 1543856 w 3136393"/>
              <a:gd name="connsiteY6" fmla="*/ 1502267 h 1912007"/>
              <a:gd name="connsiteX7" fmla="*/ 459914 w 3136393"/>
              <a:gd name="connsiteY7" fmla="*/ 1474721 h 1912007"/>
              <a:gd name="connsiteX8" fmla="*/ 4692 w 3136393"/>
              <a:gd name="connsiteY8" fmla="*/ 925531 h 1912007"/>
              <a:gd name="connsiteX9" fmla="*/ 80276 w 3136393"/>
              <a:gd name="connsiteY9" fmla="*/ 47516 h 1912007"/>
              <a:gd name="connsiteX10" fmla="*/ 100890 w 3136393"/>
              <a:gd name="connsiteY10" fmla="*/ 4476 h 1912007"/>
              <a:gd name="connsiteX11" fmla="*/ 307790 w 3136393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6393" h="1912007">
                <a:moveTo>
                  <a:pt x="307790" y="425"/>
                </a:moveTo>
                <a:cubicBezTo>
                  <a:pt x="815717" y="-3836"/>
                  <a:pt x="1484592" y="25351"/>
                  <a:pt x="1995642" y="26857"/>
                </a:cubicBezTo>
                <a:cubicBezTo>
                  <a:pt x="2390740" y="33744"/>
                  <a:pt x="2844244" y="-105706"/>
                  <a:pt x="3002283" y="264438"/>
                </a:cubicBezTo>
                <a:cubicBezTo>
                  <a:pt x="3069278" y="409052"/>
                  <a:pt x="3199832" y="1218203"/>
                  <a:pt x="3100199" y="1347323"/>
                </a:cubicBezTo>
                <a:cubicBezTo>
                  <a:pt x="2981669" y="1538420"/>
                  <a:pt x="2395894" y="1454062"/>
                  <a:pt x="2208652" y="1459227"/>
                </a:cubicBezTo>
                <a:cubicBezTo>
                  <a:pt x="2275646" y="1603841"/>
                  <a:pt x="2363255" y="1746734"/>
                  <a:pt x="2431968" y="1912007"/>
                </a:cubicBezTo>
                <a:cubicBezTo>
                  <a:pt x="2074662" y="1819041"/>
                  <a:pt x="1899445" y="1553915"/>
                  <a:pt x="1543856" y="1502267"/>
                </a:cubicBezTo>
                <a:cubicBezTo>
                  <a:pt x="1208882" y="1471278"/>
                  <a:pt x="813784" y="1483329"/>
                  <a:pt x="459914" y="1474721"/>
                </a:cubicBezTo>
                <a:cubicBezTo>
                  <a:pt x="63098" y="1466113"/>
                  <a:pt x="-22793" y="1364539"/>
                  <a:pt x="4692" y="925531"/>
                </a:cubicBezTo>
                <a:cubicBezTo>
                  <a:pt x="35613" y="632860"/>
                  <a:pt x="39049" y="350518"/>
                  <a:pt x="80276" y="47516"/>
                </a:cubicBezTo>
                <a:lnTo>
                  <a:pt x="100890" y="4476"/>
                </a:lnTo>
                <a:cubicBezTo>
                  <a:pt x="165953" y="2324"/>
                  <a:pt x="235229" y="1033"/>
                  <a:pt x="307790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2"/>
          </p:nvPr>
        </p:nvSpPr>
        <p:spPr>
          <a:xfrm>
            <a:off x="7996817" y="2096432"/>
            <a:ext cx="3137938" cy="1912007"/>
          </a:xfrm>
          <a:custGeom>
            <a:avLst/>
            <a:gdLst>
              <a:gd name="connsiteX0" fmla="*/ 307942 w 3137938"/>
              <a:gd name="connsiteY0" fmla="*/ 425 h 1912007"/>
              <a:gd name="connsiteX1" fmla="*/ 1996625 w 3137938"/>
              <a:gd name="connsiteY1" fmla="*/ 26857 h 1912007"/>
              <a:gd name="connsiteX2" fmla="*/ 3003762 w 3137938"/>
              <a:gd name="connsiteY2" fmla="*/ 264438 h 1912007"/>
              <a:gd name="connsiteX3" fmla="*/ 3101725 w 3137938"/>
              <a:gd name="connsiteY3" fmla="*/ 1347323 h 1912007"/>
              <a:gd name="connsiteX4" fmla="*/ 2209739 w 3137938"/>
              <a:gd name="connsiteY4" fmla="*/ 1459227 h 1912007"/>
              <a:gd name="connsiteX5" fmla="*/ 2433165 w 3137938"/>
              <a:gd name="connsiteY5" fmla="*/ 1912007 h 1912007"/>
              <a:gd name="connsiteX6" fmla="*/ 1544617 w 3137938"/>
              <a:gd name="connsiteY6" fmla="*/ 1502267 h 1912007"/>
              <a:gd name="connsiteX7" fmla="*/ 460140 w 3137938"/>
              <a:gd name="connsiteY7" fmla="*/ 1474721 h 1912007"/>
              <a:gd name="connsiteX8" fmla="*/ 4695 w 3137938"/>
              <a:gd name="connsiteY8" fmla="*/ 925531 h 1912007"/>
              <a:gd name="connsiteX9" fmla="*/ 80316 w 3137938"/>
              <a:gd name="connsiteY9" fmla="*/ 47516 h 1912007"/>
              <a:gd name="connsiteX10" fmla="*/ 100940 w 3137938"/>
              <a:gd name="connsiteY10" fmla="*/ 4476 h 1912007"/>
              <a:gd name="connsiteX11" fmla="*/ 307942 w 3137938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7938" h="1912007">
                <a:moveTo>
                  <a:pt x="307942" y="425"/>
                </a:moveTo>
                <a:cubicBezTo>
                  <a:pt x="816119" y="-3836"/>
                  <a:pt x="1485323" y="25351"/>
                  <a:pt x="1996625" y="26857"/>
                </a:cubicBezTo>
                <a:cubicBezTo>
                  <a:pt x="2391918" y="33744"/>
                  <a:pt x="2845645" y="-105706"/>
                  <a:pt x="3003762" y="264438"/>
                </a:cubicBezTo>
                <a:cubicBezTo>
                  <a:pt x="3070789" y="409052"/>
                  <a:pt x="3201408" y="1218203"/>
                  <a:pt x="3101725" y="1347323"/>
                </a:cubicBezTo>
                <a:cubicBezTo>
                  <a:pt x="2983138" y="1538420"/>
                  <a:pt x="2397074" y="1454062"/>
                  <a:pt x="2209739" y="1459227"/>
                </a:cubicBezTo>
                <a:cubicBezTo>
                  <a:pt x="2276767" y="1603841"/>
                  <a:pt x="2364419" y="1746734"/>
                  <a:pt x="2433165" y="1912007"/>
                </a:cubicBezTo>
                <a:cubicBezTo>
                  <a:pt x="2075684" y="1819041"/>
                  <a:pt x="1900380" y="1553915"/>
                  <a:pt x="1544617" y="1502267"/>
                </a:cubicBezTo>
                <a:cubicBezTo>
                  <a:pt x="1209477" y="1471278"/>
                  <a:pt x="814185" y="1483329"/>
                  <a:pt x="460140" y="1474721"/>
                </a:cubicBezTo>
                <a:cubicBezTo>
                  <a:pt x="63129" y="1466113"/>
                  <a:pt x="-22804" y="1364539"/>
                  <a:pt x="4695" y="925531"/>
                </a:cubicBezTo>
                <a:cubicBezTo>
                  <a:pt x="35631" y="632860"/>
                  <a:pt x="39068" y="350518"/>
                  <a:pt x="80316" y="47516"/>
                </a:cubicBezTo>
                <a:lnTo>
                  <a:pt x="100940" y="4476"/>
                </a:lnTo>
                <a:cubicBezTo>
                  <a:pt x="166034" y="2324"/>
                  <a:pt x="235345" y="1033"/>
                  <a:pt x="307942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30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47215" y="2155392"/>
            <a:ext cx="2378157" cy="3267943"/>
          </a:xfrm>
          <a:custGeom>
            <a:avLst/>
            <a:gdLst>
              <a:gd name="connsiteX0" fmla="*/ 256579 w 2378157"/>
              <a:gd name="connsiteY0" fmla="*/ 59 h 3267943"/>
              <a:gd name="connsiteX1" fmla="*/ 744904 w 2378157"/>
              <a:gd name="connsiteY1" fmla="*/ 37090 h 3267943"/>
              <a:gd name="connsiteX2" fmla="*/ 1561120 w 2378157"/>
              <a:gd name="connsiteY2" fmla="*/ 105108 h 3267943"/>
              <a:gd name="connsiteX3" fmla="*/ 2207291 w 2378157"/>
              <a:gd name="connsiteY3" fmla="*/ 37090 h 3267943"/>
              <a:gd name="connsiteX4" fmla="*/ 2377335 w 2378157"/>
              <a:gd name="connsiteY4" fmla="*/ 218471 h 3267943"/>
              <a:gd name="connsiteX5" fmla="*/ 2275308 w 2378157"/>
              <a:gd name="connsiteY5" fmla="*/ 989341 h 3267943"/>
              <a:gd name="connsiteX6" fmla="*/ 2354662 w 2378157"/>
              <a:gd name="connsiteY6" fmla="*/ 1862238 h 3267943"/>
              <a:gd name="connsiteX7" fmla="*/ 2297981 w 2378157"/>
              <a:gd name="connsiteY7" fmla="*/ 2667118 h 3267943"/>
              <a:gd name="connsiteX8" fmla="*/ 2320653 w 2378157"/>
              <a:gd name="connsiteY8" fmla="*/ 3154580 h 3267943"/>
              <a:gd name="connsiteX9" fmla="*/ 2116600 w 2378157"/>
              <a:gd name="connsiteY9" fmla="*/ 3233934 h 3267943"/>
              <a:gd name="connsiteX10" fmla="*/ 1617802 w 2378157"/>
              <a:gd name="connsiteY10" fmla="*/ 3211261 h 3267943"/>
              <a:gd name="connsiteX11" fmla="*/ 1119003 w 2378157"/>
              <a:gd name="connsiteY11" fmla="*/ 3267943 h 3267943"/>
              <a:gd name="connsiteX12" fmla="*/ 359469 w 2378157"/>
              <a:gd name="connsiteY12" fmla="*/ 3211261 h 3267943"/>
              <a:gd name="connsiteX13" fmla="*/ 110070 w 2378157"/>
              <a:gd name="connsiteY13" fmla="*/ 3177252 h 3267943"/>
              <a:gd name="connsiteX14" fmla="*/ 98733 w 2378157"/>
              <a:gd name="connsiteY14" fmla="*/ 2655781 h 3267943"/>
              <a:gd name="connsiteX15" fmla="*/ 42052 w 2378157"/>
              <a:gd name="connsiteY15" fmla="*/ 2009611 h 3267943"/>
              <a:gd name="connsiteX16" fmla="*/ 121406 w 2378157"/>
              <a:gd name="connsiteY16" fmla="*/ 1204732 h 3267943"/>
              <a:gd name="connsiteX17" fmla="*/ 53388 w 2378157"/>
              <a:gd name="connsiteY17" fmla="*/ 501879 h 3267943"/>
              <a:gd name="connsiteX18" fmla="*/ 53389 w 2378157"/>
              <a:gd name="connsiteY18" fmla="*/ 37090 h 3267943"/>
              <a:gd name="connsiteX19" fmla="*/ 256579 w 2378157"/>
              <a:gd name="connsiteY19" fmla="*/ 59 h 326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78157" h="3267943">
                <a:moveTo>
                  <a:pt x="256579" y="59"/>
                </a:moveTo>
                <a:cubicBezTo>
                  <a:pt x="402010" y="1516"/>
                  <a:pt x="587849" y="30005"/>
                  <a:pt x="744904" y="37090"/>
                </a:cubicBezTo>
                <a:cubicBezTo>
                  <a:pt x="996193" y="48426"/>
                  <a:pt x="1317389" y="105108"/>
                  <a:pt x="1561120" y="105108"/>
                </a:cubicBezTo>
                <a:cubicBezTo>
                  <a:pt x="1804851" y="105108"/>
                  <a:pt x="2071255" y="18196"/>
                  <a:pt x="2207291" y="37090"/>
                </a:cubicBezTo>
                <a:cubicBezTo>
                  <a:pt x="2343326" y="55983"/>
                  <a:pt x="2365999" y="59763"/>
                  <a:pt x="2377335" y="218471"/>
                </a:cubicBezTo>
                <a:cubicBezTo>
                  <a:pt x="2388672" y="377180"/>
                  <a:pt x="2279087" y="715380"/>
                  <a:pt x="2275308" y="989341"/>
                </a:cubicBezTo>
                <a:cubicBezTo>
                  <a:pt x="2271529" y="1263303"/>
                  <a:pt x="2350884" y="1582609"/>
                  <a:pt x="2354662" y="1862238"/>
                </a:cubicBezTo>
                <a:cubicBezTo>
                  <a:pt x="2358441" y="2141868"/>
                  <a:pt x="2303649" y="2451728"/>
                  <a:pt x="2297981" y="2667118"/>
                </a:cubicBezTo>
                <a:cubicBezTo>
                  <a:pt x="2292313" y="2882508"/>
                  <a:pt x="2350884" y="3060111"/>
                  <a:pt x="2320653" y="3154580"/>
                </a:cubicBezTo>
                <a:cubicBezTo>
                  <a:pt x="2290423" y="3249049"/>
                  <a:pt x="2233742" y="3224487"/>
                  <a:pt x="2116600" y="3233934"/>
                </a:cubicBezTo>
                <a:cubicBezTo>
                  <a:pt x="1999458" y="3243381"/>
                  <a:pt x="1784068" y="3205593"/>
                  <a:pt x="1617802" y="3211261"/>
                </a:cubicBezTo>
                <a:cubicBezTo>
                  <a:pt x="1451536" y="3216929"/>
                  <a:pt x="1328725" y="3267943"/>
                  <a:pt x="1119003" y="3267943"/>
                </a:cubicBezTo>
                <a:cubicBezTo>
                  <a:pt x="909281" y="3267943"/>
                  <a:pt x="527624" y="3226376"/>
                  <a:pt x="359469" y="3211261"/>
                </a:cubicBezTo>
                <a:cubicBezTo>
                  <a:pt x="191314" y="3196146"/>
                  <a:pt x="153526" y="3269832"/>
                  <a:pt x="110070" y="3177252"/>
                </a:cubicBezTo>
                <a:cubicBezTo>
                  <a:pt x="66614" y="3084672"/>
                  <a:pt x="110069" y="2850388"/>
                  <a:pt x="98733" y="2655781"/>
                </a:cubicBezTo>
                <a:cubicBezTo>
                  <a:pt x="87397" y="2461174"/>
                  <a:pt x="38273" y="2251452"/>
                  <a:pt x="42052" y="2009611"/>
                </a:cubicBezTo>
                <a:cubicBezTo>
                  <a:pt x="45831" y="1767769"/>
                  <a:pt x="119517" y="1456020"/>
                  <a:pt x="121406" y="1204732"/>
                </a:cubicBezTo>
                <a:cubicBezTo>
                  <a:pt x="123295" y="953444"/>
                  <a:pt x="62835" y="683261"/>
                  <a:pt x="53388" y="501879"/>
                </a:cubicBezTo>
                <a:cubicBezTo>
                  <a:pt x="43941" y="320498"/>
                  <a:pt x="-61864" y="114555"/>
                  <a:pt x="53389" y="37090"/>
                </a:cubicBezTo>
                <a:cubicBezTo>
                  <a:pt x="96609" y="8041"/>
                  <a:pt x="169320" y="-816"/>
                  <a:pt x="256579" y="5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268139" y="2155392"/>
            <a:ext cx="2378157" cy="3267943"/>
          </a:xfrm>
          <a:custGeom>
            <a:avLst/>
            <a:gdLst>
              <a:gd name="connsiteX0" fmla="*/ 256579 w 2378157"/>
              <a:gd name="connsiteY0" fmla="*/ 59 h 3267943"/>
              <a:gd name="connsiteX1" fmla="*/ 744904 w 2378157"/>
              <a:gd name="connsiteY1" fmla="*/ 37090 h 3267943"/>
              <a:gd name="connsiteX2" fmla="*/ 1561120 w 2378157"/>
              <a:gd name="connsiteY2" fmla="*/ 105108 h 3267943"/>
              <a:gd name="connsiteX3" fmla="*/ 2207291 w 2378157"/>
              <a:gd name="connsiteY3" fmla="*/ 37090 h 3267943"/>
              <a:gd name="connsiteX4" fmla="*/ 2377335 w 2378157"/>
              <a:gd name="connsiteY4" fmla="*/ 218471 h 3267943"/>
              <a:gd name="connsiteX5" fmla="*/ 2275308 w 2378157"/>
              <a:gd name="connsiteY5" fmla="*/ 989341 h 3267943"/>
              <a:gd name="connsiteX6" fmla="*/ 2354662 w 2378157"/>
              <a:gd name="connsiteY6" fmla="*/ 1862238 h 3267943"/>
              <a:gd name="connsiteX7" fmla="*/ 2297981 w 2378157"/>
              <a:gd name="connsiteY7" fmla="*/ 2667118 h 3267943"/>
              <a:gd name="connsiteX8" fmla="*/ 2320653 w 2378157"/>
              <a:gd name="connsiteY8" fmla="*/ 3154580 h 3267943"/>
              <a:gd name="connsiteX9" fmla="*/ 2116600 w 2378157"/>
              <a:gd name="connsiteY9" fmla="*/ 3233934 h 3267943"/>
              <a:gd name="connsiteX10" fmla="*/ 1617802 w 2378157"/>
              <a:gd name="connsiteY10" fmla="*/ 3211261 h 3267943"/>
              <a:gd name="connsiteX11" fmla="*/ 1119003 w 2378157"/>
              <a:gd name="connsiteY11" fmla="*/ 3267943 h 3267943"/>
              <a:gd name="connsiteX12" fmla="*/ 359469 w 2378157"/>
              <a:gd name="connsiteY12" fmla="*/ 3211261 h 3267943"/>
              <a:gd name="connsiteX13" fmla="*/ 110070 w 2378157"/>
              <a:gd name="connsiteY13" fmla="*/ 3177252 h 3267943"/>
              <a:gd name="connsiteX14" fmla="*/ 98733 w 2378157"/>
              <a:gd name="connsiteY14" fmla="*/ 2655781 h 3267943"/>
              <a:gd name="connsiteX15" fmla="*/ 42052 w 2378157"/>
              <a:gd name="connsiteY15" fmla="*/ 2009611 h 3267943"/>
              <a:gd name="connsiteX16" fmla="*/ 121406 w 2378157"/>
              <a:gd name="connsiteY16" fmla="*/ 1204732 h 3267943"/>
              <a:gd name="connsiteX17" fmla="*/ 53388 w 2378157"/>
              <a:gd name="connsiteY17" fmla="*/ 501879 h 3267943"/>
              <a:gd name="connsiteX18" fmla="*/ 53389 w 2378157"/>
              <a:gd name="connsiteY18" fmla="*/ 37090 h 3267943"/>
              <a:gd name="connsiteX19" fmla="*/ 256579 w 2378157"/>
              <a:gd name="connsiteY19" fmla="*/ 59 h 326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78157" h="3267943">
                <a:moveTo>
                  <a:pt x="256579" y="59"/>
                </a:moveTo>
                <a:cubicBezTo>
                  <a:pt x="402011" y="1516"/>
                  <a:pt x="587849" y="30005"/>
                  <a:pt x="744904" y="37090"/>
                </a:cubicBezTo>
                <a:cubicBezTo>
                  <a:pt x="996193" y="48426"/>
                  <a:pt x="1317389" y="105108"/>
                  <a:pt x="1561120" y="105108"/>
                </a:cubicBezTo>
                <a:cubicBezTo>
                  <a:pt x="1804851" y="105108"/>
                  <a:pt x="2071255" y="18196"/>
                  <a:pt x="2207291" y="37090"/>
                </a:cubicBezTo>
                <a:cubicBezTo>
                  <a:pt x="2343326" y="55983"/>
                  <a:pt x="2365999" y="59763"/>
                  <a:pt x="2377335" y="218471"/>
                </a:cubicBezTo>
                <a:cubicBezTo>
                  <a:pt x="2388672" y="377180"/>
                  <a:pt x="2279087" y="715380"/>
                  <a:pt x="2275308" y="989341"/>
                </a:cubicBezTo>
                <a:cubicBezTo>
                  <a:pt x="2271529" y="1263303"/>
                  <a:pt x="2350884" y="1582609"/>
                  <a:pt x="2354662" y="1862238"/>
                </a:cubicBezTo>
                <a:cubicBezTo>
                  <a:pt x="2358441" y="2141868"/>
                  <a:pt x="2303649" y="2451728"/>
                  <a:pt x="2297981" y="2667118"/>
                </a:cubicBezTo>
                <a:cubicBezTo>
                  <a:pt x="2292313" y="2882508"/>
                  <a:pt x="2350884" y="3060111"/>
                  <a:pt x="2320653" y="3154580"/>
                </a:cubicBezTo>
                <a:cubicBezTo>
                  <a:pt x="2290423" y="3249049"/>
                  <a:pt x="2233742" y="3224487"/>
                  <a:pt x="2116600" y="3233934"/>
                </a:cubicBezTo>
                <a:cubicBezTo>
                  <a:pt x="1999458" y="3243381"/>
                  <a:pt x="1784068" y="3205593"/>
                  <a:pt x="1617802" y="3211261"/>
                </a:cubicBezTo>
                <a:cubicBezTo>
                  <a:pt x="1451536" y="3216929"/>
                  <a:pt x="1328725" y="3267943"/>
                  <a:pt x="1119003" y="3267943"/>
                </a:cubicBezTo>
                <a:cubicBezTo>
                  <a:pt x="909281" y="3267943"/>
                  <a:pt x="527624" y="3226376"/>
                  <a:pt x="359469" y="3211261"/>
                </a:cubicBezTo>
                <a:cubicBezTo>
                  <a:pt x="191314" y="3196146"/>
                  <a:pt x="153526" y="3269832"/>
                  <a:pt x="110070" y="3177252"/>
                </a:cubicBezTo>
                <a:cubicBezTo>
                  <a:pt x="66614" y="3084672"/>
                  <a:pt x="110069" y="2850388"/>
                  <a:pt x="98733" y="2655781"/>
                </a:cubicBezTo>
                <a:cubicBezTo>
                  <a:pt x="87397" y="2461174"/>
                  <a:pt x="38273" y="2251452"/>
                  <a:pt x="42052" y="2009611"/>
                </a:cubicBezTo>
                <a:cubicBezTo>
                  <a:pt x="45831" y="1767769"/>
                  <a:pt x="119517" y="1456020"/>
                  <a:pt x="121406" y="1204732"/>
                </a:cubicBezTo>
                <a:cubicBezTo>
                  <a:pt x="123296" y="953444"/>
                  <a:pt x="62835" y="683261"/>
                  <a:pt x="53388" y="501879"/>
                </a:cubicBezTo>
                <a:cubicBezTo>
                  <a:pt x="43941" y="320498"/>
                  <a:pt x="-61864" y="114555"/>
                  <a:pt x="53389" y="37090"/>
                </a:cubicBezTo>
                <a:cubicBezTo>
                  <a:pt x="96609" y="8041"/>
                  <a:pt x="169321" y="-816"/>
                  <a:pt x="256579" y="5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79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781100" y="1754269"/>
            <a:ext cx="4249759" cy="2015064"/>
          </a:xfrm>
          <a:custGeom>
            <a:avLst/>
            <a:gdLst>
              <a:gd name="connsiteX0" fmla="*/ 4028210 w 4249759"/>
              <a:gd name="connsiteY0" fmla="*/ 212 h 2015064"/>
              <a:gd name="connsiteX1" fmla="*/ 4201528 w 4249759"/>
              <a:gd name="connsiteY1" fmla="*/ 45238 h 2015064"/>
              <a:gd name="connsiteX2" fmla="*/ 4201528 w 4249759"/>
              <a:gd name="connsiteY2" fmla="*/ 631174 h 2015064"/>
              <a:gd name="connsiteX3" fmla="*/ 4113076 w 4249759"/>
              <a:gd name="connsiteY3" fmla="*/ 1322771 h 2015064"/>
              <a:gd name="connsiteX4" fmla="*/ 4201528 w 4249759"/>
              <a:gd name="connsiteY4" fmla="*/ 1870286 h 2015064"/>
              <a:gd name="connsiteX5" fmla="*/ 3965657 w 4249759"/>
              <a:gd name="connsiteY5" fmla="*/ 2014368 h 2015064"/>
              <a:gd name="connsiteX6" fmla="*/ 2963210 w 4249759"/>
              <a:gd name="connsiteY6" fmla="*/ 1927919 h 2015064"/>
              <a:gd name="connsiteX7" fmla="*/ 1828085 w 4249759"/>
              <a:gd name="connsiteY7" fmla="*/ 1995157 h 2015064"/>
              <a:gd name="connsiteX8" fmla="*/ 781411 w 4249759"/>
              <a:gd name="connsiteY8" fmla="*/ 1947130 h 2015064"/>
              <a:gd name="connsiteX9" fmla="*/ 147510 w 4249759"/>
              <a:gd name="connsiteY9" fmla="*/ 1966341 h 2015064"/>
              <a:gd name="connsiteX10" fmla="*/ 44317 w 4249759"/>
              <a:gd name="connsiteY10" fmla="*/ 1793441 h 2015064"/>
              <a:gd name="connsiteX11" fmla="*/ 73801 w 4249759"/>
              <a:gd name="connsiteY11" fmla="*/ 1370799 h 2015064"/>
              <a:gd name="connsiteX12" fmla="*/ 91 w 4249759"/>
              <a:gd name="connsiteY12" fmla="*/ 948156 h 2015064"/>
              <a:gd name="connsiteX13" fmla="*/ 59286 w 4249759"/>
              <a:gd name="connsiteY13" fmla="*/ 341482 h 2015064"/>
              <a:gd name="connsiteX14" fmla="*/ 88998 w 4249759"/>
              <a:gd name="connsiteY14" fmla="*/ 19476 h 2015064"/>
              <a:gd name="connsiteX15" fmla="*/ 796153 w 4249759"/>
              <a:gd name="connsiteY15" fmla="*/ 83659 h 2015064"/>
              <a:gd name="connsiteX16" fmla="*/ 1636440 w 4249759"/>
              <a:gd name="connsiteY16" fmla="*/ 35632 h 2015064"/>
              <a:gd name="connsiteX17" fmla="*/ 2683113 w 4249759"/>
              <a:gd name="connsiteY17" fmla="*/ 102871 h 2015064"/>
              <a:gd name="connsiteX18" fmla="*/ 3597110 w 4249759"/>
              <a:gd name="connsiteY18" fmla="*/ 45237 h 2015064"/>
              <a:gd name="connsiteX19" fmla="*/ 4028210 w 4249759"/>
              <a:gd name="connsiteY19" fmla="*/ 212 h 20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49759" h="2015064">
                <a:moveTo>
                  <a:pt x="4028210" y="212"/>
                </a:moveTo>
                <a:cubicBezTo>
                  <a:pt x="4102481" y="-1664"/>
                  <a:pt x="4163752" y="8617"/>
                  <a:pt x="4201528" y="45238"/>
                </a:cubicBezTo>
                <a:cubicBezTo>
                  <a:pt x="4302264" y="142894"/>
                  <a:pt x="4216269" y="418252"/>
                  <a:pt x="4201528" y="631174"/>
                </a:cubicBezTo>
                <a:cubicBezTo>
                  <a:pt x="4186786" y="844096"/>
                  <a:pt x="4113076" y="1116253"/>
                  <a:pt x="4113076" y="1322771"/>
                </a:cubicBezTo>
                <a:cubicBezTo>
                  <a:pt x="4113076" y="1529290"/>
                  <a:pt x="4226097" y="1755020"/>
                  <a:pt x="4201528" y="1870286"/>
                </a:cubicBezTo>
                <a:cubicBezTo>
                  <a:pt x="4176959" y="1985552"/>
                  <a:pt x="4172044" y="2004763"/>
                  <a:pt x="3965657" y="2014368"/>
                </a:cubicBezTo>
                <a:cubicBezTo>
                  <a:pt x="3759271" y="2023974"/>
                  <a:pt x="3319472" y="1931120"/>
                  <a:pt x="2963210" y="1927919"/>
                </a:cubicBezTo>
                <a:cubicBezTo>
                  <a:pt x="2606947" y="1924717"/>
                  <a:pt x="2191718" y="1991955"/>
                  <a:pt x="1828085" y="1995157"/>
                </a:cubicBezTo>
                <a:cubicBezTo>
                  <a:pt x="1464452" y="1998359"/>
                  <a:pt x="1061506" y="1951933"/>
                  <a:pt x="781411" y="1947130"/>
                </a:cubicBezTo>
                <a:cubicBezTo>
                  <a:pt x="501315" y="1942327"/>
                  <a:pt x="270359" y="1991955"/>
                  <a:pt x="147510" y="1966341"/>
                </a:cubicBezTo>
                <a:cubicBezTo>
                  <a:pt x="24661" y="1940726"/>
                  <a:pt x="56601" y="1892698"/>
                  <a:pt x="44317" y="1793441"/>
                </a:cubicBezTo>
                <a:cubicBezTo>
                  <a:pt x="32032" y="1694184"/>
                  <a:pt x="81172" y="1511680"/>
                  <a:pt x="73801" y="1370799"/>
                </a:cubicBezTo>
                <a:cubicBezTo>
                  <a:pt x="66430" y="1229918"/>
                  <a:pt x="2510" y="1119709"/>
                  <a:pt x="91" y="948156"/>
                </a:cubicBezTo>
                <a:cubicBezTo>
                  <a:pt x="-2328" y="776603"/>
                  <a:pt x="44468" y="496262"/>
                  <a:pt x="59286" y="341482"/>
                </a:cubicBezTo>
                <a:cubicBezTo>
                  <a:pt x="74104" y="186702"/>
                  <a:pt x="-33813" y="62447"/>
                  <a:pt x="88998" y="19476"/>
                </a:cubicBezTo>
                <a:cubicBezTo>
                  <a:pt x="211809" y="-23494"/>
                  <a:pt x="538246" y="80967"/>
                  <a:pt x="796153" y="83659"/>
                </a:cubicBezTo>
                <a:cubicBezTo>
                  <a:pt x="1054060" y="86352"/>
                  <a:pt x="1321947" y="32430"/>
                  <a:pt x="1636440" y="35632"/>
                </a:cubicBezTo>
                <a:cubicBezTo>
                  <a:pt x="1950933" y="38834"/>
                  <a:pt x="2356335" y="101270"/>
                  <a:pt x="2683113" y="102871"/>
                </a:cubicBezTo>
                <a:cubicBezTo>
                  <a:pt x="3009891" y="104472"/>
                  <a:pt x="3361240" y="53242"/>
                  <a:pt x="3597110" y="45237"/>
                </a:cubicBezTo>
                <a:cubicBezTo>
                  <a:pt x="3744529" y="40235"/>
                  <a:pt x="3904425" y="3339"/>
                  <a:pt x="4028210" y="2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81100" y="4119685"/>
            <a:ext cx="4249759" cy="2015064"/>
          </a:xfrm>
          <a:custGeom>
            <a:avLst/>
            <a:gdLst>
              <a:gd name="connsiteX0" fmla="*/ 4028210 w 4249759"/>
              <a:gd name="connsiteY0" fmla="*/ 212 h 2015064"/>
              <a:gd name="connsiteX1" fmla="*/ 4201528 w 4249759"/>
              <a:gd name="connsiteY1" fmla="*/ 45238 h 2015064"/>
              <a:gd name="connsiteX2" fmla="*/ 4201528 w 4249759"/>
              <a:gd name="connsiteY2" fmla="*/ 631174 h 2015064"/>
              <a:gd name="connsiteX3" fmla="*/ 4113076 w 4249759"/>
              <a:gd name="connsiteY3" fmla="*/ 1322771 h 2015064"/>
              <a:gd name="connsiteX4" fmla="*/ 4201528 w 4249759"/>
              <a:gd name="connsiteY4" fmla="*/ 1870286 h 2015064"/>
              <a:gd name="connsiteX5" fmla="*/ 3965657 w 4249759"/>
              <a:gd name="connsiteY5" fmla="*/ 2014368 h 2015064"/>
              <a:gd name="connsiteX6" fmla="*/ 2963210 w 4249759"/>
              <a:gd name="connsiteY6" fmla="*/ 1927919 h 2015064"/>
              <a:gd name="connsiteX7" fmla="*/ 1828085 w 4249759"/>
              <a:gd name="connsiteY7" fmla="*/ 1995157 h 2015064"/>
              <a:gd name="connsiteX8" fmla="*/ 781411 w 4249759"/>
              <a:gd name="connsiteY8" fmla="*/ 1947130 h 2015064"/>
              <a:gd name="connsiteX9" fmla="*/ 147510 w 4249759"/>
              <a:gd name="connsiteY9" fmla="*/ 1966341 h 2015064"/>
              <a:gd name="connsiteX10" fmla="*/ 44317 w 4249759"/>
              <a:gd name="connsiteY10" fmla="*/ 1793441 h 2015064"/>
              <a:gd name="connsiteX11" fmla="*/ 73801 w 4249759"/>
              <a:gd name="connsiteY11" fmla="*/ 1370799 h 2015064"/>
              <a:gd name="connsiteX12" fmla="*/ 91 w 4249759"/>
              <a:gd name="connsiteY12" fmla="*/ 948156 h 2015064"/>
              <a:gd name="connsiteX13" fmla="*/ 59286 w 4249759"/>
              <a:gd name="connsiteY13" fmla="*/ 341482 h 2015064"/>
              <a:gd name="connsiteX14" fmla="*/ 88998 w 4249759"/>
              <a:gd name="connsiteY14" fmla="*/ 19476 h 2015064"/>
              <a:gd name="connsiteX15" fmla="*/ 796153 w 4249759"/>
              <a:gd name="connsiteY15" fmla="*/ 83660 h 2015064"/>
              <a:gd name="connsiteX16" fmla="*/ 1636440 w 4249759"/>
              <a:gd name="connsiteY16" fmla="*/ 35632 h 2015064"/>
              <a:gd name="connsiteX17" fmla="*/ 2683113 w 4249759"/>
              <a:gd name="connsiteY17" fmla="*/ 102871 h 2015064"/>
              <a:gd name="connsiteX18" fmla="*/ 3597110 w 4249759"/>
              <a:gd name="connsiteY18" fmla="*/ 45237 h 2015064"/>
              <a:gd name="connsiteX19" fmla="*/ 4028210 w 4249759"/>
              <a:gd name="connsiteY19" fmla="*/ 212 h 20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49759" h="2015064">
                <a:moveTo>
                  <a:pt x="4028210" y="212"/>
                </a:moveTo>
                <a:cubicBezTo>
                  <a:pt x="4102481" y="-1664"/>
                  <a:pt x="4163752" y="8617"/>
                  <a:pt x="4201528" y="45238"/>
                </a:cubicBezTo>
                <a:cubicBezTo>
                  <a:pt x="4302264" y="142894"/>
                  <a:pt x="4216269" y="418252"/>
                  <a:pt x="4201528" y="631174"/>
                </a:cubicBezTo>
                <a:cubicBezTo>
                  <a:pt x="4186786" y="844096"/>
                  <a:pt x="4113076" y="1116253"/>
                  <a:pt x="4113076" y="1322771"/>
                </a:cubicBezTo>
                <a:cubicBezTo>
                  <a:pt x="4113076" y="1529290"/>
                  <a:pt x="4226097" y="1755020"/>
                  <a:pt x="4201528" y="1870286"/>
                </a:cubicBezTo>
                <a:cubicBezTo>
                  <a:pt x="4176959" y="1985552"/>
                  <a:pt x="4172044" y="2004763"/>
                  <a:pt x="3965657" y="2014368"/>
                </a:cubicBezTo>
                <a:cubicBezTo>
                  <a:pt x="3759271" y="2023974"/>
                  <a:pt x="3319472" y="1931120"/>
                  <a:pt x="2963210" y="1927919"/>
                </a:cubicBezTo>
                <a:cubicBezTo>
                  <a:pt x="2606947" y="1924717"/>
                  <a:pt x="2191718" y="1991955"/>
                  <a:pt x="1828085" y="1995157"/>
                </a:cubicBezTo>
                <a:cubicBezTo>
                  <a:pt x="1464452" y="1998359"/>
                  <a:pt x="1061506" y="1951933"/>
                  <a:pt x="781411" y="1947130"/>
                </a:cubicBezTo>
                <a:cubicBezTo>
                  <a:pt x="501315" y="1942327"/>
                  <a:pt x="270359" y="1991955"/>
                  <a:pt x="147510" y="1966341"/>
                </a:cubicBezTo>
                <a:cubicBezTo>
                  <a:pt x="24661" y="1940726"/>
                  <a:pt x="56601" y="1892698"/>
                  <a:pt x="44317" y="1793441"/>
                </a:cubicBezTo>
                <a:cubicBezTo>
                  <a:pt x="32032" y="1694184"/>
                  <a:pt x="81172" y="1511680"/>
                  <a:pt x="73801" y="1370799"/>
                </a:cubicBezTo>
                <a:cubicBezTo>
                  <a:pt x="66430" y="1229918"/>
                  <a:pt x="2510" y="1119709"/>
                  <a:pt x="91" y="948156"/>
                </a:cubicBezTo>
                <a:cubicBezTo>
                  <a:pt x="-2328" y="776603"/>
                  <a:pt x="44468" y="496262"/>
                  <a:pt x="59286" y="341482"/>
                </a:cubicBezTo>
                <a:cubicBezTo>
                  <a:pt x="74104" y="186702"/>
                  <a:pt x="-33813" y="62447"/>
                  <a:pt x="88998" y="19476"/>
                </a:cubicBezTo>
                <a:cubicBezTo>
                  <a:pt x="211809" y="-23494"/>
                  <a:pt x="538246" y="80967"/>
                  <a:pt x="796153" y="83660"/>
                </a:cubicBezTo>
                <a:cubicBezTo>
                  <a:pt x="1054060" y="86352"/>
                  <a:pt x="1321947" y="32430"/>
                  <a:pt x="1636440" y="35632"/>
                </a:cubicBezTo>
                <a:cubicBezTo>
                  <a:pt x="1950933" y="38834"/>
                  <a:pt x="2356335" y="101270"/>
                  <a:pt x="2683113" y="102871"/>
                </a:cubicBezTo>
                <a:cubicBezTo>
                  <a:pt x="3009891" y="104472"/>
                  <a:pt x="3361240" y="53242"/>
                  <a:pt x="3597110" y="45237"/>
                </a:cubicBezTo>
                <a:cubicBezTo>
                  <a:pt x="3744529" y="40235"/>
                  <a:pt x="3904425" y="3339"/>
                  <a:pt x="4028210" y="2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24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3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3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3588" r="11055" b="296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81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6" r:id="rId4"/>
    <p:sldLayoutId id="2147483665" r:id="rId5"/>
    <p:sldLayoutId id="214748366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std.ilc.edu.tw/index1.html" TargetMode="External"/><Relationship Id="rId4" Type="http://schemas.openxmlformats.org/officeDocument/2006/relationships/hyperlink" Target="https://eip.ilc.edu.tw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IKXMmBrAZ7I" TargetMode="External"/><Relationship Id="rId5" Type="http://schemas.openxmlformats.org/officeDocument/2006/relationships/hyperlink" Target="https://youtu.be/6t89_LeeEoc" TargetMode="External"/><Relationship Id="rId4" Type="http://schemas.openxmlformats.org/officeDocument/2006/relationships/hyperlink" Target="https://youtu.be/_2fySeswlQ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5400000">
            <a:off x="5897150" y="3543323"/>
            <a:ext cx="397695" cy="1608023"/>
          </a:xfrm>
          <a:custGeom>
            <a:avLst/>
            <a:gdLst>
              <a:gd name="connsiteX0" fmla="*/ 145407 w 2991259"/>
              <a:gd name="connsiteY0" fmla="*/ 119556 h 4140013"/>
              <a:gd name="connsiteX1" fmla="*/ 900150 w 2991259"/>
              <a:gd name="connsiteY1" fmla="*/ 3441 h 4140013"/>
              <a:gd name="connsiteX2" fmla="*/ 1945178 w 2991259"/>
              <a:gd name="connsiteY2" fmla="*/ 90527 h 4140013"/>
              <a:gd name="connsiteX3" fmla="*/ 2772493 w 2991259"/>
              <a:gd name="connsiteY3" fmla="*/ 3441 h 4140013"/>
              <a:gd name="connsiteX4" fmla="*/ 2990207 w 2991259"/>
              <a:gd name="connsiteY4" fmla="*/ 235670 h 4140013"/>
              <a:gd name="connsiteX5" fmla="*/ 2859578 w 2991259"/>
              <a:gd name="connsiteY5" fmla="*/ 1222641 h 4140013"/>
              <a:gd name="connsiteX6" fmla="*/ 2961178 w 2991259"/>
              <a:gd name="connsiteY6" fmla="*/ 2340241 h 4140013"/>
              <a:gd name="connsiteX7" fmla="*/ 2888607 w 2991259"/>
              <a:gd name="connsiteY7" fmla="*/ 3370756 h 4140013"/>
              <a:gd name="connsiteX8" fmla="*/ 2917635 w 2991259"/>
              <a:gd name="connsiteY8" fmla="*/ 3994870 h 4140013"/>
              <a:gd name="connsiteX9" fmla="*/ 2656378 w 2991259"/>
              <a:gd name="connsiteY9" fmla="*/ 4096470 h 4140013"/>
              <a:gd name="connsiteX10" fmla="*/ 2017750 w 2991259"/>
              <a:gd name="connsiteY10" fmla="*/ 4067441 h 4140013"/>
              <a:gd name="connsiteX11" fmla="*/ 1379121 w 2991259"/>
              <a:gd name="connsiteY11" fmla="*/ 4140013 h 4140013"/>
              <a:gd name="connsiteX12" fmla="*/ 406664 w 2991259"/>
              <a:gd name="connsiteY12" fmla="*/ 4067441 h 4140013"/>
              <a:gd name="connsiteX13" fmla="*/ 87350 w 2991259"/>
              <a:gd name="connsiteY13" fmla="*/ 4023898 h 4140013"/>
              <a:gd name="connsiteX14" fmla="*/ 72835 w 2991259"/>
              <a:gd name="connsiteY14" fmla="*/ 3356241 h 4140013"/>
              <a:gd name="connsiteX15" fmla="*/ 264 w 2991259"/>
              <a:gd name="connsiteY15" fmla="*/ 2528927 h 4140013"/>
              <a:gd name="connsiteX16" fmla="*/ 101864 w 2991259"/>
              <a:gd name="connsiteY16" fmla="*/ 1498413 h 4140013"/>
              <a:gd name="connsiteX17" fmla="*/ 14778 w 2991259"/>
              <a:gd name="connsiteY17" fmla="*/ 598527 h 4140013"/>
              <a:gd name="connsiteX18" fmla="*/ 29293 w 2991259"/>
              <a:gd name="connsiteY18" fmla="*/ 105041 h 4140013"/>
              <a:gd name="connsiteX19" fmla="*/ 145407 w 2991259"/>
              <a:gd name="connsiteY19" fmla="*/ 119556 h 4140013"/>
              <a:gd name="connsiteX0" fmla="*/ 72631 w 3034597"/>
              <a:gd name="connsiteY0" fmla="*/ 105041 h 4140013"/>
              <a:gd name="connsiteX1" fmla="*/ 943488 w 3034597"/>
              <a:gd name="connsiteY1" fmla="*/ 3441 h 4140013"/>
              <a:gd name="connsiteX2" fmla="*/ 1988516 w 3034597"/>
              <a:gd name="connsiteY2" fmla="*/ 90527 h 4140013"/>
              <a:gd name="connsiteX3" fmla="*/ 2815831 w 3034597"/>
              <a:gd name="connsiteY3" fmla="*/ 3441 h 4140013"/>
              <a:gd name="connsiteX4" fmla="*/ 3033545 w 3034597"/>
              <a:gd name="connsiteY4" fmla="*/ 235670 h 4140013"/>
              <a:gd name="connsiteX5" fmla="*/ 2902916 w 3034597"/>
              <a:gd name="connsiteY5" fmla="*/ 1222641 h 4140013"/>
              <a:gd name="connsiteX6" fmla="*/ 3004516 w 3034597"/>
              <a:gd name="connsiteY6" fmla="*/ 2340241 h 4140013"/>
              <a:gd name="connsiteX7" fmla="*/ 2931945 w 3034597"/>
              <a:gd name="connsiteY7" fmla="*/ 3370756 h 4140013"/>
              <a:gd name="connsiteX8" fmla="*/ 2960973 w 3034597"/>
              <a:gd name="connsiteY8" fmla="*/ 3994870 h 4140013"/>
              <a:gd name="connsiteX9" fmla="*/ 2699716 w 3034597"/>
              <a:gd name="connsiteY9" fmla="*/ 4096470 h 4140013"/>
              <a:gd name="connsiteX10" fmla="*/ 2061088 w 3034597"/>
              <a:gd name="connsiteY10" fmla="*/ 4067441 h 4140013"/>
              <a:gd name="connsiteX11" fmla="*/ 1422459 w 3034597"/>
              <a:gd name="connsiteY11" fmla="*/ 4140013 h 4140013"/>
              <a:gd name="connsiteX12" fmla="*/ 450002 w 3034597"/>
              <a:gd name="connsiteY12" fmla="*/ 4067441 h 4140013"/>
              <a:gd name="connsiteX13" fmla="*/ 130688 w 3034597"/>
              <a:gd name="connsiteY13" fmla="*/ 4023898 h 4140013"/>
              <a:gd name="connsiteX14" fmla="*/ 116173 w 3034597"/>
              <a:gd name="connsiteY14" fmla="*/ 3356241 h 4140013"/>
              <a:gd name="connsiteX15" fmla="*/ 43602 w 3034597"/>
              <a:gd name="connsiteY15" fmla="*/ 2528927 h 4140013"/>
              <a:gd name="connsiteX16" fmla="*/ 145202 w 3034597"/>
              <a:gd name="connsiteY16" fmla="*/ 1498413 h 4140013"/>
              <a:gd name="connsiteX17" fmla="*/ 58116 w 3034597"/>
              <a:gd name="connsiteY17" fmla="*/ 598527 h 4140013"/>
              <a:gd name="connsiteX18" fmla="*/ 72631 w 3034597"/>
              <a:gd name="connsiteY18" fmla="*/ 105041 h 4140013"/>
              <a:gd name="connsiteX0" fmla="*/ 68354 w 3044834"/>
              <a:gd name="connsiteY0" fmla="*/ 47486 h 4184058"/>
              <a:gd name="connsiteX1" fmla="*/ 953725 w 3044834"/>
              <a:gd name="connsiteY1" fmla="*/ 47486 h 4184058"/>
              <a:gd name="connsiteX2" fmla="*/ 1998753 w 3044834"/>
              <a:gd name="connsiteY2" fmla="*/ 134572 h 4184058"/>
              <a:gd name="connsiteX3" fmla="*/ 2826068 w 3044834"/>
              <a:gd name="connsiteY3" fmla="*/ 47486 h 4184058"/>
              <a:gd name="connsiteX4" fmla="*/ 3043782 w 3044834"/>
              <a:gd name="connsiteY4" fmla="*/ 279715 h 4184058"/>
              <a:gd name="connsiteX5" fmla="*/ 2913153 w 3044834"/>
              <a:gd name="connsiteY5" fmla="*/ 1266686 h 4184058"/>
              <a:gd name="connsiteX6" fmla="*/ 3014753 w 3044834"/>
              <a:gd name="connsiteY6" fmla="*/ 2384286 h 4184058"/>
              <a:gd name="connsiteX7" fmla="*/ 2942182 w 3044834"/>
              <a:gd name="connsiteY7" fmla="*/ 3414801 h 4184058"/>
              <a:gd name="connsiteX8" fmla="*/ 2971210 w 3044834"/>
              <a:gd name="connsiteY8" fmla="*/ 4038915 h 4184058"/>
              <a:gd name="connsiteX9" fmla="*/ 2709953 w 3044834"/>
              <a:gd name="connsiteY9" fmla="*/ 4140515 h 4184058"/>
              <a:gd name="connsiteX10" fmla="*/ 2071325 w 3044834"/>
              <a:gd name="connsiteY10" fmla="*/ 4111486 h 4184058"/>
              <a:gd name="connsiteX11" fmla="*/ 1432696 w 3044834"/>
              <a:gd name="connsiteY11" fmla="*/ 4184058 h 4184058"/>
              <a:gd name="connsiteX12" fmla="*/ 460239 w 3044834"/>
              <a:gd name="connsiteY12" fmla="*/ 4111486 h 4184058"/>
              <a:gd name="connsiteX13" fmla="*/ 140925 w 3044834"/>
              <a:gd name="connsiteY13" fmla="*/ 4067943 h 4184058"/>
              <a:gd name="connsiteX14" fmla="*/ 126410 w 3044834"/>
              <a:gd name="connsiteY14" fmla="*/ 3400286 h 4184058"/>
              <a:gd name="connsiteX15" fmla="*/ 53839 w 3044834"/>
              <a:gd name="connsiteY15" fmla="*/ 2572972 h 4184058"/>
              <a:gd name="connsiteX16" fmla="*/ 155439 w 3044834"/>
              <a:gd name="connsiteY16" fmla="*/ 1542458 h 4184058"/>
              <a:gd name="connsiteX17" fmla="*/ 68353 w 3044834"/>
              <a:gd name="connsiteY17" fmla="*/ 642572 h 4184058"/>
              <a:gd name="connsiteX18" fmla="*/ 68354 w 3044834"/>
              <a:gd name="connsiteY18" fmla="*/ 47486 h 418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44834" h="4184058">
                <a:moveTo>
                  <a:pt x="68354" y="47486"/>
                </a:moveTo>
                <a:cubicBezTo>
                  <a:pt x="215916" y="-51695"/>
                  <a:pt x="631992" y="32972"/>
                  <a:pt x="953725" y="47486"/>
                </a:cubicBezTo>
                <a:cubicBezTo>
                  <a:pt x="1275458" y="62000"/>
                  <a:pt x="1686696" y="134572"/>
                  <a:pt x="1998753" y="134572"/>
                </a:cubicBezTo>
                <a:cubicBezTo>
                  <a:pt x="2310810" y="134572"/>
                  <a:pt x="2651897" y="23296"/>
                  <a:pt x="2826068" y="47486"/>
                </a:cubicBezTo>
                <a:cubicBezTo>
                  <a:pt x="3000239" y="71676"/>
                  <a:pt x="3029268" y="76515"/>
                  <a:pt x="3043782" y="279715"/>
                </a:cubicBezTo>
                <a:cubicBezTo>
                  <a:pt x="3058296" y="482915"/>
                  <a:pt x="2917991" y="915924"/>
                  <a:pt x="2913153" y="1266686"/>
                </a:cubicBezTo>
                <a:cubicBezTo>
                  <a:pt x="2908315" y="1617448"/>
                  <a:pt x="3009915" y="2026267"/>
                  <a:pt x="3014753" y="2384286"/>
                </a:cubicBezTo>
                <a:cubicBezTo>
                  <a:pt x="3019591" y="2742305"/>
                  <a:pt x="2949439" y="3139030"/>
                  <a:pt x="2942182" y="3414801"/>
                </a:cubicBezTo>
                <a:cubicBezTo>
                  <a:pt x="2934925" y="3690572"/>
                  <a:pt x="3009915" y="3917963"/>
                  <a:pt x="2971210" y="4038915"/>
                </a:cubicBezTo>
                <a:cubicBezTo>
                  <a:pt x="2932505" y="4159867"/>
                  <a:pt x="2859934" y="4128420"/>
                  <a:pt x="2709953" y="4140515"/>
                </a:cubicBezTo>
                <a:cubicBezTo>
                  <a:pt x="2559972" y="4152610"/>
                  <a:pt x="2284201" y="4104229"/>
                  <a:pt x="2071325" y="4111486"/>
                </a:cubicBezTo>
                <a:cubicBezTo>
                  <a:pt x="1858449" y="4118743"/>
                  <a:pt x="1701210" y="4184058"/>
                  <a:pt x="1432696" y="4184058"/>
                </a:cubicBezTo>
                <a:cubicBezTo>
                  <a:pt x="1164182" y="4184058"/>
                  <a:pt x="675534" y="4130838"/>
                  <a:pt x="460239" y="4111486"/>
                </a:cubicBezTo>
                <a:cubicBezTo>
                  <a:pt x="244944" y="4092134"/>
                  <a:pt x="196563" y="4186476"/>
                  <a:pt x="140925" y="4067943"/>
                </a:cubicBezTo>
                <a:cubicBezTo>
                  <a:pt x="85287" y="3949410"/>
                  <a:pt x="140924" y="3649448"/>
                  <a:pt x="126410" y="3400286"/>
                </a:cubicBezTo>
                <a:cubicBezTo>
                  <a:pt x="111896" y="3151124"/>
                  <a:pt x="49001" y="2882610"/>
                  <a:pt x="53839" y="2572972"/>
                </a:cubicBezTo>
                <a:cubicBezTo>
                  <a:pt x="58677" y="2263334"/>
                  <a:pt x="153020" y="1864191"/>
                  <a:pt x="155439" y="1542458"/>
                </a:cubicBezTo>
                <a:cubicBezTo>
                  <a:pt x="157858" y="1220725"/>
                  <a:pt x="80448" y="874801"/>
                  <a:pt x="68353" y="642572"/>
                </a:cubicBezTo>
                <a:cubicBezTo>
                  <a:pt x="56258" y="410343"/>
                  <a:pt x="-79208" y="146667"/>
                  <a:pt x="68354" y="4748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D41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41454" y="2572160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數位教學平台實作</a:t>
            </a:r>
            <a:endParaRPr kumimoji="0" lang="zh-CN" altLang="en-US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41454" y="3592614"/>
            <a:ext cx="5109030" cy="3186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14000"/>
              </a:lnSpc>
              <a:defRPr/>
            </a:pPr>
            <a:r>
              <a:rPr lang="zh-TW" altLang="en-US" sz="1400" dirty="0">
                <a:solidFill>
                  <a:prstClr val="black"/>
                </a:solidFill>
                <a:latin typeface="微软雅黑"/>
                <a:cs typeface="经典综艺体简" panose="02010609000101010101" pitchFamily="49" charset="-122"/>
              </a:rPr>
              <a:t>頭城國中  黃巾芸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253" y="4208836"/>
            <a:ext cx="1481496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TW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1090330</a:t>
            </a:r>
            <a:r>
              <a:rPr lang="zh-TW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 </a:t>
            </a:r>
            <a:r>
              <a:rPr lang="zh-TW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五結</a:t>
            </a:r>
            <a:r>
              <a:rPr lang="zh-TW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國中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5392" y="402638"/>
            <a:ext cx="710706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熟悉課程列表中教科書版本對應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37" y="1884473"/>
            <a:ext cx="86995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6279" r="35291" b="72522"/>
          <a:stretch/>
        </p:blipFill>
        <p:spPr bwMode="auto">
          <a:xfrm>
            <a:off x="882501" y="2955851"/>
            <a:ext cx="1414808" cy="11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>
            <a:off x="2413592" y="2488019"/>
            <a:ext cx="5922334" cy="1041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圓角矩形 5"/>
          <p:cNvSpPr/>
          <p:nvPr/>
        </p:nvSpPr>
        <p:spPr>
          <a:xfrm>
            <a:off x="8048847" y="2169042"/>
            <a:ext cx="733646" cy="3189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6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5392" y="402638"/>
            <a:ext cx="710706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熟悉教學影片播放介面功能操作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4253" y="3375837"/>
            <a:ext cx="382772" cy="1392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推薦學習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704170" y="1063589"/>
            <a:ext cx="3085059" cy="3008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影片播至檢核點，視窗會跳出問題，學生須回答後才能繼續觀看影片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播放時可做筆記或提問，影片會自動暫停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筆記：教師端無法看見學生筆記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提問</a:t>
            </a:r>
            <a:r>
              <a:rPr lang="zh-TW" altLang="en-US" dirty="0" smtClean="0"/>
              <a:t>：問題會送至班級討論區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704170" y="4561428"/>
            <a:ext cx="3085059" cy="15756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第一次播放：不能跳轉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第二次播放：可調快影片</a:t>
            </a:r>
            <a:r>
              <a:rPr lang="zh-TW" altLang="en-US" dirty="0" smtClean="0"/>
              <a:t>速度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教師</a:t>
            </a:r>
            <a:r>
              <a:rPr lang="zh-TW" altLang="en-US" dirty="0" smtClean="0"/>
              <a:t>：備課方便，不在此限</a:t>
            </a:r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1" y="1468770"/>
            <a:ext cx="74231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1139951" y="2955851"/>
            <a:ext cx="1254366" cy="1116419"/>
          </a:xfrm>
          <a:prstGeom prst="wedgeRoundRectCallout">
            <a:avLst>
              <a:gd name="adj1" fmla="val -67453"/>
              <a:gd name="adj2" fmla="val 82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6312315" y="2676746"/>
            <a:ext cx="2100786" cy="2309924"/>
          </a:xfrm>
          <a:prstGeom prst="wedgeRoundRectCallout">
            <a:avLst>
              <a:gd name="adj1" fmla="val 65657"/>
              <a:gd name="adj2" fmla="val -731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2659704" y="5490996"/>
            <a:ext cx="4593074" cy="805038"/>
          </a:xfrm>
          <a:prstGeom prst="wedgeRoundRectCallout">
            <a:avLst>
              <a:gd name="adj1" fmla="val 82419"/>
              <a:gd name="adj2" fmla="val -10171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.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0" y="4890977"/>
            <a:ext cx="1873817" cy="161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>
            <a:off x="2158409" y="6137031"/>
            <a:ext cx="2509284" cy="26376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1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5392" y="402638"/>
            <a:ext cx="710706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熟悉練習題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動態評量介面功能操作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51" y="1231961"/>
            <a:ext cx="73025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57209" r="53169" b="26822"/>
          <a:stretch/>
        </p:blipFill>
        <p:spPr bwMode="auto">
          <a:xfrm>
            <a:off x="1234166" y="1945758"/>
            <a:ext cx="1966233" cy="109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1031912" y="860187"/>
            <a:ext cx="1493480" cy="957630"/>
          </a:xfrm>
          <a:prstGeom prst="wedgeRoundRectCallout">
            <a:avLst>
              <a:gd name="adj1" fmla="val 63175"/>
              <a:gd name="adj2" fmla="val 11024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方法一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知識</a:t>
            </a:r>
            <a:r>
              <a:rPr lang="zh-TW" altLang="en-US" dirty="0"/>
              <a:t>星空圖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44336" r="47813" b="18716"/>
          <a:stretch/>
        </p:blipFill>
        <p:spPr bwMode="auto">
          <a:xfrm>
            <a:off x="1329070" y="4614530"/>
            <a:ext cx="2647508" cy="106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圓角矩形圖說文字 17"/>
          <p:cNvSpPr/>
          <p:nvPr/>
        </p:nvSpPr>
        <p:spPr>
          <a:xfrm>
            <a:off x="1031912" y="3336569"/>
            <a:ext cx="1493480" cy="957630"/>
          </a:xfrm>
          <a:prstGeom prst="wedgeRoundRectCallout">
            <a:avLst>
              <a:gd name="adj1" fmla="val 48936"/>
              <a:gd name="adj2" fmla="val 15798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方法二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我的任務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1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熟悉單元診斷測驗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縱貫診斷測驗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組卷模組介面功能操作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03" y="1085902"/>
            <a:ext cx="4330700" cy="549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2913321" y="1360968"/>
            <a:ext cx="733646" cy="2445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/>
          <a:stretch/>
        </p:blipFill>
        <p:spPr bwMode="auto">
          <a:xfrm>
            <a:off x="6730408" y="1085902"/>
            <a:ext cx="4502667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8041759" y="1412359"/>
            <a:ext cx="733646" cy="2445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4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5392" y="189978"/>
            <a:ext cx="710706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熟悉組卷模組操作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1" t="17829" r="26483" b="52248"/>
          <a:stretch/>
        </p:blipFill>
        <p:spPr bwMode="auto">
          <a:xfrm>
            <a:off x="616689" y="1222744"/>
            <a:ext cx="967563" cy="20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570615" y="2197906"/>
            <a:ext cx="1059710" cy="3204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24186" r="13925" b="69302"/>
          <a:stretch/>
        </p:blipFill>
        <p:spPr bwMode="auto">
          <a:xfrm>
            <a:off x="2977157" y="829323"/>
            <a:ext cx="8314660" cy="41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32790" r="13925" b="49458"/>
          <a:stretch/>
        </p:blipFill>
        <p:spPr bwMode="auto">
          <a:xfrm>
            <a:off x="2977157" y="1293474"/>
            <a:ext cx="8314660" cy="11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39070" r="14012" b="41240"/>
          <a:stretch/>
        </p:blipFill>
        <p:spPr bwMode="auto">
          <a:xfrm>
            <a:off x="2987079" y="2518399"/>
            <a:ext cx="8304738" cy="12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38604" r="13925" b="20465"/>
          <a:stretch/>
        </p:blipFill>
        <p:spPr bwMode="auto">
          <a:xfrm>
            <a:off x="3008345" y="3816538"/>
            <a:ext cx="8314660" cy="261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51" y="3187165"/>
            <a:ext cx="8354366" cy="26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5805376" y="984124"/>
            <a:ext cx="708836" cy="3204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圖說文字 1"/>
          <p:cNvSpPr/>
          <p:nvPr/>
        </p:nvSpPr>
        <p:spPr>
          <a:xfrm>
            <a:off x="1630325" y="635595"/>
            <a:ext cx="1148043" cy="1386636"/>
          </a:xfrm>
          <a:prstGeom prst="wedgeRoundRectCallout">
            <a:avLst>
              <a:gd name="adj1" fmla="val 70468"/>
              <a:gd name="adj2" fmla="val 4221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1.</a:t>
            </a:r>
            <a:r>
              <a:rPr lang="zh-TW" altLang="en-US" dirty="0" smtClean="0"/>
              <a:t>選擇科目、版本、學年度，按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送出</a:t>
            </a:r>
            <a:r>
              <a:rPr lang="en-US" altLang="zh-TW" dirty="0" smtClean="0"/>
              <a:t>‘</a:t>
            </a:r>
            <a:endParaRPr lang="zh-TW" altLang="en-US" dirty="0"/>
          </a:p>
        </p:txBody>
      </p:sp>
      <p:sp>
        <p:nvSpPr>
          <p:cNvPr id="15" name="圓角矩形圖說文字 14"/>
          <p:cNvSpPr/>
          <p:nvPr/>
        </p:nvSpPr>
        <p:spPr>
          <a:xfrm>
            <a:off x="1654587" y="2174629"/>
            <a:ext cx="1148043" cy="2287465"/>
          </a:xfrm>
          <a:prstGeom prst="wedgeRoundRectCallout">
            <a:avLst>
              <a:gd name="adj1" fmla="val 75063"/>
              <a:gd name="adj2" fmla="val -1940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2.</a:t>
            </a:r>
            <a:r>
              <a:rPr lang="zh-TW" altLang="en-US" dirty="0" smtClean="0"/>
              <a:t>選擇年級、單元、能力指標子技能，按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挑選試題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16" name="圓角矩形圖說文字 15"/>
          <p:cNvSpPr/>
          <p:nvPr/>
        </p:nvSpPr>
        <p:spPr>
          <a:xfrm>
            <a:off x="1654587" y="4507522"/>
            <a:ext cx="1123781" cy="2350478"/>
          </a:xfrm>
          <a:prstGeom prst="wedgeRoundRectCallout">
            <a:avLst>
              <a:gd name="adj1" fmla="val 102633"/>
              <a:gd name="adj2" fmla="val -561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選擇儲存試卷之學期、版本、科目、年級、單元</a:t>
            </a:r>
            <a:endParaRPr lang="zh-TW" altLang="en-US" dirty="0"/>
          </a:p>
        </p:txBody>
      </p:sp>
      <p:sp>
        <p:nvSpPr>
          <p:cNvPr id="17" name="圓角矩形圖說文字 16"/>
          <p:cNvSpPr/>
          <p:nvPr/>
        </p:nvSpPr>
        <p:spPr>
          <a:xfrm>
            <a:off x="1630325" y="1169376"/>
            <a:ext cx="1148043" cy="1005254"/>
          </a:xfrm>
          <a:prstGeom prst="wedgeRoundRectCallout">
            <a:avLst>
              <a:gd name="adj1" fmla="val 101101"/>
              <a:gd name="adj2" fmla="val 5231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輸入試卷名稱</a:t>
            </a:r>
            <a:endParaRPr lang="zh-TW" altLang="en-US" dirty="0"/>
          </a:p>
        </p:txBody>
      </p:sp>
      <p:sp>
        <p:nvSpPr>
          <p:cNvPr id="18" name="圓角矩形圖說文字 17"/>
          <p:cNvSpPr/>
          <p:nvPr/>
        </p:nvSpPr>
        <p:spPr>
          <a:xfrm>
            <a:off x="1654587" y="4507522"/>
            <a:ext cx="1148043" cy="1559170"/>
          </a:xfrm>
          <a:prstGeom prst="wedgeRoundRectCallout">
            <a:avLst>
              <a:gd name="adj1" fmla="val 116418"/>
              <a:gd name="adj2" fmla="val -1145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觀看題目後，按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加入此試題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72207" y="2765857"/>
            <a:ext cx="1250144" cy="21013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重複步驟</a:t>
            </a:r>
            <a:r>
              <a:rPr lang="en-US" altLang="zh-TW" dirty="0" smtClean="0"/>
              <a:t>2</a:t>
            </a:r>
            <a:r>
              <a:rPr lang="zh-TW" altLang="en-US" dirty="0" smtClean="0"/>
              <a:t>至</a:t>
            </a:r>
            <a:r>
              <a:rPr lang="en-US" altLang="zh-TW" dirty="0" smtClean="0"/>
              <a:t>5</a:t>
            </a:r>
            <a:r>
              <a:rPr lang="zh-TW" altLang="en-US" dirty="0" smtClean="0"/>
              <a:t>，依據能力指標及子技能挑選題目</a:t>
            </a:r>
            <a:endParaRPr lang="zh-TW" altLang="en-US" dirty="0"/>
          </a:p>
        </p:txBody>
      </p:sp>
      <p:sp>
        <p:nvSpPr>
          <p:cNvPr id="21" name="圓角矩形圖說文字 20"/>
          <p:cNvSpPr/>
          <p:nvPr/>
        </p:nvSpPr>
        <p:spPr>
          <a:xfrm>
            <a:off x="11043957" y="1304617"/>
            <a:ext cx="1148043" cy="1559170"/>
          </a:xfrm>
          <a:prstGeom prst="wedgeRoundRectCallout">
            <a:avLst>
              <a:gd name="adj1" fmla="val -75045"/>
              <a:gd name="adj2" fmla="val -66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確認試題後，按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儲存新卷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10745234" y="4236426"/>
            <a:ext cx="1250144" cy="21013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若不想要試題，可按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刪除此試題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，以便刪掉多餘題目</a:t>
            </a:r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9632457" y="3148448"/>
            <a:ext cx="1411500" cy="1087978"/>
          </a:xfrm>
          <a:prstGeom prst="wedgeRoundRectCallout">
            <a:avLst>
              <a:gd name="adj1" fmla="val 82569"/>
              <a:gd name="adj2" fmla="val 62500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7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29859E-6 -3.7037E-6 L -0.00404 -0.47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-2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5" grpId="1" animBg="1"/>
          <p:bldP spid="11" grpId="0" animBg="1"/>
          <p:bldP spid="11" grpId="1" animBg="1"/>
          <p:bldP spid="2" grpId="0" animBg="1"/>
          <p:bldP spid="2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8" grpId="0" animBg="1"/>
          <p:bldP spid="6" grpId="0" animBg="1"/>
          <p:bldP spid="21" grpId="0" animBg="1"/>
          <p:bldP spid="22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29859E-6 -3.7037E-6 L -0.00404 -0.47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-2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5" grpId="1" animBg="1"/>
          <p:bldP spid="11" grpId="0" animBg="1"/>
          <p:bldP spid="11" grpId="1" animBg="1"/>
          <p:bldP spid="2" grpId="0" animBg="1"/>
          <p:bldP spid="2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8" grpId="0" animBg="1"/>
          <p:bldP spid="6" grpId="0" animBg="1"/>
          <p:bldP spid="21" grpId="0" animBg="1"/>
          <p:bldP spid="22" grpId="0" animBg="1"/>
          <p:bldP spid="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5392" y="189978"/>
            <a:ext cx="7107065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熟悉組卷模組操作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24381" r="13318" b="44349"/>
          <a:stretch/>
        </p:blipFill>
        <p:spPr bwMode="auto">
          <a:xfrm>
            <a:off x="2105140" y="988487"/>
            <a:ext cx="8109305" cy="195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6124623" y="1151695"/>
            <a:ext cx="708836" cy="3204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圖說文字 1"/>
          <p:cNvSpPr/>
          <p:nvPr/>
        </p:nvSpPr>
        <p:spPr>
          <a:xfrm>
            <a:off x="229825" y="1151695"/>
            <a:ext cx="1148043" cy="1386636"/>
          </a:xfrm>
          <a:prstGeom prst="wedgeRoundRectCallout">
            <a:avLst>
              <a:gd name="adj1" fmla="val 385999"/>
              <a:gd name="adj2" fmla="val 625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1.</a:t>
            </a:r>
            <a:r>
              <a:rPr lang="zh-TW" altLang="en-US" dirty="0" smtClean="0"/>
              <a:t>選擇科目、學年度，按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送出</a:t>
            </a:r>
            <a:r>
              <a:rPr lang="en-US" altLang="zh-TW" dirty="0" smtClean="0"/>
              <a:t>‘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46" y="3150878"/>
            <a:ext cx="7849491" cy="356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圓角矩形圖說文字 22"/>
          <p:cNvSpPr/>
          <p:nvPr/>
        </p:nvSpPr>
        <p:spPr>
          <a:xfrm>
            <a:off x="663579" y="4047295"/>
            <a:ext cx="1148043" cy="1386636"/>
          </a:xfrm>
          <a:prstGeom prst="wedgeRoundRectCallout">
            <a:avLst>
              <a:gd name="adj1" fmla="val 381404"/>
              <a:gd name="adj2" fmla="val 396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2.</a:t>
            </a:r>
            <a:r>
              <a:rPr lang="zh-TW" altLang="en-US" dirty="0" smtClean="0"/>
              <a:t>選擇試卷名稱，按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執行</a:t>
            </a:r>
            <a:r>
              <a:rPr lang="en-US" altLang="zh-TW" dirty="0" smtClean="0"/>
              <a:t>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19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1" grpId="0" animBg="1"/>
          <p:bldP spid="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1" grpId="0" animBg="1"/>
          <p:bldP spid="2" grpId="0" animBg="1"/>
          <p:bldP spid="2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熟悉組卷模組操作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6" t="13688" r="29471" b="57631"/>
          <a:stretch/>
        </p:blipFill>
        <p:spPr bwMode="auto">
          <a:xfrm>
            <a:off x="4258541" y="1126437"/>
            <a:ext cx="3680263" cy="168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5942825" y="1314584"/>
            <a:ext cx="629278" cy="2097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64" y="2813547"/>
            <a:ext cx="3600770" cy="372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4294670" y="4154536"/>
            <a:ext cx="3644134" cy="2097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圖說文字 4"/>
          <p:cNvSpPr/>
          <p:nvPr/>
        </p:nvSpPr>
        <p:spPr>
          <a:xfrm>
            <a:off x="1740877" y="895256"/>
            <a:ext cx="1881554" cy="1048415"/>
          </a:xfrm>
          <a:prstGeom prst="wedgeRoundRectCallout">
            <a:avLst>
              <a:gd name="adj1" fmla="val 89447"/>
              <a:gd name="adj2" fmla="val 8765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設定名稱、對象、時間</a:t>
            </a:r>
            <a:endParaRPr lang="zh-TW" altLang="en-US" dirty="0"/>
          </a:p>
        </p:txBody>
      </p:sp>
      <p:sp>
        <p:nvSpPr>
          <p:cNvPr id="14" name="圓角矩形圖說文字 13"/>
          <p:cNvSpPr/>
          <p:nvPr/>
        </p:nvSpPr>
        <p:spPr>
          <a:xfrm>
            <a:off x="1740877" y="2450782"/>
            <a:ext cx="1881554" cy="1048415"/>
          </a:xfrm>
          <a:prstGeom prst="wedgeRoundRectCallout">
            <a:avLst>
              <a:gd name="adj1" fmla="val 104401"/>
              <a:gd name="adj2" fmla="val 4405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設定學年、科目、版本、年級、單元</a:t>
            </a:r>
            <a:endParaRPr lang="zh-TW" altLang="en-US" dirty="0"/>
          </a:p>
        </p:txBody>
      </p:sp>
      <p:sp>
        <p:nvSpPr>
          <p:cNvPr id="15" name="圓角矩形圖說文字 14"/>
          <p:cNvSpPr/>
          <p:nvPr/>
        </p:nvSpPr>
        <p:spPr>
          <a:xfrm>
            <a:off x="1740877" y="3840088"/>
            <a:ext cx="1881554" cy="1048415"/>
          </a:xfrm>
          <a:prstGeom prst="wedgeRoundRectCallout">
            <a:avLst>
              <a:gd name="adj1" fmla="val 97859"/>
              <a:gd name="adj2" fmla="val -458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找到組好試卷，按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加入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16" name="圓角矩形圖說文字 15"/>
          <p:cNvSpPr/>
          <p:nvPr/>
        </p:nvSpPr>
        <p:spPr>
          <a:xfrm>
            <a:off x="1740877" y="5334195"/>
            <a:ext cx="1881554" cy="1048415"/>
          </a:xfrm>
          <a:prstGeom prst="wedgeRoundRectCallout">
            <a:avLst>
              <a:gd name="adj1" fmla="val 159541"/>
              <a:gd name="adj2" fmla="val 4908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完成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，即可設定好學生要考的組卷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78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" grpId="0" animBg="1"/>
          <p:bldP spid="9" grpId="0" animBg="1"/>
          <p:bldP spid="5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" grpId="0" animBg="1"/>
          <p:bldP spid="9" grpId="0" animBg="1"/>
          <p:bldP spid="5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獎勵模式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學生分組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6"/>
          <a:stretch/>
        </p:blipFill>
        <p:spPr bwMode="auto">
          <a:xfrm>
            <a:off x="2571309" y="938727"/>
            <a:ext cx="7224823" cy="193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4242390" y="949360"/>
            <a:ext cx="797443" cy="3351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8" t="17506" r="26919" b="52403"/>
          <a:stretch/>
        </p:blipFill>
        <p:spPr bwMode="auto">
          <a:xfrm>
            <a:off x="568620" y="938727"/>
            <a:ext cx="978196" cy="20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487106" y="2486502"/>
            <a:ext cx="1059710" cy="3204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線單箭頭接點 2"/>
          <p:cNvCxnSpPr/>
          <p:nvPr/>
        </p:nvCxnSpPr>
        <p:spPr>
          <a:xfrm>
            <a:off x="3094852" y="1734914"/>
            <a:ext cx="0" cy="16370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3596463" y="1288084"/>
            <a:ext cx="645927" cy="8074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肘形接點 12"/>
          <p:cNvCxnSpPr>
            <a:endCxn id="8" idx="1"/>
          </p:cNvCxnSpPr>
          <p:nvPr/>
        </p:nvCxnSpPr>
        <p:spPr>
          <a:xfrm flipV="1">
            <a:off x="1546816" y="1116951"/>
            <a:ext cx="2695574" cy="1529797"/>
          </a:xfrm>
          <a:prstGeom prst="bentConnector3">
            <a:avLst>
              <a:gd name="adj1" fmla="val 29883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圓角矩形 23"/>
          <p:cNvSpPr/>
          <p:nvPr/>
        </p:nvSpPr>
        <p:spPr>
          <a:xfrm>
            <a:off x="2712854" y="1390094"/>
            <a:ext cx="1059710" cy="3204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08" y="5459684"/>
            <a:ext cx="7224823" cy="96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"/>
          <a:stretch/>
        </p:blipFill>
        <p:spPr bwMode="auto">
          <a:xfrm>
            <a:off x="2617157" y="3371966"/>
            <a:ext cx="7178975" cy="194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圓角矩形圖說文字 30"/>
          <p:cNvSpPr/>
          <p:nvPr/>
        </p:nvSpPr>
        <p:spPr>
          <a:xfrm>
            <a:off x="8783046" y="1970548"/>
            <a:ext cx="254628" cy="904233"/>
          </a:xfrm>
          <a:prstGeom prst="wedgeRoundRectCallout">
            <a:avLst>
              <a:gd name="adj1" fmla="val 543382"/>
              <a:gd name="adj2" fmla="val 132993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圓角矩形 33"/>
          <p:cNvSpPr/>
          <p:nvPr/>
        </p:nvSpPr>
        <p:spPr>
          <a:xfrm>
            <a:off x="10265513" y="3371966"/>
            <a:ext cx="1164487" cy="12110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可設定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小組長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21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獎勵模式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/>
          <a:stretch/>
        </p:blipFill>
        <p:spPr bwMode="auto">
          <a:xfrm>
            <a:off x="2395870" y="1231931"/>
            <a:ext cx="3327226" cy="34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17" y="1090963"/>
            <a:ext cx="3525409" cy="355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6"/>
          <a:stretch/>
        </p:blipFill>
        <p:spPr bwMode="auto">
          <a:xfrm>
            <a:off x="2426659" y="4623435"/>
            <a:ext cx="7224823" cy="193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8187070" y="5676986"/>
            <a:ext cx="511248" cy="8825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圖說文字 1"/>
          <p:cNvSpPr/>
          <p:nvPr/>
        </p:nvSpPr>
        <p:spPr>
          <a:xfrm>
            <a:off x="6279053" y="1090963"/>
            <a:ext cx="3636335" cy="3543904"/>
          </a:xfrm>
          <a:prstGeom prst="wedgeRoundRectCallout">
            <a:avLst>
              <a:gd name="adj1" fmla="val 13085"/>
              <a:gd name="adj2" fmla="val 808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2241315" y="1079531"/>
            <a:ext cx="3636335" cy="3543904"/>
          </a:xfrm>
          <a:prstGeom prst="wedgeRoundRectCallout">
            <a:avLst>
              <a:gd name="adj1" fmla="val 118056"/>
              <a:gd name="adj2" fmla="val 826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9915388" y="4208894"/>
            <a:ext cx="1244009" cy="1702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可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全班獎勵</a:t>
            </a:r>
            <a:endParaRPr lang="en-US" altLang="zh-TW" dirty="0" smtClean="0"/>
          </a:p>
          <a:p>
            <a:pPr algn="ctr"/>
            <a:r>
              <a:rPr lang="zh-TW" altLang="en-US" dirty="0"/>
              <a:t>或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全組獎勵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亦可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個別獎勵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23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14" y="1496020"/>
            <a:ext cx="1596572" cy="18920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14036" y="390315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ea"/>
                <a:cs typeface="经典综艺体简" panose="0201060900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均一教育平台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04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38" y="2023042"/>
            <a:ext cx="718104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38" y="3475038"/>
            <a:ext cx="718104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38" y="4927033"/>
            <a:ext cx="718104" cy="628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95" y="2023042"/>
            <a:ext cx="718104" cy="628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95" y="3475038"/>
            <a:ext cx="718104" cy="628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95" y="4927033"/>
            <a:ext cx="718104" cy="62865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884222" y="341542"/>
            <a:ext cx="6423553" cy="775068"/>
            <a:chOff x="2884222" y="327028"/>
            <a:chExt cx="6423553" cy="775068"/>
          </a:xfrm>
        </p:grpSpPr>
        <p:sp>
          <p:nvSpPr>
            <p:cNvPr id="12" name="文本框 11"/>
            <p:cNvSpPr txBox="1"/>
            <p:nvPr/>
          </p:nvSpPr>
          <p:spPr>
            <a:xfrm>
              <a:off x="2884222" y="327028"/>
              <a:ext cx="6423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zh-TW" altLang="en-US" sz="3200" dirty="0">
                  <a:solidFill>
                    <a:prstClr val="black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科技輔助教與學的特性</a:t>
              </a:r>
              <a:r>
                <a:rPr lang="en-US" altLang="zh-TW" sz="3200" dirty="0">
                  <a:solidFill>
                    <a:prstClr val="black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(</a:t>
              </a:r>
              <a:r>
                <a:rPr lang="zh-TW" altLang="en-US" sz="3200" dirty="0">
                  <a:solidFill>
                    <a:prstClr val="black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學習平台</a:t>
              </a:r>
              <a:r>
                <a:rPr lang="en-US" altLang="zh-TW" sz="3200" dirty="0">
                  <a:solidFill>
                    <a:prstClr val="black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)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49104" y="833689"/>
              <a:ext cx="5109030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86114" y="1843148"/>
            <a:ext cx="3248412" cy="830997"/>
            <a:chOff x="5354323" y="1967781"/>
            <a:chExt cx="3248412" cy="830997"/>
          </a:xfrm>
        </p:grpSpPr>
        <p:sp>
          <p:nvSpPr>
            <p:cNvPr id="15" name="矩形 14"/>
            <p:cNvSpPr/>
            <p:nvPr/>
          </p:nvSpPr>
          <p:spPr>
            <a:xfrm>
              <a:off x="5354323" y="2346820"/>
              <a:ext cx="3179421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354323" y="1967781"/>
              <a:ext cx="324841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利用電腦、網路等數位化內容，進行學習與教學的活動</a:t>
              </a:r>
              <a:endParaRPr lang="zh-CN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14142" y="1843149"/>
            <a:ext cx="3179421" cy="830997"/>
            <a:chOff x="5354323" y="1967782"/>
            <a:chExt cx="3179421" cy="830997"/>
          </a:xfrm>
        </p:grpSpPr>
        <p:sp>
          <p:nvSpPr>
            <p:cNvPr id="18" name="矩形 17"/>
            <p:cNvSpPr/>
            <p:nvPr/>
          </p:nvSpPr>
          <p:spPr>
            <a:xfrm>
              <a:off x="5354323" y="2346820"/>
              <a:ext cx="3179421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54323" y="1967782"/>
              <a:ext cx="317942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提供學習地圖</a:t>
              </a:r>
              <a:r>
                <a:rPr lang="en-US" altLang="zh-TW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(</a:t>
              </a: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知識結構</a:t>
              </a:r>
              <a:r>
                <a:rPr lang="en-US" altLang="zh-TW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)</a:t>
              </a: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，學習者可設立合理的目標</a:t>
              </a:r>
              <a:endParaRPr lang="zh-CN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86114" y="3266116"/>
            <a:ext cx="3248412" cy="830997"/>
            <a:chOff x="5354323" y="1967781"/>
            <a:chExt cx="3248412" cy="830997"/>
          </a:xfrm>
        </p:grpSpPr>
        <p:sp>
          <p:nvSpPr>
            <p:cNvPr id="21" name="矩形 20"/>
            <p:cNvSpPr/>
            <p:nvPr/>
          </p:nvSpPr>
          <p:spPr>
            <a:xfrm>
              <a:off x="5354323" y="2346820"/>
              <a:ext cx="3179421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354323" y="1967781"/>
              <a:ext cx="324841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多媒體聲音、影像、動畫等生動活潑的學習內容</a:t>
              </a:r>
              <a:endParaRPr lang="zh-CN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514142" y="3266116"/>
            <a:ext cx="3179421" cy="830997"/>
            <a:chOff x="5354323" y="1967781"/>
            <a:chExt cx="3179421" cy="830997"/>
          </a:xfrm>
        </p:grpSpPr>
        <p:sp>
          <p:nvSpPr>
            <p:cNvPr id="24" name="矩形 23"/>
            <p:cNvSpPr/>
            <p:nvPr/>
          </p:nvSpPr>
          <p:spPr>
            <a:xfrm>
              <a:off x="5354323" y="2346820"/>
              <a:ext cx="3179421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354323" y="1967781"/>
              <a:ext cx="317942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提供個別化的學習路徑、歷程記錄與學習診斷</a:t>
              </a:r>
              <a:endParaRPr lang="zh-CN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286114" y="4790116"/>
            <a:ext cx="3248412" cy="719132"/>
            <a:chOff x="5354323" y="1967781"/>
            <a:chExt cx="3248412" cy="719132"/>
          </a:xfrm>
        </p:grpSpPr>
        <p:sp>
          <p:nvSpPr>
            <p:cNvPr id="27" name="矩形 26"/>
            <p:cNvSpPr/>
            <p:nvPr/>
          </p:nvSpPr>
          <p:spPr>
            <a:xfrm>
              <a:off x="5354323" y="2346820"/>
              <a:ext cx="3179421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354323" y="1967781"/>
              <a:ext cx="3248412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隨時隨地進行學習</a:t>
              </a:r>
              <a:endParaRPr lang="zh-CN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13908" y="5807099"/>
            <a:ext cx="3179421" cy="719132"/>
            <a:chOff x="5354323" y="1967781"/>
            <a:chExt cx="3179421" cy="719132"/>
          </a:xfrm>
        </p:grpSpPr>
        <p:sp>
          <p:nvSpPr>
            <p:cNvPr id="30" name="矩形 29"/>
            <p:cNvSpPr/>
            <p:nvPr/>
          </p:nvSpPr>
          <p:spPr>
            <a:xfrm>
              <a:off x="5354323" y="2346820"/>
              <a:ext cx="3179421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354323" y="1967781"/>
              <a:ext cx="3179421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TW" altLang="en-US" sz="2000" dirty="0"/>
                <a:t>支援學生學習討論與互動，有利學生尋求學習輔助</a:t>
              </a:r>
            </a:p>
          </p:txBody>
        </p:sp>
      </p:grpSp>
      <p:pic>
        <p:nvPicPr>
          <p:cNvPr id="32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268" y="5897581"/>
            <a:ext cx="718104" cy="62865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7666542" y="4942516"/>
            <a:ext cx="317942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TW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rPr>
              <a:t>幫助學生掌握自我學習進度與表現</a:t>
            </a:r>
            <a:endParaRPr lang="zh-CN" altLang="en-US" sz="2000" b="1" dirty="0"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62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課程內容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影片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習題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8"/>
          <a:stretch/>
        </p:blipFill>
        <p:spPr bwMode="auto">
          <a:xfrm>
            <a:off x="66675" y="938727"/>
            <a:ext cx="12058650" cy="50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316446" y="915945"/>
            <a:ext cx="725005" cy="5300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554"/>
          <a:stretch/>
        </p:blipFill>
        <p:spPr bwMode="auto">
          <a:xfrm>
            <a:off x="66675" y="1446028"/>
            <a:ext cx="12058650" cy="362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66675" y="1770094"/>
            <a:ext cx="2612730" cy="33016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78" y="938727"/>
            <a:ext cx="3017455" cy="56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06" y="938727"/>
            <a:ext cx="31527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28" y="938727"/>
            <a:ext cx="4070497" cy="52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單箭頭接點 2"/>
          <p:cNvCxnSpPr>
            <a:stCxn id="5" idx="2"/>
          </p:cNvCxnSpPr>
          <p:nvPr/>
        </p:nvCxnSpPr>
        <p:spPr>
          <a:xfrm flipH="1">
            <a:off x="988828" y="1446028"/>
            <a:ext cx="690121" cy="4253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756797" y="1192377"/>
            <a:ext cx="2464868" cy="25943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641225" y="1275907"/>
            <a:ext cx="1397846" cy="27644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7395139" y="1275907"/>
            <a:ext cx="2574683" cy="5501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圓角矩形圖說文字 19"/>
          <p:cNvSpPr/>
          <p:nvPr/>
        </p:nvSpPr>
        <p:spPr>
          <a:xfrm>
            <a:off x="6943060" y="3745373"/>
            <a:ext cx="967563" cy="1071176"/>
          </a:xfrm>
          <a:prstGeom prst="wedgeRoundRectCallout">
            <a:avLst>
              <a:gd name="adj1" fmla="val 145101"/>
              <a:gd name="adj2" fmla="val -28037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搭配課程影片的講義</a:t>
            </a:r>
            <a:endParaRPr lang="zh-TW" altLang="en-US" dirty="0"/>
          </a:p>
        </p:txBody>
      </p:sp>
      <p:sp>
        <p:nvSpPr>
          <p:cNvPr id="26" name="圓角矩形圖說文字 25"/>
          <p:cNvSpPr/>
          <p:nvPr/>
        </p:nvSpPr>
        <p:spPr>
          <a:xfrm>
            <a:off x="6943060" y="4982294"/>
            <a:ext cx="967563" cy="837260"/>
          </a:xfrm>
          <a:prstGeom prst="wedgeRoundRectCallout">
            <a:avLst>
              <a:gd name="adj1" fmla="val 103343"/>
              <a:gd name="adj2" fmla="val -13306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影片</a:t>
            </a:r>
            <a:endParaRPr lang="zh-TW" altLang="en-US" dirty="0"/>
          </a:p>
        </p:txBody>
      </p:sp>
      <p:sp>
        <p:nvSpPr>
          <p:cNvPr id="27" name="圓角矩形圖說文字 26"/>
          <p:cNvSpPr/>
          <p:nvPr/>
        </p:nvSpPr>
        <p:spPr>
          <a:xfrm>
            <a:off x="6911357" y="5928592"/>
            <a:ext cx="967563" cy="837260"/>
          </a:xfrm>
          <a:prstGeom prst="wedgeRoundRectCallout">
            <a:avLst>
              <a:gd name="adj1" fmla="val 105541"/>
              <a:gd name="adj2" fmla="val -3782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練習題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6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7" grpId="0" animBg="1"/>
          <p:bldP spid="20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7" grpId="0" animBg="1"/>
          <p:bldP spid="20" grpId="0" animBg="1"/>
          <p:bldP spid="26" grpId="0" animBg="1"/>
          <p:bldP spid="2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設定任務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0" y="1418152"/>
            <a:ext cx="9543024" cy="75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 b="13585"/>
          <a:stretch/>
        </p:blipFill>
        <p:spPr bwMode="auto">
          <a:xfrm>
            <a:off x="568620" y="2377003"/>
            <a:ext cx="9522933" cy="37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圓角矩形 21"/>
          <p:cNvSpPr/>
          <p:nvPr/>
        </p:nvSpPr>
        <p:spPr>
          <a:xfrm>
            <a:off x="7069420" y="1301652"/>
            <a:ext cx="905759" cy="5112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543220" y="4631798"/>
            <a:ext cx="1881003" cy="14837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2649060" y="4451044"/>
            <a:ext cx="2199387" cy="4293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1208807" y="1797361"/>
            <a:ext cx="5945673" cy="31623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2200940" y="4784651"/>
            <a:ext cx="584790" cy="7868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10430607" y="1281066"/>
            <a:ext cx="1382166" cy="39714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設定班級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給定任務</a:t>
            </a:r>
            <a:endParaRPr lang="en-US" altLang="zh-TW" dirty="0" smtClean="0"/>
          </a:p>
          <a:p>
            <a:endParaRPr lang="en-US" altLang="zh-TW" dirty="0" smtClean="0"/>
          </a:p>
          <a:p>
            <a:pPr algn="ctr"/>
            <a:r>
              <a:rPr lang="zh-TW" altLang="en-US" dirty="0" smtClean="0"/>
              <a:t>任務    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可以是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影片、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練習題、</a:t>
            </a:r>
            <a:endParaRPr lang="en-US" altLang="zh-TW" dirty="0" smtClean="0"/>
          </a:p>
          <a:p>
            <a:pPr algn="ctr"/>
            <a:r>
              <a:rPr lang="zh-TW" altLang="en-US" dirty="0"/>
              <a:t>成卷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ctr"/>
            <a:r>
              <a:rPr lang="zh-TW" altLang="en-US" dirty="0"/>
              <a:t>自組卷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527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2" grpId="0" animBg="1"/>
          <p:bldP spid="23" grpId="0" animBg="1"/>
          <p:bldP spid="24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2" grpId="0" animBg="1"/>
          <p:bldP spid="23" grpId="0" animBg="1"/>
          <p:bldP spid="24" grpId="0" animBg="1"/>
          <p:bldP spid="3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任務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影片、技能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練習題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35" y="1761610"/>
            <a:ext cx="9338487" cy="46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292174" y="1761610"/>
            <a:ext cx="1409036" cy="1204874"/>
          </a:xfrm>
          <a:prstGeom prst="wedgeRoundRectCallout">
            <a:avLst>
              <a:gd name="adj1" fmla="val 99940"/>
              <a:gd name="adj2" fmla="val 1935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設定科目、大主題、主題、次主題</a:t>
            </a:r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292175" y="3285610"/>
            <a:ext cx="1409035" cy="796969"/>
          </a:xfrm>
          <a:prstGeom prst="wedgeRoundRectCallout">
            <a:avLst>
              <a:gd name="adj1" fmla="val 100598"/>
              <a:gd name="adj2" fmla="val 2592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選擇加入項目</a:t>
            </a:r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292175" y="4434001"/>
            <a:ext cx="1409039" cy="744129"/>
          </a:xfrm>
          <a:prstGeom prst="wedgeRoundRectCallout">
            <a:avLst>
              <a:gd name="adj1" fmla="val 98334"/>
              <a:gd name="adj2" fmla="val 5591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設定等級、時間</a:t>
            </a:r>
            <a:endParaRPr lang="zh-TW" alt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292175" y="5344782"/>
            <a:ext cx="1409039" cy="1141078"/>
          </a:xfrm>
          <a:prstGeom prst="wedgeRoundRectCallout">
            <a:avLst>
              <a:gd name="adj1" fmla="val 628912"/>
              <a:gd name="adj2" fmla="val 2616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暫存任務或</a:t>
            </a:r>
            <a:endParaRPr lang="en-US" altLang="zh-TW" dirty="0" smtClean="0"/>
          </a:p>
          <a:p>
            <a:pPr algn="ctr"/>
            <a:r>
              <a:rPr lang="zh-TW" altLang="en-US" dirty="0"/>
              <a:t>選擇學生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545372" y="4756640"/>
            <a:ext cx="3140887" cy="11586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暫存任務：到教師指派給學生前，學生事先看不到</a:t>
            </a:r>
            <a:endParaRPr lang="en-US" altLang="zh-TW" dirty="0" smtClean="0"/>
          </a:p>
          <a:p>
            <a:pPr algn="ctr"/>
            <a:r>
              <a:rPr lang="zh-TW" altLang="en-US" dirty="0"/>
              <a:t>選擇學生</a:t>
            </a:r>
            <a:r>
              <a:rPr lang="zh-TW" altLang="en-US" dirty="0" smtClean="0"/>
              <a:t>：直接指派任務給全班或個別學生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112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9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任務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成卷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"/>
          <a:stretch/>
        </p:blipFill>
        <p:spPr bwMode="auto">
          <a:xfrm>
            <a:off x="2374311" y="1754372"/>
            <a:ext cx="9342770" cy="3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292174" y="1151935"/>
            <a:ext cx="1409036" cy="1204874"/>
          </a:xfrm>
          <a:prstGeom prst="wedgeRoundRectCallout">
            <a:avLst>
              <a:gd name="adj1" fmla="val 114278"/>
              <a:gd name="adj2" fmla="val 5376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設定評量類型</a:t>
            </a:r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292174" y="2675861"/>
            <a:ext cx="1409036" cy="1204874"/>
          </a:xfrm>
          <a:prstGeom prst="wedgeRoundRectCallout">
            <a:avLst>
              <a:gd name="adj1" fmla="val 112014"/>
              <a:gd name="adj2" fmla="val -4771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設定科目、大主題、主題、次主題</a:t>
            </a:r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292174" y="4122038"/>
            <a:ext cx="1409036" cy="832734"/>
          </a:xfrm>
          <a:prstGeom prst="wedgeRoundRectCallout">
            <a:avLst>
              <a:gd name="adj1" fmla="val 351976"/>
              <a:gd name="adj2" fmla="val -13983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選擇成卷</a:t>
            </a:r>
            <a:endParaRPr lang="zh-TW" alt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292175" y="5344782"/>
            <a:ext cx="1409039" cy="1141078"/>
          </a:xfrm>
          <a:prstGeom prst="wedgeRoundRectCallout">
            <a:avLst>
              <a:gd name="adj1" fmla="val 705881"/>
              <a:gd name="adj2" fmla="val -6514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暫存任務或</a:t>
            </a:r>
            <a:endParaRPr lang="en-US" altLang="zh-TW" dirty="0" smtClean="0"/>
          </a:p>
          <a:p>
            <a:pPr algn="ctr"/>
            <a:r>
              <a:rPr lang="zh-TW" altLang="en-US" dirty="0"/>
              <a:t>選擇學生</a:t>
            </a:r>
          </a:p>
        </p:txBody>
      </p:sp>
    </p:spTree>
    <p:extLst>
      <p:ext uri="{BB962C8B-B14F-4D97-AF65-F5344CB8AC3E}">
        <p14:creationId xmlns:p14="http://schemas.microsoft.com/office/powerpoint/2010/main" val="34376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任務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自組卷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03" y="1180583"/>
            <a:ext cx="9848940" cy="480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292174" y="1151935"/>
            <a:ext cx="1409036" cy="1204874"/>
          </a:xfrm>
          <a:prstGeom prst="wedgeRoundRectCallout">
            <a:avLst>
              <a:gd name="adj1" fmla="val 184456"/>
              <a:gd name="adj2" fmla="val 2464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設定評量範圍</a:t>
            </a:r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292174" y="2530400"/>
            <a:ext cx="1409036" cy="840122"/>
          </a:xfrm>
          <a:prstGeom prst="wedgeRoundRectCallout">
            <a:avLst>
              <a:gd name="adj1" fmla="val 300664"/>
              <a:gd name="adj2" fmla="val -417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顯示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292174" y="4809460"/>
            <a:ext cx="1409036" cy="818523"/>
          </a:xfrm>
          <a:prstGeom prst="wedgeRoundRectCallout">
            <a:avLst>
              <a:gd name="adj1" fmla="val 356504"/>
              <a:gd name="adj2" fmla="val -1100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選擇試題</a:t>
            </a:r>
            <a:endParaRPr lang="zh-TW" alt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7447886" y="4249553"/>
            <a:ext cx="1409036" cy="1204874"/>
          </a:xfrm>
          <a:prstGeom prst="wedgeRoundRectCallout">
            <a:avLst>
              <a:gd name="adj1" fmla="val 213005"/>
              <a:gd name="adj2" fmla="val -15798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觀看試題</a:t>
            </a:r>
            <a:endParaRPr lang="en-US" altLang="zh-TW" dirty="0" smtClean="0"/>
          </a:p>
          <a:p>
            <a:pPr algn="ctr"/>
            <a:r>
              <a:rPr lang="zh-TW" altLang="en-US" dirty="0"/>
              <a:t>不滿意可刪除或換題目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9216434" y="5464985"/>
            <a:ext cx="1409036" cy="1204874"/>
          </a:xfrm>
          <a:prstGeom prst="wedgeRoundRectCallout">
            <a:avLst>
              <a:gd name="adj1" fmla="val 84094"/>
              <a:gd name="adj2" fmla="val -1683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完成選題，按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下一步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59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9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任務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自組卷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0" y="1151935"/>
            <a:ext cx="10133492" cy="472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9216434" y="5464985"/>
            <a:ext cx="1409036" cy="1204874"/>
          </a:xfrm>
          <a:prstGeom prst="wedgeRoundRectCallout">
            <a:avLst>
              <a:gd name="adj1" fmla="val 96168"/>
              <a:gd name="adj2" fmla="val -3006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完成選題，按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下一步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5" name="圓角矩形圖說文字 4"/>
          <p:cNvSpPr/>
          <p:nvPr/>
        </p:nvSpPr>
        <p:spPr>
          <a:xfrm>
            <a:off x="143318" y="3033898"/>
            <a:ext cx="1409036" cy="1204874"/>
          </a:xfrm>
          <a:prstGeom prst="wedgeRoundRectCallout">
            <a:avLst>
              <a:gd name="adj1" fmla="val 82585"/>
              <a:gd name="adj2" fmla="val -11301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設定題目排序方式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57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 animBg="1"/>
          <p:bldP spid="5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任務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自組卷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67" y="1736097"/>
            <a:ext cx="10413903" cy="161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292174" y="3636335"/>
            <a:ext cx="1409036" cy="1204874"/>
          </a:xfrm>
          <a:prstGeom prst="wedgeRoundRectCallout">
            <a:avLst>
              <a:gd name="adj1" fmla="val 82585"/>
              <a:gd name="adj2" fmla="val -11301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設定名稱、用途、時限</a:t>
            </a:r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8511916" y="3540492"/>
            <a:ext cx="1409036" cy="1204874"/>
          </a:xfrm>
          <a:prstGeom prst="wedgeRoundRectCallout">
            <a:avLst>
              <a:gd name="adj1" fmla="val 101450"/>
              <a:gd name="adj2" fmla="val -8478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暫存任務或</a:t>
            </a:r>
            <a:endParaRPr lang="en-US" altLang="zh-TW" dirty="0"/>
          </a:p>
          <a:p>
            <a:pPr algn="ctr"/>
            <a:r>
              <a:rPr lang="zh-TW" altLang="en-US" dirty="0"/>
              <a:t>選擇學生</a:t>
            </a:r>
          </a:p>
        </p:txBody>
      </p:sp>
    </p:spTree>
    <p:extLst>
      <p:ext uri="{BB962C8B-B14F-4D97-AF65-F5344CB8AC3E}">
        <p14:creationId xmlns:p14="http://schemas.microsoft.com/office/powerpoint/2010/main" val="5511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9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學生答題分析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" y="1204541"/>
            <a:ext cx="10362313" cy="476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10399984" y="5468754"/>
            <a:ext cx="1409036" cy="1204874"/>
          </a:xfrm>
          <a:prstGeom prst="wedgeRoundRectCallout">
            <a:avLst>
              <a:gd name="adj1" fmla="val -133230"/>
              <a:gd name="adj2" fmla="val -7683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點選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分析報告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8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8620" y="305540"/>
            <a:ext cx="10940902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學生答題分析</a:t>
            </a:r>
            <a:r>
              <a:rPr lang="en-US" altLang="zh-TW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60" y="1417822"/>
            <a:ext cx="9709268" cy="433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57274" y="913843"/>
            <a:ext cx="1409036" cy="1204874"/>
          </a:xfrm>
          <a:prstGeom prst="wedgeRoundRectCallout">
            <a:avLst>
              <a:gd name="adj1" fmla="val 133305"/>
              <a:gd name="adj2" fmla="val 20052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觀看題目及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解題說明</a:t>
            </a:r>
            <a:endParaRPr lang="zh-TW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58760" r="49244" b="8682"/>
          <a:stretch/>
        </p:blipFill>
        <p:spPr bwMode="auto">
          <a:xfrm>
            <a:off x="3030279" y="4125434"/>
            <a:ext cx="4316819" cy="22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57274" y="3299081"/>
            <a:ext cx="1409036" cy="1204874"/>
          </a:xfrm>
          <a:prstGeom prst="wedgeRoundRectCallout">
            <a:avLst>
              <a:gd name="adj1" fmla="val 81992"/>
              <a:gd name="adj2" fmla="val 5315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了解班級答題情形</a:t>
            </a:r>
            <a:endParaRPr lang="zh-TW" alt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20" y="1789887"/>
            <a:ext cx="9727308" cy="396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199484" y="4918774"/>
            <a:ext cx="1409036" cy="1204874"/>
          </a:xfrm>
          <a:prstGeom prst="wedgeRoundRectCallout">
            <a:avLst>
              <a:gd name="adj1" fmla="val 695480"/>
              <a:gd name="adj2" fmla="val -1038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了解學生答對比率</a:t>
            </a:r>
            <a:endParaRPr lang="en-US" altLang="zh-TW" dirty="0" smtClean="0"/>
          </a:p>
          <a:p>
            <a:pPr algn="ctr"/>
            <a:r>
              <a:rPr lang="zh-TW" altLang="en-US" dirty="0"/>
              <a:t>可換算分數</a:t>
            </a:r>
          </a:p>
        </p:txBody>
      </p:sp>
      <p:sp>
        <p:nvSpPr>
          <p:cNvPr id="12" name="圓角矩形圖說文字 11"/>
          <p:cNvSpPr/>
          <p:nvPr/>
        </p:nvSpPr>
        <p:spPr>
          <a:xfrm>
            <a:off x="57274" y="2094207"/>
            <a:ext cx="1409036" cy="1204874"/>
          </a:xfrm>
          <a:prstGeom prst="wedgeRoundRectCallout">
            <a:avLst>
              <a:gd name="adj1" fmla="val 70673"/>
              <a:gd name="adj2" fmla="val 2491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指派複習建議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19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 animBg="1"/>
          <p:bldP spid="9" grpId="1" animBg="1"/>
          <p:bldP spid="7" grpId="0" animBg="1"/>
          <p:bldP spid="7" grpId="1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 animBg="1"/>
          <p:bldP spid="9" grpId="1" animBg="1"/>
          <p:bldP spid="7" grpId="0" animBg="1"/>
          <p:bldP spid="7" grpId="1" animBg="1"/>
          <p:bldP spid="11" grpId="0" animBg="1"/>
          <p:bldP spid="12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80340" y="2775255"/>
            <a:ext cx="203132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Q&amp;A</a:t>
            </a:r>
            <a:endParaRPr kumimoji="0" lang="zh-CN" altLang="en-US" sz="8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3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33479" y="2127476"/>
            <a:ext cx="1269362" cy="31557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028439" y="2127476"/>
            <a:ext cx="1269362" cy="31557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423399" y="2127476"/>
            <a:ext cx="1269362" cy="315572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17510" y="341542"/>
            <a:ext cx="6756978" cy="775068"/>
            <a:chOff x="2717510" y="327028"/>
            <a:chExt cx="6756978" cy="775068"/>
          </a:xfrm>
        </p:grpSpPr>
        <p:sp>
          <p:nvSpPr>
            <p:cNvPr id="9" name="文本框 8"/>
            <p:cNvSpPr txBox="1"/>
            <p:nvPr/>
          </p:nvSpPr>
          <p:spPr>
            <a:xfrm>
              <a:off x="2717510" y="327028"/>
              <a:ext cx="67569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zh-TW" altLang="en-US" sz="3200" dirty="0">
                  <a:solidFill>
                    <a:prstClr val="black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老師的心聲（</a:t>
              </a:r>
              <a:r>
                <a:rPr lang="en-US" altLang="zh-TW" sz="3200" dirty="0">
                  <a:solidFill>
                    <a:prstClr val="black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2018-10-11</a:t>
              </a:r>
              <a:r>
                <a:rPr lang="zh-TW" altLang="en-US" sz="3200" dirty="0">
                  <a:solidFill>
                    <a:prstClr val="black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聯合報）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49104" y="833689"/>
              <a:ext cx="5109030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en-US" altLang="zh-CN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</a:rPr>
                <a:t>https://</a:t>
              </a:r>
              <a:r>
                <a:rPr lang="en-US" altLang="zh-CN" sz="11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</a:rPr>
                <a:t>udn.com</a:t>
              </a:r>
              <a:r>
                <a:rPr lang="en-US" altLang="zh-CN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</a:rPr>
                <a:t>/news/story/6887/3415244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02840" y="3497776"/>
            <a:ext cx="2084387" cy="1184491"/>
            <a:chOff x="5354323" y="1967781"/>
            <a:chExt cx="2084387" cy="1184491"/>
          </a:xfrm>
        </p:grpSpPr>
        <p:sp>
          <p:nvSpPr>
            <p:cNvPr id="12" name="矩形 11"/>
            <p:cNvSpPr/>
            <p:nvPr/>
          </p:nvSpPr>
          <p:spPr>
            <a:xfrm>
              <a:off x="5354324" y="2346820"/>
              <a:ext cx="1820162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354323" y="1967781"/>
              <a:ext cx="2084387" cy="11844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一</a:t>
              </a:r>
              <a:r>
                <a:rPr lang="zh-TW" altLang="en-US" sz="2000" b="1" dirty="0" smtClean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、</a:t>
              </a:r>
              <a:endParaRPr lang="en-US" altLang="zh-TW" sz="2000" b="1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r>
                <a:rPr lang="zh-TW" altLang="en-US" sz="2000" b="1" dirty="0" smtClean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有</a:t>
              </a: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數位載具並不等於數位學習 </a:t>
              </a:r>
              <a:endParaRPr lang="zh-CN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55639" y="3497776"/>
            <a:ext cx="2084387" cy="1923155"/>
            <a:chOff x="5354323" y="1967781"/>
            <a:chExt cx="2084387" cy="1923155"/>
          </a:xfrm>
        </p:grpSpPr>
        <p:sp>
          <p:nvSpPr>
            <p:cNvPr id="15" name="矩形 14"/>
            <p:cNvSpPr/>
            <p:nvPr/>
          </p:nvSpPr>
          <p:spPr>
            <a:xfrm>
              <a:off x="5354324" y="2346820"/>
              <a:ext cx="1820162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354323" y="1967781"/>
              <a:ext cx="2084387" cy="19231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二</a:t>
              </a:r>
              <a:r>
                <a:rPr lang="zh-TW" altLang="en-US" sz="2000" b="1" dirty="0" smtClean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、</a:t>
              </a:r>
              <a:endParaRPr lang="en-US" altLang="zh-TW" sz="2000" b="1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r>
                <a:rPr lang="zh-TW" altLang="en-US" sz="2000" b="1" dirty="0" smtClean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有</a:t>
              </a: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數位學習平台不一定就能幫助學生進行有效學習 </a:t>
              </a:r>
              <a:endParaRPr lang="zh-CN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685866" y="3497776"/>
            <a:ext cx="3008830" cy="2677656"/>
            <a:chOff x="5354324" y="1967781"/>
            <a:chExt cx="3008830" cy="2677656"/>
          </a:xfrm>
        </p:grpSpPr>
        <p:sp>
          <p:nvSpPr>
            <p:cNvPr id="18" name="矩形 17"/>
            <p:cNvSpPr/>
            <p:nvPr/>
          </p:nvSpPr>
          <p:spPr>
            <a:xfrm>
              <a:off x="5354324" y="2346820"/>
              <a:ext cx="1820162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54324" y="1967781"/>
              <a:ext cx="3008830" cy="2677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 smtClean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三、</a:t>
              </a:r>
              <a:endParaRPr lang="en-US" altLang="zh-TW" sz="2000" b="1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r>
                <a:rPr lang="zh-TW" altLang="en-US" sz="2000" b="1" dirty="0" smtClean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認真</a:t>
              </a: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思索這些問題的基本上都默默的在教室裡思維</a:t>
              </a:r>
              <a:r>
                <a:rPr lang="zh-TW" altLang="en-US" sz="2000" b="1" dirty="0" smtClean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如何</a:t>
              </a: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解決「</a:t>
              </a:r>
              <a:r>
                <a:rPr lang="zh-TW" altLang="en-US" sz="2000" b="1" dirty="0">
                  <a:solidFill>
                    <a:srgbClr val="FF0000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數位設備＋數位平台＋正常化教學 ＋學生能力評析</a:t>
              </a:r>
              <a:r>
                <a:rPr lang="zh-TW" altLang="en-US" sz="20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」這幾個問題的整合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7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64786" y="278987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感</a:t>
            </a:r>
            <a:r>
              <a:rPr kumimoji="0" lang="zh-TW" altLang="en-US" sz="8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謝您</a:t>
            </a:r>
            <a:endParaRPr kumimoji="0" lang="zh-CN" altLang="en-US" sz="8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00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284" y="2007734"/>
            <a:ext cx="3383432" cy="356325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36269" y="341542"/>
            <a:ext cx="5519460" cy="775068"/>
            <a:chOff x="3336269" y="327028"/>
            <a:chExt cx="5519460" cy="775068"/>
          </a:xfrm>
        </p:grpSpPr>
        <p:sp>
          <p:nvSpPr>
            <p:cNvPr id="4" name="文本框 3"/>
            <p:cNvSpPr txBox="1"/>
            <p:nvPr/>
          </p:nvSpPr>
          <p:spPr>
            <a:xfrm>
              <a:off x="3336269" y="327028"/>
              <a:ext cx="5519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zh-TW" altLang="en-US" sz="3200" dirty="0">
                  <a:solidFill>
                    <a:prstClr val="black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跳脫舊框架教學平台激發學習</a:t>
              </a:r>
              <a:endPara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49104" y="833689"/>
              <a:ext cx="5109030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20542" y="2176977"/>
            <a:ext cx="3179421" cy="719132"/>
            <a:chOff x="5354323" y="1967781"/>
            <a:chExt cx="3179421" cy="719132"/>
          </a:xfrm>
        </p:grpSpPr>
        <p:sp>
          <p:nvSpPr>
            <p:cNvPr id="7" name="矩形 6"/>
            <p:cNvSpPr/>
            <p:nvPr/>
          </p:nvSpPr>
          <p:spPr>
            <a:xfrm>
              <a:off x="5354323" y="2346820"/>
              <a:ext cx="3179421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354323" y="1967781"/>
              <a:ext cx="2084387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20542" y="4208765"/>
            <a:ext cx="3179421" cy="719132"/>
            <a:chOff x="5354323" y="1967781"/>
            <a:chExt cx="3179421" cy="719132"/>
          </a:xfrm>
        </p:grpSpPr>
        <p:sp>
          <p:nvSpPr>
            <p:cNvPr id="10" name="矩形 9"/>
            <p:cNvSpPr/>
            <p:nvPr/>
          </p:nvSpPr>
          <p:spPr>
            <a:xfrm>
              <a:off x="5354323" y="2346820"/>
              <a:ext cx="3179421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354323" y="1967781"/>
              <a:ext cx="2084387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85912" y="2176977"/>
            <a:ext cx="3179421" cy="719132"/>
            <a:chOff x="5354323" y="1967781"/>
            <a:chExt cx="3179421" cy="719132"/>
          </a:xfrm>
        </p:grpSpPr>
        <p:sp>
          <p:nvSpPr>
            <p:cNvPr id="13" name="矩形 12"/>
            <p:cNvSpPr/>
            <p:nvPr/>
          </p:nvSpPr>
          <p:spPr>
            <a:xfrm>
              <a:off x="5354323" y="2346820"/>
              <a:ext cx="3179421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449357" y="1967781"/>
              <a:ext cx="2084387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85912" y="4208765"/>
            <a:ext cx="3179421" cy="719132"/>
            <a:chOff x="5354323" y="1967781"/>
            <a:chExt cx="3179421" cy="719132"/>
          </a:xfrm>
        </p:grpSpPr>
        <p:sp>
          <p:nvSpPr>
            <p:cNvPr id="16" name="矩形 15"/>
            <p:cNvSpPr/>
            <p:nvPr/>
          </p:nvSpPr>
          <p:spPr>
            <a:xfrm>
              <a:off x="5354323" y="2346820"/>
              <a:ext cx="3179421" cy="340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400" dirty="0" smtClean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449357" y="1967781"/>
              <a:ext cx="2084387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20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12" y="2203490"/>
            <a:ext cx="2971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12" y="4346579"/>
            <a:ext cx="29718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7"/>
          <a:stretch/>
        </p:blipFill>
        <p:spPr bwMode="auto">
          <a:xfrm>
            <a:off x="8244399" y="2356222"/>
            <a:ext cx="2772233" cy="10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55" y="4177719"/>
            <a:ext cx="2420793" cy="116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0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14" y="2002972"/>
            <a:ext cx="3858826" cy="363582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193744" y="1879962"/>
            <a:ext cx="5109030" cy="731526"/>
            <a:chOff x="3549104" y="327028"/>
            <a:chExt cx="5109030" cy="731526"/>
          </a:xfrm>
        </p:grpSpPr>
        <p:sp>
          <p:nvSpPr>
            <p:cNvPr id="7" name="文本框 6"/>
            <p:cNvSpPr txBox="1"/>
            <p:nvPr/>
          </p:nvSpPr>
          <p:spPr>
            <a:xfrm>
              <a:off x="3549104" y="327028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認識因才網</a:t>
              </a:r>
              <a:endPara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49104" y="790147"/>
              <a:ext cx="5109030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93744" y="2930069"/>
            <a:ext cx="5109030" cy="731526"/>
            <a:chOff x="3549104" y="327028"/>
            <a:chExt cx="5109030" cy="731526"/>
          </a:xfrm>
        </p:grpSpPr>
        <p:sp>
          <p:nvSpPr>
            <p:cNvPr id="19" name="文本框 18"/>
            <p:cNvSpPr txBox="1"/>
            <p:nvPr/>
          </p:nvSpPr>
          <p:spPr>
            <a:xfrm>
              <a:off x="3549104" y="32702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prstClr val="black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平台實作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549104" y="790147"/>
              <a:ext cx="5109030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93744" y="3980176"/>
            <a:ext cx="5109030" cy="731526"/>
            <a:chOff x="3549104" y="327028"/>
            <a:chExt cx="5109030" cy="731526"/>
          </a:xfrm>
        </p:grpSpPr>
        <p:sp>
          <p:nvSpPr>
            <p:cNvPr id="22" name="文本框 21"/>
            <p:cNvSpPr txBox="1"/>
            <p:nvPr/>
          </p:nvSpPr>
          <p:spPr>
            <a:xfrm>
              <a:off x="3549104" y="327028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均一教育平台</a:t>
              </a:r>
              <a:endPara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49104" y="790147"/>
              <a:ext cx="5109030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93744" y="5030284"/>
            <a:ext cx="5109030" cy="731526"/>
            <a:chOff x="3549104" y="327028"/>
            <a:chExt cx="5109030" cy="731526"/>
          </a:xfrm>
        </p:grpSpPr>
        <p:sp>
          <p:nvSpPr>
            <p:cNvPr id="25" name="文本框 24"/>
            <p:cNvSpPr txBox="1"/>
            <p:nvPr/>
          </p:nvSpPr>
          <p:spPr>
            <a:xfrm>
              <a:off x="3549104" y="32702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上機實作</a:t>
              </a:r>
              <a:endPara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549104" y="790147"/>
              <a:ext cx="5109030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49104" y="341542"/>
            <a:ext cx="5109030" cy="775068"/>
            <a:chOff x="3549104" y="327028"/>
            <a:chExt cx="5109030" cy="775068"/>
          </a:xfrm>
        </p:grpSpPr>
        <p:sp>
          <p:nvSpPr>
            <p:cNvPr id="29" name="文本框 28"/>
            <p:cNvSpPr txBox="1"/>
            <p:nvPr/>
          </p:nvSpPr>
          <p:spPr>
            <a:xfrm>
              <a:off x="4772564" y="327028"/>
              <a:ext cx="2646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经典综艺体简" panose="02010609000101010101" pitchFamily="49" charset="-122"/>
                </a:rPr>
                <a:t>學習無所不在</a:t>
              </a:r>
              <a:endPara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549104" y="833689"/>
              <a:ext cx="5109030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7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771" y="1981347"/>
            <a:ext cx="1930655" cy="20886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574" y="1981347"/>
            <a:ext cx="1930655" cy="208864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549104" y="341542"/>
            <a:ext cx="5109030" cy="775068"/>
            <a:chOff x="3549104" y="327028"/>
            <a:chExt cx="5109030" cy="775068"/>
          </a:xfrm>
        </p:grpSpPr>
        <p:sp>
          <p:nvSpPr>
            <p:cNvPr id="9" name="文本框 8"/>
            <p:cNvSpPr txBox="1"/>
            <p:nvPr/>
          </p:nvSpPr>
          <p:spPr>
            <a:xfrm>
              <a:off x="3659254" y="327028"/>
              <a:ext cx="4873450" cy="6832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TW" altLang="en-US" sz="3200" dirty="0" smtClean="0">
                  <a:solidFill>
                    <a:srgbClr val="0270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進入因才網</a:t>
              </a:r>
              <a:r>
                <a:rPr lang="en-US" altLang="zh-TW" sz="3200" dirty="0" smtClean="0">
                  <a:solidFill>
                    <a:srgbClr val="0270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3200" dirty="0" smtClean="0">
                  <a:solidFill>
                    <a:srgbClr val="0270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均一教育平台</a:t>
              </a:r>
              <a:endParaRPr lang="zh-TW" altLang="en-US" sz="32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49104" y="833689"/>
              <a:ext cx="5109030" cy="2684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86585" y="4343108"/>
            <a:ext cx="3789026" cy="851719"/>
            <a:chOff x="5049521" y="1895211"/>
            <a:chExt cx="3789026" cy="851719"/>
          </a:xfrm>
        </p:grpSpPr>
        <p:sp>
          <p:nvSpPr>
            <p:cNvPr id="12" name="矩形 11"/>
            <p:cNvSpPr/>
            <p:nvPr/>
          </p:nvSpPr>
          <p:spPr>
            <a:xfrm>
              <a:off x="5049521" y="2346820"/>
              <a:ext cx="3789026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TW" sz="2000" dirty="0">
                  <a:hlinkClick r:id="rId4"/>
                </a:rPr>
                <a:t>https://</a:t>
              </a:r>
              <a:r>
                <a:rPr lang="en-US" altLang="zh-TW" sz="2000" dirty="0" err="1">
                  <a:hlinkClick r:id="rId4"/>
                </a:rPr>
                <a:t>eip.ilc.edu.tw</a:t>
              </a:r>
              <a:r>
                <a:rPr lang="en-US" altLang="zh-TW" sz="2000" dirty="0">
                  <a:hlinkClick r:id="rId4"/>
                </a:rPr>
                <a:t>/</a:t>
              </a:r>
              <a:endParaRPr lang="zh-TW" altLang="en-US" sz="2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901840" y="1895211"/>
              <a:ext cx="2084387" cy="5165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從宜蘭</a:t>
              </a:r>
              <a:r>
                <a:rPr lang="en-US" altLang="zh-CN" sz="2400" b="1" dirty="0" err="1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EIP</a:t>
              </a:r>
              <a:endParaRPr lang="zh-CN" altLang="en-US" sz="24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16388" y="4343108"/>
            <a:ext cx="3789026" cy="851719"/>
            <a:chOff x="5049521" y="1895211"/>
            <a:chExt cx="3789026" cy="851719"/>
          </a:xfrm>
        </p:grpSpPr>
        <p:sp>
          <p:nvSpPr>
            <p:cNvPr id="15" name="矩形 14"/>
            <p:cNvSpPr/>
            <p:nvPr/>
          </p:nvSpPr>
          <p:spPr>
            <a:xfrm>
              <a:off x="5049521" y="2346820"/>
              <a:ext cx="3789026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TW" sz="2000" dirty="0">
                  <a:hlinkClick r:id="rId5"/>
                </a:rPr>
                <a:t>https://</a:t>
              </a:r>
              <a:r>
                <a:rPr lang="en-US" altLang="zh-TW" sz="2000" dirty="0" err="1">
                  <a:hlinkClick r:id="rId5"/>
                </a:rPr>
                <a:t>std.ilc.edu.tw</a:t>
              </a:r>
              <a:r>
                <a:rPr lang="en-US" altLang="zh-TW" sz="2000" dirty="0">
                  <a:hlinkClick r:id="rId5"/>
                </a:rPr>
                <a:t>/</a:t>
              </a:r>
              <a:r>
                <a:rPr lang="en-US" altLang="zh-TW" sz="2000" dirty="0" err="1">
                  <a:hlinkClick r:id="rId5"/>
                </a:rPr>
                <a:t>index1.html</a:t>
              </a:r>
              <a:endParaRPr lang="zh-TW" altLang="en-US" sz="20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5901840" y="1895211"/>
              <a:ext cx="2084387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b="1" dirty="0" smtClean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由快樂</a:t>
              </a:r>
              <a:r>
                <a:rPr lang="en-US" altLang="zh-TW" sz="2400" b="1" dirty="0" smtClean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e</a:t>
              </a:r>
              <a:r>
                <a:rPr lang="zh-TW" altLang="en-US" sz="2400" b="1" dirty="0" smtClean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學院</a:t>
              </a:r>
              <a:endParaRPr lang="zh-CN" altLang="en-US" sz="2400" b="1" dirty="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5" y="1350526"/>
            <a:ext cx="5820604" cy="309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69" y="1202883"/>
            <a:ext cx="4678843" cy="3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6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14" y="1496020"/>
            <a:ext cx="1596572" cy="18920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44869" y="3903155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ea"/>
                <a:cs typeface="经典综艺体简" panose="02010609000101010101" pitchFamily="49" charset="-122"/>
              </a:defRPr>
            </a:lvl1pPr>
          </a:lstStyle>
          <a:p>
            <a:r>
              <a:rPr lang="zh-TW" altLang="en-US" sz="3600" dirty="0" smtClean="0">
                <a:solidFill>
                  <a:schemeClr val="tx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因才網介紹</a:t>
            </a:r>
            <a:endParaRPr lang="zh-CN" altLang="en-US" sz="3600" dirty="0">
              <a:solidFill>
                <a:schemeClr val="tx1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1349" y="5726134"/>
            <a:ext cx="3358665" cy="302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hlinkClick r:id="rId4"/>
              </a:rPr>
              <a:t>十分鐘版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4533207" y="5731433"/>
            <a:ext cx="2250640" cy="286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hlinkClick r:id="rId5"/>
              </a:rPr>
              <a:t>五分鐘版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2903664" y="4941654"/>
            <a:ext cx="6375400" cy="284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hlinkClick r:id="rId6"/>
              </a:rPr>
              <a:t>https://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hlinkClick r:id="rId6"/>
              </a:rPr>
              <a:t>www.youtube.com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hlinkClick r:id="rId6"/>
              </a:rPr>
              <a:t>/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hlinkClick r:id="rId6"/>
              </a:rPr>
              <a:t>watch?v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hlinkClick r:id="rId6"/>
              </a:rPr>
              <a:t>=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hlinkClick r:id="rId6"/>
              </a:rPr>
              <a:t>IKXMmBrAZ7I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223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74427" y="402638"/>
            <a:ext cx="60089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熟悉因</a:t>
            </a:r>
            <a:r>
              <a:rPr lang="zh-TW" altLang="en-US" sz="32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網首頁及上方功能列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73" y="1530451"/>
            <a:ext cx="7870308" cy="47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5392" y="402638"/>
            <a:ext cx="710706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熟悉因</a:t>
            </a:r>
            <a:r>
              <a:rPr lang="zh-TW" altLang="en-US" sz="32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</a:t>
            </a:r>
            <a:r>
              <a:rPr lang="zh-TW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網知識結構星空圖介面操作</a:t>
            </a:r>
            <a:endParaRPr lang="zh-TW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69" y="1618509"/>
            <a:ext cx="7293713" cy="435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48845" y="1092622"/>
            <a:ext cx="286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能力指標節點</a:t>
            </a:r>
            <a:r>
              <a:rPr lang="en-US" altLang="zh-TW" dirty="0"/>
              <a:t>+</a:t>
            </a:r>
            <a:r>
              <a:rPr lang="zh-TW" altLang="en-US" dirty="0"/>
              <a:t>子技能節點</a:t>
            </a:r>
          </a:p>
        </p:txBody>
      </p:sp>
    </p:spTree>
    <p:extLst>
      <p:ext uri="{BB962C8B-B14F-4D97-AF65-F5344CB8AC3E}">
        <p14:creationId xmlns:p14="http://schemas.microsoft.com/office/powerpoint/2010/main" val="8120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640</TotalTime>
  <Words>950</Words>
  <Application>Microsoft Office PowerPoint</Application>
  <PresentationFormat>自訂</PresentationFormat>
  <Paragraphs>152</Paragraphs>
  <Slides>30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32" baseType="lpstr">
      <vt:lpstr>包图主题2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71</cp:revision>
  <dcterms:created xsi:type="dcterms:W3CDTF">2017-08-11T09:57:51Z</dcterms:created>
  <dcterms:modified xsi:type="dcterms:W3CDTF">2020-03-30T13:57:01Z</dcterms:modified>
</cp:coreProperties>
</file>