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9" r:id="rId4"/>
    <p:sldId id="265" r:id="rId5"/>
    <p:sldId id="258" r:id="rId6"/>
    <p:sldId id="266" r:id="rId7"/>
    <p:sldId id="267" r:id="rId8"/>
    <p:sldId id="268" r:id="rId9"/>
    <p:sldId id="276" r:id="rId10"/>
    <p:sldId id="277" r:id="rId11"/>
    <p:sldId id="761" r:id="rId12"/>
    <p:sldId id="762" r:id="rId13"/>
    <p:sldId id="763" r:id="rId14"/>
    <p:sldId id="764" r:id="rId15"/>
    <p:sldId id="765" r:id="rId16"/>
    <p:sldId id="766" r:id="rId17"/>
    <p:sldId id="767" r:id="rId18"/>
    <p:sldId id="768" r:id="rId19"/>
    <p:sldId id="760" r:id="rId2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9FA"/>
    <a:srgbClr val="FFFF99"/>
    <a:srgbClr val="FFFFCC"/>
    <a:srgbClr val="CCFFCC"/>
    <a:srgbClr val="3366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75995-47CB-4395-A8BC-5FC5068A849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10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2C651-7868-4C04-9604-DCD39CE0FDC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827A3-855F-45CF-8542-0796E177CE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216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CFDB8-DBB6-49A5-BFF4-7C0925734E3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041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77149-8951-45A1-BDDC-0DECDEB388A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102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2993F-36AE-411C-8074-A529150047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417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819CA-6682-4061-9D9F-87FE4DF4365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499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AE03E-3E70-4279-9C76-A624FE0520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505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235E4-7113-4EC1-90AB-F4E411481B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167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26C73-CEB2-4D67-9BF1-AA7BCFC5053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975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32309-0665-44DD-8C43-ABB723A8EB2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610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fld id="{F9425DCA-1778-477E-9D0A-B8ECC27E0AE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505200" y="381000"/>
            <a:ext cx="426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7200" b="1" dirty="0"/>
              <a:t>第八單元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990600" y="2057400"/>
            <a:ext cx="8382000" cy="770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7200" b="1" dirty="0"/>
              <a:t>年、月、日</a:t>
            </a:r>
            <a:endParaRPr lang="en-US" altLang="zh-TW" sz="7200" b="1" dirty="0"/>
          </a:p>
          <a:p>
            <a:pPr algn="ctr" eaLnBrk="1" hangingPunct="1">
              <a:spcBef>
                <a:spcPct val="50000"/>
              </a:spcBef>
            </a:pPr>
            <a:r>
              <a:rPr lang="zh-TW" altLang="en-US" sz="7200" b="1" dirty="0"/>
              <a:t>單元回顧</a:t>
            </a:r>
            <a:endParaRPr lang="en-US" altLang="zh-TW" sz="7200" b="1" dirty="0"/>
          </a:p>
          <a:p>
            <a:pPr algn="ctr" eaLnBrk="1" hangingPunct="1">
              <a:spcBef>
                <a:spcPct val="50000"/>
              </a:spcBef>
            </a:pPr>
            <a:r>
              <a:rPr lang="zh-TW" altLang="en-US" sz="6600" b="1" u="sng" dirty="0">
                <a:solidFill>
                  <a:srgbClr val="0000FF"/>
                </a:solidFill>
              </a:rPr>
              <a:t>請準備白紙計算問題</a:t>
            </a:r>
          </a:p>
          <a:p>
            <a:pPr eaLnBrk="1" hangingPunct="1">
              <a:spcBef>
                <a:spcPct val="50000"/>
              </a:spcBef>
            </a:pPr>
            <a:endParaRPr lang="zh-TW" altLang="en-US" sz="7200" b="1" dirty="0"/>
          </a:p>
          <a:p>
            <a:pPr eaLnBrk="1" hangingPunct="1">
              <a:spcBef>
                <a:spcPct val="50000"/>
              </a:spcBef>
            </a:pPr>
            <a:endParaRPr lang="zh-TW" altLang="en-US" sz="7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26720" y="3048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答案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51D5B6A-006C-49E9-BDCE-F5CC41741F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41"/>
          <a:stretch/>
        </p:blipFill>
        <p:spPr>
          <a:xfrm>
            <a:off x="30480" y="625157"/>
            <a:ext cx="9113520" cy="614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6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67640" y="-1524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E3037AB-2078-459D-9576-394FE6E18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2" b="38051"/>
          <a:stretch/>
        </p:blipFill>
        <p:spPr>
          <a:xfrm>
            <a:off x="182880" y="685799"/>
            <a:ext cx="8991600" cy="274320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1D08C5E-60C6-48AB-B97E-4982217B59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/>
          <a:stretch/>
        </p:blipFill>
        <p:spPr>
          <a:xfrm>
            <a:off x="340042" y="3429000"/>
            <a:ext cx="8677275" cy="33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8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答案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0EE9895-7AB1-41AA-A6B6-BFEE59CF9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59" b="20962"/>
          <a:stretch/>
        </p:blipFill>
        <p:spPr>
          <a:xfrm>
            <a:off x="119058" y="1524000"/>
            <a:ext cx="890587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17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" y="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C304BA2-7BFE-4538-A618-910774836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2" b="38051"/>
          <a:stretch/>
        </p:blipFill>
        <p:spPr>
          <a:xfrm>
            <a:off x="182880" y="685799"/>
            <a:ext cx="8991600" cy="274320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006DB3B-03FE-4AB1-BF5A-E98E3EAD6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535360"/>
            <a:ext cx="9073537" cy="332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7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答案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3CF81CF-8F3A-474C-90EA-55D6EA37A0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8" b="213"/>
          <a:stretch/>
        </p:blipFill>
        <p:spPr>
          <a:xfrm>
            <a:off x="119060" y="1752600"/>
            <a:ext cx="890587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5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0" y="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677D676-5F64-4DD5-84AB-4AD9C1BF6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448800" cy="612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28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" y="29308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答案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6094C94-0F96-4AC6-A367-ED4D7C41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10"/>
          <a:stretch/>
        </p:blipFill>
        <p:spPr>
          <a:xfrm>
            <a:off x="228600" y="838200"/>
            <a:ext cx="8915400" cy="599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59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" y="35169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AF9D059-9B3A-467C-97FF-D8425EF0D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776"/>
            <a:ext cx="9296400" cy="61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54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答案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24B2837-D042-4BFD-A644-4FB63BC3CF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0"/>
          <a:stretch/>
        </p:blipFill>
        <p:spPr>
          <a:xfrm>
            <a:off x="75347" y="1103218"/>
            <a:ext cx="9068653" cy="560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47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4298838" y="328897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48184" y="1401135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905000" y="3349946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一年有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個月，</a:t>
            </a:r>
            <a:endParaRPr lang="en-US" altLang="zh-TW" sz="2800" dirty="0">
              <a:solidFill>
                <a:schemeClr val="accent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63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第八單元  年、月、日</a:t>
            </a:r>
          </a:p>
        </p:txBody>
      </p:sp>
      <p:sp>
        <p:nvSpPr>
          <p:cNvPr id="4101" name="Rectangle 21"/>
          <p:cNvSpPr>
            <a:spLocks noChangeArrowheads="1"/>
          </p:cNvSpPr>
          <p:nvPr/>
        </p:nvSpPr>
        <p:spPr bwMode="auto">
          <a:xfrm>
            <a:off x="1136650" y="1885950"/>
            <a:ext cx="287338" cy="0"/>
          </a:xfrm>
          <a:prstGeom prst="rect">
            <a:avLst/>
          </a:prstGeom>
          <a:solidFill>
            <a:srgbClr val="E5B8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4102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pic>
        <p:nvPicPr>
          <p:cNvPr id="4103" name="Picture 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8735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73150" y="2332611"/>
            <a:ext cx="7048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eaLnBrk="1" hangingPunct="1"/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年和月</a:t>
            </a: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A89960E-8012-4F48-8A59-DA4B5B093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410" y="4075325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每年的第一個月是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月，</a:t>
            </a:r>
            <a:endParaRPr lang="en-US" altLang="zh-TW" sz="2800" dirty="0">
              <a:solidFill>
                <a:schemeClr val="accent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74E4840-0543-4F9F-99D8-CCFB9BE2C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30395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最後一個月是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447800" y="1777576"/>
            <a:ext cx="7162800" cy="130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姊姊今年考上大學，大學要念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年，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年是幾個月呢？想一想。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第八單元  年、月、日</a:t>
            </a:r>
          </a:p>
        </p:txBody>
      </p:sp>
      <p:sp>
        <p:nvSpPr>
          <p:cNvPr id="5125" name="Rectangle 128"/>
          <p:cNvSpPr>
            <a:spLocks noChangeArrowheads="1"/>
          </p:cNvSpPr>
          <p:nvPr/>
        </p:nvSpPr>
        <p:spPr bwMode="auto">
          <a:xfrm>
            <a:off x="2997200" y="1876425"/>
            <a:ext cx="200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zh-TW" alt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609600" y="1981200"/>
            <a:ext cx="685800" cy="366713"/>
            <a:chOff x="288" y="3213"/>
            <a:chExt cx="432" cy="231"/>
          </a:xfrm>
        </p:grpSpPr>
        <p:sp>
          <p:nvSpPr>
            <p:cNvPr id="5128" name="AutoShape 7"/>
            <p:cNvSpPr>
              <a:spLocks noChangeAspect="1" noChangeArrowheads="1"/>
            </p:cNvSpPr>
            <p:nvPr/>
          </p:nvSpPr>
          <p:spPr bwMode="auto">
            <a:xfrm>
              <a:off x="288" y="3216"/>
              <a:ext cx="432" cy="228"/>
            </a:xfrm>
            <a:prstGeom prst="roundRect">
              <a:avLst>
                <a:gd name="adj" fmla="val 22060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TW" altLang="en-US"/>
            </a:p>
          </p:txBody>
        </p:sp>
        <p:sp>
          <p:nvSpPr>
            <p:cNvPr id="5129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3213"/>
              <a:ext cx="43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zh-TW" altLang="en-US" sz="2200" b="1">
                  <a:solidFill>
                    <a:srgbClr val="FFFFFF"/>
                  </a:solidFill>
                </a:rPr>
                <a:t>練習</a:t>
              </a:r>
              <a:endParaRPr lang="zh-TW" altLang="en-US" sz="2200"/>
            </a:p>
          </p:txBody>
        </p:sp>
      </p:grpSp>
      <p:sp>
        <p:nvSpPr>
          <p:cNvPr id="16" name="Rectangle 580"/>
          <p:cNvSpPr>
            <a:spLocks noChangeArrowheads="1"/>
          </p:cNvSpPr>
          <p:nvPr/>
        </p:nvSpPr>
        <p:spPr bwMode="auto">
          <a:xfrm>
            <a:off x="1733550" y="3381539"/>
            <a:ext cx="6591300" cy="66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一年有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個月</a:t>
            </a:r>
            <a:endParaRPr lang="en-US" altLang="zh-TW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Rectangle 580">
            <a:extLst>
              <a:ext uri="{FF2B5EF4-FFF2-40B4-BE49-F238E27FC236}">
                <a16:creationId xmlns:a16="http://schemas.microsoft.com/office/drawing/2014/main" id="{0DC69C0F-A5F4-40E9-B068-125F1B385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3932423"/>
            <a:ext cx="6591300" cy="66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12×4</a:t>
            </a: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48</a:t>
            </a:r>
          </a:p>
        </p:txBody>
      </p:sp>
      <p:sp>
        <p:nvSpPr>
          <p:cNvPr id="11" name="Rectangle 580">
            <a:extLst>
              <a:ext uri="{FF2B5EF4-FFF2-40B4-BE49-F238E27FC236}">
                <a16:creationId xmlns:a16="http://schemas.microsoft.com/office/drawing/2014/main" id="{A1185555-5C00-427F-8401-80DC683B2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4800600"/>
            <a:ext cx="6591300" cy="66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答：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48</a:t>
            </a: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個月</a:t>
            </a:r>
          </a:p>
        </p:txBody>
      </p:sp>
      <p:sp>
        <p:nvSpPr>
          <p:cNvPr id="12" name="Rectangle 580">
            <a:extLst>
              <a:ext uri="{FF2B5EF4-FFF2-40B4-BE49-F238E27FC236}">
                <a16:creationId xmlns:a16="http://schemas.microsoft.com/office/drawing/2014/main" id="{B188F96C-3C2F-42E1-B9B2-598D42C95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917183"/>
            <a:ext cx="6591300" cy="66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TW" altLang="en-US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或</a:t>
            </a:r>
            <a:r>
              <a:rPr lang="en-US" altLang="zh-TW" sz="2800" dirty="0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12+12+12+12=48</a:t>
            </a:r>
          </a:p>
        </p:txBody>
      </p:sp>
    </p:spTree>
    <p:extLst>
      <p:ext uri="{BB962C8B-B14F-4D97-AF65-F5344CB8AC3E}">
        <p14:creationId xmlns:p14="http://schemas.microsoft.com/office/powerpoint/2010/main" val="4942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563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第八單元  年、月、日</a:t>
            </a: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143000" y="1828800"/>
            <a:ext cx="80010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TW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月有</a:t>
            </a:r>
            <a:r>
              <a:rPr lang="en-US" altLang="zh-TW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28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天的年稱為平年，</a:t>
            </a:r>
          </a:p>
          <a:p>
            <a:pPr eaLnBrk="1" hangingPunct="1"/>
            <a:r>
              <a:rPr lang="en-US" altLang="zh-TW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月有</a:t>
            </a:r>
            <a:r>
              <a:rPr lang="en-US" altLang="zh-TW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29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天的年稱為閏年。</a:t>
            </a:r>
          </a:p>
          <a:p>
            <a:pPr eaLnBrk="1" hangingPunct="1"/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</a:t>
            </a:r>
          </a:p>
          <a:p>
            <a:pPr eaLnBrk="1" hangingPunct="1"/>
            <a:r>
              <a:rPr lang="zh-TW" altLang="en-US" sz="2800" u="sng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民國</a:t>
            </a:r>
            <a:r>
              <a:rPr lang="en-US" altLang="zh-TW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年的</a:t>
            </a:r>
            <a:r>
              <a:rPr lang="en-US" altLang="zh-TW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月有</a:t>
            </a:r>
            <a:r>
              <a:rPr lang="en-US" altLang="zh-TW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29</a:t>
            </a:r>
            <a:r>
              <a:rPr lang="zh-TW" altLang="en-US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天，所以</a:t>
            </a:r>
            <a:r>
              <a:rPr lang="zh-TW" altLang="en-US" sz="2800" u="sng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民國</a:t>
            </a:r>
            <a:r>
              <a:rPr lang="en-US" altLang="zh-TW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年是閏年；</a:t>
            </a:r>
            <a:r>
              <a:rPr lang="zh-TW" altLang="en-US" sz="2800" u="sng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民國</a:t>
            </a:r>
            <a:r>
              <a:rPr lang="en-US" altLang="zh-TW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110</a:t>
            </a:r>
            <a:r>
              <a:rPr lang="zh-TW" altLang="en-US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年的</a:t>
            </a:r>
            <a:r>
              <a:rPr lang="en-US" altLang="zh-TW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月有</a:t>
            </a:r>
            <a:r>
              <a:rPr lang="en-US" altLang="zh-TW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28</a:t>
            </a:r>
            <a:r>
              <a:rPr lang="zh-TW" altLang="en-US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天，所以</a:t>
            </a:r>
            <a:r>
              <a:rPr lang="zh-TW" altLang="en-US" sz="2800" u="sng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民國</a:t>
            </a:r>
            <a:r>
              <a:rPr lang="en-US" altLang="zh-TW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110</a:t>
            </a:r>
            <a:r>
              <a:rPr lang="zh-TW" altLang="en-US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年是平年。</a:t>
            </a:r>
          </a:p>
        </p:txBody>
      </p:sp>
      <p:pic>
        <p:nvPicPr>
          <p:cNvPr id="512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22275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82700" y="4198938"/>
          <a:ext cx="3289300" cy="2278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809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中華民國</a:t>
                      </a:r>
                      <a:r>
                        <a:rPr lang="en-US" altLang="zh-TW" sz="2000" u="none" strike="noStrike" dirty="0">
                          <a:effectLst/>
                        </a:rPr>
                        <a:t>109</a:t>
                      </a:r>
                      <a:r>
                        <a:rPr lang="zh-TW" altLang="en-US" sz="2000" u="none" strike="noStrike" dirty="0">
                          <a:effectLst/>
                        </a:rPr>
                        <a:t>年</a:t>
                      </a:r>
                      <a:r>
                        <a:rPr lang="en-US" altLang="zh-TW" sz="2000" u="none" strike="noStrike" dirty="0">
                          <a:effectLst/>
                        </a:rPr>
                        <a:t>2</a:t>
                      </a:r>
                      <a:r>
                        <a:rPr lang="zh-TW" altLang="en-US" sz="2000" u="none" strike="noStrike" dirty="0">
                          <a:effectLst/>
                        </a:rPr>
                        <a:t>月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0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日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四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五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7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9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17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19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27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724400" y="4191000"/>
          <a:ext cx="3289300" cy="2278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809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中華民國</a:t>
                      </a:r>
                      <a:r>
                        <a:rPr lang="en-US" altLang="zh-TW" sz="2000" u="none" strike="noStrike">
                          <a:effectLst/>
                        </a:rPr>
                        <a:t>110</a:t>
                      </a:r>
                      <a:r>
                        <a:rPr lang="zh-TW" altLang="en-US" sz="2000" u="none" strike="noStrike">
                          <a:effectLst/>
                        </a:rPr>
                        <a:t>年</a:t>
                      </a:r>
                      <a:r>
                        <a:rPr lang="en-US" altLang="zh-TW" sz="2000" u="none" strike="noStrike">
                          <a:effectLst/>
                        </a:rPr>
                        <a:t>2</a:t>
                      </a:r>
                      <a:r>
                        <a:rPr lang="zh-TW" altLang="en-US" sz="2000" u="none" strike="noStrike">
                          <a:effectLst/>
                        </a:rPr>
                        <a:t>月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0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日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一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四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五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7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9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17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19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27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556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第八單元  年、月、日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143000" y="1739900"/>
            <a:ext cx="7467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不論從星期幾開始算，只要是連續</a:t>
            </a:r>
            <a:r>
              <a:rPr lang="en-US" altLang="zh-TW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天，</a:t>
            </a:r>
            <a:endParaRPr lang="en-US" altLang="zh-TW" sz="28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就是一個星期。</a:t>
            </a:r>
            <a:endParaRPr lang="en-US" altLang="zh-TW" sz="28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</a:t>
            </a:r>
            <a:endParaRPr lang="zh-TW" altLang="en-US" sz="28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14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14513"/>
            <a:ext cx="4222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Rectangle 22"/>
          <p:cNvSpPr>
            <a:spLocks noChangeArrowheads="1"/>
          </p:cNvSpPr>
          <p:nvPr/>
        </p:nvSpPr>
        <p:spPr bwMode="auto">
          <a:xfrm>
            <a:off x="4724400" y="3276600"/>
            <a:ext cx="44196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黃色畫記從星期日開始，一直到星期六，連續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天，是一個星期；</a:t>
            </a:r>
          </a:p>
          <a:p>
            <a:pPr eaLnBrk="1" hangingPunct="1"/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紫色畫記從星期一開始，一直到星期日，連續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天，也是一個星期。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606495"/>
              </p:ext>
            </p:extLst>
          </p:nvPr>
        </p:nvGraphicFramePr>
        <p:xfrm>
          <a:off x="1290638" y="3346450"/>
          <a:ext cx="3289300" cy="2278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809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中華民國</a:t>
                      </a:r>
                      <a:r>
                        <a:rPr lang="en-US" altLang="zh-TW" sz="2000" u="none" strike="noStrike" dirty="0">
                          <a:effectLst/>
                        </a:rPr>
                        <a:t>110</a:t>
                      </a:r>
                      <a:r>
                        <a:rPr lang="zh-TW" altLang="en-US" sz="2000" u="none" strike="noStrike" dirty="0">
                          <a:effectLst/>
                        </a:rPr>
                        <a:t>年</a:t>
                      </a:r>
                      <a:r>
                        <a:rPr lang="en-US" altLang="zh-TW" sz="2000" u="none" strike="noStrike" dirty="0">
                          <a:effectLst/>
                        </a:rPr>
                        <a:t>2</a:t>
                      </a:r>
                      <a:r>
                        <a:rPr lang="zh-TW" altLang="en-US" sz="2000" u="none" strike="noStrike" dirty="0">
                          <a:effectLst/>
                        </a:rPr>
                        <a:t>月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0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日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四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五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17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19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518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第八單元  年、月、日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143000" y="1600200"/>
            <a:ext cx="73152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如果知道活動的</a:t>
            </a:r>
            <a:r>
              <a:rPr lang="zh-TW" altLang="en-US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起始日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和</a:t>
            </a:r>
            <a:r>
              <a:rPr lang="zh-TW" altLang="en-US" sz="280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經過的天數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，可從</a:t>
            </a:r>
            <a:r>
              <a:rPr lang="zh-TW" altLang="en-US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起始日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開始，向後圈出</a:t>
            </a:r>
            <a:r>
              <a:rPr lang="zh-TW" altLang="en-US" sz="280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經過的天數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，最後圈到的日期就是活動的結束日。</a:t>
            </a:r>
          </a:p>
          <a:p>
            <a:pPr eaLnBrk="1" hangingPunct="1"/>
            <a:endParaRPr lang="zh-TW" altLang="en-US" sz="28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717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9263"/>
            <a:ext cx="4222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1143000" y="3048000"/>
            <a:ext cx="7086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071563" indent="-1071563" eaLnBrk="1" hangingPunct="1"/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</a:t>
            </a:r>
            <a:r>
              <a:rPr lang="zh-TW" altLang="en-US" sz="2800" u="sng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勤學大學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日開始舉行期中考，一共舉行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天，期中考在哪一天結束？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44297"/>
              </p:ext>
            </p:extLst>
          </p:nvPr>
        </p:nvGraphicFramePr>
        <p:xfrm>
          <a:off x="1295400" y="4122738"/>
          <a:ext cx="3289300" cy="2278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809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中華民國</a:t>
                      </a:r>
                      <a:r>
                        <a:rPr lang="en-US" altLang="zh-TW" sz="2000" u="none" strike="noStrike" dirty="0">
                          <a:effectLst/>
                        </a:rPr>
                        <a:t>110</a:t>
                      </a:r>
                      <a:r>
                        <a:rPr lang="zh-TW" altLang="en-US" sz="2000" u="none" strike="noStrike" dirty="0">
                          <a:effectLst/>
                        </a:rPr>
                        <a:t>年</a:t>
                      </a:r>
                      <a:r>
                        <a:rPr lang="en-US" altLang="zh-TW" sz="2000" u="none" strike="noStrike" dirty="0">
                          <a:effectLst/>
                        </a:rPr>
                        <a:t>4</a:t>
                      </a:r>
                      <a:r>
                        <a:rPr lang="zh-TW" altLang="en-US" sz="2000" u="none" strike="noStrike" dirty="0">
                          <a:effectLst/>
                        </a:rPr>
                        <a:t>月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0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四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五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30</a:t>
                      </a:r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235" name="矩形 2"/>
          <p:cNvSpPr>
            <a:spLocks noChangeArrowheads="1"/>
          </p:cNvSpPr>
          <p:nvPr/>
        </p:nvSpPr>
        <p:spPr bwMode="auto">
          <a:xfrm>
            <a:off x="5105400" y="5800725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答：</a:t>
            </a:r>
          </a:p>
        </p:txBody>
      </p:sp>
      <p:sp>
        <p:nvSpPr>
          <p:cNvPr id="2" name="橢圓 1"/>
          <p:cNvSpPr/>
          <p:nvPr/>
        </p:nvSpPr>
        <p:spPr bwMode="auto">
          <a:xfrm>
            <a:off x="1777683" y="5455921"/>
            <a:ext cx="462598" cy="26892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89F5AB81-C63C-4774-8DB4-1474C91885A6}"/>
              </a:ext>
            </a:extLst>
          </p:cNvPr>
          <p:cNvSpPr/>
          <p:nvPr/>
        </p:nvSpPr>
        <p:spPr bwMode="auto">
          <a:xfrm>
            <a:off x="2688828" y="5444173"/>
            <a:ext cx="462598" cy="26892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55D5BF19-8BB6-4F77-9A42-AEDB9510C01F}"/>
              </a:ext>
            </a:extLst>
          </p:cNvPr>
          <p:cNvSpPr/>
          <p:nvPr/>
        </p:nvSpPr>
        <p:spPr bwMode="auto">
          <a:xfrm>
            <a:off x="3657600" y="5473860"/>
            <a:ext cx="462598" cy="26892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F725E458-3B73-4AF6-B8A2-2C6F1C19C69B}"/>
              </a:ext>
            </a:extLst>
          </p:cNvPr>
          <p:cNvSpPr/>
          <p:nvPr/>
        </p:nvSpPr>
        <p:spPr bwMode="auto">
          <a:xfrm>
            <a:off x="3165951" y="5473860"/>
            <a:ext cx="462598" cy="26892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F6C5C31E-756F-448E-8DCB-184481584AF1}"/>
              </a:ext>
            </a:extLst>
          </p:cNvPr>
          <p:cNvSpPr/>
          <p:nvPr/>
        </p:nvSpPr>
        <p:spPr bwMode="auto">
          <a:xfrm>
            <a:off x="2269332" y="5455921"/>
            <a:ext cx="462598" cy="27241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2" name="矩形 2">
            <a:extLst>
              <a:ext uri="{FF2B5EF4-FFF2-40B4-BE49-F238E27FC236}">
                <a16:creationId xmlns:a16="http://schemas.microsoft.com/office/drawing/2014/main" id="{784F1ABC-6DB4-4526-AFD5-500AFEEAD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803264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5" grpId="0"/>
      <p:bldP spid="2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518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第八單元  年、月、日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143000" y="1600200"/>
            <a:ext cx="7315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如果知道活動的</a:t>
            </a:r>
            <a:r>
              <a:rPr lang="zh-TW" altLang="en-US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結束日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和</a:t>
            </a:r>
            <a:r>
              <a:rPr lang="zh-TW" altLang="en-US" sz="280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經過的天數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，可從</a:t>
            </a:r>
            <a:r>
              <a:rPr lang="zh-TW" altLang="en-US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結束日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開始，向前圈出</a:t>
            </a:r>
            <a:r>
              <a:rPr lang="zh-TW" altLang="en-US" sz="280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經過的天數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，最後圈到的日期就是活動的起始日。</a:t>
            </a:r>
          </a:p>
        </p:txBody>
      </p:sp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3"/>
          <a:stretch>
            <a:fillRect/>
          </a:stretch>
        </p:blipFill>
        <p:spPr bwMode="auto">
          <a:xfrm>
            <a:off x="584200" y="1692275"/>
            <a:ext cx="42227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1143000" y="3048000"/>
            <a:ext cx="7315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071563" indent="-1071563" eaLnBrk="1" hangingPunct="1"/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例如：春節年假共放假一個星期，在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日結束，春節年假從哪一天開始？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519024"/>
              </p:ext>
            </p:extLst>
          </p:nvPr>
        </p:nvGraphicFramePr>
        <p:xfrm>
          <a:off x="1339851" y="4118769"/>
          <a:ext cx="3289300" cy="2278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809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中華民國</a:t>
                      </a:r>
                      <a:r>
                        <a:rPr lang="en-US" altLang="zh-TW" sz="2000" u="none" strike="noStrike" dirty="0">
                          <a:effectLst/>
                        </a:rPr>
                        <a:t>110</a:t>
                      </a:r>
                      <a:r>
                        <a:rPr lang="zh-TW" altLang="en-US" sz="2000" u="none" strike="noStrike" dirty="0">
                          <a:effectLst/>
                        </a:rPr>
                        <a:t>年</a:t>
                      </a:r>
                      <a:r>
                        <a:rPr lang="en-US" altLang="zh-TW" sz="2000" u="none" strike="noStrike" dirty="0">
                          <a:effectLst/>
                        </a:rPr>
                        <a:t>2</a:t>
                      </a:r>
                      <a:r>
                        <a:rPr lang="zh-TW" altLang="en-US" sz="2000" u="none" strike="noStrike" dirty="0">
                          <a:effectLst/>
                        </a:rPr>
                        <a:t>月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0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四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五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259" name="矩形 2"/>
          <p:cNvSpPr>
            <a:spLocks noChangeArrowheads="1"/>
          </p:cNvSpPr>
          <p:nvPr/>
        </p:nvSpPr>
        <p:spPr bwMode="auto">
          <a:xfrm>
            <a:off x="5334000" y="5619116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答：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E83019A7-FEB5-4A75-9E49-F9A67C032FAF}"/>
              </a:ext>
            </a:extLst>
          </p:cNvPr>
          <p:cNvSpPr/>
          <p:nvPr/>
        </p:nvSpPr>
        <p:spPr bwMode="auto">
          <a:xfrm>
            <a:off x="2362200" y="5430521"/>
            <a:ext cx="360362" cy="3603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CB413ED5-C7C1-40D0-A829-75D97D28BEB1}"/>
              </a:ext>
            </a:extLst>
          </p:cNvPr>
          <p:cNvSpPr/>
          <p:nvPr/>
        </p:nvSpPr>
        <p:spPr bwMode="auto">
          <a:xfrm>
            <a:off x="1841500" y="5430521"/>
            <a:ext cx="360362" cy="3603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3811F901-4D81-42E0-9EE6-5F67E8D4DF5D}"/>
              </a:ext>
            </a:extLst>
          </p:cNvPr>
          <p:cNvSpPr/>
          <p:nvPr/>
        </p:nvSpPr>
        <p:spPr bwMode="auto">
          <a:xfrm>
            <a:off x="4211638" y="5077619"/>
            <a:ext cx="360362" cy="3603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E37A9BDD-0686-454A-8212-23203A6A7661}"/>
              </a:ext>
            </a:extLst>
          </p:cNvPr>
          <p:cNvSpPr/>
          <p:nvPr/>
        </p:nvSpPr>
        <p:spPr bwMode="auto">
          <a:xfrm>
            <a:off x="1384300" y="5354638"/>
            <a:ext cx="360362" cy="3603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F20C88CE-70D0-4E4D-843D-13F89A930E15}"/>
              </a:ext>
            </a:extLst>
          </p:cNvPr>
          <p:cNvSpPr/>
          <p:nvPr/>
        </p:nvSpPr>
        <p:spPr bwMode="auto">
          <a:xfrm>
            <a:off x="3254217" y="5077619"/>
            <a:ext cx="360362" cy="3603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A205B1D8-1165-483D-8B9B-A4CF087A438E}"/>
              </a:ext>
            </a:extLst>
          </p:cNvPr>
          <p:cNvSpPr/>
          <p:nvPr/>
        </p:nvSpPr>
        <p:spPr bwMode="auto">
          <a:xfrm>
            <a:off x="2797017" y="5050950"/>
            <a:ext cx="360362" cy="3603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D0D15044-C44A-4062-BE66-81E367C02176}"/>
              </a:ext>
            </a:extLst>
          </p:cNvPr>
          <p:cNvSpPr/>
          <p:nvPr/>
        </p:nvSpPr>
        <p:spPr bwMode="auto">
          <a:xfrm>
            <a:off x="3739198" y="5077619"/>
            <a:ext cx="360362" cy="3603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" name="矩形 2">
            <a:extLst>
              <a:ext uri="{FF2B5EF4-FFF2-40B4-BE49-F238E27FC236}">
                <a16:creationId xmlns:a16="http://schemas.microsoft.com/office/drawing/2014/main" id="{15FDB4CF-9045-4631-90A3-7092BC932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5619116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9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518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第八單元  年、月、日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143000" y="1600200"/>
            <a:ext cx="7315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如果知道活動的</a:t>
            </a:r>
            <a:r>
              <a:rPr lang="zh-TW" altLang="en-US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起始日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和</a:t>
            </a:r>
            <a:r>
              <a:rPr lang="zh-TW" altLang="en-US" sz="280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結束日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，可從</a:t>
            </a:r>
            <a:r>
              <a:rPr lang="zh-TW" altLang="en-US" sz="28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起始日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開始，一直點數到</a:t>
            </a:r>
            <a:r>
              <a:rPr lang="zh-TW" altLang="en-US" sz="2800">
                <a:solidFill>
                  <a:srgbClr val="3366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結束日</a:t>
            </a:r>
            <a:r>
              <a:rPr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，最後點數的數量就是活動經過的天數。</a:t>
            </a:r>
          </a:p>
        </p:txBody>
      </p:sp>
      <p:pic>
        <p:nvPicPr>
          <p:cNvPr id="922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1"/>
          <a:stretch>
            <a:fillRect/>
          </a:stretch>
        </p:blipFill>
        <p:spPr bwMode="auto">
          <a:xfrm>
            <a:off x="609600" y="1728788"/>
            <a:ext cx="385763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1143000" y="2932113"/>
            <a:ext cx="7086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79488" indent="-979488" eaLnBrk="1" hangingPunct="1"/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例如：超商特賣會從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24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日到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日，數一數共</a:t>
            </a:r>
            <a:r>
              <a:rPr lang="zh-TW" altLang="en-US" sz="2800" dirty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舉行幾</a:t>
            </a:r>
            <a:r>
              <a:rPr lang="zh-TW" altLang="en-US" sz="280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天？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389800"/>
              </p:ext>
            </p:extLst>
          </p:nvPr>
        </p:nvGraphicFramePr>
        <p:xfrm>
          <a:off x="1295400" y="3886200"/>
          <a:ext cx="328930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602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中華民國</a:t>
                      </a:r>
                      <a:r>
                        <a:rPr lang="en-US" altLang="zh-TW" sz="2000" u="none" strike="noStrike" dirty="0">
                          <a:effectLst/>
                        </a:rPr>
                        <a:t>110</a:t>
                      </a:r>
                      <a:r>
                        <a:rPr lang="zh-TW" altLang="en-US" sz="2000" u="none" strike="noStrike" dirty="0">
                          <a:effectLst/>
                        </a:rPr>
                        <a:t>年</a:t>
                      </a:r>
                      <a:r>
                        <a:rPr lang="en-US" altLang="zh-TW" sz="2000" u="none" strike="noStrike" dirty="0">
                          <a:effectLst/>
                        </a:rPr>
                        <a:t>9</a:t>
                      </a:r>
                      <a:r>
                        <a:rPr lang="zh-TW" altLang="en-US" sz="2000" u="none" strike="noStrike" dirty="0">
                          <a:effectLst/>
                        </a:rPr>
                        <a:t>月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0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四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五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82" name="矩形 2"/>
          <p:cNvSpPr>
            <a:spLocks noChangeArrowheads="1"/>
          </p:cNvSpPr>
          <p:nvPr/>
        </p:nvSpPr>
        <p:spPr bwMode="auto">
          <a:xfrm>
            <a:off x="1295400" y="6181725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答：</a:t>
            </a: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43154"/>
              </p:ext>
            </p:extLst>
          </p:nvPr>
        </p:nvGraphicFramePr>
        <p:xfrm>
          <a:off x="4787900" y="3886200"/>
          <a:ext cx="3289300" cy="2613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94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中華民國</a:t>
                      </a:r>
                      <a:r>
                        <a:rPr lang="en-US" altLang="zh-TW" sz="2000" u="none" strike="noStrike" dirty="0">
                          <a:effectLst/>
                        </a:rPr>
                        <a:t>110</a:t>
                      </a:r>
                      <a:r>
                        <a:rPr lang="zh-TW" altLang="en-US" sz="2000" u="none" strike="noStrike" dirty="0">
                          <a:effectLst/>
                        </a:rPr>
                        <a:t>年</a:t>
                      </a:r>
                      <a:r>
                        <a:rPr lang="en-US" altLang="zh-TW" sz="2000" u="none" strike="noStrike" dirty="0">
                          <a:effectLst/>
                        </a:rPr>
                        <a:t>10</a:t>
                      </a:r>
                      <a:r>
                        <a:rPr lang="zh-TW" altLang="en-US" sz="2000" u="none" strike="noStrike" dirty="0">
                          <a:effectLst/>
                        </a:rPr>
                        <a:t>月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83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二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四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五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</a:rPr>
                        <a:t>六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5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5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5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5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19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20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5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29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30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5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9351" name="群組 2"/>
          <p:cNvGrpSpPr>
            <a:grpSpLocks/>
          </p:cNvGrpSpPr>
          <p:nvPr/>
        </p:nvGrpSpPr>
        <p:grpSpPr bwMode="auto">
          <a:xfrm>
            <a:off x="1339850" y="4516438"/>
            <a:ext cx="6692900" cy="1668462"/>
            <a:chOff x="1339337" y="4516800"/>
            <a:chExt cx="6693926" cy="1668463"/>
          </a:xfrm>
        </p:grpSpPr>
        <p:sp>
          <p:nvSpPr>
            <p:cNvPr id="13" name="橢圓 12"/>
            <p:cNvSpPr/>
            <p:nvPr/>
          </p:nvSpPr>
          <p:spPr>
            <a:xfrm>
              <a:off x="1339337" y="5824901"/>
              <a:ext cx="360418" cy="36036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/>
            </a:p>
          </p:txBody>
        </p:sp>
        <p:sp>
          <p:nvSpPr>
            <p:cNvPr id="14" name="橢圓 13"/>
            <p:cNvSpPr/>
            <p:nvPr/>
          </p:nvSpPr>
          <p:spPr>
            <a:xfrm>
              <a:off x="1809309" y="5824901"/>
              <a:ext cx="360418" cy="36036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2266579" y="5824901"/>
              <a:ext cx="360418" cy="36036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2746078" y="5824901"/>
              <a:ext cx="360418" cy="36036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3216050" y="5824901"/>
              <a:ext cx="360418" cy="36036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4840312" y="4847000"/>
              <a:ext cx="358830" cy="36036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/>
            </a:p>
          </p:txBody>
        </p:sp>
        <p:sp>
          <p:nvSpPr>
            <p:cNvPr id="24" name="橢圓 23"/>
            <p:cNvSpPr/>
            <p:nvPr/>
          </p:nvSpPr>
          <p:spPr>
            <a:xfrm>
              <a:off x="5310284" y="4847000"/>
              <a:ext cx="360417" cy="36036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5" name="橢圓 24"/>
            <p:cNvSpPr/>
            <p:nvPr/>
          </p:nvSpPr>
          <p:spPr>
            <a:xfrm>
              <a:off x="5767554" y="4847000"/>
              <a:ext cx="360417" cy="36036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6247052" y="4847000"/>
              <a:ext cx="358830" cy="36036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6717024" y="4847000"/>
              <a:ext cx="360417" cy="36036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8" name="橢圓 27"/>
            <p:cNvSpPr/>
            <p:nvPr/>
          </p:nvSpPr>
          <p:spPr>
            <a:xfrm>
              <a:off x="7202874" y="4847000"/>
              <a:ext cx="360417" cy="36036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" name="橢圓 28"/>
            <p:cNvSpPr/>
            <p:nvPr/>
          </p:nvSpPr>
          <p:spPr>
            <a:xfrm>
              <a:off x="7672846" y="4847000"/>
              <a:ext cx="360417" cy="36036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0" name="橢圓 29"/>
            <p:cNvSpPr/>
            <p:nvPr/>
          </p:nvSpPr>
          <p:spPr>
            <a:xfrm>
              <a:off x="3697136" y="5507401"/>
              <a:ext cx="360417" cy="36036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" name="橢圓 30"/>
            <p:cNvSpPr/>
            <p:nvPr/>
          </p:nvSpPr>
          <p:spPr>
            <a:xfrm>
              <a:off x="4167108" y="5507401"/>
              <a:ext cx="360417" cy="36036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2" name="橢圓 31"/>
            <p:cNvSpPr/>
            <p:nvPr/>
          </p:nvSpPr>
          <p:spPr>
            <a:xfrm>
              <a:off x="7669670" y="4516800"/>
              <a:ext cx="360417" cy="36036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7183087" y="4516800"/>
              <a:ext cx="358830" cy="36036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/>
            </a:p>
          </p:txBody>
        </p:sp>
      </p:grpSp>
      <p:sp>
        <p:nvSpPr>
          <p:cNvPr id="34" name="矩形 2">
            <a:extLst>
              <a:ext uri="{FF2B5EF4-FFF2-40B4-BE49-F238E27FC236}">
                <a16:creationId xmlns:a16="http://schemas.microsoft.com/office/drawing/2014/main" id="{C2D0ABFC-6596-4125-8457-4E4F74577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369" y="6170613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2400" y="3468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類題練習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914408A-0AD9-46B3-BB6F-99BB0F0B8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118"/>
            <a:ext cx="8991600" cy="614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953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760</Words>
  <Application>Microsoft Office PowerPoint</Application>
  <PresentationFormat>如螢幕大小 (4:3)</PresentationFormat>
  <Paragraphs>336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書法中楷（注音一）</vt:lpstr>
      <vt:lpstr>新細明體</vt:lpstr>
      <vt:lpstr>標楷體</vt:lpstr>
      <vt:lpstr>Arial</vt:lpstr>
      <vt:lpstr>Calibri</vt:lpstr>
      <vt:lpstr>Times New Roman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吳慧</dc:creator>
  <cp:lastModifiedBy>ilc</cp:lastModifiedBy>
  <cp:revision>115</cp:revision>
  <cp:lastPrinted>1601-01-01T00:00:00Z</cp:lastPrinted>
  <dcterms:created xsi:type="dcterms:W3CDTF">1601-01-01T00:00:00Z</dcterms:created>
  <dcterms:modified xsi:type="dcterms:W3CDTF">2021-06-25T00:25:07Z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