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8" r:id="rId4"/>
    <p:sldId id="271" r:id="rId5"/>
    <p:sldId id="272" r:id="rId6"/>
    <p:sldId id="279" r:id="rId7"/>
    <p:sldId id="273" r:id="rId8"/>
    <p:sldId id="274" r:id="rId9"/>
    <p:sldId id="275" r:id="rId10"/>
    <p:sldId id="280" r:id="rId11"/>
    <p:sldId id="276" r:id="rId12"/>
    <p:sldId id="277" r:id="rId13"/>
    <p:sldId id="281" r:id="rId14"/>
    <p:sldId id="282" r:id="rId15"/>
    <p:sldId id="289" r:id="rId16"/>
    <p:sldId id="286" r:id="rId17"/>
    <p:sldId id="288" r:id="rId18"/>
    <p:sldId id="283" r:id="rId19"/>
    <p:sldId id="287" r:id="rId20"/>
    <p:sldId id="284" r:id="rId21"/>
    <p:sldId id="285" r:id="rId22"/>
    <p:sldId id="760" r:id="rId2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66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3D240-9BE1-454E-8AA2-B118F450E0B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901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C047D-1B5C-4109-B1F6-79137020D86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844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B7792-1F7F-41E8-9F97-699CA94B3B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650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C32ED-E7CD-4CE7-A305-F36A9F0BABA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436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4828F-8588-4479-A75E-BB224BE4F4F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89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2D71D-BB64-4112-A4C5-808F9E08F6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817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8642B-147F-4858-8A14-CEC60FA1AF7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319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9CB32-CA6F-4F82-A09F-8FF2FA35784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93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19C01-3595-4185-8A4F-C8B2E50EFD2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005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F873A-E8C9-4389-BDD8-F4579680E3A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033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6F56F-EC96-41B9-A974-063A88BF99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994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01B54491-F667-4812-A34F-A16EED97E79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895600" y="228600"/>
            <a:ext cx="426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200" b="1" dirty="0"/>
              <a:t>第七單元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828800" y="2209800"/>
            <a:ext cx="6705600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200" b="1" dirty="0"/>
              <a:t>乘與加減</a:t>
            </a:r>
            <a:r>
              <a:rPr lang="en-US" altLang="en-US" sz="7200" b="1" dirty="0" err="1"/>
              <a:t>兩步驟</a:t>
            </a:r>
            <a:endParaRPr lang="en-US" altLang="en-US" sz="7200" b="1" dirty="0"/>
          </a:p>
          <a:p>
            <a:pPr algn="ctr" eaLnBrk="1" hangingPunct="1">
              <a:spcBef>
                <a:spcPct val="50000"/>
              </a:spcBef>
            </a:pPr>
            <a:r>
              <a:rPr lang="zh-TW" altLang="en-US" sz="7200" b="1" dirty="0"/>
              <a:t>重點回顧</a:t>
            </a:r>
            <a:endParaRPr lang="en-US" altLang="zh-TW" sz="7200" b="1" dirty="0"/>
          </a:p>
          <a:p>
            <a:pPr algn="ctr" eaLnBrk="1" hangingPunct="1">
              <a:spcBef>
                <a:spcPct val="50000"/>
              </a:spcBef>
            </a:pPr>
            <a:r>
              <a:rPr lang="zh-TW" altLang="en-US" sz="5400" b="1" u="sng" dirty="0">
                <a:solidFill>
                  <a:srgbClr val="0000FF"/>
                </a:solidFill>
              </a:rPr>
              <a:t>請準備白紙計算問題</a:t>
            </a:r>
          </a:p>
          <a:p>
            <a:pPr algn="ctr" eaLnBrk="1" hangingPunct="1">
              <a:spcBef>
                <a:spcPct val="50000"/>
              </a:spcBef>
            </a:pPr>
            <a:endParaRPr lang="zh-TW" altLang="en-US" sz="7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447800" y="1778000"/>
            <a:ext cx="71628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個袋子裝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顆白球和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顆黑球，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個袋子共有幾顆球？</a:t>
            </a:r>
          </a:p>
        </p:txBody>
      </p:sp>
      <p:sp>
        <p:nvSpPr>
          <p:cNvPr id="9220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0" y="1981200"/>
            <a:ext cx="1295400" cy="366713"/>
            <a:chOff x="288" y="3213"/>
            <a:chExt cx="432" cy="231"/>
          </a:xfrm>
        </p:grpSpPr>
        <p:sp>
          <p:nvSpPr>
            <p:cNvPr id="9224" name="AutoShape 7"/>
            <p:cNvSpPr>
              <a:spLocks noChangeAspect="1" noChangeArrowheads="1"/>
            </p:cNvSpPr>
            <p:nvPr/>
          </p:nvSpPr>
          <p:spPr bwMode="auto">
            <a:xfrm>
              <a:off x="288" y="3216"/>
              <a:ext cx="432" cy="228"/>
            </a:xfrm>
            <a:prstGeom prst="roundRect">
              <a:avLst>
                <a:gd name="adj" fmla="val 22060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9225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3213"/>
              <a:ext cx="43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 sz="2200" b="1" dirty="0">
                  <a:solidFill>
                    <a:srgbClr val="FFFFFF"/>
                  </a:solidFill>
                </a:rPr>
                <a:t>練習答案</a:t>
              </a:r>
              <a:endParaRPr lang="zh-TW" altLang="en-US" sz="2200" dirty="0"/>
            </a:p>
          </p:txBody>
        </p:sp>
      </p:grpSp>
      <p:sp>
        <p:nvSpPr>
          <p:cNvPr id="16" name="Rectangle 580"/>
          <p:cNvSpPr>
            <a:spLocks noChangeArrowheads="1"/>
          </p:cNvSpPr>
          <p:nvPr/>
        </p:nvSpPr>
        <p:spPr bwMode="auto">
          <a:xfrm>
            <a:off x="1447800" y="3550705"/>
            <a:ext cx="6591300" cy="195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先算：</a:t>
            </a:r>
            <a:endParaRPr lang="en-US" altLang="zh-TW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再算：</a:t>
            </a:r>
            <a:endParaRPr lang="en-US" altLang="zh-TW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答：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第七單元  乘與加減</a:t>
            </a:r>
            <a:r>
              <a:rPr lang="en-US" altLang="en-US" b="1" dirty="0" err="1">
                <a:latin typeface="標楷體" pitchFamily="65" charset="-120"/>
                <a:ea typeface="標楷體" pitchFamily="65" charset="-120"/>
              </a:rPr>
              <a:t>兩步驟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Rectangle 580">
            <a:extLst>
              <a:ext uri="{FF2B5EF4-FFF2-40B4-BE49-F238E27FC236}">
                <a16:creationId xmlns:a16="http://schemas.microsoft.com/office/drawing/2014/main" id="{3709D372-E04E-4820-A238-0714864E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513138"/>
            <a:ext cx="65913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10×6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60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</a:t>
            </a:r>
          </a:p>
        </p:txBody>
      </p:sp>
    </p:spTree>
    <p:extLst>
      <p:ext uri="{BB962C8B-B14F-4D97-AF65-F5344CB8AC3E}">
        <p14:creationId xmlns:p14="http://schemas.microsoft.com/office/powerpoint/2010/main" val="335856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143000" y="1828800"/>
            <a:ext cx="7048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減乘問題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244" name="Rectangle 21"/>
          <p:cNvSpPr>
            <a:spLocks noChangeArrowheads="1"/>
          </p:cNvSpPr>
          <p:nvPr/>
        </p:nvSpPr>
        <p:spPr bwMode="auto">
          <a:xfrm>
            <a:off x="1136650" y="1885950"/>
            <a:ext cx="287338" cy="0"/>
          </a:xfrm>
          <a:prstGeom prst="rect">
            <a:avLst/>
          </a:prstGeom>
          <a:solidFill>
            <a:srgbClr val="E5B8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0245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685800" y="2425700"/>
            <a:ext cx="7848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例如：每包鉛筆有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枝，</a:t>
            </a:r>
            <a:r>
              <a:rPr lang="zh-TW" altLang="en-US" sz="2800" u="sng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大寶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包，</a:t>
            </a:r>
            <a:r>
              <a:rPr lang="zh-TW" altLang="en-US" sz="2800" u="sng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小華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包，</a:t>
            </a:r>
          </a:p>
          <a:p>
            <a:pPr eaLnBrk="1" hangingPunct="1"/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兩人的鉛筆數量</a:t>
            </a:r>
            <a:r>
              <a:rPr lang="zh-TW" altLang="en-US" sz="2800" u="sng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相差幾枝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？ 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1752600" y="3886200"/>
            <a:ext cx="41148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先算：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－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endParaRPr lang="zh-TW" altLang="en-US" sz="2800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再算：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8×2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endParaRPr lang="zh-TW" altLang="en-US" sz="2800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sz="2800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答：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枝</a:t>
            </a:r>
          </a:p>
        </p:txBody>
      </p:sp>
      <p:sp>
        <p:nvSpPr>
          <p:cNvPr id="10248" name="矩形 2"/>
          <p:cNvSpPr>
            <a:spLocks noChangeArrowheads="1"/>
          </p:cNvSpPr>
          <p:nvPr/>
        </p:nvSpPr>
        <p:spPr bwMode="auto">
          <a:xfrm>
            <a:off x="457200" y="342900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也就是每份的數量是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枝，大寶有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份，小華有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份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4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30400"/>
            <a:ext cx="4222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第七單元  乘與加減</a:t>
            </a:r>
            <a:r>
              <a:rPr lang="en-US" altLang="en-US" b="1" dirty="0" err="1">
                <a:latin typeface="標楷體" pitchFamily="65" charset="-120"/>
                <a:ea typeface="標楷體" pitchFamily="65" charset="-120"/>
              </a:rPr>
              <a:t>兩步驟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447800" y="1701800"/>
            <a:ext cx="71628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u="sng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小美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買了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枝鉛筆，</a:t>
            </a:r>
            <a:r>
              <a:rPr lang="zh-TW" altLang="en-US" sz="2800" u="sng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小莉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買了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枝，每枝鉛筆賣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元，</a:t>
            </a:r>
            <a:r>
              <a:rPr lang="zh-TW" altLang="en-US" sz="2800" u="sng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小美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</a:t>
            </a:r>
            <a:r>
              <a:rPr lang="zh-TW" altLang="en-US" sz="2800" u="sng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小莉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多花了幾元？</a:t>
            </a:r>
          </a:p>
        </p:txBody>
      </p:sp>
      <p:sp>
        <p:nvSpPr>
          <p:cNvPr id="11268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609600" y="1905000"/>
            <a:ext cx="685800" cy="366713"/>
            <a:chOff x="288" y="3213"/>
            <a:chExt cx="432" cy="231"/>
          </a:xfrm>
        </p:grpSpPr>
        <p:sp>
          <p:nvSpPr>
            <p:cNvPr id="11272" name="AutoShape 7"/>
            <p:cNvSpPr>
              <a:spLocks noChangeAspect="1" noChangeArrowheads="1"/>
            </p:cNvSpPr>
            <p:nvPr/>
          </p:nvSpPr>
          <p:spPr bwMode="auto">
            <a:xfrm>
              <a:off x="288" y="3216"/>
              <a:ext cx="432" cy="228"/>
            </a:xfrm>
            <a:prstGeom prst="roundRect">
              <a:avLst>
                <a:gd name="adj" fmla="val 22060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11273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3213"/>
              <a:ext cx="43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 sz="2200" b="1">
                  <a:solidFill>
                    <a:srgbClr val="FFFFFF"/>
                  </a:solidFill>
                </a:rPr>
                <a:t>練習</a:t>
              </a:r>
              <a:endParaRPr lang="zh-TW" altLang="en-US" sz="2200"/>
            </a:p>
          </p:txBody>
        </p:sp>
      </p:grp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第七單元  乘與加減</a:t>
            </a:r>
            <a:r>
              <a:rPr lang="en-US" altLang="en-US" b="1" dirty="0" err="1">
                <a:latin typeface="標楷體" pitchFamily="65" charset="-120"/>
                <a:ea typeface="標楷體" pitchFamily="65" charset="-120"/>
              </a:rPr>
              <a:t>兩步驟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447800" y="1701800"/>
            <a:ext cx="71628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u="sng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小美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買了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枝鉛筆，</a:t>
            </a:r>
            <a:r>
              <a:rPr lang="zh-TW" altLang="en-US" sz="2800" u="sng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小莉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買了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枝，每枝鉛筆賣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元，</a:t>
            </a:r>
            <a:r>
              <a:rPr lang="zh-TW" altLang="en-US" sz="2800" u="sng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小美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</a:t>
            </a:r>
            <a:r>
              <a:rPr lang="zh-TW" altLang="en-US" sz="2800" u="sng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小莉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多花了幾元？</a:t>
            </a:r>
          </a:p>
        </p:txBody>
      </p:sp>
      <p:sp>
        <p:nvSpPr>
          <p:cNvPr id="11268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0" y="1905000"/>
            <a:ext cx="1447800" cy="366713"/>
            <a:chOff x="288" y="3213"/>
            <a:chExt cx="432" cy="231"/>
          </a:xfrm>
        </p:grpSpPr>
        <p:sp>
          <p:nvSpPr>
            <p:cNvPr id="11272" name="AutoShape 7"/>
            <p:cNvSpPr>
              <a:spLocks noChangeAspect="1" noChangeArrowheads="1"/>
            </p:cNvSpPr>
            <p:nvPr/>
          </p:nvSpPr>
          <p:spPr bwMode="auto">
            <a:xfrm>
              <a:off x="288" y="3216"/>
              <a:ext cx="432" cy="228"/>
            </a:xfrm>
            <a:prstGeom prst="roundRect">
              <a:avLst>
                <a:gd name="adj" fmla="val 22060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11273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3213"/>
              <a:ext cx="43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 sz="2200" b="1" dirty="0">
                  <a:solidFill>
                    <a:srgbClr val="FFFFFF"/>
                  </a:solidFill>
                </a:rPr>
                <a:t>練習答案</a:t>
              </a:r>
              <a:endParaRPr lang="zh-TW" altLang="en-US" sz="2200" dirty="0"/>
            </a:p>
          </p:txBody>
        </p:sp>
      </p:grpSp>
      <p:sp>
        <p:nvSpPr>
          <p:cNvPr id="16" name="Rectangle 580"/>
          <p:cNvSpPr>
            <a:spLocks noChangeArrowheads="1"/>
          </p:cNvSpPr>
          <p:nvPr/>
        </p:nvSpPr>
        <p:spPr bwMode="auto">
          <a:xfrm>
            <a:off x="1447800" y="3513138"/>
            <a:ext cx="65913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先算：</a:t>
            </a:r>
            <a:endParaRPr lang="en-US" altLang="zh-TW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再算：</a:t>
            </a:r>
            <a:endParaRPr lang="en-US" altLang="zh-TW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答：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第七單元  乘與加減</a:t>
            </a:r>
            <a:r>
              <a:rPr lang="en-US" altLang="en-US" b="1" dirty="0" err="1">
                <a:latin typeface="標楷體" pitchFamily="65" charset="-120"/>
                <a:ea typeface="標楷體" pitchFamily="65" charset="-120"/>
              </a:rPr>
              <a:t>兩步驟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Rectangle 580">
            <a:extLst>
              <a:ext uri="{FF2B5EF4-FFF2-40B4-BE49-F238E27FC236}">
                <a16:creationId xmlns:a16="http://schemas.microsoft.com/office/drawing/2014/main" id="{9E543B78-0EDF-43D5-9C40-0A764B50C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505836"/>
            <a:ext cx="65913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－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8×3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24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24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</a:p>
        </p:txBody>
      </p:sp>
    </p:spTree>
    <p:extLst>
      <p:ext uri="{BB962C8B-B14F-4D97-AF65-F5344CB8AC3E}">
        <p14:creationId xmlns:p14="http://schemas.microsoft.com/office/powerpoint/2010/main" val="378025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8A91625-31EA-4ED8-BA52-C198CBA5D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100137"/>
            <a:ext cx="8972375" cy="57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55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答案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4C3A7C0-57D3-4A60-9601-E7FBA15D6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4" b="50000"/>
          <a:stretch/>
        </p:blipFill>
        <p:spPr>
          <a:xfrm>
            <a:off x="228600" y="981015"/>
            <a:ext cx="8558324" cy="54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3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B2B94D2-3F11-447D-A7E9-81A678B67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5083"/>
            <a:ext cx="8773337" cy="58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44500" y="181062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答案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FC617F6-576B-4F41-9B2D-3D9202C4D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8" t="49667" r="52993" b="-185"/>
          <a:stretch/>
        </p:blipFill>
        <p:spPr>
          <a:xfrm>
            <a:off x="-457199" y="965774"/>
            <a:ext cx="9568950" cy="57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58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類題練習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842D89C-445E-420D-BB97-5B660EFFB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80143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71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答案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D317790-0BAF-4B1C-B3B9-07D0780EC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3" b="64760"/>
          <a:stretch/>
        </p:blipFill>
        <p:spPr>
          <a:xfrm>
            <a:off x="457200" y="1600200"/>
            <a:ext cx="7904190" cy="450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9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143000" y="1828800"/>
            <a:ext cx="7048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乘加問題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8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第七單元  乘與加減</a:t>
            </a:r>
            <a:r>
              <a:rPr lang="en-US" altLang="en-US" b="1" dirty="0" err="1">
                <a:latin typeface="標楷體" pitchFamily="65" charset="-120"/>
                <a:ea typeface="標楷體" pitchFamily="65" charset="-120"/>
              </a:rPr>
              <a:t>兩步驟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Rectangle 21"/>
          <p:cNvSpPr>
            <a:spLocks noChangeArrowheads="1"/>
          </p:cNvSpPr>
          <p:nvPr/>
        </p:nvSpPr>
        <p:spPr bwMode="auto">
          <a:xfrm>
            <a:off x="1136650" y="1885950"/>
            <a:ext cx="287338" cy="0"/>
          </a:xfrm>
          <a:prstGeom prst="rect">
            <a:avLst/>
          </a:prstGeom>
          <a:solidFill>
            <a:srgbClr val="E5B8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4102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pic>
        <p:nvPicPr>
          <p:cNvPr id="4103" name="Picture 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8735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85800" y="2562225"/>
            <a:ext cx="7848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071563" indent="-1071563" eaLnBrk="1" hangingPunct="1"/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例如：房間裡有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個箱子，每個箱子裡有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顆球，</a:t>
            </a:r>
            <a:b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箱子外有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顆球，房間裡共有幾顆球？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1752600" y="4154488"/>
            <a:ext cx="6713538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先算：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9×4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36</a:t>
            </a:r>
            <a:endParaRPr lang="zh-TW" altLang="en-US" sz="2800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再算：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36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＋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43</a:t>
            </a:r>
            <a:endParaRPr lang="zh-TW" altLang="en-US" sz="2800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sz="2800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答：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43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顆球</a:t>
            </a:r>
          </a:p>
        </p:txBody>
      </p:sp>
      <p:sp>
        <p:nvSpPr>
          <p:cNvPr id="4106" name="矩形 2"/>
          <p:cNvSpPr>
            <a:spLocks noChangeArrowheads="1"/>
          </p:cNvSpPr>
          <p:nvPr/>
        </p:nvSpPr>
        <p:spPr bwMode="auto">
          <a:xfrm>
            <a:off x="685800" y="3507115"/>
            <a:ext cx="83754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也就是每箱的數量是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個，有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份，另外還有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6185" y="11723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A92D254-B311-452F-A75E-F88847226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631666"/>
            <a:ext cx="8947150" cy="615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9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28600" y="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答案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ED08FC2-8525-4C8F-957A-D9CDF9E4F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4" t="33764"/>
          <a:stretch/>
        </p:blipFill>
        <p:spPr>
          <a:xfrm>
            <a:off x="28574" y="600015"/>
            <a:ext cx="8658226" cy="61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88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447800" y="1778000"/>
            <a:ext cx="71628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 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盒布丁有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個，冰箱裡有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盒又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個布丁，</a:t>
            </a:r>
            <a:b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共有幾個布丁？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第七單元  乘與加減</a:t>
            </a:r>
            <a:r>
              <a:rPr lang="en-US" altLang="en-US" b="1" dirty="0" err="1">
                <a:latin typeface="標楷體" pitchFamily="65" charset="-120"/>
                <a:ea typeface="標楷體" pitchFamily="65" charset="-120"/>
              </a:rPr>
              <a:t>兩步驟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5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609600" y="1981200"/>
            <a:ext cx="685800" cy="366713"/>
            <a:chOff x="288" y="3213"/>
            <a:chExt cx="432" cy="231"/>
          </a:xfrm>
        </p:grpSpPr>
        <p:sp>
          <p:nvSpPr>
            <p:cNvPr id="5128" name="AutoShape 7"/>
            <p:cNvSpPr>
              <a:spLocks noChangeAspect="1" noChangeArrowheads="1"/>
            </p:cNvSpPr>
            <p:nvPr/>
          </p:nvSpPr>
          <p:spPr bwMode="auto">
            <a:xfrm>
              <a:off x="288" y="3216"/>
              <a:ext cx="432" cy="228"/>
            </a:xfrm>
            <a:prstGeom prst="roundRect">
              <a:avLst>
                <a:gd name="adj" fmla="val 22060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5129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3213"/>
              <a:ext cx="43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 sz="2200" b="1">
                  <a:solidFill>
                    <a:srgbClr val="FFFFFF"/>
                  </a:solidFill>
                </a:rPr>
                <a:t>練習</a:t>
              </a:r>
              <a:endParaRPr lang="zh-TW" altLang="en-US" sz="2200"/>
            </a:p>
          </p:txBody>
        </p:sp>
      </p:grpSp>
    </p:spTree>
    <p:extLst>
      <p:ext uri="{BB962C8B-B14F-4D97-AF65-F5344CB8AC3E}">
        <p14:creationId xmlns:p14="http://schemas.microsoft.com/office/powerpoint/2010/main" val="1718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447800" y="1778000"/>
            <a:ext cx="71628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 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盒布丁有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個，冰箱裡有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盒又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個布丁，</a:t>
            </a:r>
            <a:b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共有幾個布丁？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第七單元  乘與加減</a:t>
            </a:r>
            <a:r>
              <a:rPr lang="en-US" altLang="en-US" b="1" dirty="0" err="1">
                <a:latin typeface="標楷體" pitchFamily="65" charset="-120"/>
                <a:ea typeface="標楷體" pitchFamily="65" charset="-120"/>
              </a:rPr>
              <a:t>兩步驟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5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76200" y="1981200"/>
            <a:ext cx="1371600" cy="366713"/>
            <a:chOff x="288" y="3213"/>
            <a:chExt cx="432" cy="231"/>
          </a:xfrm>
        </p:grpSpPr>
        <p:sp>
          <p:nvSpPr>
            <p:cNvPr id="5128" name="AutoShape 7"/>
            <p:cNvSpPr>
              <a:spLocks noChangeAspect="1" noChangeArrowheads="1"/>
            </p:cNvSpPr>
            <p:nvPr/>
          </p:nvSpPr>
          <p:spPr bwMode="auto">
            <a:xfrm>
              <a:off x="288" y="3216"/>
              <a:ext cx="432" cy="228"/>
            </a:xfrm>
            <a:prstGeom prst="roundRect">
              <a:avLst>
                <a:gd name="adj" fmla="val 22060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5129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3213"/>
              <a:ext cx="43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 sz="2200" b="1" dirty="0">
                  <a:solidFill>
                    <a:srgbClr val="FFFFFF"/>
                  </a:solidFill>
                </a:rPr>
                <a:t>練習答案</a:t>
              </a:r>
              <a:endParaRPr lang="zh-TW" altLang="en-US" sz="2200" dirty="0"/>
            </a:p>
          </p:txBody>
        </p:sp>
      </p:grpSp>
      <p:sp>
        <p:nvSpPr>
          <p:cNvPr id="16" name="Rectangle 580"/>
          <p:cNvSpPr>
            <a:spLocks noChangeArrowheads="1"/>
          </p:cNvSpPr>
          <p:nvPr/>
        </p:nvSpPr>
        <p:spPr bwMode="auto">
          <a:xfrm>
            <a:off x="1447800" y="3550704"/>
            <a:ext cx="6591300" cy="195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先算：</a:t>
            </a:r>
            <a:endParaRPr lang="en-US" altLang="zh-TW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再算：</a:t>
            </a:r>
            <a:endParaRPr lang="en-US" altLang="zh-TW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答：   個</a:t>
            </a:r>
          </a:p>
        </p:txBody>
      </p:sp>
      <p:sp>
        <p:nvSpPr>
          <p:cNvPr id="10" name="Rectangle 580">
            <a:extLst>
              <a:ext uri="{FF2B5EF4-FFF2-40B4-BE49-F238E27FC236}">
                <a16:creationId xmlns:a16="http://schemas.microsoft.com/office/drawing/2014/main" id="{75823DD6-29FD-483D-AD13-A38CBDA58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3513138"/>
            <a:ext cx="65913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3×7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22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22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136650" y="1606837"/>
            <a:ext cx="7048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乘減問題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1136650" y="1885950"/>
            <a:ext cx="287338" cy="0"/>
          </a:xfrm>
          <a:prstGeom prst="rect">
            <a:avLst/>
          </a:prstGeom>
          <a:solidFill>
            <a:srgbClr val="E5B8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6149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647700" y="2165064"/>
            <a:ext cx="7848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071563" indent="-1071563" eaLnBrk="1" hangingPunct="1"/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例如：奶奶做了一些饅頭，每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顆饅頭裝一袋，想</a:t>
            </a:r>
            <a:b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要裝成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袋，但是不夠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顆，奶奶一共做了</a:t>
            </a:r>
            <a:b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幾顆饅頭？ 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1752600" y="4230688"/>
            <a:ext cx="411480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先算：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6×8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48</a:t>
            </a:r>
            <a:endParaRPr lang="zh-TW" altLang="en-US" sz="2800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再算：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48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－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47</a:t>
            </a:r>
            <a:endParaRPr lang="zh-TW" altLang="en-US" sz="2800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sz="2800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答：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47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</a:t>
            </a:r>
          </a:p>
        </p:txBody>
      </p:sp>
      <p:sp>
        <p:nvSpPr>
          <p:cNvPr id="6152" name="矩形 2"/>
          <p:cNvSpPr>
            <a:spLocks noChangeArrowheads="1"/>
          </p:cNvSpPr>
          <p:nvPr/>
        </p:nvSpPr>
        <p:spPr bwMode="auto">
          <a:xfrm>
            <a:off x="533400" y="3534124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也就是每袋的數量是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個，想要有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份，但不夠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15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1"/>
          <a:stretch>
            <a:fillRect/>
          </a:stretch>
        </p:blipFill>
        <p:spPr bwMode="auto">
          <a:xfrm>
            <a:off x="678497" y="1674018"/>
            <a:ext cx="385763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第七單元  乘與加減</a:t>
            </a:r>
            <a:r>
              <a:rPr lang="en-US" altLang="en-US" b="1" dirty="0" err="1">
                <a:latin typeface="標楷體" pitchFamily="65" charset="-120"/>
                <a:ea typeface="標楷體" pitchFamily="65" charset="-120"/>
              </a:rPr>
              <a:t>兩步驟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447800" y="1739900"/>
            <a:ext cx="716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盒巧克力有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顆，爸爸買了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盒，被媽媽吃掉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顆後，還剩下幾顆？</a:t>
            </a:r>
          </a:p>
        </p:txBody>
      </p:sp>
      <p:sp>
        <p:nvSpPr>
          <p:cNvPr id="7172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grpSp>
        <p:nvGrpSpPr>
          <p:cNvPr id="7173" name="Group 6"/>
          <p:cNvGrpSpPr>
            <a:grpSpLocks/>
          </p:cNvGrpSpPr>
          <p:nvPr/>
        </p:nvGrpSpPr>
        <p:grpSpPr bwMode="auto">
          <a:xfrm>
            <a:off x="609600" y="1981200"/>
            <a:ext cx="685800" cy="366713"/>
            <a:chOff x="288" y="3213"/>
            <a:chExt cx="432" cy="231"/>
          </a:xfrm>
        </p:grpSpPr>
        <p:sp>
          <p:nvSpPr>
            <p:cNvPr id="7176" name="AutoShape 7"/>
            <p:cNvSpPr>
              <a:spLocks noChangeAspect="1" noChangeArrowheads="1"/>
            </p:cNvSpPr>
            <p:nvPr/>
          </p:nvSpPr>
          <p:spPr bwMode="auto">
            <a:xfrm>
              <a:off x="288" y="3216"/>
              <a:ext cx="432" cy="228"/>
            </a:xfrm>
            <a:prstGeom prst="roundRect">
              <a:avLst>
                <a:gd name="adj" fmla="val 22060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7177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3213"/>
              <a:ext cx="43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 sz="2200" b="1">
                  <a:solidFill>
                    <a:srgbClr val="FFFFFF"/>
                  </a:solidFill>
                </a:rPr>
                <a:t>練習</a:t>
              </a:r>
              <a:endParaRPr lang="zh-TW" altLang="en-US" sz="2200"/>
            </a:p>
          </p:txBody>
        </p:sp>
      </p:grp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第七單元  乘與加減</a:t>
            </a:r>
            <a:r>
              <a:rPr lang="en-US" altLang="en-US" b="1" dirty="0" err="1">
                <a:latin typeface="標楷體" pitchFamily="65" charset="-120"/>
                <a:ea typeface="標楷體" pitchFamily="65" charset="-120"/>
              </a:rPr>
              <a:t>兩步驟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008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447800" y="1739900"/>
            <a:ext cx="716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盒巧克力有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顆，爸爸買了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盒，被媽媽吃掉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顆後，還剩下幾顆？</a:t>
            </a:r>
          </a:p>
        </p:txBody>
      </p:sp>
      <p:sp>
        <p:nvSpPr>
          <p:cNvPr id="7172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grpSp>
        <p:nvGrpSpPr>
          <p:cNvPr id="7173" name="Group 6"/>
          <p:cNvGrpSpPr>
            <a:grpSpLocks/>
          </p:cNvGrpSpPr>
          <p:nvPr/>
        </p:nvGrpSpPr>
        <p:grpSpPr bwMode="auto">
          <a:xfrm>
            <a:off x="76200" y="1981200"/>
            <a:ext cx="1676400" cy="366713"/>
            <a:chOff x="288" y="3213"/>
            <a:chExt cx="432" cy="231"/>
          </a:xfrm>
        </p:grpSpPr>
        <p:sp>
          <p:nvSpPr>
            <p:cNvPr id="7176" name="AutoShape 7"/>
            <p:cNvSpPr>
              <a:spLocks noChangeAspect="1" noChangeArrowheads="1"/>
            </p:cNvSpPr>
            <p:nvPr/>
          </p:nvSpPr>
          <p:spPr bwMode="auto">
            <a:xfrm>
              <a:off x="288" y="3216"/>
              <a:ext cx="432" cy="228"/>
            </a:xfrm>
            <a:prstGeom prst="roundRect">
              <a:avLst>
                <a:gd name="adj" fmla="val 22060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7177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3213"/>
              <a:ext cx="43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 sz="2200" b="1" dirty="0">
                  <a:solidFill>
                    <a:srgbClr val="FFFFFF"/>
                  </a:solidFill>
                </a:rPr>
                <a:t>練習答案</a:t>
              </a:r>
              <a:endParaRPr lang="zh-TW" altLang="en-US" sz="2200" dirty="0"/>
            </a:p>
          </p:txBody>
        </p:sp>
      </p:grpSp>
      <p:sp>
        <p:nvSpPr>
          <p:cNvPr id="16" name="Rectangle 580"/>
          <p:cNvSpPr>
            <a:spLocks noChangeArrowheads="1"/>
          </p:cNvSpPr>
          <p:nvPr/>
        </p:nvSpPr>
        <p:spPr bwMode="auto">
          <a:xfrm>
            <a:off x="1447800" y="3513138"/>
            <a:ext cx="65913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先算：</a:t>
            </a:r>
            <a:endParaRPr lang="en-US" altLang="zh-TW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再算：</a:t>
            </a:r>
            <a:endParaRPr lang="en-US" altLang="zh-TW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答：     顆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第七單元  乘與加減</a:t>
            </a:r>
            <a:r>
              <a:rPr lang="en-US" altLang="en-US" b="1" dirty="0" err="1">
                <a:latin typeface="標楷體" pitchFamily="65" charset="-120"/>
                <a:ea typeface="標楷體" pitchFamily="65" charset="-120"/>
              </a:rPr>
              <a:t>兩步驟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Rectangle 580">
            <a:extLst>
              <a:ext uri="{FF2B5EF4-FFF2-40B4-BE49-F238E27FC236}">
                <a16:creationId xmlns:a16="http://schemas.microsoft.com/office/drawing/2014/main" id="{5F1932FF-16C0-4A7F-99EF-3B6C3F39E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36316"/>
            <a:ext cx="65913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8×3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24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24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－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143000" y="1828800"/>
            <a:ext cx="7048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加乘問題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196" name="Rectangle 21"/>
          <p:cNvSpPr>
            <a:spLocks noChangeArrowheads="1"/>
          </p:cNvSpPr>
          <p:nvPr/>
        </p:nvSpPr>
        <p:spPr bwMode="auto">
          <a:xfrm>
            <a:off x="1136650" y="1885950"/>
            <a:ext cx="287338" cy="0"/>
          </a:xfrm>
          <a:prstGeom prst="rect">
            <a:avLst/>
          </a:prstGeom>
          <a:solidFill>
            <a:srgbClr val="E5B8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8197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685800" y="2425700"/>
            <a:ext cx="7848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例如：每包鉛筆有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枝，</a:t>
            </a:r>
            <a:r>
              <a:rPr lang="zh-TW" altLang="en-US" sz="2800" u="sng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大寶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包，</a:t>
            </a:r>
            <a:r>
              <a:rPr lang="zh-TW" altLang="en-US" sz="2800" u="sng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小華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包，</a:t>
            </a:r>
          </a:p>
          <a:p>
            <a:pPr eaLnBrk="1" hangingPunct="1"/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兩人共有幾枝鉛筆？ 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1619885" y="4053245"/>
            <a:ext cx="28956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先算：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＋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endParaRPr lang="zh-TW" altLang="en-US" sz="2800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再算：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8×5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40</a:t>
            </a:r>
            <a:endParaRPr lang="zh-TW" altLang="en-US" sz="2800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sz="2800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答：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40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枝</a:t>
            </a:r>
          </a:p>
        </p:txBody>
      </p:sp>
      <p:sp>
        <p:nvSpPr>
          <p:cNvPr id="8200" name="矩形 2"/>
          <p:cNvSpPr>
            <a:spLocks noChangeArrowheads="1"/>
          </p:cNvSpPr>
          <p:nvPr/>
        </p:nvSpPr>
        <p:spPr bwMode="auto">
          <a:xfrm>
            <a:off x="457200" y="3377248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也就是每包的數量是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枝，大寶有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份，小華有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份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820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2227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第七單元  乘與加減</a:t>
            </a:r>
            <a:r>
              <a:rPr lang="en-US" altLang="en-US" b="1" dirty="0" err="1">
                <a:latin typeface="標楷體" pitchFamily="65" charset="-120"/>
                <a:ea typeface="標楷體" pitchFamily="65" charset="-120"/>
              </a:rPr>
              <a:t>兩步驟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752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447800" y="1778000"/>
            <a:ext cx="71628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個袋子裝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顆白球和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顆黑球，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個袋子共有幾顆球？</a:t>
            </a:r>
          </a:p>
        </p:txBody>
      </p:sp>
      <p:sp>
        <p:nvSpPr>
          <p:cNvPr id="9220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609600" y="1981200"/>
            <a:ext cx="685800" cy="366713"/>
            <a:chOff x="288" y="3213"/>
            <a:chExt cx="432" cy="231"/>
          </a:xfrm>
        </p:grpSpPr>
        <p:sp>
          <p:nvSpPr>
            <p:cNvPr id="9224" name="AutoShape 7"/>
            <p:cNvSpPr>
              <a:spLocks noChangeAspect="1" noChangeArrowheads="1"/>
            </p:cNvSpPr>
            <p:nvPr/>
          </p:nvSpPr>
          <p:spPr bwMode="auto">
            <a:xfrm>
              <a:off x="288" y="3216"/>
              <a:ext cx="432" cy="228"/>
            </a:xfrm>
            <a:prstGeom prst="roundRect">
              <a:avLst>
                <a:gd name="adj" fmla="val 22060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9225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3213"/>
              <a:ext cx="43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 sz="2200" b="1">
                  <a:solidFill>
                    <a:srgbClr val="FFFFFF"/>
                  </a:solidFill>
                </a:rPr>
                <a:t>練習</a:t>
              </a:r>
              <a:endParaRPr lang="zh-TW" altLang="en-US" sz="2200"/>
            </a:p>
          </p:txBody>
        </p:sp>
      </p:grp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第七單元  乘與加減</a:t>
            </a:r>
            <a:r>
              <a:rPr lang="en-US" altLang="en-US" b="1" dirty="0" err="1">
                <a:latin typeface="標楷體" pitchFamily="65" charset="-120"/>
                <a:ea typeface="標楷體" pitchFamily="65" charset="-120"/>
              </a:rPr>
              <a:t>兩步驟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697</Words>
  <Application>Microsoft Office PowerPoint</Application>
  <PresentationFormat>如螢幕大小 (4:3)</PresentationFormat>
  <Paragraphs>95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書法中楷（注音一）</vt:lpstr>
      <vt:lpstr>新細明體</vt:lpstr>
      <vt:lpstr>標楷體</vt:lpstr>
      <vt:lpstr>Arial</vt:lpstr>
      <vt:lpstr>Times New Roman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孔繁曄</dc:creator>
  <cp:lastModifiedBy>ilc</cp:lastModifiedBy>
  <cp:revision>121</cp:revision>
  <cp:lastPrinted>1601-01-01T00:00:00Z</cp:lastPrinted>
  <dcterms:created xsi:type="dcterms:W3CDTF">1601-01-01T00:00:00Z</dcterms:created>
  <dcterms:modified xsi:type="dcterms:W3CDTF">2021-06-25T00:25:29Z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