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8" r:id="rId4"/>
    <p:sldId id="265" r:id="rId5"/>
    <p:sldId id="270" r:id="rId6"/>
    <p:sldId id="271" r:id="rId7"/>
    <p:sldId id="272" r:id="rId8"/>
    <p:sldId id="281" r:id="rId9"/>
    <p:sldId id="273" r:id="rId10"/>
    <p:sldId id="280" r:id="rId11"/>
    <p:sldId id="274" r:id="rId12"/>
    <p:sldId id="279" r:id="rId13"/>
    <p:sldId id="275" r:id="rId14"/>
    <p:sldId id="278" r:id="rId15"/>
    <p:sldId id="276" r:id="rId16"/>
    <p:sldId id="277" r:id="rId17"/>
    <p:sldId id="760" r:id="rId1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00000"/>
    <a:srgbClr val="3366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108" autoAdjust="0"/>
  </p:normalViewPr>
  <p:slideViewPr>
    <p:cSldViewPr>
      <p:cViewPr varScale="1">
        <p:scale>
          <a:sx n="63" d="100"/>
          <a:sy n="63" d="100"/>
        </p:scale>
        <p:origin x="181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018FB-9278-44B4-A86D-5357EA20970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707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1B8D8-EEA7-4465-9BFE-14D69582B58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737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4F895-D38D-41DB-9B15-5731AB18776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432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CCB88-1DE6-46B0-8272-A771A728A6D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028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8DCE1C-38B4-4284-BAFE-C61322CF304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611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86789-0D82-4052-B36A-02BA4773403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62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98DEB-446B-4159-BE02-37404F354D6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995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F4F6B-5606-492E-AC22-BD101A843A1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109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D03C7-D0EE-4872-B124-333E9F93958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85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1EF47-080E-470A-B37D-DC98BE6C84F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049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1E9C8-BBC1-4C96-8C87-A794D5A1E85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814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fld id="{886C80B7-DADD-46D4-A302-EF30A3C4493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895600" y="685800"/>
            <a:ext cx="426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200" b="1" dirty="0"/>
              <a:t>第六單元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828800" y="2590800"/>
            <a:ext cx="70866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1" dirty="0" err="1"/>
              <a:t>公尺和公分</a:t>
            </a:r>
            <a:endParaRPr lang="en-US" altLang="en-US" sz="6000" b="1" dirty="0"/>
          </a:p>
          <a:p>
            <a:pPr algn="ctr" eaLnBrk="1" hangingPunct="1">
              <a:spcBef>
                <a:spcPct val="50000"/>
              </a:spcBef>
            </a:pPr>
            <a:r>
              <a:rPr lang="zh-TW" altLang="en-US" sz="6000" b="1" dirty="0"/>
              <a:t>重點回顧</a:t>
            </a:r>
            <a:endParaRPr lang="en-US" altLang="zh-TW" sz="6000" b="1" dirty="0"/>
          </a:p>
          <a:p>
            <a:pPr algn="ctr" eaLnBrk="1" hangingPunct="1">
              <a:spcBef>
                <a:spcPct val="50000"/>
              </a:spcBef>
            </a:pPr>
            <a:r>
              <a:rPr lang="zh-TW" altLang="en-US" sz="6000" b="1" u="sng" dirty="0">
                <a:solidFill>
                  <a:srgbClr val="0000FF"/>
                </a:solidFill>
              </a:rPr>
              <a:t>請準備白紙計算問題</a:t>
            </a:r>
          </a:p>
          <a:p>
            <a:pPr algn="ctr" eaLnBrk="1" hangingPunct="1">
              <a:spcBef>
                <a:spcPct val="50000"/>
              </a:spcBef>
            </a:pPr>
            <a:endParaRPr lang="zh-TW" altLang="en-US" sz="6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答案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5C49B21-B04E-4F70-AE99-64A2AEC03C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2" r="51776" b="24674"/>
          <a:stretch/>
        </p:blipFill>
        <p:spPr>
          <a:xfrm>
            <a:off x="113384" y="1644660"/>
            <a:ext cx="8917232" cy="42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39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類題練習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A986A24-475B-409E-8D07-853A1062E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52612"/>
            <a:ext cx="8934450" cy="485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0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答案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88A9953-E7F6-4C1D-82CF-A51B888CDC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26" r="56215"/>
          <a:stretch/>
        </p:blipFill>
        <p:spPr>
          <a:xfrm>
            <a:off x="-228600" y="2286000"/>
            <a:ext cx="10790733" cy="362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19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類題練習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98D74CE-3BBD-4CCB-8DC1-87A84AEDA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09637"/>
            <a:ext cx="8991600" cy="571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88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答案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9C8EE64-8A79-42AF-AD96-E62B6E435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9" b="52980"/>
          <a:stretch/>
        </p:blipFill>
        <p:spPr>
          <a:xfrm>
            <a:off x="472439" y="1371600"/>
            <a:ext cx="830006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03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類題練習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5D3E1F1-B339-41E2-8D1E-93A868663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04" y="1230457"/>
            <a:ext cx="8737196" cy="545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95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答案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5D093E4-6652-4998-8CE2-EDC718229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1" t="45531" b="3818"/>
          <a:stretch/>
        </p:blipFill>
        <p:spPr>
          <a:xfrm>
            <a:off x="585788" y="1447799"/>
            <a:ext cx="8024812" cy="521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63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04454\Desktop\★108行銷-國小說明會PPT母片PNG\108行銷-國小說明會PPT母片-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000" cy="688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19" name="PA_组合 131"/>
          <p:cNvGrpSpPr/>
          <p:nvPr>
            <p:custDataLst>
              <p:tags r:id="rId1"/>
            </p:custDataLst>
          </p:nvPr>
        </p:nvGrpSpPr>
        <p:grpSpPr>
          <a:xfrm rot="11634288" flipV="1">
            <a:off x="4298838" y="3288976"/>
            <a:ext cx="1853202" cy="1592622"/>
            <a:chOff x="0" y="0"/>
            <a:chExt cx="1270000" cy="1091425"/>
          </a:xfrm>
          <a:solidFill>
            <a:srgbClr val="F8F2A2"/>
          </a:solidFill>
        </p:grpSpPr>
        <p:sp>
          <p:nvSpPr>
            <p:cNvPr id="20" name="chenying0907 125"/>
            <p:cNvSpPr/>
            <p:nvPr/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21" name="Group 130"/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  <a:grpFill/>
          </p:grpSpPr>
          <p:sp>
            <p:nvSpPr>
              <p:cNvPr id="22" name="chenying0907 126"/>
              <p:cNvSpPr/>
              <p:nvPr/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chenying0907 127"/>
              <p:cNvSpPr/>
              <p:nvPr/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chenying0907 128"/>
              <p:cNvSpPr/>
              <p:nvPr/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chenying0907 129"/>
              <p:cNvSpPr/>
              <p:nvPr/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6" name="PA_组合 2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234529">
            <a:off x="642938" y="3825875"/>
            <a:ext cx="2146300" cy="979488"/>
            <a:chOff x="0" y="-1"/>
            <a:chExt cx="1887191" cy="861891"/>
          </a:xfrm>
        </p:grpSpPr>
        <p:sp>
          <p:nvSpPr>
            <p:cNvPr id="27" name="chenying0907 20"/>
            <p:cNvSpPr/>
            <p:nvPr/>
          </p:nvSpPr>
          <p:spPr>
            <a:xfrm>
              <a:off x="278156" y="405855"/>
              <a:ext cx="1606624" cy="45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chenying0907 21"/>
            <p:cNvSpPr/>
            <p:nvPr/>
          </p:nvSpPr>
          <p:spPr>
            <a:xfrm>
              <a:off x="-901" y="-91"/>
              <a:ext cx="1887191" cy="849318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348184" y="1401135"/>
            <a:ext cx="668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96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下課了！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1143000" y="1858060"/>
            <a:ext cx="76200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公尺＝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100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公分，</a:t>
            </a:r>
          </a:p>
          <a:p>
            <a:pPr eaLnBrk="1" hangingPunct="1"/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公尺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87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公分換算成公分時，先算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公尺是幾百公分，再加上原有的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87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公分；</a:t>
            </a:r>
          </a:p>
          <a:p>
            <a:pPr eaLnBrk="1" hangingPunct="1"/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372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公分換算成幾公尺又公分時，先看有幾百，就是幾公尺，剩下的幾十幾，就是幾公分。</a:t>
            </a: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457200" y="381000"/>
            <a:ext cx="533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第六單元  公尺和公分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1136650" y="1885950"/>
            <a:ext cx="287338" cy="0"/>
          </a:xfrm>
          <a:prstGeom prst="rect">
            <a:avLst/>
          </a:prstGeom>
          <a:solidFill>
            <a:srgbClr val="E5B8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4101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pic>
        <p:nvPicPr>
          <p:cNvPr id="4102" name="Picture 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57388"/>
            <a:ext cx="38735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9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324600"/>
            <a:ext cx="17526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66800" y="1729484"/>
            <a:ext cx="8001000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例如：</a:t>
            </a:r>
            <a:r>
              <a:rPr lang="en-US" altLang="zh-TW" sz="2800" dirty="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公尺</a:t>
            </a:r>
            <a:r>
              <a:rPr lang="en-US" altLang="zh-TW" sz="2800" dirty="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32</a:t>
            </a:r>
            <a:r>
              <a:rPr lang="zh-TW" alt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公分是幾公分？想一想。</a:t>
            </a:r>
            <a:endParaRPr lang="en-US" altLang="zh-TW" sz="2800" dirty="0">
              <a:solidFill>
                <a:schemeClr val="accent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zh-TW" sz="2800" dirty="0">
              <a:solidFill>
                <a:schemeClr val="accent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533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第六單元  公尺和公分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136650" y="1885950"/>
            <a:ext cx="287338" cy="0"/>
          </a:xfrm>
          <a:prstGeom prst="rect">
            <a:avLst/>
          </a:prstGeom>
          <a:solidFill>
            <a:srgbClr val="E5B8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73F903B-D4D7-4087-89FF-7AA5CB0CE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3796667"/>
            <a:ext cx="80010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zh-TW" alt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例如：</a:t>
            </a:r>
            <a:r>
              <a:rPr lang="en-US" altLang="zh-TW" sz="2800" dirty="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615</a:t>
            </a:r>
            <a:r>
              <a:rPr lang="zh-TW" alt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公分是幾公尺幾公分？想一想。</a:t>
            </a:r>
            <a:endParaRPr lang="en-US" altLang="zh-TW" sz="2800" dirty="0">
              <a:solidFill>
                <a:schemeClr val="accent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zh-TW" altLang="en-US" sz="2800" dirty="0">
              <a:solidFill>
                <a:schemeClr val="accent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B9A1DB4-D881-4805-A685-53176ADAA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2010647"/>
            <a:ext cx="8001000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en-US" altLang="zh-TW" sz="2800" dirty="0">
              <a:solidFill>
                <a:schemeClr val="accent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627063" eaLnBrk="1" hangingPunct="1">
              <a:defRPr/>
            </a:pP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先算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公尺是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700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公分，再加上原有的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32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公分，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700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32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732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，所以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公尺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32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公分＝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732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公分。</a:t>
            </a:r>
          </a:p>
          <a:p>
            <a:pPr eaLnBrk="1" hangingPunct="1">
              <a:defRPr/>
            </a:pP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5C59C32-5177-4B05-9125-4A9BA0D32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4601068"/>
            <a:ext cx="80010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2800" dirty="0">
              <a:solidFill>
                <a:schemeClr val="accent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627063" eaLnBrk="1" hangingPunct="1">
              <a:defRPr/>
            </a:pP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615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600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，將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600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公分換成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公尺後，</a:t>
            </a:r>
            <a:b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剩下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公分，所以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615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公分＝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公尺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公分。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53C41FB-73AF-416D-AB6B-F2F7EDD47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60" y="2100182"/>
            <a:ext cx="707390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zh-TW" alt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答</a:t>
            </a:r>
            <a:r>
              <a:rPr lang="en-US" altLang="zh-TW" sz="2800" dirty="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endParaRPr lang="zh-TW" altLang="en-US" sz="2800" dirty="0">
              <a:solidFill>
                <a:schemeClr val="accent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06D8A88-36B2-48D4-AFB3-32D7666F3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4704608"/>
            <a:ext cx="707390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zh-TW" alt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答</a:t>
            </a:r>
            <a:r>
              <a:rPr lang="en-US" altLang="zh-TW" sz="2800" dirty="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endParaRPr lang="zh-TW" altLang="en-US" sz="2800" dirty="0">
              <a:solidFill>
                <a:schemeClr val="accent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324600"/>
            <a:ext cx="17526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第六單元  公尺和公分</a:t>
            </a: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1143000" y="2209800"/>
            <a:ext cx="76962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長度量的計算</a:t>
            </a:r>
          </a:p>
          <a:p>
            <a:pPr eaLnBrk="1" hangingPunct="1"/>
            <a:endParaRPr lang="zh-TW" altLang="en-US" sz="28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如果兩個長度量的單位不同時，先換成相同的單位再計算，可依據答案的單位判斷是要換成公尺還是公分。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1"/>
          <a:stretch>
            <a:fillRect/>
          </a:stretch>
        </p:blipFill>
        <p:spPr bwMode="auto">
          <a:xfrm>
            <a:off x="673100" y="2236788"/>
            <a:ext cx="385763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990600" y="1885950"/>
            <a:ext cx="762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例如：一條紅繩長</a:t>
            </a:r>
            <a: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公尺，用掉</a:t>
            </a:r>
            <a: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284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公分後，剩</a:t>
            </a:r>
          </a:p>
          <a:p>
            <a:pPr eaLnBrk="1" hangingPunct="1"/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下幾公分？想一想。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533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第六單元  公尺和公分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136650" y="1885950"/>
            <a:ext cx="287338" cy="0"/>
          </a:xfrm>
          <a:prstGeom prst="rect">
            <a:avLst/>
          </a:prstGeom>
          <a:solidFill>
            <a:srgbClr val="E5B8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A608BF7-B1E2-40CE-8604-2A8B94DEB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850" y="3288515"/>
            <a:ext cx="762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先將公尺數換成公分數，</a:t>
            </a:r>
          </a:p>
          <a:p>
            <a:pPr eaLnBrk="1" hangingPunct="1"/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(1)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公尺＝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300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公分，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1EE8A9D-99FA-4D5B-8B24-1EBC5D4DF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319" y="4492475"/>
            <a:ext cx="762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zh-TW" altLang="en-US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答：剩下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公分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8C93797-1B93-4A0E-8317-E4EABF29E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214026"/>
            <a:ext cx="762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(2)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300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－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284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endParaRPr lang="en-US" altLang="zh-TW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zh-TW" altLang="en-US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第六單元  公尺和公分</a:t>
            </a: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1143000" y="2209800"/>
            <a:ext cx="7696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用身體量一量</a:t>
            </a:r>
          </a:p>
          <a:p>
            <a:pPr eaLnBrk="1" hangingPunct="1"/>
            <a:r>
              <a:rPr lang="zh-TW" altLang="en-US" sz="2800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大拇指與食指撐開，叫做一扠，與跨步一步，都可以作為量測長度的估計。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1"/>
          <a:stretch>
            <a:fillRect/>
          </a:stretch>
        </p:blipFill>
        <p:spPr bwMode="auto">
          <a:xfrm>
            <a:off x="673100" y="2236788"/>
            <a:ext cx="385763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57" y="4191000"/>
            <a:ext cx="3124200" cy="181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53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類題練習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A62EFB7-5EAE-4D11-AEA3-FBE33A993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438274"/>
            <a:ext cx="85725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75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答案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106C498-4649-43C0-B313-BEEF92519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64" b="63408"/>
          <a:stretch/>
        </p:blipFill>
        <p:spPr>
          <a:xfrm>
            <a:off x="324226" y="1752600"/>
            <a:ext cx="836257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類題練習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FEDBC95-05B4-42B0-AEE0-B50F7F8E3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00174"/>
            <a:ext cx="85344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511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331</Words>
  <Application>Microsoft Office PowerPoint</Application>
  <PresentationFormat>如螢幕大小 (4:3)</PresentationFormat>
  <Paragraphs>48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書法中楷（注音一）</vt:lpstr>
      <vt:lpstr>新細明體</vt:lpstr>
      <vt:lpstr>標楷體</vt:lpstr>
      <vt:lpstr>Arial</vt:lpstr>
      <vt:lpstr>Times New Roman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孔繁曄</dc:creator>
  <cp:lastModifiedBy>ilc</cp:lastModifiedBy>
  <cp:revision>116</cp:revision>
  <cp:lastPrinted>1601-01-01T00:00:00Z</cp:lastPrinted>
  <dcterms:created xsi:type="dcterms:W3CDTF">1601-01-01T00:00:00Z</dcterms:created>
  <dcterms:modified xsi:type="dcterms:W3CDTF">2021-06-25T00:25:49Z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