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730" r:id="rId2"/>
    <p:sldId id="975" r:id="rId3"/>
    <p:sldId id="976" r:id="rId4"/>
    <p:sldId id="977" r:id="rId5"/>
    <p:sldId id="875" r:id="rId6"/>
    <p:sldId id="978" r:id="rId7"/>
    <p:sldId id="981" r:id="rId8"/>
    <p:sldId id="982" r:id="rId9"/>
    <p:sldId id="979" r:id="rId10"/>
    <p:sldId id="980" r:id="rId11"/>
    <p:sldId id="986" r:id="rId12"/>
    <p:sldId id="983" r:id="rId13"/>
    <p:sldId id="985" r:id="rId14"/>
    <p:sldId id="984" r:id="rId15"/>
    <p:sldId id="951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1F7"/>
    <a:srgbClr val="2D0EB2"/>
    <a:srgbClr val="F6EBCE"/>
    <a:srgbClr val="CCFFCC"/>
    <a:srgbClr val="F4FBF9"/>
    <a:srgbClr val="FFF9D2"/>
    <a:srgbClr val="FFFAD1"/>
    <a:srgbClr val="CAD8DC"/>
    <a:srgbClr val="D0DEE1"/>
    <a:srgbClr val="FFF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353" autoAdjust="0"/>
  </p:normalViewPr>
  <p:slideViewPr>
    <p:cSldViewPr>
      <p:cViewPr varScale="1">
        <p:scale>
          <a:sx n="35" d="100"/>
          <a:sy n="35" d="100"/>
        </p:scale>
        <p:origin x="50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97BB-1E2D-4B82-B2A1-7BD37769464F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1FD7F-AA20-417D-88BD-369C1115C7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18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E3AA-327D-4436-B469-A12960AE6E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6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5DE6-475A-4439-87B8-2F3FF5D13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21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3A3F-6537-437C-8033-5A1420C04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63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29AA-6092-4FC3-810A-8989274872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00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AB2-01AB-4CE1-AC59-8CE151E02D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1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E7F5-01AE-4FDA-85B9-187ECC1243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6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A4FF-D700-4BCB-A203-AB929511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27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A6DA-0A14-4D7C-9E30-80B09D603C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4643438" y="10525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422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2E72-F98B-4171-8712-E0EB791712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2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0114-FC1A-4D64-AC5F-BBBB10B149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16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76EA-E4EE-4E8E-AD94-F0A13FF861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7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A7B24-AD88-46B6-9960-3D8A13AF6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bh2aLOY1w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EOuyuUly-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2" descr="C:\Users\E04454\Desktop\★108行銷-國小說明會PPT母片PNG\108行銷-國小說明會PPT母片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02022"/>
            <a:ext cx="9180513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91072" y="846138"/>
            <a:ext cx="752432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72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國語</a:t>
            </a:r>
            <a:r>
              <a:rPr lang="en-US" altLang="zh-TW" sz="72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118</a:t>
            </a:r>
            <a:r>
              <a:rPr lang="zh-TW" altLang="en-US" sz="72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頁</a:t>
            </a: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 eaLnBrk="1" hangingPunct="1">
              <a:defRPr/>
            </a:pP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eaLnBrk="1" hangingPunct="1">
              <a:defRPr/>
            </a:pPr>
            <a:r>
              <a:rPr lang="zh-TW" altLang="en-US" sz="6600" b="1" dirty="0">
                <a:solidFill>
                  <a:srgbClr val="2D0EB2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拆解語詞，來推測詞義。</a:t>
            </a:r>
            <a:endParaRPr lang="zh-TW" altLang="en-US" sz="6600" b="1" dirty="0">
              <a:solidFill>
                <a:srgbClr val="2D0EB2"/>
              </a:solidFill>
              <a:latin typeface="書法中楷（破音二）" panose="02010609010101010101" pitchFamily="49" charset="-120"/>
              <a:ea typeface="書法中楷（破音二）" panose="02010609010101010101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75240"/>
          <a:stretch/>
        </p:blipFill>
        <p:spPr>
          <a:xfrm>
            <a:off x="4285" y="764704"/>
            <a:ext cx="1725253" cy="5084468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H="1">
            <a:off x="106501" y="1628800"/>
            <a:ext cx="1729579" cy="4220372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2123728" y="2288903"/>
            <a:ext cx="6913771" cy="341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說對了喔</a:t>
            </a: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!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拆解開的字</a:t>
            </a: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: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土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是泥土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石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土是石頭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流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流是流下來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4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467544" y="464450"/>
            <a:ext cx="8208912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請你將每一個字的意思串連起來，說一說，你想的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土石流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」的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意思。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4057E48-8443-4BEA-BDB8-F76F355B19C5}"/>
              </a:ext>
            </a:extLst>
          </p:cNvPr>
          <p:cNvSpPr/>
          <p:nvPr/>
        </p:nvSpPr>
        <p:spPr>
          <a:xfrm>
            <a:off x="467544" y="4725144"/>
            <a:ext cx="820891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想好說完後，請拿字典找出意思來對照。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8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447396" y="404664"/>
            <a:ext cx="8208912" cy="1947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、「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土、石、流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意思串聯起來是泥土和石頭像水一樣從山上流下來。</a:t>
            </a:r>
            <a:endParaRPr lang="en-US" altLang="zh-TW" sz="32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4057E48-8443-4BEA-BDB8-F76F355B19C5}"/>
              </a:ext>
            </a:extLst>
          </p:cNvPr>
          <p:cNvSpPr/>
          <p:nvPr/>
        </p:nvSpPr>
        <p:spPr>
          <a:xfrm>
            <a:off x="467544" y="2516682"/>
            <a:ext cx="8208912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32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國語辭典參考辭義</a:t>
            </a:r>
            <a:r>
              <a:rPr lang="en-US" altLang="zh-TW" sz="32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32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指堆積在溪谷裡的活動土石，當底部土石飽含水分時，便會形成黏稠液體而帶動上層的土石一起流動，而形成土石流。因為衝力大，破壞性很強</a:t>
            </a:r>
            <a:r>
              <a:rPr lang="zh-TW" altLang="en-US" sz="44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。</a:t>
            </a:r>
            <a:endParaRPr lang="en-US" altLang="zh-TW" sz="4400" b="1" dirty="0">
              <a:solidFill>
                <a:srgbClr val="00B0F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45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467544" y="476672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今天重點就是</a:t>
            </a:r>
            <a:r>
              <a:rPr lang="en-US" altLang="zh-TW" sz="44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  <a:p>
            <a:pPr algn="ctr" eaLnBrk="1" hangingPunct="1">
              <a:lnSpc>
                <a:spcPts val="5000"/>
              </a:lnSpc>
              <a:spcBef>
                <a:spcPts val="300"/>
              </a:spcBef>
              <a:defRPr/>
            </a:pPr>
            <a:endParaRPr lang="en-US" altLang="zh-TW" sz="4400" b="1" dirty="0">
              <a:solidFill>
                <a:srgbClr val="00B0F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4400" b="1" dirty="0">
                <a:solidFill>
                  <a:srgbClr val="00B0F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看到不懂的語詞，可以像剛剛將</a:t>
            </a:r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400" b="1" dirty="0">
                <a:solidFill>
                  <a:srgbClr val="00B0F0"/>
                </a:solidFill>
                <a:latin typeface="書法中楷（注音一）" pitchFamily="49" charset="-120"/>
                <a:ea typeface="書法中楷（注音一）" pitchFamily="49" charset="-120"/>
              </a:rPr>
              <a:t>土石流</a:t>
            </a:r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400" b="1" dirty="0">
                <a:solidFill>
                  <a:srgbClr val="00B0F0"/>
                </a:solidFill>
                <a:latin typeface="書法中楷（注音一）" pitchFamily="49" charset="-120"/>
                <a:ea typeface="書法中楷（注音一）" pitchFamily="49" charset="-120"/>
              </a:rPr>
              <a:t>語詞拆解開來，把每一個字的意思唸出來，再每一個字意思串聯，或許可能可以找到答案。</a:t>
            </a:r>
            <a:endParaRPr lang="en-US" altLang="zh-TW" sz="4400" b="1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6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4057E48-8443-4BEA-BDB8-F76F355B19C5}"/>
              </a:ext>
            </a:extLst>
          </p:cNvPr>
          <p:cNvSpPr/>
          <p:nvPr/>
        </p:nvSpPr>
        <p:spPr>
          <a:xfrm>
            <a:off x="467544" y="2100431"/>
            <a:ext cx="8208912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二</a:t>
            </a: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)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、請觀察「水土保持，森森不息」影片</a:t>
            </a:r>
            <a:r>
              <a:rPr lang="en-US" altLang="zh-TW" sz="4400" b="1" dirty="0">
                <a:solidFill>
                  <a:schemeClr val="accent6">
                    <a:lumMod val="7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https://www.youtube.com/watch?v=Obh2aLOY1w4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55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04454\Desktop\★108行銷-國小說明會PPT母片PNG\108行銷-國小說明會PPT母片-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2" y="-27384"/>
            <a:ext cx="9180000" cy="688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pSp>
        <p:nvGrpSpPr>
          <p:cNvPr id="19" name="PA_组合 131"/>
          <p:cNvGrpSpPr/>
          <p:nvPr>
            <p:custDataLst>
              <p:tags r:id="rId1"/>
            </p:custDataLst>
          </p:nvPr>
        </p:nvGrpSpPr>
        <p:grpSpPr>
          <a:xfrm rot="11634288" flipV="1">
            <a:off x="4298838" y="3288976"/>
            <a:ext cx="1853202" cy="1592622"/>
            <a:chOff x="0" y="0"/>
            <a:chExt cx="1270000" cy="1091425"/>
          </a:xfrm>
          <a:solidFill>
            <a:srgbClr val="F8F2A2"/>
          </a:solidFill>
        </p:grpSpPr>
        <p:sp>
          <p:nvSpPr>
            <p:cNvPr id="20" name="chenying0907 125"/>
            <p:cNvSpPr/>
            <p:nvPr/>
          </p:nvSpPr>
          <p:spPr>
            <a:xfrm>
              <a:off x="355600" y="266700"/>
              <a:ext cx="648718" cy="80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71" y="15519"/>
                  </a:moveTo>
                  <a:cubicBezTo>
                    <a:pt x="18543" y="17158"/>
                    <a:pt x="18935" y="19724"/>
                    <a:pt x="19275" y="21600"/>
                  </a:cubicBezTo>
                  <a:cubicBezTo>
                    <a:pt x="19609" y="18899"/>
                    <a:pt x="20824" y="15817"/>
                    <a:pt x="21600" y="13143"/>
                  </a:cubicBezTo>
                  <a:lnTo>
                    <a:pt x="0" y="0"/>
                  </a:lnTo>
                  <a:cubicBezTo>
                    <a:pt x="0" y="0"/>
                    <a:pt x="17371" y="15519"/>
                    <a:pt x="17371" y="1551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21" name="Group 130"/>
            <p:cNvGrpSpPr/>
            <p:nvPr/>
          </p:nvGrpSpPr>
          <p:grpSpPr>
            <a:xfrm>
              <a:off x="0" y="0"/>
              <a:ext cx="1270000" cy="1091426"/>
              <a:chOff x="0" y="0"/>
              <a:chExt cx="1270000" cy="1091425"/>
            </a:xfrm>
            <a:grpFill/>
          </p:grpSpPr>
          <p:sp>
            <p:nvSpPr>
              <p:cNvPr id="22" name="chenying0907 126"/>
              <p:cNvSpPr/>
              <p:nvPr/>
            </p:nvSpPr>
            <p:spPr>
              <a:xfrm>
                <a:off x="0" y="0"/>
                <a:ext cx="888592" cy="1091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16" y="5552"/>
                      <a:pt x="15211" y="10785"/>
                      <a:pt x="21600" y="16688"/>
                    </a:cubicBezTo>
                    <a:cubicBezTo>
                      <a:pt x="18956" y="18979"/>
                      <a:pt x="14998" y="19147"/>
                      <a:pt x="12325" y="21600"/>
                    </a:cubicBezTo>
                    <a:cubicBezTo>
                      <a:pt x="8974" y="17526"/>
                      <a:pt x="8870" y="15376"/>
                      <a:pt x="6637" y="10800"/>
                    </a:cubicBezTo>
                    <a:cubicBezTo>
                      <a:pt x="5366" y="8193"/>
                      <a:pt x="2056" y="2254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chenying0907 127"/>
              <p:cNvSpPr/>
              <p:nvPr/>
            </p:nvSpPr>
            <p:spPr>
              <a:xfrm>
                <a:off x="0" y="0"/>
                <a:ext cx="1270000" cy="755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80" y="12054"/>
                    </a:moveTo>
                    <a:cubicBezTo>
                      <a:pt x="11598" y="15147"/>
                      <a:pt x="14200" y="19689"/>
                      <a:pt x="16833" y="21600"/>
                    </a:cubicBezTo>
                    <a:cubicBezTo>
                      <a:pt x="18014" y="19571"/>
                      <a:pt x="20025" y="17911"/>
                      <a:pt x="21600" y="16704"/>
                    </a:cubicBezTo>
                    <a:cubicBezTo>
                      <a:pt x="14953" y="11525"/>
                      <a:pt x="7053" y="3483"/>
                      <a:pt x="0" y="0"/>
                    </a:cubicBezTo>
                    <a:cubicBezTo>
                      <a:pt x="0" y="0"/>
                      <a:pt x="6515" y="8057"/>
                      <a:pt x="9380" y="12054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chenying0907 128"/>
              <p:cNvSpPr/>
              <p:nvPr/>
            </p:nvSpPr>
            <p:spPr>
              <a:xfrm>
                <a:off x="876300" y="762000"/>
                <a:ext cx="127000" cy="316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068"/>
                    </a:moveTo>
                    <a:cubicBezTo>
                      <a:pt x="5986" y="10255"/>
                      <a:pt x="7989" y="16810"/>
                      <a:pt x="9724" y="21600"/>
                    </a:cubicBezTo>
                    <a:cubicBezTo>
                      <a:pt x="11432" y="14701"/>
                      <a:pt x="17634" y="6830"/>
                      <a:pt x="21600" y="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chenying0907 129"/>
              <p:cNvSpPr/>
              <p:nvPr/>
            </p:nvSpPr>
            <p:spPr>
              <a:xfrm>
                <a:off x="749300" y="952500"/>
                <a:ext cx="1778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994" y="9254"/>
                      <a:pt x="14545" y="14595"/>
                      <a:pt x="21600" y="2160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6" name="PA_组合 2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 rot="1234529">
            <a:off x="642938" y="3825875"/>
            <a:ext cx="2146300" cy="979488"/>
            <a:chOff x="0" y="-1"/>
            <a:chExt cx="1887191" cy="861891"/>
          </a:xfrm>
        </p:grpSpPr>
        <p:sp>
          <p:nvSpPr>
            <p:cNvPr id="27" name="chenying0907 20"/>
            <p:cNvSpPr/>
            <p:nvPr/>
          </p:nvSpPr>
          <p:spPr>
            <a:xfrm>
              <a:off x="278156" y="405855"/>
              <a:ext cx="1606624" cy="45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451" extrusionOk="0">
                  <a:moveTo>
                    <a:pt x="0" y="19208"/>
                  </a:moveTo>
                  <a:cubicBezTo>
                    <a:pt x="4851" y="18183"/>
                    <a:pt x="8348" y="15830"/>
                    <a:pt x="11759" y="14762"/>
                  </a:cubicBezTo>
                  <a:cubicBezTo>
                    <a:pt x="14906" y="13777"/>
                    <a:pt x="17829" y="8081"/>
                    <a:pt x="19986" y="0"/>
                  </a:cubicBezTo>
                  <a:cubicBezTo>
                    <a:pt x="21056" y="3168"/>
                    <a:pt x="21600" y="19813"/>
                    <a:pt x="21573" y="19813"/>
                  </a:cubicBezTo>
                  <a:cubicBezTo>
                    <a:pt x="17828" y="19813"/>
                    <a:pt x="14082" y="19819"/>
                    <a:pt x="10337" y="19818"/>
                  </a:cubicBezTo>
                  <a:cubicBezTo>
                    <a:pt x="8484" y="19817"/>
                    <a:pt x="6631" y="19817"/>
                    <a:pt x="4779" y="19809"/>
                  </a:cubicBezTo>
                  <a:cubicBezTo>
                    <a:pt x="3446" y="19802"/>
                    <a:pt x="1189" y="21600"/>
                    <a:pt x="0" y="19208"/>
                  </a:cubicBezTo>
                  <a:close/>
                </a:path>
              </a:pathLst>
            </a:custGeom>
            <a:solidFill>
              <a:srgbClr val="E7E4EA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chenying0907 21"/>
            <p:cNvSpPr/>
            <p:nvPr/>
          </p:nvSpPr>
          <p:spPr>
            <a:xfrm>
              <a:off x="-901" y="-91"/>
              <a:ext cx="1887191" cy="849318"/>
            </a:xfrm>
            <a:custGeom>
              <a:avLst/>
              <a:gdLst>
                <a:gd name="connsiteX0" fmla="*/ 7770 w 21600"/>
                <a:gd name="connsiteY0" fmla="*/ 21519 h 23557"/>
                <a:gd name="connsiteX1" fmla="*/ 0 w 21600"/>
                <a:gd name="connsiteY1" fmla="*/ 21519 h 23557"/>
                <a:gd name="connsiteX2" fmla="*/ 745 w 21600"/>
                <a:gd name="connsiteY2" fmla="*/ 12132 h 23557"/>
                <a:gd name="connsiteX3" fmla="*/ 4557 w 21600"/>
                <a:gd name="connsiteY3" fmla="*/ 10885 h 23557"/>
                <a:gd name="connsiteX4" fmla="*/ 8782 w 21600"/>
                <a:gd name="connsiteY4" fmla="*/ 1 h 23557"/>
                <a:gd name="connsiteX5" fmla="*/ 13726 w 21600"/>
                <a:gd name="connsiteY5" fmla="*/ 11178 h 23557"/>
                <a:gd name="connsiteX6" fmla="*/ 19043 w 21600"/>
                <a:gd name="connsiteY6" fmla="*/ 7147 h 23557"/>
                <a:gd name="connsiteX7" fmla="*/ 21600 w 21600"/>
                <a:gd name="connsiteY7" fmla="*/ 21519 h 23557"/>
                <a:gd name="connsiteX8" fmla="*/ 8690 w 21600"/>
                <a:gd name="connsiteY8" fmla="*/ 23557 h 23557"/>
                <a:gd name="connsiteX0" fmla="*/ 7770 w 21600"/>
                <a:gd name="connsiteY0" fmla="*/ 21519 h 21519"/>
                <a:gd name="connsiteX1" fmla="*/ 0 w 21600"/>
                <a:gd name="connsiteY1" fmla="*/ 21519 h 21519"/>
                <a:gd name="connsiteX2" fmla="*/ 745 w 21600"/>
                <a:gd name="connsiteY2" fmla="*/ 12132 h 21519"/>
                <a:gd name="connsiteX3" fmla="*/ 4557 w 21600"/>
                <a:gd name="connsiteY3" fmla="*/ 10885 h 21519"/>
                <a:gd name="connsiteX4" fmla="*/ 8782 w 21600"/>
                <a:gd name="connsiteY4" fmla="*/ 1 h 21519"/>
                <a:gd name="connsiteX5" fmla="*/ 13726 w 21600"/>
                <a:gd name="connsiteY5" fmla="*/ 11178 h 21519"/>
                <a:gd name="connsiteX6" fmla="*/ 19043 w 21600"/>
                <a:gd name="connsiteY6" fmla="*/ 7147 h 21519"/>
                <a:gd name="connsiteX7" fmla="*/ 21600 w 21600"/>
                <a:gd name="connsiteY7" fmla="*/ 21519 h 21519"/>
                <a:gd name="connsiteX0" fmla="*/ 0 w 21600"/>
                <a:gd name="connsiteY0" fmla="*/ 21519 h 21519"/>
                <a:gd name="connsiteX1" fmla="*/ 745 w 21600"/>
                <a:gd name="connsiteY1" fmla="*/ 12132 h 21519"/>
                <a:gd name="connsiteX2" fmla="*/ 4557 w 21600"/>
                <a:gd name="connsiteY2" fmla="*/ 10885 h 21519"/>
                <a:gd name="connsiteX3" fmla="*/ 8782 w 21600"/>
                <a:gd name="connsiteY3" fmla="*/ 1 h 21519"/>
                <a:gd name="connsiteX4" fmla="*/ 13726 w 21600"/>
                <a:gd name="connsiteY4" fmla="*/ 11178 h 21519"/>
                <a:gd name="connsiteX5" fmla="*/ 19043 w 21600"/>
                <a:gd name="connsiteY5" fmla="*/ 7147 h 21519"/>
                <a:gd name="connsiteX6" fmla="*/ 21600 w 21600"/>
                <a:gd name="connsiteY6" fmla="*/ 21519 h 2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519" extrusionOk="0">
                  <a:moveTo>
                    <a:pt x="0" y="21519"/>
                  </a:moveTo>
                  <a:cubicBezTo>
                    <a:pt x="53" y="17915"/>
                    <a:pt x="143" y="14345"/>
                    <a:pt x="745" y="12132"/>
                  </a:cubicBezTo>
                  <a:cubicBezTo>
                    <a:pt x="1347" y="9920"/>
                    <a:pt x="2460" y="9063"/>
                    <a:pt x="4557" y="10885"/>
                  </a:cubicBezTo>
                  <a:cubicBezTo>
                    <a:pt x="4266" y="3514"/>
                    <a:pt x="6464" y="-81"/>
                    <a:pt x="8782" y="1"/>
                  </a:cubicBezTo>
                  <a:cubicBezTo>
                    <a:pt x="11100" y="83"/>
                    <a:pt x="13537" y="3842"/>
                    <a:pt x="13726" y="11178"/>
                  </a:cubicBezTo>
                  <a:cubicBezTo>
                    <a:pt x="14814" y="7849"/>
                    <a:pt x="17234" y="5175"/>
                    <a:pt x="19043" y="7147"/>
                  </a:cubicBezTo>
                  <a:cubicBezTo>
                    <a:pt x="21193" y="9491"/>
                    <a:pt x="21277" y="16976"/>
                    <a:pt x="21600" y="21519"/>
                  </a:cubicBezTo>
                </a:path>
              </a:pathLst>
            </a:custGeom>
            <a:noFill/>
            <a:ln w="38100" cap="flat">
              <a:solidFill>
                <a:srgbClr val="46537A"/>
              </a:solidFill>
              <a:prstDash val="solid"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48184" y="1401135"/>
            <a:ext cx="6680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96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下課了！</a:t>
            </a:r>
          </a:p>
        </p:txBody>
      </p:sp>
    </p:spTree>
    <p:extLst>
      <p:ext uri="{BB962C8B-B14F-4D97-AF65-F5344CB8AC3E}">
        <p14:creationId xmlns:p14="http://schemas.microsoft.com/office/powerpoint/2010/main" val="314890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92342" y="2096852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40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一、閱讀文章或故事時，</a:t>
            </a:r>
            <a:endParaRPr lang="en-US" altLang="zh-TW" sz="40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sz="40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   可能會看不懂語詞，  </a:t>
            </a:r>
            <a:endParaRPr lang="en-US" altLang="zh-TW" sz="40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sz="40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   看不懂得語詞怎麼辦</a:t>
            </a:r>
            <a:r>
              <a:rPr lang="en-US" altLang="zh-TW" sz="40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?</a:t>
            </a: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C9BFD61-F856-4B9D-BA34-6B2F7BA5D7F0}"/>
              </a:ext>
            </a:extLst>
          </p:cNvPr>
          <p:cNvSpPr txBox="1">
            <a:spLocks/>
          </p:cNvSpPr>
          <p:nvPr/>
        </p:nvSpPr>
        <p:spPr bwMode="auto">
          <a:xfrm>
            <a:off x="192342" y="1844824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85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79512" y="404664"/>
            <a:ext cx="913822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36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一、看不懂得語詞意思時</a:t>
            </a:r>
            <a:r>
              <a:rPr lang="zh-TW" altLang="en-US" sz="18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，</a:t>
            </a:r>
            <a:r>
              <a:rPr lang="zh-TW" altLang="en-US" sz="36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可</a:t>
            </a:r>
            <a:endParaRPr lang="en-US" altLang="zh-TW" sz="36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sz="36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   用以下方式來找答案</a:t>
            </a:r>
            <a:r>
              <a:rPr lang="en-US" altLang="zh-TW" sz="36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  <a:endParaRPr lang="en-US" altLang="zh-TW" sz="40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C9BFD61-F856-4B9D-BA34-6B2F7BA5D7F0}"/>
              </a:ext>
            </a:extLst>
          </p:cNvPr>
          <p:cNvSpPr txBox="1">
            <a:spLocks/>
          </p:cNvSpPr>
          <p:nvPr/>
        </p:nvSpPr>
        <p:spPr bwMode="auto">
          <a:xfrm>
            <a:off x="611560" y="3573016"/>
            <a:ext cx="897534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en-US" altLang="zh-TW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、可以從插圖去了解。</a:t>
            </a:r>
            <a:endParaRPr lang="en-US" altLang="zh-TW" b="1" kern="0" dirty="0">
              <a:solidFill>
                <a:srgbClr val="3B51F7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、從文中猜一猜。</a:t>
            </a:r>
            <a:endParaRPr lang="en-US" altLang="zh-TW" b="1" kern="0" dirty="0">
              <a:solidFill>
                <a:srgbClr val="3B51F7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3</a:t>
            </a:r>
            <a:r>
              <a:rPr lang="zh-TW" altLang="en-US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、查字典。</a:t>
            </a:r>
            <a:endParaRPr lang="en-US" altLang="zh-TW" b="1" kern="0" dirty="0">
              <a:solidFill>
                <a:srgbClr val="3B51F7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4</a:t>
            </a:r>
            <a:r>
              <a:rPr lang="zh-TW" altLang="en-US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、請教同學及師長。</a:t>
            </a:r>
            <a:endParaRPr lang="en-US" altLang="zh-TW" b="1" kern="0" dirty="0">
              <a:solidFill>
                <a:srgbClr val="3B51F7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5</a:t>
            </a:r>
            <a:r>
              <a:rPr lang="zh-TW" altLang="en-US" b="1" kern="0" dirty="0">
                <a:solidFill>
                  <a:srgbClr val="3B51F7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、請教家人。</a:t>
            </a:r>
            <a:endParaRPr lang="en-US" altLang="zh-TW" b="1" kern="0" dirty="0">
              <a:solidFill>
                <a:srgbClr val="3B51F7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b="1" kern="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6</a:t>
            </a:r>
            <a:r>
              <a:rPr lang="zh-TW" altLang="en-US" b="1" kern="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、把語詞的字拆開找</a:t>
            </a:r>
            <a:endParaRPr lang="en-US" altLang="zh-TW" b="1" kern="0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b="1" kern="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答案。</a:t>
            </a:r>
            <a:endParaRPr lang="en-US" altLang="zh-TW" b="1" kern="0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8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92342" y="2348880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just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4000" b="1" kern="0" dirty="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二、今天要來學學怎麼把  </a:t>
            </a:r>
            <a:endParaRPr lang="en-US" altLang="zh-TW" sz="4000" b="1" kern="0" dirty="0">
              <a:solidFill>
                <a:schemeClr val="tx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just"/>
            <a:r>
              <a:rPr lang="zh-TW" altLang="en-US" sz="4000" b="1" kern="0" dirty="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   </a:t>
            </a:r>
            <a:r>
              <a:rPr lang="zh-TW" altLang="en-US" b="1" kern="0" dirty="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語詞的字拆開找答</a:t>
            </a:r>
            <a:endParaRPr lang="en-US" altLang="zh-TW" b="1" kern="0" dirty="0">
              <a:solidFill>
                <a:schemeClr val="tx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just"/>
            <a:r>
              <a:rPr lang="zh-TW" altLang="en-US" b="1" kern="0" dirty="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  案。</a:t>
            </a:r>
            <a:endParaRPr lang="en-US" altLang="zh-TW" b="1" kern="0" dirty="0">
              <a:solidFill>
                <a:schemeClr val="tx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16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13278"/>
          <a:stretch/>
        </p:blipFill>
        <p:spPr>
          <a:xfrm>
            <a:off x="1388333" y="1459020"/>
            <a:ext cx="6352020" cy="5344655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H="1">
            <a:off x="1619672" y="2348880"/>
            <a:ext cx="1512168" cy="4297023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D0EA3D2-3479-40AB-BE42-CAE965614419}"/>
              </a:ext>
            </a:extLst>
          </p:cNvPr>
          <p:cNvSpPr/>
          <p:nvPr/>
        </p:nvSpPr>
        <p:spPr>
          <a:xfrm>
            <a:off x="755576" y="404664"/>
            <a:ext cx="8045257" cy="132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1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、請觀察圖插圖，說說看</a:t>
            </a: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       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發生什麼事情</a:t>
            </a: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。</a:t>
            </a:r>
            <a:endParaRPr lang="en-US" altLang="zh-TW" sz="28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9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13278"/>
          <a:stretch/>
        </p:blipFill>
        <p:spPr>
          <a:xfrm>
            <a:off x="1550603" y="1773532"/>
            <a:ext cx="6042793" cy="5084468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H="1">
            <a:off x="1763688" y="2564904"/>
            <a:ext cx="1512168" cy="4032448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755576" y="404664"/>
            <a:ext cx="8045257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說對了，發生了土石流。</a:t>
            </a: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5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737118" y="1916832"/>
            <a:ext cx="8388424" cy="2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2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、請觀看土石流影片，再 </a:t>
            </a: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       回答問題</a:t>
            </a: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: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。</a:t>
            </a: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  <a:hlinkClick r:id="rId2"/>
              </a:rPr>
              <a:t>https://youtu.be/pEOuyuUly-E</a:t>
            </a: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77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738673" y="1484784"/>
            <a:ext cx="8388424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3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、想一想豬二哥的房子是怎麼倒的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?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1FCC4C5-FC3D-4E9F-9934-E96AA6EA1E74}"/>
              </a:ext>
            </a:extLst>
          </p:cNvPr>
          <p:cNvSpPr/>
          <p:nvPr/>
        </p:nvSpPr>
        <p:spPr>
          <a:xfrm>
            <a:off x="738673" y="3573016"/>
            <a:ext cx="8388424" cy="192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圖片中，豬二哥的房子是被土石流弄倒的，因為他在山坡上面砍樹來蓋房子。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70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75240"/>
          <a:stretch/>
        </p:blipFill>
        <p:spPr>
          <a:xfrm>
            <a:off x="4285" y="764704"/>
            <a:ext cx="1725253" cy="5084468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H="1">
            <a:off x="217370" y="1597644"/>
            <a:ext cx="1512168" cy="4032448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E3187E3-7614-4CB8-96DB-493AA774BC7D}"/>
              </a:ext>
            </a:extLst>
          </p:cNvPr>
          <p:cNvSpPr/>
          <p:nvPr/>
        </p:nvSpPr>
        <p:spPr>
          <a:xfrm>
            <a:off x="2159993" y="1988840"/>
            <a:ext cx="6516463" cy="389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4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、請說看看，將土石流拆解成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土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」、「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石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」、「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流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，說說看，每一個字是什麼意思呢</a:t>
            </a: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  <a:latin typeface="書法中楷（注音一）" pitchFamily="49" charset="-120"/>
                <a:ea typeface="書法中楷（注音一）" pitchFamily="49" charset="-120"/>
              </a:rPr>
              <a:t>?</a:t>
            </a:r>
          </a:p>
          <a:p>
            <a:pPr algn="just" eaLnBrk="1" hangingPunct="1">
              <a:lnSpc>
                <a:spcPts val="5000"/>
              </a:lnSpc>
              <a:spcBef>
                <a:spcPts val="300"/>
              </a:spcBef>
              <a:defRPr/>
            </a:pPr>
            <a:endParaRPr lang="en-US" altLang="zh-TW" sz="3600" b="1" dirty="0">
              <a:solidFill>
                <a:schemeClr val="accent6">
                  <a:lumMod val="75000"/>
                </a:schemeClr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7974</TotalTime>
  <Words>467</Words>
  <Application>Microsoft Office PowerPoint</Application>
  <PresentationFormat>如螢幕大小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書法中楷（注音一）</vt:lpstr>
      <vt:lpstr>書法中楷（破音二）</vt:lpstr>
      <vt:lpstr>新細明體</vt:lpstr>
      <vt:lpstr>標楷體</vt:lpstr>
      <vt:lpstr>Arial</vt:lpstr>
      <vt:lpstr>Calibri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ilc</cp:lastModifiedBy>
  <cp:revision>1168</cp:revision>
  <dcterms:created xsi:type="dcterms:W3CDTF">2014-04-30T03:23:07Z</dcterms:created>
  <dcterms:modified xsi:type="dcterms:W3CDTF">2021-06-22T07:19:17Z</dcterms:modified>
</cp:coreProperties>
</file>