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730" r:id="rId2"/>
    <p:sldId id="761" r:id="rId3"/>
    <p:sldId id="731" r:id="rId4"/>
    <p:sldId id="762" r:id="rId5"/>
    <p:sldId id="765" r:id="rId6"/>
    <p:sldId id="763" r:id="rId7"/>
    <p:sldId id="764" r:id="rId8"/>
    <p:sldId id="766" r:id="rId9"/>
    <p:sldId id="767" r:id="rId10"/>
    <p:sldId id="768" r:id="rId11"/>
    <p:sldId id="742" r:id="rId12"/>
    <p:sldId id="744" r:id="rId13"/>
    <p:sldId id="769" r:id="rId14"/>
    <p:sldId id="770" r:id="rId15"/>
    <p:sldId id="771" r:id="rId16"/>
    <p:sldId id="772" r:id="rId17"/>
    <p:sldId id="773" r:id="rId18"/>
    <p:sldId id="752" r:id="rId19"/>
    <p:sldId id="774" r:id="rId20"/>
    <p:sldId id="756" r:id="rId21"/>
    <p:sldId id="741" r:id="rId22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E9F3F5"/>
    <a:srgbClr val="E8F4F6"/>
    <a:srgbClr val="E9F4F7"/>
    <a:srgbClr val="FFFFCC"/>
    <a:srgbClr val="FCD9FF"/>
    <a:srgbClr val="C2DBEE"/>
    <a:srgbClr val="D7DF7F"/>
    <a:srgbClr val="D2D985"/>
    <a:srgbClr val="D7E1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353" autoAdjust="0"/>
  </p:normalViewPr>
  <p:slideViewPr>
    <p:cSldViewPr>
      <p:cViewPr varScale="1">
        <p:scale>
          <a:sx n="68" d="100"/>
          <a:sy n="68" d="100"/>
        </p:scale>
        <p:origin x="147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21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0897BB-1E2D-4B82-B2A1-7BD37769464F}" type="datetimeFigureOut">
              <a:rPr lang="zh-TW" altLang="en-US" smtClean="0"/>
              <a:t>2021/6/20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81FD7F-AA20-417D-88BD-369C1115C71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1185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48E3AA-327D-4436-B469-A12960AE6E4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51631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E5DE6-475A-4439-87B8-2F3FF5D13F8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72139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B3A3F-6537-437C-8033-5A1420C040D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6384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929AA-6092-4FC3-810A-89892748724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70085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7B4AB2-01AB-4CE1-AC59-8CE151E02DD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01153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AE7F5-01AE-4FDA-85B9-187ECC12431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2688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9A4FF-D700-4BCB-A203-AB9295116D2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12706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3A6DA-0A14-4D7C-9E30-80B09D603CB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44222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452E72-F98B-4171-8712-E0EB7917129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53238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50114-FC1A-4D64-AC5F-BBBB10B1492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4166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C76EA-E4EE-4E8E-AD94-F0A13FF861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83746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33A7B24-AD88-46B6-9960-3D8A13AF6C5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MaAZhpv-3Qk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05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2052" name="Picture 2" descr="C:\Users\E04454\Desktop\★108行銷-國小說明會PPT母片PNG\108行銷-國小說明會PPT母片-0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3" y="0"/>
            <a:ext cx="9462616" cy="688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57200" y="2205038"/>
            <a:ext cx="8075240" cy="2339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hangingPunct="1">
              <a:defRPr/>
            </a:pPr>
            <a:r>
              <a:rPr lang="zh-TW" altLang="en-US" sz="6600" b="1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國語</a:t>
            </a:r>
            <a:endParaRPr lang="en-US" altLang="zh-TW" sz="6600" b="1" dirty="0">
              <a:solidFill>
                <a:schemeClr val="accent4">
                  <a:lumMod val="85000"/>
                  <a:lumOff val="15000"/>
                </a:schemeClr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algn="ctr" eaLnBrk="1" hangingPunct="1">
              <a:defRPr/>
            </a:pPr>
            <a:r>
              <a:rPr lang="zh-TW" altLang="en-US" sz="6600" b="1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統整活動四</a:t>
            </a:r>
            <a:r>
              <a:rPr lang="zh-TW" altLang="en-US" sz="8000" dirty="0">
                <a:solidFill>
                  <a:srgbClr val="FF0066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      </a:t>
            </a:r>
            <a:endParaRPr lang="en-US" altLang="zh-TW" sz="11000" b="1" dirty="0">
              <a:solidFill>
                <a:srgbClr val="C00000"/>
              </a:solidFill>
              <a:latin typeface="書法中楷（破音二）" panose="02010609010101010101" pitchFamily="49" charset="-120"/>
              <a:ea typeface="書法中楷（破音二）" panose="02010609010101010101" pitchFamily="49" charset="-120"/>
            </a:endParaRP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C2E84219-BF4A-4172-90D8-9B7D2CFAA9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46" y="4491464"/>
            <a:ext cx="807524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hangingPunct="1">
              <a:defRPr/>
            </a:pPr>
            <a:r>
              <a:rPr lang="zh-TW" altLang="en-US" sz="6600" b="1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課本</a:t>
            </a:r>
            <a:r>
              <a:rPr lang="en-US" altLang="zh-TW" sz="6600" b="1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109</a:t>
            </a:r>
            <a:r>
              <a:rPr lang="zh-TW" altLang="en-US" sz="6600" b="1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頁</a:t>
            </a:r>
            <a:endParaRPr lang="en-US" altLang="zh-TW" sz="6600" b="1" dirty="0">
              <a:solidFill>
                <a:schemeClr val="accent4">
                  <a:lumMod val="85000"/>
                  <a:lumOff val="15000"/>
                </a:schemeClr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5974F56-7D4E-4D52-BCFB-3C70F0EF4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332656"/>
            <a:ext cx="8136904" cy="2202752"/>
          </a:xfrm>
        </p:spPr>
        <p:txBody>
          <a:bodyPr/>
          <a:lstStyle/>
          <a:p>
            <a:pPr algn="l"/>
            <a:r>
              <a:rPr lang="en-US" altLang="zh-TW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5</a:t>
            </a:r>
            <a:r>
              <a:rPr lang="zh-TW" altLang="en-US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、</a:t>
            </a:r>
            <a:r>
              <a:rPr lang="zh-TW" altLang="en-US" dirty="0">
                <a:solidFill>
                  <a:srgbClr val="0070C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老師從圖片中發現國王沒有穿衣服在遊行，而聯想到的是</a:t>
            </a:r>
            <a:r>
              <a:rPr lang="zh-TW" altLang="en-US" u="wavyHeavy" dirty="0">
                <a:solidFill>
                  <a:srgbClr val="0070C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國王的新衣</a:t>
            </a:r>
            <a:r>
              <a:rPr lang="zh-TW" altLang="en-US" dirty="0">
                <a:solidFill>
                  <a:srgbClr val="0070C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這個故事，你呢</a:t>
            </a:r>
            <a:r>
              <a:rPr lang="en-US" altLang="zh-TW" dirty="0">
                <a:solidFill>
                  <a:srgbClr val="0070C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?</a:t>
            </a:r>
            <a:endParaRPr lang="zh-TW" altLang="en-US" dirty="0">
              <a:solidFill>
                <a:srgbClr val="0070C0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0738518C-25CB-45E0-B144-5689C39A5C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691" t="23667" r="50080" b="27309"/>
          <a:stretch/>
        </p:blipFill>
        <p:spPr>
          <a:xfrm>
            <a:off x="1475656" y="2699380"/>
            <a:ext cx="5742638" cy="4140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009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5974F56-7D4E-4D52-BCFB-3C70F0EF4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3140968"/>
            <a:ext cx="8868072" cy="2202752"/>
          </a:xfrm>
        </p:spPr>
        <p:txBody>
          <a:bodyPr/>
          <a:lstStyle/>
          <a:p>
            <a:pPr algn="l"/>
            <a:r>
              <a:rPr lang="en-US" altLang="zh-TW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(</a:t>
            </a:r>
            <a:r>
              <a:rPr lang="zh-TW" altLang="en-US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二</a:t>
            </a:r>
            <a:r>
              <a:rPr lang="en-US" altLang="zh-TW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)</a:t>
            </a:r>
            <a:r>
              <a:rPr lang="zh-TW" altLang="en-US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、請觀察影片後，再回答問題</a:t>
            </a:r>
            <a:r>
              <a:rPr lang="en-US" altLang="zh-TW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:</a:t>
            </a:r>
            <a:br>
              <a:rPr lang="en-US" altLang="zh-TW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</a:br>
            <a:br>
              <a:rPr lang="en-US" altLang="zh-TW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</a:br>
            <a:r>
              <a:rPr lang="en-US" altLang="zh-TW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 《</a:t>
            </a:r>
            <a:r>
              <a:rPr lang="zh-TW" altLang="en-US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烤箱讀書會</a:t>
            </a:r>
            <a:r>
              <a:rPr lang="en-US" altLang="zh-TW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~ </a:t>
            </a:r>
            <a:r>
              <a:rPr lang="zh-TW" altLang="en-US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亞斯的國王新衣</a:t>
            </a:r>
            <a:r>
              <a:rPr lang="en-US" altLang="zh-TW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》</a:t>
            </a:r>
            <a:r>
              <a:rPr lang="en-US" altLang="zh-TW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hlinkClick r:id="rId2"/>
              </a:rPr>
              <a:t>https://youtu.be/MaAZhpv-3Qk</a:t>
            </a:r>
            <a:br>
              <a:rPr lang="en-US" altLang="zh-TW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</a:br>
            <a:br>
              <a:rPr lang="en-US" altLang="zh-TW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</a:br>
            <a:endParaRPr lang="zh-TW" altLang="en-US" dirty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850955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5974F56-7D4E-4D52-BCFB-3C70F0EF4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360" y="1772816"/>
            <a:ext cx="8435280" cy="1426170"/>
          </a:xfrm>
        </p:spPr>
        <p:txBody>
          <a:bodyPr/>
          <a:lstStyle/>
          <a:p>
            <a:pPr algn="l"/>
            <a:r>
              <a:rPr lang="en-US" altLang="zh-TW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1</a:t>
            </a:r>
            <a:r>
              <a:rPr lang="zh-TW" altLang="en-US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、說說看，你覺得這本書最精彩的內容是什麼</a:t>
            </a:r>
            <a:r>
              <a:rPr lang="en-US" altLang="zh-TW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?</a:t>
            </a:r>
            <a:endParaRPr lang="zh-TW" altLang="en-US" dirty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B289DE49-2053-4BB2-BFAB-0F09933FAE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076" t="23387" r="50000" b="27589"/>
          <a:stretch/>
        </p:blipFill>
        <p:spPr>
          <a:xfrm>
            <a:off x="2771800" y="4072205"/>
            <a:ext cx="2952328" cy="27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4134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5974F56-7D4E-4D52-BCFB-3C70F0EF4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360" y="1772816"/>
            <a:ext cx="8435280" cy="1426170"/>
          </a:xfrm>
        </p:spPr>
        <p:txBody>
          <a:bodyPr/>
          <a:lstStyle/>
          <a:p>
            <a:pPr algn="l"/>
            <a:r>
              <a:rPr lang="en-US" altLang="zh-TW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2</a:t>
            </a:r>
            <a:r>
              <a:rPr lang="zh-TW" altLang="en-US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、說說看，你看完這本書印象最深刻的內容是什麼</a:t>
            </a:r>
            <a:r>
              <a:rPr lang="en-US" altLang="zh-TW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? </a:t>
            </a:r>
            <a:endParaRPr lang="zh-TW" altLang="en-US" dirty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B289DE49-2053-4BB2-BFAB-0F09933FAE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076" t="23387" r="50000" b="27589"/>
          <a:stretch/>
        </p:blipFill>
        <p:spPr>
          <a:xfrm>
            <a:off x="2771800" y="4072205"/>
            <a:ext cx="2952328" cy="27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3988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5974F56-7D4E-4D52-BCFB-3C70F0EF4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360" y="1772816"/>
            <a:ext cx="8435280" cy="1426170"/>
          </a:xfrm>
        </p:spPr>
        <p:txBody>
          <a:bodyPr/>
          <a:lstStyle/>
          <a:p>
            <a:pPr algn="l"/>
            <a:r>
              <a:rPr lang="en-US" altLang="zh-TW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3</a:t>
            </a:r>
            <a:r>
              <a:rPr lang="zh-TW" altLang="en-US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、說說看，這本書內你最喜愛的角色是誰</a:t>
            </a:r>
            <a:r>
              <a:rPr lang="en-US" altLang="zh-TW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?</a:t>
            </a:r>
            <a:r>
              <a:rPr lang="zh-TW" altLang="en-US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為什麼呢</a:t>
            </a:r>
            <a:r>
              <a:rPr lang="en-US" altLang="zh-TW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?</a:t>
            </a:r>
            <a:endParaRPr lang="zh-TW" altLang="en-US" dirty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B289DE49-2053-4BB2-BFAB-0F09933FAE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076" t="23387" r="50000" b="27589"/>
          <a:stretch/>
        </p:blipFill>
        <p:spPr>
          <a:xfrm>
            <a:off x="2771800" y="4072205"/>
            <a:ext cx="2952328" cy="27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7404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5974F56-7D4E-4D52-BCFB-3C70F0EF4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360" y="1772816"/>
            <a:ext cx="8435280" cy="1426170"/>
          </a:xfrm>
        </p:spPr>
        <p:txBody>
          <a:bodyPr/>
          <a:lstStyle/>
          <a:p>
            <a:pPr algn="l"/>
            <a:r>
              <a:rPr lang="en-US" altLang="zh-TW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4</a:t>
            </a:r>
            <a:r>
              <a:rPr lang="zh-TW" altLang="en-US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、說說看，這本書內你最喜愛的插圖是什麼</a:t>
            </a:r>
            <a:r>
              <a:rPr lang="en-US" altLang="zh-TW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? </a:t>
            </a:r>
            <a:r>
              <a:rPr lang="zh-TW" altLang="en-US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為什麼呢</a:t>
            </a:r>
            <a:r>
              <a:rPr lang="en-US" altLang="zh-TW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?</a:t>
            </a:r>
            <a:endParaRPr lang="zh-TW" altLang="en-US" dirty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B289DE49-2053-4BB2-BFAB-0F09933FAE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076" t="23387" r="50000" b="27589"/>
          <a:stretch/>
        </p:blipFill>
        <p:spPr>
          <a:xfrm>
            <a:off x="2771800" y="4072205"/>
            <a:ext cx="2952328" cy="27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4478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5974F56-7D4E-4D52-BCFB-3C70F0EF4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360" y="1772816"/>
            <a:ext cx="8435280" cy="1426170"/>
          </a:xfrm>
        </p:spPr>
        <p:txBody>
          <a:bodyPr/>
          <a:lstStyle/>
          <a:p>
            <a:pPr algn="l"/>
            <a:r>
              <a:rPr lang="en-US" altLang="zh-TW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5</a:t>
            </a:r>
            <a:r>
              <a:rPr lang="zh-TW" altLang="en-US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、說說看，你看完這本書後，你從中學到什麼呢</a:t>
            </a:r>
            <a:r>
              <a:rPr lang="en-US" altLang="zh-TW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?</a:t>
            </a:r>
            <a:endParaRPr lang="zh-TW" altLang="en-US" dirty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B289DE49-2053-4BB2-BFAB-0F09933FAE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076" t="23387" r="50000" b="27589"/>
          <a:stretch/>
        </p:blipFill>
        <p:spPr>
          <a:xfrm>
            <a:off x="2771800" y="4072205"/>
            <a:ext cx="2952328" cy="27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0163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5974F56-7D4E-4D52-BCFB-3C70F0EF4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360" y="3068960"/>
            <a:ext cx="8435280" cy="1426170"/>
          </a:xfrm>
        </p:spPr>
        <p:txBody>
          <a:bodyPr/>
          <a:lstStyle/>
          <a:p>
            <a:pPr algn="l"/>
            <a:r>
              <a:rPr lang="en-US" altLang="zh-TW" dirty="0">
                <a:solidFill>
                  <a:srgbClr val="0070C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(</a:t>
            </a:r>
            <a:r>
              <a:rPr lang="zh-TW" altLang="en-US" dirty="0">
                <a:solidFill>
                  <a:srgbClr val="0070C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三</a:t>
            </a:r>
            <a:r>
              <a:rPr lang="en-US" altLang="zh-TW" dirty="0">
                <a:solidFill>
                  <a:srgbClr val="0070C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)</a:t>
            </a:r>
            <a:r>
              <a:rPr lang="zh-TW" altLang="en-US" dirty="0">
                <a:solidFill>
                  <a:srgbClr val="0070C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、你知道如何介紹一本書嗎</a:t>
            </a:r>
            <a:r>
              <a:rPr lang="en-US" altLang="zh-TW" dirty="0">
                <a:solidFill>
                  <a:srgbClr val="0070C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?</a:t>
            </a:r>
            <a:endParaRPr lang="zh-TW" altLang="en-US" dirty="0">
              <a:solidFill>
                <a:srgbClr val="0070C0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37556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5974F56-7D4E-4D52-BCFB-3C70F0EF4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332656"/>
            <a:ext cx="8435280" cy="1426170"/>
          </a:xfrm>
        </p:spPr>
        <p:txBody>
          <a:bodyPr/>
          <a:lstStyle/>
          <a:p>
            <a:pPr algn="l"/>
            <a:r>
              <a:rPr lang="en-US" altLang="zh-TW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(</a:t>
            </a:r>
            <a:r>
              <a:rPr lang="zh-TW" altLang="en-US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三</a:t>
            </a:r>
            <a:r>
              <a:rPr lang="en-US" altLang="zh-TW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)</a:t>
            </a:r>
            <a:r>
              <a:rPr lang="zh-TW" altLang="en-US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、了解介紹一本書步驟</a:t>
            </a:r>
            <a:r>
              <a:rPr lang="en-US" altLang="zh-TW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:</a:t>
            </a:r>
            <a:endParaRPr lang="zh-TW" altLang="en-US" dirty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85CF645D-621C-4BCA-BE43-036D12773329}"/>
              </a:ext>
            </a:extLst>
          </p:cNvPr>
          <p:cNvSpPr txBox="1">
            <a:spLocks/>
          </p:cNvSpPr>
          <p:nvPr/>
        </p:nvSpPr>
        <p:spPr bwMode="auto">
          <a:xfrm>
            <a:off x="708720" y="1797434"/>
            <a:ext cx="8435280" cy="1426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9pPr>
          </a:lstStyle>
          <a:p>
            <a:pPr algn="l"/>
            <a:r>
              <a:rPr lang="en-US" altLang="zh-TW" kern="0" dirty="0">
                <a:solidFill>
                  <a:srgbClr val="0070C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1</a:t>
            </a:r>
            <a:r>
              <a:rPr lang="zh-TW" altLang="en-US" kern="0" dirty="0">
                <a:solidFill>
                  <a:srgbClr val="0070C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、你先介紹書名與作者。</a:t>
            </a: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737806C2-3B63-41F7-82A8-FDA3F7FE6AA9}"/>
              </a:ext>
            </a:extLst>
          </p:cNvPr>
          <p:cNvSpPr txBox="1">
            <a:spLocks/>
          </p:cNvSpPr>
          <p:nvPr/>
        </p:nvSpPr>
        <p:spPr bwMode="auto">
          <a:xfrm>
            <a:off x="723281" y="5456764"/>
            <a:ext cx="8435280" cy="1426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9pPr>
          </a:lstStyle>
          <a:p>
            <a:pPr algn="l"/>
            <a:r>
              <a:rPr lang="en-US" altLang="zh-TW" kern="0" dirty="0">
                <a:solidFill>
                  <a:srgbClr val="0070C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5</a:t>
            </a:r>
            <a:r>
              <a:rPr lang="zh-TW" altLang="en-US" kern="0" dirty="0">
                <a:solidFill>
                  <a:srgbClr val="0070C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、從中學學到什麼。</a:t>
            </a: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9649B9C2-DDC0-4A9E-888C-265289ABB12A}"/>
              </a:ext>
            </a:extLst>
          </p:cNvPr>
          <p:cNvSpPr txBox="1">
            <a:spLocks/>
          </p:cNvSpPr>
          <p:nvPr/>
        </p:nvSpPr>
        <p:spPr bwMode="auto">
          <a:xfrm>
            <a:off x="708720" y="2752211"/>
            <a:ext cx="8435280" cy="1426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9pPr>
          </a:lstStyle>
          <a:p>
            <a:pPr algn="l"/>
            <a:r>
              <a:rPr lang="en-US" altLang="zh-TW" kern="0" dirty="0">
                <a:solidFill>
                  <a:srgbClr val="0070C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2</a:t>
            </a:r>
            <a:r>
              <a:rPr lang="zh-TW" altLang="en-US" kern="0" dirty="0">
                <a:solidFill>
                  <a:srgbClr val="0070C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、介紹印象深刻或精采的內容</a:t>
            </a:r>
          </a:p>
        </p:txBody>
      </p:sp>
      <p:sp>
        <p:nvSpPr>
          <p:cNvPr id="8" name="標題 1">
            <a:extLst>
              <a:ext uri="{FF2B5EF4-FFF2-40B4-BE49-F238E27FC236}">
                <a16:creationId xmlns:a16="http://schemas.microsoft.com/office/drawing/2014/main" id="{82006B3A-F4A1-489D-8884-FFC94CF415BF}"/>
              </a:ext>
            </a:extLst>
          </p:cNvPr>
          <p:cNvSpPr txBox="1">
            <a:spLocks/>
          </p:cNvSpPr>
          <p:nvPr/>
        </p:nvSpPr>
        <p:spPr bwMode="auto">
          <a:xfrm>
            <a:off x="708720" y="3627099"/>
            <a:ext cx="8435280" cy="1426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9pPr>
          </a:lstStyle>
          <a:p>
            <a:pPr algn="l"/>
            <a:r>
              <a:rPr lang="en-US" altLang="zh-TW" kern="0" dirty="0">
                <a:solidFill>
                  <a:srgbClr val="0070C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3</a:t>
            </a:r>
            <a:r>
              <a:rPr lang="zh-TW" altLang="en-US" kern="0" dirty="0">
                <a:solidFill>
                  <a:srgbClr val="0070C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、我最喜歡的角色。</a:t>
            </a:r>
          </a:p>
        </p:txBody>
      </p:sp>
      <p:sp>
        <p:nvSpPr>
          <p:cNvPr id="9" name="標題 1">
            <a:extLst>
              <a:ext uri="{FF2B5EF4-FFF2-40B4-BE49-F238E27FC236}">
                <a16:creationId xmlns:a16="http://schemas.microsoft.com/office/drawing/2014/main" id="{993679F7-0011-410B-9624-EF1626255DA1}"/>
              </a:ext>
            </a:extLst>
          </p:cNvPr>
          <p:cNvSpPr txBox="1">
            <a:spLocks/>
          </p:cNvSpPr>
          <p:nvPr/>
        </p:nvSpPr>
        <p:spPr bwMode="auto">
          <a:xfrm>
            <a:off x="723281" y="4290287"/>
            <a:ext cx="8435280" cy="1426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9pPr>
          </a:lstStyle>
          <a:p>
            <a:pPr algn="l"/>
            <a:endParaRPr lang="zh-TW" altLang="en-US" kern="0" dirty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algn="l"/>
            <a:r>
              <a:rPr lang="en-US" altLang="zh-TW" kern="0" dirty="0">
                <a:solidFill>
                  <a:srgbClr val="0070C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4</a:t>
            </a:r>
            <a:r>
              <a:rPr lang="zh-TW" altLang="en-US" kern="0" dirty="0">
                <a:solidFill>
                  <a:srgbClr val="0070C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、我最喜歡的插圖。</a:t>
            </a:r>
          </a:p>
        </p:txBody>
      </p:sp>
    </p:spTree>
    <p:extLst>
      <p:ext uri="{BB962C8B-B14F-4D97-AF65-F5344CB8AC3E}">
        <p14:creationId xmlns:p14="http://schemas.microsoft.com/office/powerpoint/2010/main" val="3678967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5974F56-7D4E-4D52-BCFB-3C70F0EF4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2564904"/>
            <a:ext cx="8435280" cy="1426170"/>
          </a:xfrm>
        </p:spPr>
        <p:txBody>
          <a:bodyPr/>
          <a:lstStyle/>
          <a:p>
            <a:pPr algn="l"/>
            <a:r>
              <a:rPr lang="en-US" altLang="zh-TW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(</a:t>
            </a:r>
            <a:r>
              <a:rPr lang="zh-TW" altLang="en-US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四</a:t>
            </a:r>
            <a:r>
              <a:rPr lang="en-US" altLang="zh-TW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)</a:t>
            </a:r>
            <a:r>
              <a:rPr lang="zh-TW" altLang="en-US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、請你拿一本書，依照步驟試試示範介紹給家人認識。</a:t>
            </a:r>
          </a:p>
        </p:txBody>
      </p:sp>
    </p:spTree>
    <p:extLst>
      <p:ext uri="{BB962C8B-B14F-4D97-AF65-F5344CB8AC3E}">
        <p14:creationId xmlns:p14="http://schemas.microsoft.com/office/powerpoint/2010/main" val="336130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5974F56-7D4E-4D52-BCFB-3C70F0EF4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-215271"/>
            <a:ext cx="9309720" cy="2202752"/>
          </a:xfrm>
        </p:spPr>
        <p:txBody>
          <a:bodyPr/>
          <a:lstStyle/>
          <a:p>
            <a:pPr algn="l"/>
            <a:r>
              <a:rPr lang="en-US" altLang="zh-TW" dirty="0"/>
              <a:t>1</a:t>
            </a:r>
            <a:r>
              <a:rPr lang="zh-TW" altLang="en-US" dirty="0"/>
              <a:t>、</a:t>
            </a:r>
            <a:r>
              <a:rPr lang="zh-TW" altLang="en-US" b="1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請問</a:t>
            </a:r>
            <a:r>
              <a:rPr lang="en-US" altLang="zh-TW" b="1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109</a:t>
            </a:r>
            <a:r>
              <a:rPr lang="zh-TW" altLang="en-US" b="1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頁請問這本書名是什麼</a:t>
            </a:r>
            <a:r>
              <a:rPr lang="en-US" altLang="zh-TW" b="1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?</a:t>
            </a:r>
            <a:endParaRPr lang="zh-TW" altLang="en-US" dirty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0738518C-25CB-45E0-B144-5689C39A5C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076" t="23387" r="50000" b="27589"/>
          <a:stretch/>
        </p:blipFill>
        <p:spPr>
          <a:xfrm>
            <a:off x="1727683" y="1340769"/>
            <a:ext cx="5980629" cy="550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3227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>
            <a:extLst>
              <a:ext uri="{FF2B5EF4-FFF2-40B4-BE49-F238E27FC236}">
                <a16:creationId xmlns:a16="http://schemas.microsoft.com/office/drawing/2014/main" id="{25EA8B12-8BA1-49D5-9254-5CC21686F12A}"/>
              </a:ext>
            </a:extLst>
          </p:cNvPr>
          <p:cNvSpPr txBox="1">
            <a:spLocks/>
          </p:cNvSpPr>
          <p:nvPr/>
        </p:nvSpPr>
        <p:spPr bwMode="auto">
          <a:xfrm>
            <a:off x="-180528" y="3068960"/>
            <a:ext cx="9766920" cy="1426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9pPr>
          </a:lstStyle>
          <a:p>
            <a:r>
              <a:rPr lang="en-US" altLang="zh-TW" dirty="0"/>
              <a:t>(</a:t>
            </a:r>
            <a:r>
              <a:rPr lang="zh-TW" altLang="zh-TW" dirty="0"/>
              <a:t>五</a:t>
            </a:r>
            <a:r>
              <a:rPr lang="en-US" altLang="zh-TW" dirty="0"/>
              <a:t>)</a:t>
            </a:r>
            <a:r>
              <a:rPr lang="zh-TW" altLang="zh-TW" dirty="0"/>
              <a:t>、分享完後請書寫習作</a:t>
            </a:r>
            <a:r>
              <a:rPr lang="en-US" altLang="zh-TW" dirty="0"/>
              <a:t>94</a:t>
            </a:r>
            <a:r>
              <a:rPr lang="zh-TW" altLang="zh-TW" dirty="0"/>
              <a:t>頁。</a:t>
            </a:r>
            <a:r>
              <a:rPr lang="zh-TW" altLang="en-US" kern="0" dirty="0">
                <a:solidFill>
                  <a:srgbClr val="0070C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 </a:t>
            </a:r>
            <a:endParaRPr lang="en-US" altLang="zh-TW" kern="0" dirty="0">
              <a:solidFill>
                <a:srgbClr val="0070C0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algn="l"/>
            <a:r>
              <a:rPr lang="zh-TW" altLang="en-US" kern="0" dirty="0">
                <a:solidFill>
                  <a:srgbClr val="0070C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31836619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A96E66B-F5AB-4187-A050-C9B4E5561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9770" y="2492896"/>
            <a:ext cx="9486721" cy="2736304"/>
          </a:xfrm>
        </p:spPr>
        <p:txBody>
          <a:bodyPr/>
          <a:lstStyle/>
          <a:p>
            <a:br>
              <a:rPr lang="en-US" altLang="zh-TW" sz="560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</a:br>
            <a:r>
              <a:rPr lang="zh-TW" altLang="en-US" sz="560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很棒喔</a:t>
            </a:r>
            <a:r>
              <a:rPr lang="en-US" altLang="zh-TW" sz="560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!</a:t>
            </a:r>
            <a:r>
              <a:rPr lang="zh-TW" altLang="en-US" sz="560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下課了。</a:t>
            </a:r>
            <a:br>
              <a:rPr lang="en-US" altLang="zh-TW" sz="560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</a:br>
            <a:endParaRPr lang="zh-TW" altLang="en-US" sz="5600" dirty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70105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5974F56-7D4E-4D52-BCFB-3C70F0EF4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-215271"/>
            <a:ext cx="9309720" cy="2202752"/>
          </a:xfrm>
        </p:spPr>
        <p:txBody>
          <a:bodyPr/>
          <a:lstStyle/>
          <a:p>
            <a:pPr algn="l"/>
            <a:r>
              <a:rPr lang="en-US" altLang="zh-TW" dirty="0"/>
              <a:t>1</a:t>
            </a:r>
            <a:r>
              <a:rPr lang="zh-TW" altLang="en-US" dirty="0"/>
              <a:t>、</a:t>
            </a:r>
            <a:r>
              <a:rPr lang="zh-TW" altLang="en-US" b="1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這本書名是</a:t>
            </a:r>
            <a:r>
              <a:rPr lang="zh-TW" altLang="en-US" b="1" u="wavyHeavy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亞斯的國王新衣</a:t>
            </a:r>
            <a:r>
              <a:rPr lang="zh-TW" altLang="en-US" b="1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。</a:t>
            </a:r>
            <a:endParaRPr lang="zh-TW" altLang="en-US" u="wavy" dirty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0738518C-25CB-45E0-B144-5689C39A5C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076" t="23387" r="50000" b="27589"/>
          <a:stretch/>
        </p:blipFill>
        <p:spPr>
          <a:xfrm>
            <a:off x="1727683" y="1642873"/>
            <a:ext cx="5652629" cy="5206371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D6315375-DC1A-4C36-A899-B3C16901D66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331" t="42225" r="79088" b="48729"/>
          <a:stretch/>
        </p:blipFill>
        <p:spPr>
          <a:xfrm>
            <a:off x="321859" y="3685736"/>
            <a:ext cx="1584176" cy="969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690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5974F56-7D4E-4D52-BCFB-3C70F0EF4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-215271"/>
            <a:ext cx="9309720" cy="2202752"/>
          </a:xfrm>
        </p:spPr>
        <p:txBody>
          <a:bodyPr/>
          <a:lstStyle/>
          <a:p>
            <a:pPr algn="l"/>
            <a:r>
              <a:rPr lang="en-US" altLang="zh-TW" dirty="0"/>
              <a:t>2</a:t>
            </a:r>
            <a:r>
              <a:rPr lang="zh-TW" altLang="en-US" dirty="0"/>
              <a:t>、</a:t>
            </a:r>
            <a:r>
              <a:rPr lang="zh-TW" altLang="en-US" b="1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想一想，什麼是作者</a:t>
            </a:r>
            <a:r>
              <a:rPr lang="en-US" altLang="zh-TW" b="1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??</a:t>
            </a:r>
            <a:endParaRPr lang="zh-TW" altLang="en-US" dirty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0738518C-25CB-45E0-B144-5689C39A5C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076" t="23387" r="50000" b="27589"/>
          <a:stretch/>
        </p:blipFill>
        <p:spPr>
          <a:xfrm>
            <a:off x="1727683" y="1340769"/>
            <a:ext cx="5980629" cy="550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726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5974F56-7D4E-4D52-BCFB-3C70F0EF4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2860" y="2564904"/>
            <a:ext cx="9623412" cy="2202752"/>
          </a:xfrm>
        </p:spPr>
        <p:txBody>
          <a:bodyPr/>
          <a:lstStyle/>
          <a:p>
            <a:pPr algn="l"/>
            <a:r>
              <a:rPr lang="en-US" altLang="zh-TW" dirty="0">
                <a:solidFill>
                  <a:srgbClr val="0070C0"/>
                </a:solidFill>
              </a:rPr>
              <a:t>2</a:t>
            </a:r>
            <a:r>
              <a:rPr lang="zh-TW" altLang="en-US" dirty="0">
                <a:solidFill>
                  <a:srgbClr val="0070C0"/>
                </a:solidFill>
              </a:rPr>
              <a:t>、</a:t>
            </a:r>
            <a:r>
              <a:rPr lang="zh-TW" altLang="en-US" b="1" dirty="0">
                <a:solidFill>
                  <a:srgbClr val="0070C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作者就是寫文章的人及畫圖的人。</a:t>
            </a:r>
            <a:endParaRPr lang="zh-TW" altLang="en-US" dirty="0">
              <a:solidFill>
                <a:srgbClr val="0070C0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17935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5974F56-7D4E-4D52-BCFB-3C70F0EF4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-215271"/>
            <a:ext cx="9309720" cy="2202752"/>
          </a:xfrm>
        </p:spPr>
        <p:txBody>
          <a:bodyPr/>
          <a:lstStyle/>
          <a:p>
            <a:pPr algn="l"/>
            <a:r>
              <a:rPr lang="en-US" altLang="zh-TW" dirty="0"/>
              <a:t>3</a:t>
            </a:r>
            <a:r>
              <a:rPr lang="zh-TW" altLang="zh-TW" dirty="0"/>
              <a:t>、</a:t>
            </a:r>
            <a:r>
              <a:rPr lang="zh-TW" altLang="en-US" b="1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說一說，</a:t>
            </a:r>
            <a:r>
              <a:rPr lang="zh-TW" altLang="en-US" b="1" u="wavyHeavy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亞斯的國王新衣</a:t>
            </a:r>
            <a:r>
              <a:rPr lang="zh-TW" altLang="en-US" b="1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的作者是誰</a:t>
            </a:r>
            <a:r>
              <a:rPr lang="en-US" altLang="zh-TW" b="1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?</a:t>
            </a:r>
            <a:endParaRPr lang="zh-TW" altLang="en-US" dirty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0738518C-25CB-45E0-B144-5689C39A5C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076" t="23387" r="50000" b="27589"/>
          <a:stretch/>
        </p:blipFill>
        <p:spPr>
          <a:xfrm>
            <a:off x="1763688" y="1349524"/>
            <a:ext cx="5980629" cy="550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973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5974F56-7D4E-4D52-BCFB-3C70F0EF4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-215271"/>
            <a:ext cx="9309720" cy="2202752"/>
          </a:xfrm>
        </p:spPr>
        <p:txBody>
          <a:bodyPr/>
          <a:lstStyle/>
          <a:p>
            <a:pPr algn="l"/>
            <a:r>
              <a:rPr lang="en-US" altLang="zh-TW" b="1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4</a:t>
            </a:r>
            <a:r>
              <a:rPr lang="zh-TW" altLang="en-US" b="1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、說一說，</a:t>
            </a:r>
            <a:r>
              <a:rPr lang="zh-TW" altLang="en-US" b="1" u="wavyHeavy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亞斯的國王新衣</a:t>
            </a:r>
            <a:r>
              <a:rPr lang="zh-TW" altLang="en-US" b="1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的圖畫的作者是誰</a:t>
            </a:r>
            <a:r>
              <a:rPr lang="en-US" altLang="zh-TW" b="1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?</a:t>
            </a:r>
            <a:endParaRPr lang="zh-TW" altLang="en-US" dirty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0738518C-25CB-45E0-B144-5689C39A5C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076" t="23387" r="50000" b="27589"/>
          <a:stretch/>
        </p:blipFill>
        <p:spPr>
          <a:xfrm>
            <a:off x="1727683" y="1628799"/>
            <a:ext cx="5980629" cy="5220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134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5974F56-7D4E-4D52-BCFB-3C70F0EF4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-215271"/>
            <a:ext cx="9309720" cy="2202752"/>
          </a:xfrm>
        </p:spPr>
        <p:txBody>
          <a:bodyPr/>
          <a:lstStyle/>
          <a:p>
            <a:pPr algn="l"/>
            <a:r>
              <a:rPr lang="zh-TW" altLang="en-US" b="1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這是</a:t>
            </a:r>
            <a:r>
              <a:rPr lang="zh-TW" altLang="en-US" b="1" u="wavyHeavy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亞斯的國王新衣</a:t>
            </a:r>
            <a:r>
              <a:rPr lang="zh-TW" altLang="en-US" b="1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的文章作者與</a:t>
            </a:r>
            <a:br>
              <a:rPr lang="en-US" altLang="zh-TW" b="1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</a:br>
            <a:r>
              <a:rPr lang="zh-TW" altLang="en-US" b="1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圖畫的作者。</a:t>
            </a:r>
            <a:endParaRPr lang="zh-TW" altLang="en-US" dirty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0738518C-25CB-45E0-B144-5689C39A5C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076" t="23387" r="50000" b="27589"/>
          <a:stretch/>
        </p:blipFill>
        <p:spPr>
          <a:xfrm>
            <a:off x="1727683" y="1628799"/>
            <a:ext cx="5980629" cy="5220445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88E944EC-01A7-4FBE-BE40-9B573FF7F4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431" t="54825" r="78988" b="36129"/>
          <a:stretch/>
        </p:blipFill>
        <p:spPr>
          <a:xfrm>
            <a:off x="340909" y="4981136"/>
            <a:ext cx="1584176" cy="969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213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5974F56-7D4E-4D52-BCFB-3C70F0EF4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-215271"/>
            <a:ext cx="9309720" cy="2202752"/>
          </a:xfrm>
        </p:spPr>
        <p:txBody>
          <a:bodyPr/>
          <a:lstStyle/>
          <a:p>
            <a:pPr algn="l"/>
            <a:r>
              <a:rPr lang="en-US" altLang="zh-TW" b="1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5</a:t>
            </a:r>
            <a:r>
              <a:rPr lang="zh-TW" altLang="en-US" b="1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、請從書名跟書的封面，並仔細觀察圖片，你有想到什麼故事嗎</a:t>
            </a:r>
            <a:r>
              <a:rPr lang="en-US" altLang="zh-TW" b="1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?</a:t>
            </a:r>
            <a:endParaRPr lang="zh-TW" altLang="en-US" dirty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0738518C-25CB-45E0-B144-5689C39A5C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691" t="23667" r="50080" b="27309"/>
          <a:stretch/>
        </p:blipFill>
        <p:spPr>
          <a:xfrm>
            <a:off x="467545" y="1628799"/>
            <a:ext cx="7240768" cy="5220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655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6334</TotalTime>
  <Words>397</Words>
  <Application>Microsoft Office PowerPoint</Application>
  <PresentationFormat>如螢幕大小 (4:3)</PresentationFormat>
  <Paragraphs>30</Paragraphs>
  <Slides>21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7" baseType="lpstr">
      <vt:lpstr>書法中楷（注音一）</vt:lpstr>
      <vt:lpstr>書法中楷（破音二）</vt:lpstr>
      <vt:lpstr>新細明體</vt:lpstr>
      <vt:lpstr>Arial</vt:lpstr>
      <vt:lpstr>Calibri</vt:lpstr>
      <vt:lpstr>預設簡報設計</vt:lpstr>
      <vt:lpstr>PowerPoint 簡報</vt:lpstr>
      <vt:lpstr>1、請問109頁請問這本書名是什麼?</vt:lpstr>
      <vt:lpstr>1、這本書名是亞斯的國王新衣。</vt:lpstr>
      <vt:lpstr>2、想一想，什麼是作者??</vt:lpstr>
      <vt:lpstr>2、作者就是寫文章的人及畫圖的人。</vt:lpstr>
      <vt:lpstr>3、說一說，亞斯的國王新衣的作者是誰?</vt:lpstr>
      <vt:lpstr>4、說一說，亞斯的國王新衣的圖畫的作者是誰?</vt:lpstr>
      <vt:lpstr>這是亞斯的國王新衣的文章作者與 圖畫的作者。</vt:lpstr>
      <vt:lpstr>5、請從書名跟書的封面，並仔細觀察圖片，你有想到什麼故事嗎?</vt:lpstr>
      <vt:lpstr>5、老師從圖片中發現國王沒有穿衣服在遊行，而聯想到的是國王的新衣這個故事，你呢?</vt:lpstr>
      <vt:lpstr>(二)、請觀察影片後，再回答問題:   《烤箱讀書會~ 亞斯的國王新衣》https://youtu.be/MaAZhpv-3Qk  </vt:lpstr>
      <vt:lpstr>1、說說看，你覺得這本書最精彩的內容是什麼?</vt:lpstr>
      <vt:lpstr>2、說說看，你看完這本書印象最深刻的內容是什麼? </vt:lpstr>
      <vt:lpstr>3、說說看，這本書內你最喜愛的角色是誰?為什麼呢?</vt:lpstr>
      <vt:lpstr>4、說說看，這本書內你最喜愛的插圖是什麼? 為什麼呢?</vt:lpstr>
      <vt:lpstr>5、說說看，你看完這本書後，你從中學到什麼呢?</vt:lpstr>
      <vt:lpstr>(三)、你知道如何介紹一本書嗎?</vt:lpstr>
      <vt:lpstr>(三)、了解介紹一本書步驟:</vt:lpstr>
      <vt:lpstr>(四)、請你拿一本書，依照步驟試試示範介紹給家人認識。</vt:lpstr>
      <vt:lpstr>PowerPoint 簡報</vt:lpstr>
      <vt:lpstr> 很棒喔!下課了。 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ilc</cp:lastModifiedBy>
  <cp:revision>712</cp:revision>
  <dcterms:created xsi:type="dcterms:W3CDTF">2014-04-30T03:23:07Z</dcterms:created>
  <dcterms:modified xsi:type="dcterms:W3CDTF">2021-06-20T13:30:50Z</dcterms:modified>
</cp:coreProperties>
</file>