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30" r:id="rId2"/>
    <p:sldId id="731" r:id="rId3"/>
    <p:sldId id="742" r:id="rId4"/>
    <p:sldId id="744" r:id="rId5"/>
    <p:sldId id="752" r:id="rId6"/>
    <p:sldId id="756" r:id="rId7"/>
    <p:sldId id="753" r:id="rId8"/>
    <p:sldId id="757" r:id="rId9"/>
    <p:sldId id="754" r:id="rId10"/>
    <p:sldId id="758" r:id="rId11"/>
    <p:sldId id="755" r:id="rId12"/>
    <p:sldId id="743" r:id="rId13"/>
    <p:sldId id="759" r:id="rId14"/>
    <p:sldId id="745" r:id="rId15"/>
    <p:sldId id="760" r:id="rId16"/>
    <p:sldId id="741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9F3F5"/>
    <a:srgbClr val="E8F4F6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353" autoAdjust="0"/>
  </p:normalViewPr>
  <p:slideViewPr>
    <p:cSldViewPr>
      <p:cViewPr varScale="1">
        <p:scale>
          <a:sx n="68" d="100"/>
          <a:sy n="68" d="100"/>
        </p:scale>
        <p:origin x="9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A8yugpUT0L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0"/>
            <a:ext cx="946261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205038"/>
            <a:ext cx="807524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國語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統整活動四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2E84219-BF4A-4172-90D8-9B7D2CFAA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46" y="4491464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課本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108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99" y="260648"/>
            <a:ext cx="8435280" cy="1426170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、想一想、說一說，專名號和書名號什麼時候會出現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 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D3169B9-E6CE-499C-BCA4-BF22F437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0" t="13583" r="9050" b="54202"/>
          <a:stretch/>
        </p:blipFill>
        <p:spPr>
          <a:xfrm>
            <a:off x="-81243" y="4713903"/>
            <a:ext cx="1412884" cy="214409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0513A1C-008F-4C3F-B185-DBB1DFAB5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82" t="44489" r="10575" b="25684"/>
          <a:stretch/>
        </p:blipFill>
        <p:spPr>
          <a:xfrm>
            <a:off x="8047781" y="4846678"/>
            <a:ext cx="1204473" cy="2011322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15D39FFC-191A-4C15-811C-4DA7091E3790}"/>
              </a:ext>
            </a:extLst>
          </p:cNvPr>
          <p:cNvSpPr txBox="1">
            <a:spLocks/>
          </p:cNvSpPr>
          <p:nvPr/>
        </p:nvSpPr>
        <p:spPr bwMode="auto">
          <a:xfrm>
            <a:off x="816974" y="3456434"/>
            <a:ext cx="8435280" cy="14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kern="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專名號</a:t>
            </a:r>
            <a:r>
              <a:rPr lang="zh-TW" altLang="en-US" kern="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主要標注</a:t>
            </a:r>
            <a:r>
              <a:rPr lang="en-US" altLang="zh-TW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地點、人物名字、山河名字、機構名字、國家名字</a:t>
            </a:r>
            <a:r>
              <a:rPr lang="en-US" altLang="zh-TW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……</a:t>
            </a:r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等。</a:t>
            </a:r>
            <a:endParaRPr lang="en-US" altLang="zh-TW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l"/>
            <a:endParaRPr lang="en-US" altLang="zh-TW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l"/>
            <a:r>
              <a:rPr lang="zh-TW" altLang="en-US" kern="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書名號</a:t>
            </a:r>
            <a:r>
              <a:rPr lang="zh-TW" altLang="en-US" kern="0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則標注圖書名、戲劇名、歌曲、詩歌</a:t>
            </a:r>
            <a:r>
              <a:rPr lang="en-US" altLang="zh-TW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……</a:t>
            </a:r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等。</a:t>
            </a:r>
          </a:p>
        </p:txBody>
      </p:sp>
    </p:spTree>
    <p:extLst>
      <p:ext uri="{BB962C8B-B14F-4D97-AF65-F5344CB8AC3E}">
        <p14:creationId xmlns:p14="http://schemas.microsoft.com/office/powerpoint/2010/main" val="116793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210742"/>
            <a:ext cx="8435280" cy="1426170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、找一找課本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11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12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課課文專名號和書名號在哪裡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 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專名號請用紅筆圈請起來，書名號請用藍筆圈請起來。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D3169B9-E6CE-499C-BCA4-BF22F437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0" t="13583" r="9050" b="54202"/>
          <a:stretch/>
        </p:blipFill>
        <p:spPr>
          <a:xfrm>
            <a:off x="2025824" y="3717032"/>
            <a:ext cx="1982292" cy="300819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0513A1C-008F-4C3F-B185-DBB1DFAB5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82" t="44489" r="10575" b="25684"/>
          <a:stretch/>
        </p:blipFill>
        <p:spPr>
          <a:xfrm>
            <a:off x="5364087" y="3429000"/>
            <a:ext cx="1973933" cy="32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0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14" y="624743"/>
            <a:ext cx="8892480" cy="1008112"/>
          </a:xfrm>
        </p:spPr>
        <p:txBody>
          <a:bodyPr/>
          <a:lstStyle/>
          <a:p>
            <a:pPr algn="l"/>
            <a:r>
              <a:rPr lang="en-US" altLang="zh-TW" dirty="0">
                <a:solidFill>
                  <a:srgbClr val="FF0000"/>
                </a:solidFill>
              </a:rPr>
              <a:t>7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類題想一想，說一說，專名號和書名號在哪裡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zh-TW" altLang="en-US" dirty="0"/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18613E-E40C-430C-8214-16408C05B38D}"/>
              </a:ext>
            </a:extLst>
          </p:cNvPr>
          <p:cNvSpPr/>
          <p:nvPr/>
        </p:nvSpPr>
        <p:spPr>
          <a:xfrm>
            <a:off x="395536" y="21328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36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、看完哈利波特這部電影後，我好想像</a:t>
            </a:r>
            <a:endParaRPr lang="en-US" altLang="zh-TW" sz="36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en-US" altLang="zh-TW" sz="36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</a:t>
            </a:r>
            <a:r>
              <a:rPr lang="zh-TW" altLang="en-US" sz="36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哈利波特一樣會魔法。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7C06067-10E4-4DBD-89D1-2CC64C3BAF0C}"/>
              </a:ext>
            </a:extLst>
          </p:cNvPr>
          <p:cNvSpPr/>
          <p:nvPr/>
        </p:nvSpPr>
        <p:spPr>
          <a:xfrm>
            <a:off x="377882" y="3803649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36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、安徒生寫的醜小鴨是家喻戶曉童話故</a:t>
            </a:r>
            <a:endParaRPr lang="en-US" altLang="zh-TW" sz="36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en-US" altLang="zh-TW" sz="36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</a:t>
            </a:r>
            <a:r>
              <a:rPr lang="zh-TW" altLang="en-US" sz="36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事。</a:t>
            </a:r>
            <a:b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3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0B44024-87FE-46B6-B0C0-AF128122164D}"/>
              </a:ext>
            </a:extLst>
          </p:cNvPr>
          <p:cNvSpPr/>
          <p:nvPr/>
        </p:nvSpPr>
        <p:spPr>
          <a:xfrm>
            <a:off x="395536" y="5557975"/>
            <a:ext cx="7975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36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、思想起這首歌是著名的臺灣民謠。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9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68" y="383461"/>
            <a:ext cx="8964488" cy="2232248"/>
          </a:xfrm>
        </p:spPr>
        <p:txBody>
          <a:bodyPr/>
          <a:lstStyle/>
          <a:p>
            <a:pPr algn="l"/>
            <a:r>
              <a:rPr lang="en-US" altLang="zh-TW" dirty="0">
                <a:solidFill>
                  <a:srgbClr val="FF0000"/>
                </a:solidFill>
              </a:rPr>
              <a:t>7</a:t>
            </a:r>
            <a:r>
              <a:rPr lang="zh-TW" altLang="en-US" dirty="0">
                <a:solidFill>
                  <a:srgbClr val="FF0000"/>
                </a:solidFill>
              </a:rPr>
              <a:t>、類題想一想，說一說，專名號和書名號在哪裡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                </a:t>
            </a:r>
            <a:r>
              <a:rPr lang="zh-TW" altLang="en-US" dirty="0">
                <a:solidFill>
                  <a:srgbClr val="0070C0"/>
                </a:solidFill>
              </a:rPr>
              <a:t>答案</a:t>
            </a:r>
            <a:r>
              <a:rPr lang="en-US" altLang="zh-TW" dirty="0">
                <a:solidFill>
                  <a:srgbClr val="0070C0"/>
                </a:solidFill>
              </a:rPr>
              <a:t>:</a:t>
            </a:r>
            <a:r>
              <a:rPr lang="zh-TW" altLang="en-US" dirty="0">
                <a:solidFill>
                  <a:srgbClr val="0070C0"/>
                </a:solidFill>
              </a:rPr>
              <a:t>你都對了嗎</a:t>
            </a:r>
            <a:r>
              <a:rPr lang="en-US" altLang="zh-TW" dirty="0">
                <a:solidFill>
                  <a:srgbClr val="0070C0"/>
                </a:solidFill>
              </a:rPr>
              <a:t>?</a:t>
            </a:r>
            <a:br>
              <a:rPr lang="en-US" altLang="zh-TW" dirty="0"/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D5713C8-947E-43D1-9EFA-5904AF8FADCC}"/>
              </a:ext>
            </a:extLst>
          </p:cNvPr>
          <p:cNvSpPr/>
          <p:nvPr/>
        </p:nvSpPr>
        <p:spPr>
          <a:xfrm>
            <a:off x="179512" y="2602883"/>
            <a:ext cx="878497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400" kern="100" dirty="0">
                <a:solidFill>
                  <a:srgbClr val="0070C0"/>
                </a:solidFill>
                <a:latin typeface="書法中楷（注音一）" panose="02010609010101010101"/>
                <a:ea typeface="新細明體" panose="02020500000000000000" pitchFamily="18" charset="-120"/>
                <a:cs typeface="Times New Roman" panose="02020603050405020304" pitchFamily="18" charset="0"/>
              </a:rPr>
              <a:t>(1)</a:t>
            </a:r>
            <a:r>
              <a:rPr lang="zh-TW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、看完</a:t>
            </a:r>
            <a:r>
              <a:rPr lang="zh-TW" altLang="zh-TW" sz="4400" u="wavy" kern="100" dirty="0">
                <a:solidFill>
                  <a:srgbClr val="FF000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哈利波特</a:t>
            </a:r>
            <a:r>
              <a:rPr lang="zh-TW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這部電影後，我</a:t>
            </a:r>
            <a:endParaRPr lang="en-US" altLang="zh-TW" sz="4400" kern="100" dirty="0">
              <a:solidFill>
                <a:srgbClr val="0070C0"/>
              </a:solidFill>
              <a:latin typeface="Calibri" panose="020F0502020204030204" pitchFamily="34" charset="0"/>
              <a:ea typeface="書法中楷（注音一）" panose="02010609010101010101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          </a:t>
            </a:r>
            <a:r>
              <a:rPr lang="zh-TW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好想像</a:t>
            </a:r>
            <a:r>
              <a:rPr lang="zh-TW" altLang="zh-TW" sz="4400" u="sng" kern="100" dirty="0">
                <a:solidFill>
                  <a:srgbClr val="FF000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哈利波特</a:t>
            </a:r>
            <a:r>
              <a:rPr lang="zh-TW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一樣會魔法。</a:t>
            </a:r>
            <a:endParaRPr lang="zh-TW" altLang="zh-TW" sz="40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267A5C-6238-410D-A5F8-8D72C9919DC7}"/>
              </a:ext>
            </a:extLst>
          </p:cNvPr>
          <p:cNvSpPr/>
          <p:nvPr/>
        </p:nvSpPr>
        <p:spPr>
          <a:xfrm>
            <a:off x="154004" y="4175209"/>
            <a:ext cx="878497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400" kern="100" dirty="0">
                <a:solidFill>
                  <a:srgbClr val="0070C0"/>
                </a:solidFill>
                <a:latin typeface="書法中楷（注音一）" panose="02010609010101010101"/>
                <a:ea typeface="新細明體" panose="02020500000000000000" pitchFamily="18" charset="-120"/>
                <a:cs typeface="Times New Roman" panose="02020603050405020304" pitchFamily="18" charset="0"/>
              </a:rPr>
              <a:t>(2)</a:t>
            </a:r>
            <a:r>
              <a:rPr lang="zh-TW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、</a:t>
            </a:r>
            <a:r>
              <a:rPr lang="zh-TW" altLang="zh-TW" sz="4400" u="sng" kern="100" dirty="0">
                <a:solidFill>
                  <a:srgbClr val="FF000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安徒生</a:t>
            </a:r>
            <a:r>
              <a:rPr lang="zh-TW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寫的</a:t>
            </a:r>
            <a:r>
              <a:rPr lang="zh-TW" altLang="zh-TW" sz="4400" u="wavy" kern="100" dirty="0">
                <a:solidFill>
                  <a:srgbClr val="FF000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醜小鴨</a:t>
            </a:r>
            <a:r>
              <a:rPr lang="zh-TW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是家喻戶曉</a:t>
            </a:r>
            <a:endParaRPr lang="en-US" altLang="zh-TW" sz="4400" kern="100" dirty="0">
              <a:solidFill>
                <a:srgbClr val="0070C0"/>
              </a:solidFill>
              <a:latin typeface="Calibri" panose="020F0502020204030204" pitchFamily="34" charset="0"/>
              <a:ea typeface="書法中楷（注音一）" panose="02010609010101010101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          </a:t>
            </a:r>
            <a:r>
              <a:rPr lang="zh-TW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童話故事。</a:t>
            </a:r>
            <a:endParaRPr lang="zh-TW" altLang="zh-TW" sz="40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ECD37E-14AD-46E9-BDD5-13554815427C}"/>
              </a:ext>
            </a:extLst>
          </p:cNvPr>
          <p:cNvSpPr/>
          <p:nvPr/>
        </p:nvSpPr>
        <p:spPr>
          <a:xfrm>
            <a:off x="154004" y="5549944"/>
            <a:ext cx="878497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400" kern="100" dirty="0">
                <a:solidFill>
                  <a:srgbClr val="0070C0"/>
                </a:solidFill>
                <a:latin typeface="書法中楷（注音一）" panose="02010609010101010101"/>
                <a:ea typeface="新細明體" panose="02020500000000000000" pitchFamily="18" charset="-120"/>
                <a:cs typeface="Times New Roman" panose="02020603050405020304" pitchFamily="18" charset="0"/>
              </a:rPr>
              <a:t>(3)</a:t>
            </a:r>
            <a:r>
              <a:rPr lang="zh-TW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、</a:t>
            </a:r>
            <a:r>
              <a:rPr lang="zh-TW" altLang="zh-TW" sz="4400" u="wavy" kern="100" dirty="0">
                <a:solidFill>
                  <a:srgbClr val="FF000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思想起</a:t>
            </a:r>
            <a:r>
              <a:rPr lang="zh-TW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這首歌是著名的</a:t>
            </a:r>
            <a:r>
              <a:rPr lang="zh-TW" altLang="zh-TW" sz="4400" u="sng" kern="100" dirty="0">
                <a:solidFill>
                  <a:srgbClr val="FF000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臺灣</a:t>
            </a:r>
            <a:r>
              <a:rPr lang="zh-TW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民</a:t>
            </a:r>
            <a:endParaRPr lang="en-US" altLang="zh-TW" sz="4400" kern="100" dirty="0">
              <a:solidFill>
                <a:srgbClr val="0070C0"/>
              </a:solidFill>
              <a:latin typeface="Calibri" panose="020F0502020204030204" pitchFamily="34" charset="0"/>
              <a:ea typeface="書法中楷（注音一）" panose="02010609010101010101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          </a:t>
            </a:r>
            <a:r>
              <a:rPr lang="zh-TW" altLang="zh-TW" sz="4400" kern="100" dirty="0">
                <a:solidFill>
                  <a:srgbClr val="0070C0"/>
                </a:solidFill>
                <a:latin typeface="Calibri" panose="020F0502020204030204" pitchFamily="34" charset="0"/>
                <a:ea typeface="書法中楷（注音一）" panose="02010609010101010101"/>
                <a:cs typeface="Times New Roman" panose="02020603050405020304" pitchFamily="18" charset="0"/>
              </a:rPr>
              <a:t>謠。</a:t>
            </a:r>
            <a:endParaRPr lang="zh-TW" altLang="zh-TW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9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764" y="2060848"/>
            <a:ext cx="4248472" cy="2202752"/>
          </a:xfrm>
        </p:spPr>
        <p:txBody>
          <a:bodyPr/>
          <a:lstStyle/>
          <a:p>
            <a:pPr algn="just"/>
            <a:r>
              <a:rPr lang="zh-TW" altLang="en-US" dirty="0"/>
              <a:t>書寫習作</a:t>
            </a:r>
            <a:r>
              <a:rPr lang="en-US" altLang="zh-TW" dirty="0"/>
              <a:t>93</a:t>
            </a:r>
            <a:r>
              <a:rPr lang="zh-TW" altLang="en-US" dirty="0"/>
              <a:t>頁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781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319" y="53627"/>
            <a:ext cx="8435280" cy="1426170"/>
          </a:xfrm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請再念一念，朗讀課本的口訣。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F09B0F2-6491-488E-AE9B-ED059C1F4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27" t="14983" r="22079" b="52833"/>
          <a:stretch/>
        </p:blipFill>
        <p:spPr>
          <a:xfrm>
            <a:off x="303853" y="1479797"/>
            <a:ext cx="4248472" cy="537820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F4E8B6B-D1A9-4E5F-8F0C-28360E89F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57" t="45830" r="22263" b="21987"/>
          <a:stretch/>
        </p:blipFill>
        <p:spPr>
          <a:xfrm>
            <a:off x="4788024" y="1307232"/>
            <a:ext cx="4355976" cy="551966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D3169B9-E6CE-499C-BCA4-BF22F4375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50" t="13583" r="9050" b="54202"/>
          <a:stretch/>
        </p:blipFill>
        <p:spPr>
          <a:xfrm>
            <a:off x="68154" y="1307232"/>
            <a:ext cx="1072462" cy="154166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0513A1C-008F-4C3F-B185-DBB1DFAB5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82" t="44489" r="10575" b="25684"/>
          <a:stretch/>
        </p:blipFill>
        <p:spPr>
          <a:xfrm>
            <a:off x="4671798" y="1352617"/>
            <a:ext cx="980322" cy="16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6E66B-F5AB-4187-A050-C9B4E556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77" y="0"/>
            <a:ext cx="9486721" cy="2736304"/>
          </a:xfrm>
        </p:spPr>
        <p:txBody>
          <a:bodyPr/>
          <a:lstStyle/>
          <a:p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很棒喔</a:t>
            </a:r>
            <a: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r>
              <a:rPr lang="zh-TW" altLang="en-US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  <a:br>
              <a:rPr lang="en-US" altLang="zh-TW" sz="5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5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CB37815-A583-4380-8FCC-53C3F9293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0" t="13583" r="9050" b="54202"/>
          <a:stretch/>
        </p:blipFill>
        <p:spPr>
          <a:xfrm>
            <a:off x="1547664" y="3183480"/>
            <a:ext cx="2448272" cy="351939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02AB757-AA31-4D04-B2FB-3CDBB98BD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0" t="45385" r="10161" b="24788"/>
          <a:stretch/>
        </p:blipFill>
        <p:spPr>
          <a:xfrm>
            <a:off x="4646240" y="3313912"/>
            <a:ext cx="2232248" cy="32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0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40" y="980728"/>
            <a:ext cx="8686800" cy="2202752"/>
          </a:xfrm>
        </p:spPr>
        <p:txBody>
          <a:bodyPr/>
          <a:lstStyle/>
          <a:p>
            <a:pPr algn="l"/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、認識標點符號─專名號和書名號，請先觀看影片，再回答問題</a:t>
            </a:r>
            <a:r>
              <a:rPr lang="en-US" altLang="zh-TW" dirty="0"/>
              <a:t>: </a:t>
            </a:r>
            <a:r>
              <a:rPr lang="en-US" altLang="zh-TW" dirty="0">
                <a:hlinkClick r:id="rId2"/>
              </a:rPr>
              <a:t>https://youtu.be/A8yugpUT0Lo</a:t>
            </a:r>
            <a:r>
              <a:rPr lang="zh-TW" altLang="en-US" dirty="0"/>
              <a:t>。</a:t>
            </a:r>
            <a:br>
              <a:rPr lang="en-US" altLang="zh-TW" dirty="0"/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EEDF7AD-A141-4F7B-B83F-9D54522AC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50" t="13583" r="9050" b="54202"/>
          <a:stretch/>
        </p:blipFill>
        <p:spPr>
          <a:xfrm>
            <a:off x="1547664" y="3183480"/>
            <a:ext cx="2448272" cy="351939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87AADDC-DB54-4B53-A301-AECF04663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50" t="45385" r="10161" b="24788"/>
          <a:stretch/>
        </p:blipFill>
        <p:spPr>
          <a:xfrm>
            <a:off x="4646240" y="3313912"/>
            <a:ext cx="2232248" cy="32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9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202752"/>
          </a:xfrm>
        </p:spPr>
        <p:txBody>
          <a:bodyPr/>
          <a:lstStyle/>
          <a:p>
            <a:pPr algn="l"/>
            <a:r>
              <a:rPr lang="en-US" altLang="zh-TW" dirty="0"/>
              <a:t>1</a:t>
            </a:r>
            <a:r>
              <a:rPr lang="zh-TW" altLang="en-US" dirty="0"/>
              <a:t>、請打開課本</a:t>
            </a:r>
            <a:r>
              <a:rPr lang="en-US" altLang="zh-TW" dirty="0"/>
              <a:t>108</a:t>
            </a:r>
            <a:r>
              <a:rPr lang="zh-TW" altLang="en-US" dirty="0"/>
              <a:t>頁，先觀察和分辨專名號和書名號在外形與用法上的不同。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F1116C3-2070-4F27-BEDB-91FBF8CBB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0" t="13583" r="9050" b="54202"/>
          <a:stretch/>
        </p:blipFill>
        <p:spPr>
          <a:xfrm>
            <a:off x="1547664" y="3183480"/>
            <a:ext cx="2448272" cy="351939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802F42E-8A7E-4765-9D75-93C8D75A8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0" t="45385" r="10161" b="24788"/>
          <a:stretch/>
        </p:blipFill>
        <p:spPr>
          <a:xfrm>
            <a:off x="4572000" y="3415745"/>
            <a:ext cx="2232248" cy="32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26170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、念一念，朗讀課本的口訣。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F09B0F2-6491-488E-AE9B-ED059C1F4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27" t="14983" r="22079" b="52833"/>
          <a:stretch/>
        </p:blipFill>
        <p:spPr>
          <a:xfrm>
            <a:off x="303853" y="1479797"/>
            <a:ext cx="4248472" cy="537820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F4E8B6B-D1A9-4E5F-8F0C-28360E89F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57" t="45830" r="22263" b="21987"/>
          <a:stretch/>
        </p:blipFill>
        <p:spPr>
          <a:xfrm>
            <a:off x="4788024" y="1307232"/>
            <a:ext cx="4355976" cy="551966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D3169B9-E6CE-499C-BCA4-BF22F4375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50" t="13583" r="9050" b="54202"/>
          <a:stretch/>
        </p:blipFill>
        <p:spPr>
          <a:xfrm>
            <a:off x="68154" y="1307232"/>
            <a:ext cx="1072462" cy="154166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0513A1C-008F-4C3F-B185-DBB1DFAB5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82" t="44489" r="10575" b="25684"/>
          <a:stretch/>
        </p:blipFill>
        <p:spPr>
          <a:xfrm>
            <a:off x="4671798" y="1352617"/>
            <a:ext cx="980322" cy="16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20" y="1210742"/>
            <a:ext cx="8435280" cy="1426170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、說一說，專名號和書名號長什麼樣子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D3169B9-E6CE-499C-BCA4-BF22F437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0" t="13583" r="9050" b="54202"/>
          <a:stretch/>
        </p:blipFill>
        <p:spPr>
          <a:xfrm>
            <a:off x="2483768" y="2924118"/>
            <a:ext cx="2592288" cy="393388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0513A1C-008F-4C3F-B185-DBB1DFAB5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82" t="44489" r="10575" b="25684"/>
          <a:stretch/>
        </p:blipFill>
        <p:spPr>
          <a:xfrm>
            <a:off x="5364087" y="2636912"/>
            <a:ext cx="2448272" cy="40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35224"/>
            <a:ext cx="8435280" cy="1426170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、說一說，專名號和書名號長什麼樣子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D3169B9-E6CE-499C-BCA4-BF22F437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0" t="13583" r="9050" b="54202"/>
          <a:stretch/>
        </p:blipFill>
        <p:spPr>
          <a:xfrm>
            <a:off x="-28178" y="3969357"/>
            <a:ext cx="1927434" cy="292494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0513A1C-008F-4C3F-B185-DBB1DFAB5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82" t="44489" r="10575" b="25684"/>
          <a:stretch/>
        </p:blipFill>
        <p:spPr>
          <a:xfrm>
            <a:off x="7882382" y="4738625"/>
            <a:ext cx="1250530" cy="2088232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25EA8B12-8BA1-49D5-9254-5CC21686F12A}"/>
              </a:ext>
            </a:extLst>
          </p:cNvPr>
          <p:cNvSpPr txBox="1">
            <a:spLocks/>
          </p:cNvSpPr>
          <p:nvPr/>
        </p:nvSpPr>
        <p:spPr bwMode="auto">
          <a:xfrm>
            <a:off x="1331640" y="2990368"/>
            <a:ext cx="8435280" cy="14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答案</a:t>
            </a:r>
            <a:r>
              <a:rPr lang="en-US" altLang="zh-TW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algn="l"/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專名號外形直直的。</a:t>
            </a:r>
            <a:endParaRPr lang="en-US" altLang="zh-TW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l"/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endParaRPr lang="en-US" altLang="zh-TW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l"/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書名號外形彎彎曲曲的。</a:t>
            </a:r>
          </a:p>
        </p:txBody>
      </p:sp>
    </p:spTree>
    <p:extLst>
      <p:ext uri="{BB962C8B-B14F-4D97-AF65-F5344CB8AC3E}">
        <p14:creationId xmlns:p14="http://schemas.microsoft.com/office/powerpoint/2010/main" val="31836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210742"/>
            <a:ext cx="8435280" cy="1426170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、說一說，專名號和書名號放在名字的哪裡呢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D3169B9-E6CE-499C-BCA4-BF22F437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0" t="13583" r="9050" b="54202"/>
          <a:stretch/>
        </p:blipFill>
        <p:spPr>
          <a:xfrm>
            <a:off x="2025824" y="2791344"/>
            <a:ext cx="2592288" cy="393388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0513A1C-008F-4C3F-B185-DBB1DFAB5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82" t="44489" r="10575" b="25684"/>
          <a:stretch/>
        </p:blipFill>
        <p:spPr>
          <a:xfrm>
            <a:off x="5364087" y="2636912"/>
            <a:ext cx="2448272" cy="40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3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13271"/>
            <a:ext cx="8435280" cy="1426170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、說一說，專名號和書名號放在名字的哪裡呢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D3169B9-E6CE-499C-BCA4-BF22F437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0" t="13583" r="9050" b="54202"/>
          <a:stretch/>
        </p:blipFill>
        <p:spPr>
          <a:xfrm>
            <a:off x="-9500" y="4641895"/>
            <a:ext cx="1460335" cy="221610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0513A1C-008F-4C3F-B185-DBB1DFAB5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82" t="44489" r="10575" b="25684"/>
          <a:stretch/>
        </p:blipFill>
        <p:spPr>
          <a:xfrm flipH="1">
            <a:off x="8032502" y="4915143"/>
            <a:ext cx="1111498" cy="1856065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167A9FD6-D9BD-4894-B7E1-8B000215EBD3}"/>
              </a:ext>
            </a:extLst>
          </p:cNvPr>
          <p:cNvSpPr txBox="1">
            <a:spLocks/>
          </p:cNvSpPr>
          <p:nvPr/>
        </p:nvSpPr>
        <p:spPr bwMode="auto">
          <a:xfrm>
            <a:off x="1115616" y="3363365"/>
            <a:ext cx="8435280" cy="14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      答案</a:t>
            </a:r>
            <a:r>
              <a:rPr lang="en-US" altLang="zh-TW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algn="l"/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專名號放在名字的左邊。</a:t>
            </a:r>
            <a:endParaRPr lang="en-US" altLang="zh-TW" kern="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l"/>
            <a:r>
              <a:rPr lang="zh-TW" altLang="en-US" kern="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書名號放在書名的左邊。</a:t>
            </a:r>
          </a:p>
        </p:txBody>
      </p:sp>
    </p:spTree>
    <p:extLst>
      <p:ext uri="{BB962C8B-B14F-4D97-AF65-F5344CB8AC3E}">
        <p14:creationId xmlns:p14="http://schemas.microsoft.com/office/powerpoint/2010/main" val="32034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210742"/>
            <a:ext cx="8435280" cy="1426170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、想一想、說一說，專名號和書名號什麼時候會出現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 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D3169B9-E6CE-499C-BCA4-BF22F437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50" t="13583" r="9050" b="54202"/>
          <a:stretch/>
        </p:blipFill>
        <p:spPr>
          <a:xfrm>
            <a:off x="2025824" y="2791344"/>
            <a:ext cx="2592288" cy="393388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0513A1C-008F-4C3F-B185-DBB1DFAB5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82" t="44489" r="10575" b="25684"/>
          <a:stretch/>
        </p:blipFill>
        <p:spPr>
          <a:xfrm>
            <a:off x="5364087" y="2636912"/>
            <a:ext cx="2448272" cy="40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74005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6274</TotalTime>
  <Words>445</Words>
  <Application>Microsoft Office PowerPoint</Application>
  <PresentationFormat>如螢幕大小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書法中楷（注音一）</vt:lpstr>
      <vt:lpstr>書法中楷（破音二）</vt:lpstr>
      <vt:lpstr>新細明體</vt:lpstr>
      <vt:lpstr>Arial</vt:lpstr>
      <vt:lpstr>Calibri</vt:lpstr>
      <vt:lpstr>Times New Roman</vt:lpstr>
      <vt:lpstr>預設簡報設計</vt:lpstr>
      <vt:lpstr>PowerPoint 簡報</vt:lpstr>
      <vt:lpstr>(一)、認識標點符號─專名號和書名號，請先觀看影片，再回答問題: https://youtu.be/A8yugpUT0Lo。 </vt:lpstr>
      <vt:lpstr>1、請打開課本108頁，先觀察和分辨專名號和書名號在外形與用法上的不同。</vt:lpstr>
      <vt:lpstr>2、念一念，朗讀課本的口訣。</vt:lpstr>
      <vt:lpstr>3、說一說，專名號和書名號長什麼樣子?</vt:lpstr>
      <vt:lpstr>3、說一說，專名號和書名號長什麼樣子?</vt:lpstr>
      <vt:lpstr>4、說一說，專名號和書名號放在名字的哪裡呢?</vt:lpstr>
      <vt:lpstr>4、說一說，專名號和書名號放在名字的哪裡呢?</vt:lpstr>
      <vt:lpstr>5、想一想、說一說，專名號和書名號什麼時候會出現? </vt:lpstr>
      <vt:lpstr>5、想一想、說一說，專名號和書名號什麼時候會出現? </vt:lpstr>
      <vt:lpstr>6、找一找課本11、12課課文專名號和書名號在哪裡? 專名號請用紅筆圈請起來，書名號請用藍筆圈請起來。</vt:lpstr>
      <vt:lpstr>7、類題想一想，說一說，專名號和書名號在哪裡? </vt:lpstr>
      <vt:lpstr>7、類題想一想，說一說，專名號和書名號在哪裡?                 答案:你都對了嗎? </vt:lpstr>
      <vt:lpstr>書寫習作93頁</vt:lpstr>
      <vt:lpstr>請再念一念，朗讀課本的口訣。</vt:lpstr>
      <vt:lpstr> 很棒喔!下課了。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701</cp:revision>
  <dcterms:created xsi:type="dcterms:W3CDTF">2014-04-30T03:23:07Z</dcterms:created>
  <dcterms:modified xsi:type="dcterms:W3CDTF">2021-06-19T00:12:54Z</dcterms:modified>
</cp:coreProperties>
</file>