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slideLayouts/slideLayout29.xml" ContentType="application/vnd.openxmlformats-officedocument.presentationml.slideLayout+xml"/>
  <Override PartName="/ppt/theme/theme9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0.xml" ContentType="application/vnd.openxmlformats-officedocument.theme+xml"/>
  <Override PartName="/ppt/slideLayouts/slideLayout4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3" r:id="rId2"/>
    <p:sldMasterId id="2147483861" r:id="rId3"/>
    <p:sldMasterId id="2147483905" r:id="rId4"/>
    <p:sldMasterId id="2147483897" r:id="rId5"/>
    <p:sldMasterId id="2147483899" r:id="rId6"/>
    <p:sldMasterId id="2147483903" r:id="rId7"/>
    <p:sldMasterId id="2147483901" r:id="rId8"/>
    <p:sldMasterId id="2147483895" r:id="rId9"/>
    <p:sldMasterId id="2147483655" r:id="rId10"/>
    <p:sldMasterId id="2147483887" r:id="rId11"/>
  </p:sldMasterIdLst>
  <p:notesMasterIdLst>
    <p:notesMasterId r:id="rId34"/>
  </p:notesMasterIdLst>
  <p:sldIdLst>
    <p:sldId id="258" r:id="rId12"/>
    <p:sldId id="588" r:id="rId13"/>
    <p:sldId id="589" r:id="rId14"/>
    <p:sldId id="590" r:id="rId15"/>
    <p:sldId id="591" r:id="rId16"/>
    <p:sldId id="592" r:id="rId17"/>
    <p:sldId id="262" r:id="rId18"/>
    <p:sldId id="594" r:id="rId19"/>
    <p:sldId id="521" r:id="rId20"/>
    <p:sldId id="595" r:id="rId21"/>
    <p:sldId id="612" r:id="rId22"/>
    <p:sldId id="606" r:id="rId23"/>
    <p:sldId id="613" r:id="rId24"/>
    <p:sldId id="546" r:id="rId25"/>
    <p:sldId id="568" r:id="rId26"/>
    <p:sldId id="522" r:id="rId27"/>
    <p:sldId id="614" r:id="rId28"/>
    <p:sldId id="615" r:id="rId29"/>
    <p:sldId id="616" r:id="rId30"/>
    <p:sldId id="617" r:id="rId31"/>
    <p:sldId id="618" r:id="rId32"/>
    <p:sldId id="760" r:id="rId3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086"/>
    <a:srgbClr val="A6654C"/>
    <a:srgbClr val="6E4D3A"/>
    <a:srgbClr val="FFFFFF"/>
    <a:srgbClr val="DCD3B1"/>
    <a:srgbClr val="FFDD00"/>
    <a:srgbClr val="F8F8F8"/>
    <a:srgbClr val="6F489E"/>
    <a:srgbClr val="922790"/>
    <a:srgbClr val="FFF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6" autoAdjust="0"/>
    <p:restoredTop sz="93826" autoAdjust="0"/>
  </p:normalViewPr>
  <p:slideViewPr>
    <p:cSldViewPr>
      <p:cViewPr varScale="1">
        <p:scale>
          <a:sx n="48" d="100"/>
          <a:sy n="48" d="100"/>
        </p:scale>
        <p:origin x="48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E8C5-7D39-4831-8FFB-1C93F1CFD284}" type="datetimeFigureOut">
              <a:rPr lang="zh-TW" altLang="en-US" smtClean="0"/>
              <a:t>2021/6/11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60405-F73D-4798-9F42-389126FAE8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62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60405-F73D-4798-9F42-389126FAE87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593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60405-F73D-4798-9F42-389126FAE87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567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60405-F73D-4798-9F42-389126FAE87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5672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60405-F73D-4798-9F42-389126FAE87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44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18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219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000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530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779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404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1210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230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813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349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15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818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261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7845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259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9819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838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9873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465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445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554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99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6761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07605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81051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43015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517343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25744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30917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718299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71691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552758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77747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2204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74638"/>
            <a:ext cx="2168525" cy="5664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74638"/>
            <a:ext cx="6354762" cy="5664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183160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8313" y="274638"/>
            <a:ext cx="8675687" cy="5664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886377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27653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589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69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65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9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89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10.xml"/><Relationship Id="rId18" Type="http://schemas.openxmlformats.org/officeDocument/2006/relationships/image" Target="../media/image2.png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" Target="../slides/slide1.xml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microsoft.com/office/2007/relationships/hdphoto" Target="../media/hdphoto2.wdp"/><Relationship Id="rId5" Type="http://schemas.openxmlformats.org/officeDocument/2006/relationships/slideLayout" Target="../slideLayouts/slideLayout34.xml"/><Relationship Id="rId15" Type="http://schemas.microsoft.com/office/2007/relationships/hdphoto" Target="../media/hdphoto4.wdp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25.png"/><Relationship Id="rId22" Type="http://schemas.microsoft.com/office/2007/relationships/hdphoto" Target="../media/hdphoto1.wdp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png"/><Relationship Id="rId3" Type="http://schemas.openxmlformats.org/officeDocument/2006/relationships/image" Target="../media/image27.png"/><Relationship Id="rId7" Type="http://schemas.openxmlformats.org/officeDocument/2006/relationships/slide" Target="../slides/slide1.xml"/><Relationship Id="rId12" Type="http://schemas.microsoft.com/office/2007/relationships/hdphoto" Target="../media/hdphoto1.wdp"/><Relationship Id="rId2" Type="http://schemas.openxmlformats.org/officeDocument/2006/relationships/theme" Target="../theme/theme1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microsoft.com/office/2007/relationships/hdphoto" Target="../media/hdphoto4.wdp"/><Relationship Id="rId15" Type="http://schemas.openxmlformats.org/officeDocument/2006/relationships/image" Target="../media/image9.png"/><Relationship Id="rId10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.png"/><Relationship Id="rId14" Type="http://schemas.microsoft.com/office/2007/relationships/hdphoto" Target="../media/hdphoto2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png"/><Relationship Id="rId18" Type="http://schemas.openxmlformats.org/officeDocument/2006/relationships/image" Target="../media/image2.png"/><Relationship Id="rId26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slide" Target="../slides/slide1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9.png"/><Relationship Id="rId5" Type="http://schemas.openxmlformats.org/officeDocument/2006/relationships/slideLayout" Target="../slideLayouts/slideLayout16.xml"/><Relationship Id="rId15" Type="http://schemas.microsoft.com/office/2007/relationships/hdphoto" Target="../media/hdphoto3.wdp"/><Relationship Id="rId23" Type="http://schemas.microsoft.com/office/2007/relationships/hdphoto" Target="../media/hdphoto2.wdp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8.png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" Target="../slides/slide1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microsoft.com/office/2007/relationships/hdphoto" Target="../media/hdphoto3.wdp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6" Type="http://schemas.openxmlformats.org/officeDocument/2006/relationships/slide" Target="../slides/slide1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microsoft.com/office/2007/relationships/hdphoto" Target="../media/hdphoto3.wdp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slide" Target="../slides/slide1.xml"/><Relationship Id="rId12" Type="http://schemas.openxmlformats.org/officeDocument/2006/relationships/image" Target="../media/image5.png"/><Relationship Id="rId2" Type="http://schemas.openxmlformats.org/officeDocument/2006/relationships/theme" Target="../theme/theme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png"/><Relationship Id="rId11" Type="http://schemas.microsoft.com/office/2007/relationships/hdphoto" Target="../media/hdphoto1.wdp"/><Relationship Id="rId5" Type="http://schemas.microsoft.com/office/2007/relationships/hdphoto" Target="../media/hdphoto3.wdp"/><Relationship Id="rId1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3.png"/><Relationship Id="rId1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12.emf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theme" Target="../theme/theme6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slide" Target="../slides/slide1.xml"/><Relationship Id="rId15" Type="http://schemas.microsoft.com/office/2007/relationships/hdphoto" Target="../media/hdphoto3.wdp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microsoft.com/office/2007/relationships/hdphoto" Target="../media/hdphoto1.wdp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hdphoto" Target="../media/hdphoto1.wdp"/><Relationship Id="rId18" Type="http://schemas.openxmlformats.org/officeDocument/2006/relationships/image" Target="../media/image8.png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12" Type="http://schemas.openxmlformats.org/officeDocument/2006/relationships/image" Target="../media/image4.png"/><Relationship Id="rId17" Type="http://schemas.openxmlformats.org/officeDocument/2006/relationships/image" Target="../media/image6.png"/><Relationship Id="rId2" Type="http://schemas.openxmlformats.org/officeDocument/2006/relationships/theme" Target="../theme/theme7.xml"/><Relationship Id="rId16" Type="http://schemas.openxmlformats.org/officeDocument/2006/relationships/image" Target="../media/image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openxmlformats.org/officeDocument/2006/relationships/image" Target="../media/image14.png"/><Relationship Id="rId15" Type="http://schemas.microsoft.com/office/2007/relationships/hdphoto" Target="../media/hdphoto2.wdp"/><Relationship Id="rId10" Type="http://schemas.openxmlformats.org/officeDocument/2006/relationships/image" Target="../media/image2.png"/><Relationship Id="rId19" Type="http://schemas.microsoft.com/office/2007/relationships/hdphoto" Target="../media/hdphoto3.wdp"/><Relationship Id="rId4" Type="http://schemas.openxmlformats.org/officeDocument/2006/relationships/image" Target="../media/image13.png"/><Relationship Id="rId9" Type="http://schemas.openxmlformats.org/officeDocument/2006/relationships/slide" Target="../slides/slide1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hdphoto" Target="../media/hdphoto1.wdp"/><Relationship Id="rId18" Type="http://schemas.openxmlformats.org/officeDocument/2006/relationships/image" Target="../media/image8.png"/><Relationship Id="rId3" Type="http://schemas.openxmlformats.org/officeDocument/2006/relationships/image" Target="../media/image12.emf"/><Relationship Id="rId7" Type="http://schemas.openxmlformats.org/officeDocument/2006/relationships/image" Target="../media/image20.png"/><Relationship Id="rId12" Type="http://schemas.openxmlformats.org/officeDocument/2006/relationships/image" Target="../media/image4.png"/><Relationship Id="rId17" Type="http://schemas.openxmlformats.org/officeDocument/2006/relationships/image" Target="../media/image6.png"/><Relationship Id="rId2" Type="http://schemas.openxmlformats.org/officeDocument/2006/relationships/theme" Target="../theme/theme8.xml"/><Relationship Id="rId16" Type="http://schemas.openxmlformats.org/officeDocument/2006/relationships/image" Target="../media/image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5" Type="http://schemas.openxmlformats.org/officeDocument/2006/relationships/image" Target="../media/image18.png"/><Relationship Id="rId15" Type="http://schemas.microsoft.com/office/2007/relationships/hdphoto" Target="../media/hdphoto2.wdp"/><Relationship Id="rId10" Type="http://schemas.openxmlformats.org/officeDocument/2006/relationships/image" Target="../media/image2.png"/><Relationship Id="rId19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slide" Target="../slides/slide1.xml"/><Relationship Id="rId1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.png"/><Relationship Id="rId18" Type="http://schemas.openxmlformats.org/officeDocument/2006/relationships/image" Target="../media/image6.png"/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12" Type="http://schemas.openxmlformats.org/officeDocument/2006/relationships/image" Target="../media/image3.png"/><Relationship Id="rId17" Type="http://schemas.openxmlformats.org/officeDocument/2006/relationships/image" Target="../media/image9.png"/><Relationship Id="rId2" Type="http://schemas.openxmlformats.org/officeDocument/2006/relationships/theme" Target="../theme/theme9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11" Type="http://schemas.openxmlformats.org/officeDocument/2006/relationships/image" Target="../media/image2.png"/><Relationship Id="rId5" Type="http://schemas.openxmlformats.org/officeDocument/2006/relationships/image" Target="../media/image23.tmp"/><Relationship Id="rId15" Type="http://schemas.openxmlformats.org/officeDocument/2006/relationships/image" Target="../media/image5.png"/><Relationship Id="rId10" Type="http://schemas.openxmlformats.org/officeDocument/2006/relationships/slide" Target="../slides/slide1.xml"/><Relationship Id="rId19" Type="http://schemas.openxmlformats.org/officeDocument/2006/relationships/image" Target="../media/image10.png"/><Relationship Id="rId4" Type="http://schemas.openxmlformats.org/officeDocument/2006/relationships/image" Target="../media/image22.tmp"/><Relationship Id="rId9" Type="http://schemas.openxmlformats.org/officeDocument/2006/relationships/image" Target="../media/image1.png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410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3" name="日期版面配置區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1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9">
            <a:hlinkClick r:id="rId14" action="ppaction://hlinksldjump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" y="1323282"/>
            <a:ext cx="866250" cy="792000"/>
          </a:xfrm>
          <a:prstGeom prst="rect">
            <a:avLst/>
          </a:prstGeom>
        </p:spPr>
      </p:pic>
      <p:sp>
        <p:nvSpPr>
          <p:cNvPr id="24371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371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7" action="ppaction://hlinksldjump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-27384"/>
            <a:ext cx="3562574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70240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5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 userDrawn="1"/>
        </p:nvGrpSpPr>
        <p:grpSpPr>
          <a:xfrm>
            <a:off x="143508" y="2492896"/>
            <a:ext cx="7056784" cy="4356040"/>
            <a:chOff x="143508" y="2492896"/>
            <a:chExt cx="7056784" cy="4356040"/>
          </a:xfrm>
        </p:grpSpPr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508" y="2492896"/>
              <a:ext cx="6300700" cy="4356040"/>
            </a:xfrm>
            <a:prstGeom prst="rect">
              <a:avLst/>
            </a:prstGeom>
          </p:spPr>
        </p:pic>
        <p:pic>
          <p:nvPicPr>
            <p:cNvPr id="23" name="圖片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86" r="879"/>
            <a:stretch/>
          </p:blipFill>
          <p:spPr>
            <a:xfrm>
              <a:off x="4123310" y="2492896"/>
              <a:ext cx="3076982" cy="4356040"/>
            </a:xfrm>
            <a:prstGeom prst="rect">
              <a:avLst/>
            </a:prstGeom>
          </p:spPr>
        </p:pic>
      </p:grp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" y="1323282"/>
            <a:ext cx="866250" cy="792000"/>
          </a:xfrm>
          <a:prstGeom prst="rect">
            <a:avLst/>
          </a:prstGeom>
        </p:spPr>
      </p:pic>
      <p:sp>
        <p:nvSpPr>
          <p:cNvPr id="243717" name="標題版面配置區 1"/>
          <p:cNvSpPr>
            <a:spLocks noGrp="1"/>
          </p:cNvSpPr>
          <p:nvPr userDrawn="1">
            <p:ph type="title"/>
          </p:nvPr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3718" name="文字版面配置區 2"/>
          <p:cNvSpPr>
            <a:spLocks noGrp="1"/>
          </p:cNvSpPr>
          <p:nvPr userDrawn="1"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7" action="ppaction://hlinksldjump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-27384"/>
            <a:ext cx="3562574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70240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cxnSp>
        <p:nvCxnSpPr>
          <p:cNvPr id="4" name="直線接點 3"/>
          <p:cNvCxnSpPr/>
          <p:nvPr userDrawn="1"/>
        </p:nvCxnSpPr>
        <p:spPr bwMode="auto">
          <a:xfrm flipV="1">
            <a:off x="198000" y="4665588"/>
            <a:ext cx="6973663" cy="14145"/>
          </a:xfrm>
          <a:prstGeom prst="line">
            <a:avLst/>
          </a:prstGeom>
          <a:noFill/>
          <a:ln w="12700" cap="flat" cmpd="sng" algn="ctr">
            <a:solidFill>
              <a:srgbClr val="F6BD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線接點 7"/>
          <p:cNvCxnSpPr/>
          <p:nvPr userDrawn="1"/>
        </p:nvCxnSpPr>
        <p:spPr bwMode="auto">
          <a:xfrm>
            <a:off x="2539182" y="2600907"/>
            <a:ext cx="0" cy="4158000"/>
          </a:xfrm>
          <a:prstGeom prst="line">
            <a:avLst/>
          </a:prstGeom>
          <a:noFill/>
          <a:ln w="12700" cap="flat" cmpd="sng" algn="ctr">
            <a:solidFill>
              <a:srgbClr val="F6BD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線接點 27"/>
          <p:cNvCxnSpPr/>
          <p:nvPr userDrawn="1"/>
        </p:nvCxnSpPr>
        <p:spPr bwMode="auto">
          <a:xfrm>
            <a:off x="4851735" y="2600907"/>
            <a:ext cx="0" cy="4158000"/>
          </a:xfrm>
          <a:prstGeom prst="line">
            <a:avLst/>
          </a:prstGeom>
          <a:noFill/>
          <a:ln w="12700" cap="flat" cmpd="sng" algn="ctr">
            <a:solidFill>
              <a:srgbClr val="F6BD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0077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2" t="5897" r="9325"/>
          <a:stretch/>
        </p:blipFill>
        <p:spPr>
          <a:xfrm>
            <a:off x="278010" y="1376363"/>
            <a:ext cx="507588" cy="648000"/>
          </a:xfrm>
          <a:prstGeom prst="rect">
            <a:avLst/>
          </a:prstGeom>
        </p:spPr>
      </p:pic>
      <p:pic>
        <p:nvPicPr>
          <p:cNvPr id="717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17" action="ppaction://hlinksldjump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1" name="圖片 20" descr="畫面剪輯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00" y="432000"/>
            <a:ext cx="360040" cy="1557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1" name="圖片 20" descr="畫面剪輯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00" y="432000"/>
            <a:ext cx="360040" cy="1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1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圓角矩形 21"/>
          <p:cNvSpPr/>
          <p:nvPr userDrawn="1"/>
        </p:nvSpPr>
        <p:spPr bwMode="auto">
          <a:xfrm>
            <a:off x="377534" y="1556792"/>
            <a:ext cx="8388932" cy="5112568"/>
          </a:xfrm>
          <a:prstGeom prst="roundRect">
            <a:avLst>
              <a:gd name="adj" fmla="val 5559"/>
            </a:avLst>
          </a:prstGeom>
          <a:noFill/>
          <a:ln w="57150" cap="flat" cmpd="sng" algn="ctr">
            <a:solidFill>
              <a:srgbClr val="6E4D3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717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1" name="圖片 20" descr="畫面剪輯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00" y="432000"/>
            <a:ext cx="360040" cy="1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4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982" y="1484784"/>
            <a:ext cx="4086159" cy="5292726"/>
          </a:xfrm>
          <a:prstGeom prst="rect">
            <a:avLst/>
          </a:prstGeom>
        </p:spPr>
      </p:pic>
      <p:pic>
        <p:nvPicPr>
          <p:cNvPr id="717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7" action="ppaction://hlinksldjump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1" name="圖片 20" descr="畫面剪輯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00" y="432000"/>
            <a:ext cx="360040" cy="1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0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>
            <a:extLst>
              <a:ext uri="{FF2B5EF4-FFF2-40B4-BE49-F238E27FC236}">
                <a16:creationId xmlns:a16="http://schemas.microsoft.com/office/drawing/2014/main" id="{9EE1D6F9-7D9A-4EBC-8AD4-414F38B88B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58" r="21617" b="29392"/>
          <a:stretch/>
        </p:blipFill>
        <p:spPr>
          <a:xfrm>
            <a:off x="-508" y="797153"/>
            <a:ext cx="9144001" cy="6061683"/>
          </a:xfrm>
          <a:prstGeom prst="rect">
            <a:avLst/>
          </a:prstGeom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5" action="ppaction://hlinksldjump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圖片 27" descr="畫面剪輯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00" y="432000"/>
            <a:ext cx="360040" cy="1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0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>
            <a:extLst>
              <a:ext uri="{FF2B5EF4-FFF2-40B4-BE49-F238E27FC236}">
                <a16:creationId xmlns:a16="http://schemas.microsoft.com/office/drawing/2014/main" id="{9EE1D6F9-7D9A-4EBC-8AD4-414F38B88B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58" r="21617" b="29392"/>
          <a:stretch/>
        </p:blipFill>
        <p:spPr>
          <a:xfrm>
            <a:off x="-508" y="797153"/>
            <a:ext cx="9144001" cy="6061683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2397409"/>
            <a:ext cx="4812507" cy="4571653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6" y="2424675"/>
            <a:ext cx="4821596" cy="4517121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96" y="797430"/>
            <a:ext cx="1891029" cy="3466366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97" y="1664804"/>
            <a:ext cx="2044186" cy="2598992"/>
          </a:xfrm>
          <a:prstGeom prst="rect">
            <a:avLst/>
          </a:prstGeom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9" action="ppaction://hlinksldjump"/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圖片 27" descr="畫面剪輯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00" y="432000"/>
            <a:ext cx="360040" cy="1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3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>
            <a:extLst>
              <a:ext uri="{FF2B5EF4-FFF2-40B4-BE49-F238E27FC236}">
                <a16:creationId xmlns:a16="http://schemas.microsoft.com/office/drawing/2014/main" id="{9EE1D6F9-7D9A-4EBC-8AD4-414F38B88B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58" r="21617" b="29392"/>
          <a:stretch/>
        </p:blipFill>
        <p:spPr>
          <a:xfrm>
            <a:off x="-508" y="797153"/>
            <a:ext cx="9144001" cy="6061683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6" y="2400884"/>
            <a:ext cx="4359152" cy="4457058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45" y="2398553"/>
            <a:ext cx="4643545" cy="4461720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704" y="639060"/>
            <a:ext cx="2639573" cy="3410719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590" y="2510620"/>
            <a:ext cx="932690" cy="1789180"/>
          </a:xfrm>
          <a:prstGeom prst="rect">
            <a:avLst/>
          </a:prstGeom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9" action="ppaction://hlinksldjump"/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圖片 27" descr="畫面剪輯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00" y="432000"/>
            <a:ext cx="360040" cy="1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9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/>
          <p:cNvGrpSpPr/>
          <p:nvPr userDrawn="1"/>
        </p:nvGrpSpPr>
        <p:grpSpPr>
          <a:xfrm>
            <a:off x="1172410" y="2924944"/>
            <a:ext cx="6799180" cy="3816357"/>
            <a:chOff x="1024447" y="2936417"/>
            <a:chExt cx="6799180" cy="3816357"/>
          </a:xfrm>
        </p:grpSpPr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2700" y="4185084"/>
              <a:ext cx="3550927" cy="2368301"/>
            </a:xfrm>
            <a:prstGeom prst="rect">
              <a:avLst/>
            </a:prstGeom>
          </p:spPr>
        </p:pic>
        <p:pic>
          <p:nvPicPr>
            <p:cNvPr id="27" name="圖片 26" descr="畫面剪輯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787" y="2936417"/>
              <a:ext cx="3290717" cy="1895808"/>
            </a:xfrm>
            <a:prstGeom prst="rect">
              <a:avLst/>
            </a:prstGeom>
          </p:spPr>
        </p:pic>
        <p:pic>
          <p:nvPicPr>
            <p:cNvPr id="28" name="圖片 27" descr="畫面剪輯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056" y="2938967"/>
              <a:ext cx="3259013" cy="1892637"/>
            </a:xfrm>
            <a:prstGeom prst="rect">
              <a:avLst/>
            </a:prstGeom>
          </p:spPr>
        </p:pic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447" y="4831604"/>
              <a:ext cx="3297057" cy="1921170"/>
            </a:xfrm>
            <a:prstGeom prst="rect">
              <a:avLst/>
            </a:prstGeom>
          </p:spPr>
        </p:pic>
      </p:grpSp>
      <p:pic>
        <p:nvPicPr>
          <p:cNvPr id="7176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10" action="ppaction://hlinksldjump"/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1" name="圖片 20" descr="畫面剪輯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00" y="432000"/>
            <a:ext cx="360040" cy="1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4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42.png"/><Relationship Id="rId7" Type="http://schemas.openxmlformats.org/officeDocument/2006/relationships/image" Target="../media/image1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1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1.png"/><Relationship Id="rId5" Type="http://schemas.openxmlformats.org/officeDocument/2006/relationships/image" Target="../media/image50.tmp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1.png"/><Relationship Id="rId7" Type="http://schemas.openxmlformats.org/officeDocument/2006/relationships/image" Target="../media/image17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9.png"/><Relationship Id="rId5" Type="http://schemas.openxmlformats.org/officeDocument/2006/relationships/image" Target="../media/image50.tmp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1.png"/><Relationship Id="rId7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3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41.png"/><Relationship Id="rId4" Type="http://schemas.openxmlformats.org/officeDocument/2006/relationships/image" Target="../media/image32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42.png"/><Relationship Id="rId7" Type="http://schemas.openxmlformats.org/officeDocument/2006/relationships/image" Target="../media/image16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1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0" name="圖片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7885113" y="6165850"/>
            <a:ext cx="574675" cy="69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434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246" y="2361182"/>
            <a:ext cx="7979077" cy="221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251"/>
          <a:stretch/>
        </p:blipFill>
        <p:spPr>
          <a:xfrm>
            <a:off x="2101315" y="404664"/>
            <a:ext cx="4774941" cy="12773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 bwMode="auto">
          <a:xfrm>
            <a:off x="755576" y="3933056"/>
            <a:ext cx="1458000" cy="468052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73" name="矩形 72"/>
          <p:cNvSpPr/>
          <p:nvPr/>
        </p:nvSpPr>
        <p:spPr bwMode="auto">
          <a:xfrm>
            <a:off x="755576" y="5670891"/>
            <a:ext cx="1170000" cy="468052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14020" name="Rectangle 521 214020"/>
          <p:cNvSpPr>
            <a:spLocks noChangeArrowheads="1"/>
          </p:cNvSpPr>
          <p:nvPr/>
        </p:nvSpPr>
        <p:spPr bwMode="auto">
          <a:xfrm>
            <a:off x="827584" y="1378513"/>
            <a:ext cx="45725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塗塗看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3" name="內容版面配置區 521 13"/>
          <p:cNvSpPr>
            <a:spLocks/>
          </p:cNvSpPr>
          <p:nvPr/>
        </p:nvSpPr>
        <p:spPr bwMode="auto">
          <a:xfrm>
            <a:off x="235590" y="1498019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1DA147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2</a:t>
            </a:r>
          </a:p>
        </p:txBody>
      </p:sp>
      <p:sp>
        <p:nvSpPr>
          <p:cNvPr id="84" name="Text 521 84"/>
          <p:cNvSpPr txBox="1">
            <a:spLocks noChangeArrowheads="1"/>
          </p:cNvSpPr>
          <p:nvPr/>
        </p:nvSpPr>
        <p:spPr bwMode="auto">
          <a:xfrm>
            <a:off x="467705" y="944724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P.139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4" y="5625244"/>
            <a:ext cx="5980693" cy="55934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4" y="2245846"/>
            <a:ext cx="5980693" cy="55934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4" y="3897052"/>
            <a:ext cx="5980693" cy="559346"/>
          </a:xfrm>
          <a:prstGeom prst="rect">
            <a:avLst/>
          </a:prstGeom>
        </p:spPr>
      </p:pic>
      <p:pic>
        <p:nvPicPr>
          <p:cNvPr id="61" name="圖片 6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t="15208" r="17384" b="13003"/>
          <a:stretch/>
        </p:blipFill>
        <p:spPr>
          <a:xfrm>
            <a:off x="179512" y="3173561"/>
            <a:ext cx="446773" cy="439200"/>
          </a:xfrm>
          <a:prstGeom prst="rect">
            <a:avLst/>
          </a:prstGeom>
        </p:spPr>
      </p:pic>
      <p:sp>
        <p:nvSpPr>
          <p:cNvPr id="64" name="內容版面配置區 4"/>
          <p:cNvSpPr>
            <a:spLocks/>
          </p:cNvSpPr>
          <p:nvPr/>
        </p:nvSpPr>
        <p:spPr bwMode="auto">
          <a:xfrm>
            <a:off x="188490" y="3200195"/>
            <a:ext cx="360995" cy="4485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 b="1" dirty="0">
                <a:ln w="28575">
                  <a:noFill/>
                </a:ln>
                <a:solidFill>
                  <a:srgbClr val="1DA147"/>
                </a:solidFill>
                <a:latin typeface="Arial" panose="020B0604020202020204" pitchFamily="34" charset="0"/>
                <a:ea typeface="華康標楷W5注音" pitchFamily="66" charset="-120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4"/>
              <p:cNvSpPr>
                <a:spLocks noChangeArrowheads="1"/>
              </p:cNvSpPr>
              <p:nvPr/>
            </p:nvSpPr>
            <p:spPr bwMode="auto">
              <a:xfrm>
                <a:off x="626283" y="2861152"/>
                <a:ext cx="8374209" cy="974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把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條彩帶塗上顏色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6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283" y="2861152"/>
                <a:ext cx="8374209" cy="974690"/>
              </a:xfrm>
              <a:prstGeom prst="rect">
                <a:avLst/>
              </a:prstGeom>
              <a:blipFill rotWithShape="0">
                <a:blip r:embed="rId7"/>
                <a:stretch>
                  <a:fillRect l="-2258" b="-106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6588224" y="2202354"/>
            <a:ext cx="31308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條彩帶</a:t>
            </a:r>
          </a:p>
        </p:txBody>
      </p:sp>
      <p:pic>
        <p:nvPicPr>
          <p:cNvPr id="69" name="圖片 6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t="15208" r="17384" b="13003"/>
          <a:stretch/>
        </p:blipFill>
        <p:spPr>
          <a:xfrm>
            <a:off x="179512" y="4865885"/>
            <a:ext cx="446773" cy="439200"/>
          </a:xfrm>
          <a:prstGeom prst="rect">
            <a:avLst/>
          </a:prstGeom>
        </p:spPr>
      </p:pic>
      <p:sp>
        <p:nvSpPr>
          <p:cNvPr id="70" name="內容版面配置區 4"/>
          <p:cNvSpPr>
            <a:spLocks/>
          </p:cNvSpPr>
          <p:nvPr/>
        </p:nvSpPr>
        <p:spPr bwMode="auto">
          <a:xfrm>
            <a:off x="188490" y="4892519"/>
            <a:ext cx="360995" cy="4485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 b="1" dirty="0">
                <a:ln w="28575">
                  <a:noFill/>
                </a:ln>
                <a:solidFill>
                  <a:srgbClr val="1DA147"/>
                </a:solidFill>
                <a:latin typeface="Arial" panose="020B0604020202020204" pitchFamily="34" charset="0"/>
                <a:ea typeface="華康標楷W5注音" pitchFamily="66" charset="-12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4"/>
              <p:cNvSpPr>
                <a:spLocks noChangeArrowheads="1"/>
              </p:cNvSpPr>
              <p:nvPr/>
            </p:nvSpPr>
            <p:spPr bwMode="auto">
              <a:xfrm>
                <a:off x="626283" y="4553476"/>
                <a:ext cx="8374209" cy="974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把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600" b="0" i="0" dirty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條彩帶塗上顏色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7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283" y="4553476"/>
                <a:ext cx="8374209" cy="974690"/>
              </a:xfrm>
              <a:prstGeom prst="rect">
                <a:avLst/>
              </a:prstGeom>
              <a:blipFill rotWithShape="0">
                <a:blip r:embed="rId8"/>
                <a:stretch>
                  <a:fillRect l="-2258" b="-106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11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kumimoji="0" lang="en-US" altLang="zh-TW" sz="4000" b="1" dirty="0">
              <a:ln w="28575">
                <a:solidFill>
                  <a:srgbClr val="0C4DA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華康標楷W5注音" pitchFamily="66" charset="-12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41269" y="145219"/>
                <a:ext cx="8440705" cy="15388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5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類題練習</a:t>
                </a:r>
                <a:endParaRPr lang="en-US" altLang="zh-TW" sz="54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zh-TW" altLang="en-US" sz="3600" dirty="0"/>
                  <a:t> </a:t>
                </a:r>
                <a14:m>
                  <m:oMath xmlns:m="http://schemas.openxmlformats.org/officeDocument/2006/math"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zh-TW" sz="4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269" y="145219"/>
                <a:ext cx="8440705" cy="1538883"/>
              </a:xfrm>
              <a:prstGeom prst="rect">
                <a:avLst/>
              </a:prstGeom>
              <a:blipFill>
                <a:blip r:embed="rId2"/>
                <a:stretch>
                  <a:fillRect l="-3902" t="-111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4E257232-EFFE-48D4-AA63-B6E2CEEAF77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1" y="1124745"/>
            <a:ext cx="7823119" cy="5220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6154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kumimoji="0" lang="en-US" altLang="zh-TW" sz="4000" b="1" dirty="0">
              <a:ln w="28575">
                <a:solidFill>
                  <a:srgbClr val="0C4DA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華康標楷W5注音" pitchFamily="66" charset="-120"/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351646" y="132538"/>
                <a:ext cx="8440705" cy="15388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5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類題練習答案</a:t>
                </a:r>
                <a:endParaRPr lang="en-US" altLang="zh-TW" sz="54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zh-TW" altLang="en-US" sz="3600" dirty="0"/>
                  <a:t> </a:t>
                </a:r>
                <a14:m>
                  <m:oMath xmlns:m="http://schemas.openxmlformats.org/officeDocument/2006/math"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zh-TW" sz="4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646" y="132538"/>
                <a:ext cx="8440705" cy="1538883"/>
              </a:xfrm>
              <a:prstGeom prst="rect">
                <a:avLst/>
              </a:prstGeom>
              <a:blipFill>
                <a:blip r:embed="rId2"/>
                <a:stretch>
                  <a:fillRect l="-3902" t="-111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>
            <a:extLst>
              <a:ext uri="{FF2B5EF4-FFF2-40B4-BE49-F238E27FC236}">
                <a16:creationId xmlns:a16="http://schemas.microsoft.com/office/drawing/2014/main" id="{BDCABA7D-3F1A-4478-B0FC-72BE0934F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462015"/>
            <a:ext cx="8715375" cy="477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52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6C0C422-4385-4E3D-9098-0C043F968975}"/>
              </a:ext>
            </a:extLst>
          </p:cNvPr>
          <p:cNvSpPr/>
          <p:nvPr/>
        </p:nvSpPr>
        <p:spPr>
          <a:xfrm>
            <a:off x="730479" y="2672916"/>
            <a:ext cx="773641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(</a:t>
            </a:r>
            <a:r>
              <a:rPr lang="zh-TW" altLang="en-US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三</a:t>
            </a:r>
            <a:r>
              <a:rPr lang="en-US" altLang="zh-TW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)</a:t>
            </a:r>
            <a:r>
              <a:rPr lang="zh-TW" altLang="en-US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、課文</a:t>
            </a:r>
            <a:r>
              <a:rPr lang="en-US" altLang="zh-TW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140</a:t>
            </a:r>
            <a:r>
              <a:rPr lang="zh-TW" altLang="en-US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頁</a:t>
            </a:r>
            <a:r>
              <a:rPr lang="en-US" altLang="zh-TW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</a:p>
          <a:p>
            <a:pPr algn="ctr"/>
            <a:endParaRPr lang="en-US" altLang="zh-TW" sz="4800" dirty="0">
              <a:latin typeface="Calibri" panose="020F0502020204030204" pitchFamily="34" charset="0"/>
              <a:ea typeface="書法中楷（注音一）" panose="02010609010101010101"/>
              <a:cs typeface="Arial" panose="020B0604020202020204" pitchFamily="34" charset="0"/>
            </a:endParaRPr>
          </a:p>
          <a:p>
            <a:pPr algn="ctr"/>
            <a:r>
              <a:rPr lang="zh-TW" altLang="en-US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仔細閱讀題目後，完成答案</a:t>
            </a:r>
            <a:r>
              <a:rPr lang="en-US" altLang="zh-TW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761742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09" y="3533667"/>
            <a:ext cx="2482167" cy="555318"/>
          </a:xfrm>
          <a:prstGeom prst="rect">
            <a:avLst/>
          </a:prstGeom>
        </p:spPr>
      </p:pic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828676" y="1378513"/>
            <a:ext cx="92879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塗色的部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分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是多少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用分數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寫寫看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3" name="內容版面配置區 4"/>
          <p:cNvSpPr>
            <a:spLocks/>
          </p:cNvSpPr>
          <p:nvPr/>
        </p:nvSpPr>
        <p:spPr bwMode="auto">
          <a:xfrm>
            <a:off x="235590" y="1498019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1DA147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467705" y="944724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P.140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179512" y="2514893"/>
            <a:ext cx="446773" cy="475204"/>
            <a:chOff x="421607" y="2790298"/>
            <a:chExt cx="446773" cy="475204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97" t="15208" r="17384" b="13003"/>
            <a:stretch/>
          </p:blipFill>
          <p:spPr>
            <a:xfrm>
              <a:off x="421607" y="2790298"/>
              <a:ext cx="446773" cy="439200"/>
            </a:xfrm>
            <a:prstGeom prst="rect">
              <a:avLst/>
            </a:prstGeom>
          </p:spPr>
        </p:pic>
        <p:sp>
          <p:nvSpPr>
            <p:cNvPr id="20" name="內容版面配置區 4"/>
            <p:cNvSpPr>
              <a:spLocks/>
            </p:cNvSpPr>
            <p:nvPr/>
          </p:nvSpPr>
          <p:spPr bwMode="auto">
            <a:xfrm>
              <a:off x="430585" y="2816932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1DA147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4" y="3176903"/>
            <a:ext cx="1350412" cy="1353613"/>
          </a:xfrm>
          <a:prstGeom prst="rect">
            <a:avLst/>
          </a:prstGeom>
        </p:spPr>
      </p:pic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9" y="4649891"/>
            <a:ext cx="1356812" cy="136001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73602" y="3529556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張色紙</a:t>
            </a:r>
          </a:p>
        </p:txBody>
      </p:sp>
      <p:sp>
        <p:nvSpPr>
          <p:cNvPr id="21" name="矩形 20"/>
          <p:cNvSpPr/>
          <p:nvPr/>
        </p:nvSpPr>
        <p:spPr>
          <a:xfrm>
            <a:off x="2401694" y="5055181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張色紙</a:t>
            </a:r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1681614" y="4826184"/>
            <a:ext cx="720080" cy="1042769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1573602" y="4811235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8" name="直線接點 7"/>
          <p:cNvCxnSpPr/>
          <p:nvPr/>
        </p:nvCxnSpPr>
        <p:spPr bwMode="auto">
          <a:xfrm>
            <a:off x="4427984" y="2456892"/>
            <a:ext cx="0" cy="4248472"/>
          </a:xfrm>
          <a:prstGeom prst="line">
            <a:avLst/>
          </a:prstGeom>
          <a:noFill/>
          <a:ln w="28575" cap="flat" cmpd="sng" algn="ctr">
            <a:solidFill>
              <a:srgbClr val="F9B6B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" name="群組 27"/>
          <p:cNvGrpSpPr/>
          <p:nvPr/>
        </p:nvGrpSpPr>
        <p:grpSpPr>
          <a:xfrm>
            <a:off x="4535996" y="2514893"/>
            <a:ext cx="446773" cy="475204"/>
            <a:chOff x="421607" y="2790298"/>
            <a:chExt cx="446773" cy="475204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97" t="15208" r="17384" b="13003"/>
            <a:stretch/>
          </p:blipFill>
          <p:spPr>
            <a:xfrm>
              <a:off x="421607" y="2790298"/>
              <a:ext cx="446773" cy="439200"/>
            </a:xfrm>
            <a:prstGeom prst="rect">
              <a:avLst/>
            </a:prstGeom>
          </p:spPr>
        </p:pic>
        <p:sp>
          <p:nvSpPr>
            <p:cNvPr id="30" name="內容版面配置區 4"/>
            <p:cNvSpPr>
              <a:spLocks/>
            </p:cNvSpPr>
            <p:nvPr/>
          </p:nvSpPr>
          <p:spPr bwMode="auto">
            <a:xfrm>
              <a:off x="430585" y="2816932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1DA147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6973969" y="3529556"/>
            <a:ext cx="2974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條緞帶</a:t>
            </a:r>
          </a:p>
        </p:txBody>
      </p:sp>
      <p:sp>
        <p:nvSpPr>
          <p:cNvPr id="36" name="矩形 35"/>
          <p:cNvSpPr/>
          <p:nvPr/>
        </p:nvSpPr>
        <p:spPr>
          <a:xfrm>
            <a:off x="7034413" y="5639956"/>
            <a:ext cx="2541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條緞帶</a:t>
            </a:r>
          </a:p>
        </p:txBody>
      </p:sp>
      <p:sp>
        <p:nvSpPr>
          <p:cNvPr id="37" name="圓角矩形 36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6314334" y="5410959"/>
            <a:ext cx="720080" cy="1042769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10" name="圖片 9" descr="畫面剪輯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57" y="4813884"/>
            <a:ext cx="2478442" cy="53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0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 descr="畫面剪輯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4" y="2881236"/>
            <a:ext cx="1361804" cy="1417615"/>
          </a:xfrm>
          <a:prstGeom prst="rect">
            <a:avLst/>
          </a:prstGeom>
        </p:spPr>
      </p:pic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828676" y="1378513"/>
            <a:ext cx="92879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塗色的部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分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是多少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用分數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寫寫看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3" name="內容版面配置區 4"/>
          <p:cNvSpPr>
            <a:spLocks/>
          </p:cNvSpPr>
          <p:nvPr/>
        </p:nvSpPr>
        <p:spPr bwMode="auto">
          <a:xfrm>
            <a:off x="235590" y="1498019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1DA147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467705" y="944724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P.140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179512" y="2514893"/>
            <a:ext cx="446773" cy="475204"/>
            <a:chOff x="421607" y="2790298"/>
            <a:chExt cx="446773" cy="475204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97" t="15208" r="17384" b="13003"/>
            <a:stretch/>
          </p:blipFill>
          <p:spPr>
            <a:xfrm>
              <a:off x="421607" y="2790298"/>
              <a:ext cx="446773" cy="439200"/>
            </a:xfrm>
            <a:prstGeom prst="rect">
              <a:avLst/>
            </a:prstGeom>
          </p:spPr>
        </p:pic>
        <p:sp>
          <p:nvSpPr>
            <p:cNvPr id="20" name="內容版面配置區 4"/>
            <p:cNvSpPr>
              <a:spLocks/>
            </p:cNvSpPr>
            <p:nvPr/>
          </p:nvSpPr>
          <p:spPr bwMode="auto">
            <a:xfrm>
              <a:off x="430585" y="2816932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1DA147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1573602" y="3329306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個派</a:t>
            </a:r>
          </a:p>
        </p:txBody>
      </p:sp>
      <p:sp>
        <p:nvSpPr>
          <p:cNvPr id="21" name="矩形 20"/>
          <p:cNvSpPr/>
          <p:nvPr/>
        </p:nvSpPr>
        <p:spPr>
          <a:xfrm>
            <a:off x="2401694" y="5055181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個派</a:t>
            </a:r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1681614" y="4826184"/>
            <a:ext cx="720080" cy="1042769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cxnSp>
        <p:nvCxnSpPr>
          <p:cNvPr id="8" name="直線接點 7"/>
          <p:cNvCxnSpPr/>
          <p:nvPr/>
        </p:nvCxnSpPr>
        <p:spPr bwMode="auto">
          <a:xfrm>
            <a:off x="3897867" y="2456892"/>
            <a:ext cx="0" cy="4248472"/>
          </a:xfrm>
          <a:prstGeom prst="line">
            <a:avLst/>
          </a:prstGeom>
          <a:noFill/>
          <a:ln w="28575" cap="flat" cmpd="sng" algn="ctr">
            <a:solidFill>
              <a:srgbClr val="F9B6B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" name="群組 27"/>
          <p:cNvGrpSpPr/>
          <p:nvPr/>
        </p:nvGrpSpPr>
        <p:grpSpPr>
          <a:xfrm>
            <a:off x="4005879" y="2514893"/>
            <a:ext cx="446773" cy="475204"/>
            <a:chOff x="421607" y="2790298"/>
            <a:chExt cx="446773" cy="475204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97" t="15208" r="17384" b="13003"/>
            <a:stretch/>
          </p:blipFill>
          <p:spPr>
            <a:xfrm>
              <a:off x="421607" y="2790298"/>
              <a:ext cx="446773" cy="439200"/>
            </a:xfrm>
            <a:prstGeom prst="rect">
              <a:avLst/>
            </a:prstGeom>
          </p:spPr>
        </p:pic>
        <p:sp>
          <p:nvSpPr>
            <p:cNvPr id="30" name="內容版面配置區 4"/>
            <p:cNvSpPr>
              <a:spLocks/>
            </p:cNvSpPr>
            <p:nvPr/>
          </p:nvSpPr>
          <p:spPr bwMode="auto">
            <a:xfrm>
              <a:off x="430585" y="2816932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1DA147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5784217" y="3329306"/>
            <a:ext cx="3262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片巧克力</a:t>
            </a:r>
          </a:p>
        </p:txBody>
      </p:sp>
      <p:sp>
        <p:nvSpPr>
          <p:cNvPr id="36" name="矩形 35"/>
          <p:cNvSpPr/>
          <p:nvPr/>
        </p:nvSpPr>
        <p:spPr>
          <a:xfrm>
            <a:off x="6513047" y="5055181"/>
            <a:ext cx="3289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片巧克力</a:t>
            </a:r>
          </a:p>
        </p:txBody>
      </p:sp>
      <p:sp>
        <p:nvSpPr>
          <p:cNvPr id="37" name="圓角矩形 36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5792967" y="4826184"/>
            <a:ext cx="720080" cy="1042769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27" name="圖片 26" descr="畫面剪輯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3" y="4656695"/>
            <a:ext cx="1448311" cy="1364593"/>
          </a:xfrm>
          <a:prstGeom prst="rect">
            <a:avLst/>
          </a:prstGeom>
        </p:spPr>
      </p:pic>
      <p:pic>
        <p:nvPicPr>
          <p:cNvPr id="31" name="圖片 30" descr="畫面剪輯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513" y="3025993"/>
            <a:ext cx="1650035" cy="1142881"/>
          </a:xfrm>
          <a:prstGeom prst="rect">
            <a:avLst/>
          </a:prstGeom>
        </p:spPr>
      </p:pic>
      <p:pic>
        <p:nvPicPr>
          <p:cNvPr id="32" name="圖片 31" descr="畫面剪輯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857" y="4800399"/>
            <a:ext cx="1671465" cy="114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55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828676" y="1378513"/>
            <a:ext cx="83153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圈圈看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3" name="內容版面配置區 4"/>
          <p:cNvSpPr>
            <a:spLocks/>
          </p:cNvSpPr>
          <p:nvPr/>
        </p:nvSpPr>
        <p:spPr bwMode="auto">
          <a:xfrm>
            <a:off x="235590" y="1498019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1DA147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4</a:t>
            </a: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467705" y="944724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P.140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t="15208" r="17384" b="13003"/>
          <a:stretch/>
        </p:blipFill>
        <p:spPr>
          <a:xfrm>
            <a:off x="179512" y="2218919"/>
            <a:ext cx="446773" cy="439200"/>
          </a:xfrm>
          <a:prstGeom prst="rect">
            <a:avLst/>
          </a:prstGeom>
        </p:spPr>
      </p:pic>
      <p:sp>
        <p:nvSpPr>
          <p:cNvPr id="22" name="內容版面配置區 4"/>
          <p:cNvSpPr>
            <a:spLocks/>
          </p:cNvSpPr>
          <p:nvPr/>
        </p:nvSpPr>
        <p:spPr bwMode="auto">
          <a:xfrm>
            <a:off x="188490" y="2245553"/>
            <a:ext cx="360995" cy="4485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 b="1" dirty="0">
                <a:ln w="28575">
                  <a:noFill/>
                </a:ln>
                <a:solidFill>
                  <a:srgbClr val="1DA147"/>
                </a:solidFill>
                <a:latin typeface="Arial" panose="020B0604020202020204" pitchFamily="34" charset="0"/>
                <a:ea typeface="華康標楷W5注音" pitchFamily="66" charset="-120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4"/>
              <p:cNvSpPr>
                <a:spLocks noChangeArrowheads="1"/>
              </p:cNvSpPr>
              <p:nvPr/>
            </p:nvSpPr>
            <p:spPr bwMode="auto">
              <a:xfrm>
                <a:off x="626283" y="2097683"/>
                <a:ext cx="9094289" cy="1528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把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書法中楷（破音三）" panose="02010609010101010101" pitchFamily="49" charset="-120"/>
                    <a:ea typeface="書法中楷（破音三）" panose="02010609010101010101" pitchFamily="49" charset="-120"/>
                    <a:cs typeface="Times New Roman" panose="02020603050405020304" pitchFamily="18" charset="0"/>
                  </a:rPr>
                  <a:t>一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張蔥油餅等分成</a:t>
                </a:r>
                <a:r>
                  <a:rPr lang="en-US" altLang="zh-TW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4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份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其</a:t>
                </a:r>
                <a:endParaRPr lang="en-US" altLang="zh-TW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endParaRPr>
              </a:p>
              <a:p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中的</a:t>
                </a:r>
                <a:r>
                  <a:rPr lang="en-US" altLang="zh-TW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1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份是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36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zh-TW" altLang="en-US" sz="36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）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張蔥油餅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3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283" y="2097683"/>
                <a:ext cx="9094289" cy="1528688"/>
              </a:xfrm>
              <a:prstGeom prst="rect">
                <a:avLst/>
              </a:prstGeom>
              <a:blipFill rotWithShape="0">
                <a:blip r:embed="rId4"/>
                <a:stretch>
                  <a:fillRect l="-2078" t="-7968" b="-63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t="15208" r="17384" b="13003"/>
          <a:stretch/>
        </p:blipFill>
        <p:spPr>
          <a:xfrm>
            <a:off x="179512" y="4013207"/>
            <a:ext cx="446773" cy="439200"/>
          </a:xfrm>
          <a:prstGeom prst="rect">
            <a:avLst/>
          </a:prstGeom>
        </p:spPr>
      </p:pic>
      <p:sp>
        <p:nvSpPr>
          <p:cNvPr id="18" name="內容版面配置區 4"/>
          <p:cNvSpPr>
            <a:spLocks/>
          </p:cNvSpPr>
          <p:nvPr/>
        </p:nvSpPr>
        <p:spPr bwMode="auto">
          <a:xfrm>
            <a:off x="188490" y="4039841"/>
            <a:ext cx="360995" cy="4485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 b="1" dirty="0">
                <a:ln w="28575">
                  <a:noFill/>
                </a:ln>
                <a:solidFill>
                  <a:srgbClr val="1DA147"/>
                </a:solidFill>
                <a:latin typeface="Arial" panose="020B0604020202020204" pitchFamily="34" charset="0"/>
                <a:ea typeface="華康標楷W5注音" pitchFamily="66" charset="-12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626283" y="3681376"/>
                <a:ext cx="9094289" cy="15340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張色紙是指</a:t>
                </a:r>
                <a:r>
                  <a:rPr lang="en-US" altLang="zh-TW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1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張色紙等分成</a:t>
                </a:r>
              </a:p>
              <a:p>
                <a:r>
                  <a:rPr lang="zh-TW" altLang="en-US" sz="36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（</a:t>
                </a:r>
                <a:r>
                  <a:rPr lang="en-US" altLang="zh-TW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1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份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:r>
                  <a:rPr lang="en-US" altLang="zh-TW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6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份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），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其中的</a:t>
                </a:r>
                <a:r>
                  <a:rPr lang="en-US" altLang="zh-TW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1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份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283" y="3681376"/>
                <a:ext cx="9094289" cy="1534074"/>
              </a:xfrm>
              <a:prstGeom prst="rect">
                <a:avLst/>
              </a:prstGeom>
              <a:blipFill rotWithShape="0">
                <a:blip r:embed="rId5"/>
                <a:stretch>
                  <a:fillRect l="-2078" b="-142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t="15208" r="17384" b="13003"/>
          <a:stretch/>
        </p:blipFill>
        <p:spPr>
          <a:xfrm>
            <a:off x="179512" y="5602286"/>
            <a:ext cx="446773" cy="439200"/>
          </a:xfrm>
          <a:prstGeom prst="rect">
            <a:avLst/>
          </a:prstGeom>
        </p:spPr>
      </p:pic>
      <p:sp>
        <p:nvSpPr>
          <p:cNvPr id="24" name="內容版面配置區 4"/>
          <p:cNvSpPr>
            <a:spLocks/>
          </p:cNvSpPr>
          <p:nvPr/>
        </p:nvSpPr>
        <p:spPr bwMode="auto">
          <a:xfrm>
            <a:off x="188490" y="5628920"/>
            <a:ext cx="360995" cy="4485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 b="1" dirty="0">
                <a:ln w="28575">
                  <a:noFill/>
                </a:ln>
                <a:solidFill>
                  <a:srgbClr val="1DA147"/>
                </a:solidFill>
                <a:latin typeface="Arial" panose="020B0604020202020204" pitchFamily="34" charset="0"/>
                <a:ea typeface="華康標楷W5注音" pitchFamily="66" charset="-120"/>
                <a:cs typeface="Arial" panose="020B060402020202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"/>
              <p:cNvSpPr>
                <a:spLocks noChangeArrowheads="1"/>
              </p:cNvSpPr>
              <p:nvPr/>
            </p:nvSpPr>
            <p:spPr bwMode="auto">
              <a:xfrm>
                <a:off x="626283" y="5270455"/>
                <a:ext cx="10138405" cy="9800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 spc="-3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600" spc="-3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600" b="0" i="0" spc="-300" dirty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zh-TW" altLang="en-US" sz="3600" spc="-3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讀作</a:t>
                </a:r>
                <a:r>
                  <a:rPr lang="zh-TW" altLang="en-US" sz="3600" spc="-3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（</a:t>
                </a:r>
                <a:r>
                  <a:rPr lang="zh-TW" altLang="en-US" sz="3600" spc="-3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一分之八</a:t>
                </a:r>
                <a:r>
                  <a:rPr lang="zh-TW" altLang="en-US" sz="3600" spc="-3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:r>
                  <a:rPr lang="zh-TW" altLang="en-US" sz="3600" spc="-3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八分之一</a:t>
                </a:r>
                <a:r>
                  <a:rPr lang="zh-TW" altLang="en-US" sz="3600" spc="-3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）。</a:t>
                </a:r>
              </a:p>
            </p:txBody>
          </p:sp>
        </mc:Choice>
        <mc:Fallback xmlns="">
          <p:sp>
            <p:nvSpPr>
              <p:cNvPr id="2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283" y="5270455"/>
                <a:ext cx="10138405" cy="980076"/>
              </a:xfrm>
              <a:prstGeom prst="rect">
                <a:avLst/>
              </a:prstGeom>
              <a:blipFill rotWithShape="0">
                <a:blip r:embed="rId6"/>
                <a:stretch>
                  <a:fillRect b="-106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256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09" y="3533667"/>
            <a:ext cx="2482167" cy="555318"/>
          </a:xfrm>
          <a:prstGeom prst="rect">
            <a:avLst/>
          </a:prstGeom>
        </p:spPr>
      </p:pic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828676" y="1378513"/>
            <a:ext cx="92879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你答對了嗎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?</a:t>
            </a:r>
            <a:endParaRPr lang="zh-TW" altLang="en-US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內容版面配置區 4"/>
          <p:cNvSpPr>
            <a:spLocks/>
          </p:cNvSpPr>
          <p:nvPr/>
        </p:nvSpPr>
        <p:spPr bwMode="auto">
          <a:xfrm>
            <a:off x="235590" y="1498019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1DA147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467705" y="944724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P.140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179512" y="2514893"/>
            <a:ext cx="446773" cy="475204"/>
            <a:chOff x="421607" y="2790298"/>
            <a:chExt cx="446773" cy="475204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97" t="15208" r="17384" b="13003"/>
            <a:stretch/>
          </p:blipFill>
          <p:spPr>
            <a:xfrm>
              <a:off x="421607" y="2790298"/>
              <a:ext cx="446773" cy="439200"/>
            </a:xfrm>
            <a:prstGeom prst="rect">
              <a:avLst/>
            </a:prstGeom>
          </p:spPr>
        </p:pic>
        <p:sp>
          <p:nvSpPr>
            <p:cNvPr id="20" name="內容版面配置區 4"/>
            <p:cNvSpPr>
              <a:spLocks/>
            </p:cNvSpPr>
            <p:nvPr/>
          </p:nvSpPr>
          <p:spPr bwMode="auto">
            <a:xfrm>
              <a:off x="430585" y="2816932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1DA147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4" y="3176903"/>
            <a:ext cx="1350412" cy="1353613"/>
          </a:xfrm>
          <a:prstGeom prst="rect">
            <a:avLst/>
          </a:prstGeom>
        </p:spPr>
      </p:pic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9" y="4649891"/>
            <a:ext cx="1356812" cy="136001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73602" y="3529556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張色紙</a:t>
            </a:r>
          </a:p>
        </p:txBody>
      </p:sp>
      <p:sp>
        <p:nvSpPr>
          <p:cNvPr id="21" name="矩形 20"/>
          <p:cNvSpPr/>
          <p:nvPr/>
        </p:nvSpPr>
        <p:spPr>
          <a:xfrm>
            <a:off x="2401694" y="5055181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張色紙</a:t>
            </a:r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1681614" y="4826184"/>
            <a:ext cx="720080" cy="1042769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2B22124B-E121-1146-9C5D-17B9928D100B}"/>
                  </a:ext>
                </a:extLst>
              </p:cNvPr>
              <p:cNvSpPr txBox="1"/>
              <p:nvPr/>
            </p:nvSpPr>
            <p:spPr>
              <a:xfrm>
                <a:off x="1573602" y="4811235"/>
                <a:ext cx="936104" cy="107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000" b="0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="" xmlns:a16="http://schemas.microsoft.com/office/drawing/2014/main" id="{2B22124B-E121-1146-9C5D-17B9928D1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602" y="4811235"/>
                <a:ext cx="936104" cy="10726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接點 7"/>
          <p:cNvCxnSpPr/>
          <p:nvPr/>
        </p:nvCxnSpPr>
        <p:spPr bwMode="auto">
          <a:xfrm>
            <a:off x="4427984" y="2456892"/>
            <a:ext cx="0" cy="4248472"/>
          </a:xfrm>
          <a:prstGeom prst="line">
            <a:avLst/>
          </a:prstGeom>
          <a:noFill/>
          <a:ln w="28575" cap="flat" cmpd="sng" algn="ctr">
            <a:solidFill>
              <a:srgbClr val="F9B6B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" name="群組 27"/>
          <p:cNvGrpSpPr/>
          <p:nvPr/>
        </p:nvGrpSpPr>
        <p:grpSpPr>
          <a:xfrm>
            <a:off x="4535996" y="2514893"/>
            <a:ext cx="446773" cy="475204"/>
            <a:chOff x="421607" y="2790298"/>
            <a:chExt cx="446773" cy="475204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97" t="15208" r="17384" b="13003"/>
            <a:stretch/>
          </p:blipFill>
          <p:spPr>
            <a:xfrm>
              <a:off x="421607" y="2790298"/>
              <a:ext cx="446773" cy="439200"/>
            </a:xfrm>
            <a:prstGeom prst="rect">
              <a:avLst/>
            </a:prstGeom>
          </p:spPr>
        </p:pic>
        <p:sp>
          <p:nvSpPr>
            <p:cNvPr id="30" name="內容版面配置區 4"/>
            <p:cNvSpPr>
              <a:spLocks/>
            </p:cNvSpPr>
            <p:nvPr/>
          </p:nvSpPr>
          <p:spPr bwMode="auto">
            <a:xfrm>
              <a:off x="430585" y="2816932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1DA147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6973969" y="3529556"/>
            <a:ext cx="2974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條緞帶</a:t>
            </a:r>
          </a:p>
        </p:txBody>
      </p:sp>
      <p:sp>
        <p:nvSpPr>
          <p:cNvPr id="36" name="矩形 35"/>
          <p:cNvSpPr/>
          <p:nvPr/>
        </p:nvSpPr>
        <p:spPr>
          <a:xfrm>
            <a:off x="7034413" y="5639956"/>
            <a:ext cx="2541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條緞帶</a:t>
            </a:r>
          </a:p>
        </p:txBody>
      </p:sp>
      <p:sp>
        <p:nvSpPr>
          <p:cNvPr id="37" name="圓角矩形 36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6314334" y="5410959"/>
            <a:ext cx="720080" cy="1042769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2B22124B-E121-1146-9C5D-17B9928D100B}"/>
                  </a:ext>
                </a:extLst>
              </p:cNvPr>
              <p:cNvSpPr txBox="1"/>
              <p:nvPr/>
            </p:nvSpPr>
            <p:spPr>
              <a:xfrm>
                <a:off x="6206322" y="5396010"/>
                <a:ext cx="936104" cy="107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000" b="0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TW" alt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="" xmlns:a16="http://schemas.microsoft.com/office/drawing/2014/main" id="{2B22124B-E121-1146-9C5D-17B9928D1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322" y="5396010"/>
                <a:ext cx="936104" cy="10726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 descr="畫面剪輯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57" y="4813884"/>
            <a:ext cx="2478442" cy="53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9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 descr="畫面剪輯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4" y="2881236"/>
            <a:ext cx="1361804" cy="1417615"/>
          </a:xfrm>
          <a:prstGeom prst="rect">
            <a:avLst/>
          </a:prstGeom>
        </p:spPr>
      </p:pic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828676" y="1378513"/>
            <a:ext cx="92879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你答對了嗎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?</a:t>
            </a:r>
            <a:endParaRPr lang="zh-TW" altLang="en-US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內容版面配置區 4"/>
          <p:cNvSpPr>
            <a:spLocks/>
          </p:cNvSpPr>
          <p:nvPr/>
        </p:nvSpPr>
        <p:spPr bwMode="auto">
          <a:xfrm>
            <a:off x="235590" y="1498019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1DA147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467705" y="944724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P.140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179512" y="2514893"/>
            <a:ext cx="446773" cy="475204"/>
            <a:chOff x="421607" y="2790298"/>
            <a:chExt cx="446773" cy="475204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97" t="15208" r="17384" b="13003"/>
            <a:stretch/>
          </p:blipFill>
          <p:spPr>
            <a:xfrm>
              <a:off x="421607" y="2790298"/>
              <a:ext cx="446773" cy="439200"/>
            </a:xfrm>
            <a:prstGeom prst="rect">
              <a:avLst/>
            </a:prstGeom>
          </p:spPr>
        </p:pic>
        <p:sp>
          <p:nvSpPr>
            <p:cNvPr id="20" name="內容版面配置區 4"/>
            <p:cNvSpPr>
              <a:spLocks/>
            </p:cNvSpPr>
            <p:nvPr/>
          </p:nvSpPr>
          <p:spPr bwMode="auto">
            <a:xfrm>
              <a:off x="430585" y="2816932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1DA147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1573602" y="3329306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個派</a:t>
            </a:r>
          </a:p>
        </p:txBody>
      </p:sp>
      <p:sp>
        <p:nvSpPr>
          <p:cNvPr id="21" name="矩形 20"/>
          <p:cNvSpPr/>
          <p:nvPr/>
        </p:nvSpPr>
        <p:spPr>
          <a:xfrm>
            <a:off x="2401694" y="5055181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個派</a:t>
            </a:r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1681614" y="4826184"/>
            <a:ext cx="720080" cy="1042769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2B22124B-E121-1146-9C5D-17B9928D100B}"/>
                  </a:ext>
                </a:extLst>
              </p:cNvPr>
              <p:cNvSpPr txBox="1"/>
              <p:nvPr/>
            </p:nvSpPr>
            <p:spPr>
              <a:xfrm>
                <a:off x="1573602" y="4768602"/>
                <a:ext cx="936104" cy="107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000" b="0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zh-TW" alt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="" xmlns:a16="http://schemas.microsoft.com/office/drawing/2014/main" id="{2B22124B-E121-1146-9C5D-17B9928D1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602" y="4768602"/>
                <a:ext cx="936104" cy="10726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接點 7"/>
          <p:cNvCxnSpPr/>
          <p:nvPr/>
        </p:nvCxnSpPr>
        <p:spPr bwMode="auto">
          <a:xfrm>
            <a:off x="3897867" y="2456892"/>
            <a:ext cx="0" cy="4248472"/>
          </a:xfrm>
          <a:prstGeom prst="line">
            <a:avLst/>
          </a:prstGeom>
          <a:noFill/>
          <a:ln w="28575" cap="flat" cmpd="sng" algn="ctr">
            <a:solidFill>
              <a:srgbClr val="F9B6B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" name="群組 27"/>
          <p:cNvGrpSpPr/>
          <p:nvPr/>
        </p:nvGrpSpPr>
        <p:grpSpPr>
          <a:xfrm>
            <a:off x="4005879" y="2514893"/>
            <a:ext cx="446773" cy="475204"/>
            <a:chOff x="421607" y="2790298"/>
            <a:chExt cx="446773" cy="475204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97" t="15208" r="17384" b="13003"/>
            <a:stretch/>
          </p:blipFill>
          <p:spPr>
            <a:xfrm>
              <a:off x="421607" y="2790298"/>
              <a:ext cx="446773" cy="439200"/>
            </a:xfrm>
            <a:prstGeom prst="rect">
              <a:avLst/>
            </a:prstGeom>
          </p:spPr>
        </p:pic>
        <p:sp>
          <p:nvSpPr>
            <p:cNvPr id="30" name="內容版面配置區 4"/>
            <p:cNvSpPr>
              <a:spLocks/>
            </p:cNvSpPr>
            <p:nvPr/>
          </p:nvSpPr>
          <p:spPr bwMode="auto">
            <a:xfrm>
              <a:off x="430585" y="2816932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1DA147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5784217" y="3329306"/>
            <a:ext cx="3262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片巧克力</a:t>
            </a:r>
          </a:p>
        </p:txBody>
      </p:sp>
      <p:sp>
        <p:nvSpPr>
          <p:cNvPr id="36" name="矩形 35"/>
          <p:cNvSpPr/>
          <p:nvPr/>
        </p:nvSpPr>
        <p:spPr>
          <a:xfrm>
            <a:off x="6513047" y="5055181"/>
            <a:ext cx="3289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片巧克力</a:t>
            </a:r>
          </a:p>
        </p:txBody>
      </p:sp>
      <p:sp>
        <p:nvSpPr>
          <p:cNvPr id="37" name="圓角矩形 36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5792967" y="4826184"/>
            <a:ext cx="720080" cy="1042769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2B22124B-E121-1146-9C5D-17B9928D100B}"/>
                  </a:ext>
                </a:extLst>
              </p:cNvPr>
              <p:cNvSpPr txBox="1"/>
              <p:nvPr/>
            </p:nvSpPr>
            <p:spPr>
              <a:xfrm>
                <a:off x="5684955" y="4768602"/>
                <a:ext cx="936104" cy="107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000" b="0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zh-TW" alt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22124B-E121-1146-9C5D-17B9928D1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955" y="4768602"/>
                <a:ext cx="936104" cy="107266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圖片 26" descr="畫面剪輯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3" y="4656695"/>
            <a:ext cx="1448311" cy="1364593"/>
          </a:xfrm>
          <a:prstGeom prst="rect">
            <a:avLst/>
          </a:prstGeom>
        </p:spPr>
      </p:pic>
      <p:pic>
        <p:nvPicPr>
          <p:cNvPr id="31" name="圖片 30" descr="畫面剪輯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513" y="3025993"/>
            <a:ext cx="1650035" cy="1142881"/>
          </a:xfrm>
          <a:prstGeom prst="rect">
            <a:avLst/>
          </a:prstGeom>
        </p:spPr>
      </p:pic>
      <p:pic>
        <p:nvPicPr>
          <p:cNvPr id="32" name="圖片 31" descr="畫面剪輯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857" y="4800399"/>
            <a:ext cx="1671465" cy="114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828676" y="1378513"/>
            <a:ext cx="83153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你答對了嗎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?</a:t>
            </a:r>
            <a:endParaRPr lang="zh-TW" altLang="en-US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內容版面配置區 4"/>
          <p:cNvSpPr>
            <a:spLocks/>
          </p:cNvSpPr>
          <p:nvPr/>
        </p:nvSpPr>
        <p:spPr bwMode="auto">
          <a:xfrm>
            <a:off x="235590" y="1498019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1DA147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4</a:t>
            </a: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467705" y="944724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P.140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t="15208" r="17384" b="13003"/>
          <a:stretch/>
        </p:blipFill>
        <p:spPr>
          <a:xfrm>
            <a:off x="179512" y="2218919"/>
            <a:ext cx="446773" cy="439200"/>
          </a:xfrm>
          <a:prstGeom prst="rect">
            <a:avLst/>
          </a:prstGeom>
        </p:spPr>
      </p:pic>
      <p:sp>
        <p:nvSpPr>
          <p:cNvPr id="22" name="內容版面配置區 4"/>
          <p:cNvSpPr>
            <a:spLocks/>
          </p:cNvSpPr>
          <p:nvPr/>
        </p:nvSpPr>
        <p:spPr bwMode="auto">
          <a:xfrm>
            <a:off x="188490" y="2245553"/>
            <a:ext cx="360995" cy="4485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 b="1" dirty="0">
                <a:ln w="28575">
                  <a:noFill/>
                </a:ln>
                <a:solidFill>
                  <a:srgbClr val="1DA147"/>
                </a:solidFill>
                <a:latin typeface="Arial" panose="020B0604020202020204" pitchFamily="34" charset="0"/>
                <a:ea typeface="華康標楷W5注音" pitchFamily="66" charset="-120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4"/>
              <p:cNvSpPr>
                <a:spLocks noChangeArrowheads="1"/>
              </p:cNvSpPr>
              <p:nvPr/>
            </p:nvSpPr>
            <p:spPr bwMode="auto">
              <a:xfrm>
                <a:off x="626283" y="2097683"/>
                <a:ext cx="9094289" cy="1528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把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書法中楷（破音三）" panose="02010609010101010101" pitchFamily="49" charset="-120"/>
                    <a:ea typeface="書法中楷（破音三）" panose="02010609010101010101" pitchFamily="49" charset="-120"/>
                    <a:cs typeface="Times New Roman" panose="02020603050405020304" pitchFamily="18" charset="0"/>
                  </a:rPr>
                  <a:t>一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張蔥油餅等分成</a:t>
                </a:r>
                <a:r>
                  <a:rPr lang="en-US" altLang="zh-TW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4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份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其</a:t>
                </a:r>
                <a:endParaRPr lang="en-US" altLang="zh-TW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endParaRPr>
              </a:p>
              <a:p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中的</a:t>
                </a:r>
                <a:r>
                  <a:rPr lang="en-US" altLang="zh-TW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1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份是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36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zh-TW" altLang="en-US" sz="36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）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張蔥油餅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3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283" y="2097683"/>
                <a:ext cx="9094289" cy="1528688"/>
              </a:xfrm>
              <a:prstGeom prst="rect">
                <a:avLst/>
              </a:prstGeom>
              <a:blipFill rotWithShape="0">
                <a:blip r:embed="rId4"/>
                <a:stretch>
                  <a:fillRect l="-2078" t="-7968" b="-63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t="15208" r="17384" b="13003"/>
          <a:stretch/>
        </p:blipFill>
        <p:spPr>
          <a:xfrm>
            <a:off x="179512" y="4013207"/>
            <a:ext cx="446773" cy="439200"/>
          </a:xfrm>
          <a:prstGeom prst="rect">
            <a:avLst/>
          </a:prstGeom>
        </p:spPr>
      </p:pic>
      <p:sp>
        <p:nvSpPr>
          <p:cNvPr id="18" name="內容版面配置區 4"/>
          <p:cNvSpPr>
            <a:spLocks/>
          </p:cNvSpPr>
          <p:nvPr/>
        </p:nvSpPr>
        <p:spPr bwMode="auto">
          <a:xfrm>
            <a:off x="188490" y="4039841"/>
            <a:ext cx="360995" cy="4485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 b="1" dirty="0">
                <a:ln w="28575">
                  <a:noFill/>
                </a:ln>
                <a:solidFill>
                  <a:srgbClr val="1DA147"/>
                </a:solidFill>
                <a:latin typeface="Arial" panose="020B0604020202020204" pitchFamily="34" charset="0"/>
                <a:ea typeface="華康標楷W5注音" pitchFamily="66" charset="-12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626283" y="3681376"/>
                <a:ext cx="9094289" cy="15340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張色紙是指</a:t>
                </a:r>
                <a:r>
                  <a:rPr lang="en-US" altLang="zh-TW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1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張色紙等分成</a:t>
                </a:r>
              </a:p>
              <a:p>
                <a:r>
                  <a:rPr lang="zh-TW" altLang="en-US" sz="36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（</a:t>
                </a:r>
                <a:r>
                  <a:rPr lang="en-US" altLang="zh-TW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1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份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:r>
                  <a:rPr lang="en-US" altLang="zh-TW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6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份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），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其中的</a:t>
                </a:r>
                <a:r>
                  <a:rPr lang="en-US" altLang="zh-TW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1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份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283" y="3681376"/>
                <a:ext cx="9094289" cy="1534074"/>
              </a:xfrm>
              <a:prstGeom prst="rect">
                <a:avLst/>
              </a:prstGeom>
              <a:blipFill rotWithShape="0">
                <a:blip r:embed="rId5"/>
                <a:stretch>
                  <a:fillRect l="-2078" b="-142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t="15208" r="17384" b="13003"/>
          <a:stretch/>
        </p:blipFill>
        <p:spPr>
          <a:xfrm>
            <a:off x="179512" y="5602286"/>
            <a:ext cx="446773" cy="439200"/>
          </a:xfrm>
          <a:prstGeom prst="rect">
            <a:avLst/>
          </a:prstGeom>
        </p:spPr>
      </p:pic>
      <p:sp>
        <p:nvSpPr>
          <p:cNvPr id="24" name="內容版面配置區 4"/>
          <p:cNvSpPr>
            <a:spLocks/>
          </p:cNvSpPr>
          <p:nvPr/>
        </p:nvSpPr>
        <p:spPr bwMode="auto">
          <a:xfrm>
            <a:off x="188490" y="5628920"/>
            <a:ext cx="360995" cy="4485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 b="1" dirty="0">
                <a:ln w="28575">
                  <a:noFill/>
                </a:ln>
                <a:solidFill>
                  <a:srgbClr val="1DA147"/>
                </a:solidFill>
                <a:latin typeface="Arial" panose="020B0604020202020204" pitchFamily="34" charset="0"/>
                <a:ea typeface="華康標楷W5注音" pitchFamily="66" charset="-120"/>
                <a:cs typeface="Arial" panose="020B060402020202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"/>
              <p:cNvSpPr>
                <a:spLocks noChangeArrowheads="1"/>
              </p:cNvSpPr>
              <p:nvPr/>
            </p:nvSpPr>
            <p:spPr bwMode="auto">
              <a:xfrm>
                <a:off x="626283" y="5270455"/>
                <a:ext cx="10138405" cy="9800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 spc="-3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600" spc="-3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600" b="0" i="0" spc="-300" dirty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zh-TW" altLang="en-US" sz="3600" spc="-3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讀作</a:t>
                </a:r>
                <a:r>
                  <a:rPr lang="zh-TW" altLang="en-US" sz="3600" spc="-3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（</a:t>
                </a:r>
                <a:r>
                  <a:rPr lang="zh-TW" altLang="en-US" sz="3600" spc="-3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一分之八</a:t>
                </a:r>
                <a:r>
                  <a:rPr lang="zh-TW" altLang="en-US" sz="3600" spc="-3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:r>
                  <a:rPr lang="zh-TW" altLang="en-US" sz="3600" spc="-3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八分之一</a:t>
                </a:r>
                <a:r>
                  <a:rPr lang="zh-TW" altLang="en-US" sz="3600" spc="-3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）。</a:t>
                </a:r>
              </a:p>
            </p:txBody>
          </p:sp>
        </mc:Choice>
        <mc:Fallback xmlns="">
          <p:sp>
            <p:nvSpPr>
              <p:cNvPr id="2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283" y="5270455"/>
                <a:ext cx="10138405" cy="980076"/>
              </a:xfrm>
              <a:prstGeom prst="rect">
                <a:avLst/>
              </a:prstGeom>
              <a:blipFill rotWithShape="0">
                <a:blip r:embed="rId6"/>
                <a:stretch>
                  <a:fillRect b="-106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橢圓 1"/>
          <p:cNvSpPr/>
          <p:nvPr/>
        </p:nvSpPr>
        <p:spPr bwMode="auto">
          <a:xfrm>
            <a:off x="3743908" y="2677639"/>
            <a:ext cx="540061" cy="98725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16" name="圓角矩形 15"/>
          <p:cNvSpPr/>
          <p:nvPr/>
        </p:nvSpPr>
        <p:spPr bwMode="auto">
          <a:xfrm>
            <a:off x="4013938" y="5479487"/>
            <a:ext cx="2772308" cy="504056"/>
          </a:xfrm>
          <a:prstGeom prst="roundRect">
            <a:avLst>
              <a:gd name="adj" fmla="val 3262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6" name="圓角矩形 2">
            <a:extLst>
              <a:ext uri="{FF2B5EF4-FFF2-40B4-BE49-F238E27FC236}">
                <a16:creationId xmlns:a16="http://schemas.microsoft.com/office/drawing/2014/main" id="{81494DC0-6ABD-4061-A429-ED898BAB7D92}"/>
              </a:ext>
            </a:extLst>
          </p:cNvPr>
          <p:cNvSpPr/>
          <p:nvPr/>
        </p:nvSpPr>
        <p:spPr bwMode="auto">
          <a:xfrm>
            <a:off x="2051720" y="4595594"/>
            <a:ext cx="1080120" cy="504056"/>
          </a:xfrm>
          <a:prstGeom prst="roundRect">
            <a:avLst>
              <a:gd name="adj" fmla="val 3262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074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6C0C422-4385-4E3D-9098-0C043F968975}"/>
              </a:ext>
            </a:extLst>
          </p:cNvPr>
          <p:cNvSpPr/>
          <p:nvPr/>
        </p:nvSpPr>
        <p:spPr>
          <a:xfrm>
            <a:off x="467544" y="296652"/>
            <a:ext cx="36535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(</a:t>
            </a:r>
            <a:r>
              <a:rPr lang="zh-TW" altLang="en-US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一</a:t>
            </a:r>
            <a:r>
              <a:rPr lang="en-US" altLang="zh-TW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) </a:t>
            </a:r>
            <a:r>
              <a:rPr lang="zh-TW" altLang="en-US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複習</a:t>
            </a:r>
            <a:r>
              <a:rPr lang="en-US" altLang="zh-TW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  <a:endParaRPr lang="zh-TW" altLang="en-US" sz="6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11604CF-EBEF-46AA-A5B4-E7EBE128CD81}"/>
              </a:ext>
            </a:extLst>
          </p:cNvPr>
          <p:cNvSpPr/>
          <p:nvPr/>
        </p:nvSpPr>
        <p:spPr>
          <a:xfrm>
            <a:off x="239724" y="1905506"/>
            <a:ext cx="8664551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1</a:t>
            </a:r>
            <a:r>
              <a:rPr lang="zh-TW" altLang="en-US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、</a:t>
            </a:r>
            <a:r>
              <a:rPr lang="en-US" altLang="zh-TW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『</a:t>
            </a:r>
            <a:r>
              <a:rPr lang="zh-TW" altLang="en-US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等分</a:t>
            </a:r>
            <a:r>
              <a:rPr lang="en-US" altLang="zh-TW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』:</a:t>
            </a:r>
            <a:r>
              <a:rPr lang="zh-TW" altLang="en-US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就是要分的公平，</a:t>
            </a:r>
            <a:endParaRPr lang="en-US" altLang="zh-TW" sz="4800" dirty="0">
              <a:latin typeface="Calibri" panose="020F0502020204030204" pitchFamily="34" charset="0"/>
              <a:ea typeface="書法中楷（注音一）" panose="02010609010101010101"/>
              <a:cs typeface="Arial" panose="020B0604020202020204" pitchFamily="34" charset="0"/>
            </a:endParaRPr>
          </a:p>
          <a:p>
            <a:r>
              <a:rPr lang="zh-TW" altLang="en-US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疊起來每一份都一樣大，也就</a:t>
            </a:r>
            <a:endParaRPr lang="en-US" altLang="zh-TW" sz="4800" dirty="0">
              <a:latin typeface="Calibri" panose="020F0502020204030204" pitchFamily="34" charset="0"/>
              <a:ea typeface="書法中楷（注音一）" panose="02010609010101010101"/>
              <a:cs typeface="Arial" panose="020B0604020202020204" pitchFamily="34" charset="0"/>
            </a:endParaRPr>
          </a:p>
          <a:p>
            <a:r>
              <a:rPr lang="zh-TW" altLang="en-US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是每一份一樣多，這種分法就</a:t>
            </a:r>
            <a:endParaRPr lang="en-US" altLang="zh-TW" sz="4800" dirty="0">
              <a:latin typeface="Calibri" panose="020F0502020204030204" pitchFamily="34" charset="0"/>
              <a:ea typeface="書法中楷（注音一）" panose="02010609010101010101"/>
              <a:cs typeface="Arial" panose="020B0604020202020204" pitchFamily="34" charset="0"/>
            </a:endParaRPr>
          </a:p>
          <a:p>
            <a:r>
              <a:rPr lang="zh-TW" altLang="en-US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叫做</a:t>
            </a:r>
            <a:r>
              <a:rPr lang="en-US" altLang="zh-TW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『</a:t>
            </a:r>
            <a:r>
              <a:rPr lang="zh-TW" altLang="en-US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等分</a:t>
            </a:r>
            <a:r>
              <a:rPr lang="en-US" altLang="zh-TW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』</a:t>
            </a:r>
            <a:r>
              <a:rPr lang="zh-TW" altLang="en-US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。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90157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kumimoji="0" lang="en-US" altLang="zh-TW" sz="4000" b="1" dirty="0">
              <a:ln w="28575">
                <a:solidFill>
                  <a:srgbClr val="0C4DA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華康標楷W5注音" pitchFamily="66" charset="-12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41269" y="145219"/>
                <a:ext cx="8440705" cy="15388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5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類題練習</a:t>
                </a:r>
                <a:endParaRPr lang="en-US" altLang="zh-TW" sz="54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zh-TW" altLang="en-US" sz="3600" dirty="0"/>
                  <a:t> </a:t>
                </a:r>
                <a14:m>
                  <m:oMath xmlns:m="http://schemas.openxmlformats.org/officeDocument/2006/math"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zh-TW" sz="4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269" y="145219"/>
                <a:ext cx="8440705" cy="1538883"/>
              </a:xfrm>
              <a:prstGeom prst="rect">
                <a:avLst/>
              </a:prstGeom>
              <a:blipFill>
                <a:blip r:embed="rId2"/>
                <a:stretch>
                  <a:fillRect l="-3902" t="-111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>
            <a:extLst>
              <a:ext uri="{FF2B5EF4-FFF2-40B4-BE49-F238E27FC236}">
                <a16:creationId xmlns:a16="http://schemas.microsoft.com/office/drawing/2014/main" id="{C656885B-AFB1-4FD8-BE4C-34C36A936A0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944724"/>
            <a:ext cx="8178426" cy="5768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477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kumimoji="0" lang="en-US" altLang="zh-TW" sz="4000" b="1" dirty="0">
              <a:ln w="28575">
                <a:solidFill>
                  <a:srgbClr val="0C4DA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華康標楷W5注音" pitchFamily="66" charset="-120"/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351646" y="132538"/>
                <a:ext cx="8440705" cy="15388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5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類題練習答案</a:t>
                </a:r>
                <a:endParaRPr lang="en-US" altLang="zh-TW" sz="54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zh-TW" altLang="en-US" sz="3600" dirty="0"/>
                  <a:t> </a:t>
                </a:r>
                <a14:m>
                  <m:oMath xmlns:m="http://schemas.openxmlformats.org/officeDocument/2006/math"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zh-TW" sz="4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646" y="132538"/>
                <a:ext cx="8440705" cy="1538883"/>
              </a:xfrm>
              <a:prstGeom prst="rect">
                <a:avLst/>
              </a:prstGeom>
              <a:blipFill>
                <a:blip r:embed="rId2"/>
                <a:stretch>
                  <a:fillRect l="-3902" t="-111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174263B8-180A-4386-B371-1E435A7E3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5" y="908720"/>
            <a:ext cx="8440705" cy="581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89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04454\Desktop\★108行銷-國小說明會PPT母片PNG\108行銷-國小說明會PPT母片-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000" cy="688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26" name="PA_组合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 rot="1234529">
            <a:off x="642938" y="3825875"/>
            <a:ext cx="2146300" cy="979488"/>
            <a:chOff x="0" y="-1"/>
            <a:chExt cx="1887191" cy="861891"/>
          </a:xfrm>
        </p:grpSpPr>
        <p:sp>
          <p:nvSpPr>
            <p:cNvPr id="27" name="chenying0907 20"/>
            <p:cNvSpPr/>
            <p:nvPr/>
          </p:nvSpPr>
          <p:spPr>
            <a:xfrm>
              <a:off x="278156" y="405855"/>
              <a:ext cx="1606624" cy="45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chenying0907 21"/>
            <p:cNvSpPr/>
            <p:nvPr/>
          </p:nvSpPr>
          <p:spPr>
            <a:xfrm>
              <a:off x="-901" y="-91"/>
              <a:ext cx="1887191" cy="849318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2891975" y="3116767"/>
            <a:ext cx="668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96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下課了！</a:t>
            </a:r>
          </a:p>
        </p:txBody>
      </p:sp>
      <p:grpSp>
        <p:nvGrpSpPr>
          <p:cNvPr id="14" name="PA_组合 131">
            <a:extLst>
              <a:ext uri="{FF2B5EF4-FFF2-40B4-BE49-F238E27FC236}">
                <a16:creationId xmlns:a16="http://schemas.microsoft.com/office/drawing/2014/main" id="{9F883B83-E913-4F76-8035-8C1EE74EFC6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rot="11634288" flipV="1">
            <a:off x="6526364" y="4461836"/>
            <a:ext cx="1853202" cy="1592622"/>
            <a:chOff x="0" y="0"/>
            <a:chExt cx="1270000" cy="1091425"/>
          </a:xfrm>
          <a:solidFill>
            <a:srgbClr val="F8F2A2"/>
          </a:solidFill>
        </p:grpSpPr>
        <p:sp>
          <p:nvSpPr>
            <p:cNvPr id="15" name="chenying0907 125">
              <a:extLst>
                <a:ext uri="{FF2B5EF4-FFF2-40B4-BE49-F238E27FC236}">
                  <a16:creationId xmlns:a16="http://schemas.microsoft.com/office/drawing/2014/main" id="{8223F800-4F88-4479-BEBC-752917249208}"/>
                </a:ext>
              </a:extLst>
            </p:cNvPr>
            <p:cNvSpPr/>
            <p:nvPr/>
          </p:nvSpPr>
          <p:spPr>
            <a:xfrm>
              <a:off x="355600" y="266700"/>
              <a:ext cx="648718" cy="80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16" name="Group 130">
              <a:extLst>
                <a:ext uri="{FF2B5EF4-FFF2-40B4-BE49-F238E27FC236}">
                  <a16:creationId xmlns:a16="http://schemas.microsoft.com/office/drawing/2014/main" id="{2DCD1412-F465-48F2-B903-A74F44ED1FA6}"/>
                </a:ext>
              </a:extLst>
            </p:cNvPr>
            <p:cNvGrpSpPr/>
            <p:nvPr/>
          </p:nvGrpSpPr>
          <p:grpSpPr>
            <a:xfrm>
              <a:off x="0" y="0"/>
              <a:ext cx="1270000" cy="1091426"/>
              <a:chOff x="0" y="0"/>
              <a:chExt cx="1270000" cy="1091425"/>
            </a:xfrm>
            <a:grpFill/>
          </p:grpSpPr>
          <p:sp>
            <p:nvSpPr>
              <p:cNvPr id="17" name="chenying0907 126">
                <a:extLst>
                  <a:ext uri="{FF2B5EF4-FFF2-40B4-BE49-F238E27FC236}">
                    <a16:creationId xmlns:a16="http://schemas.microsoft.com/office/drawing/2014/main" id="{0040B75C-EF0D-4E16-A18E-5D1430AC0F3E}"/>
                  </a:ext>
                </a:extLst>
              </p:cNvPr>
              <p:cNvSpPr/>
              <p:nvPr/>
            </p:nvSpPr>
            <p:spPr>
              <a:xfrm>
                <a:off x="0" y="0"/>
                <a:ext cx="888592" cy="1091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8" name="chenying0907 127">
                <a:extLst>
                  <a:ext uri="{FF2B5EF4-FFF2-40B4-BE49-F238E27FC236}">
                    <a16:creationId xmlns:a16="http://schemas.microsoft.com/office/drawing/2014/main" id="{62ECEE67-83D2-40EA-87E1-A629ED67893B}"/>
                  </a:ext>
                </a:extLst>
              </p:cNvPr>
              <p:cNvSpPr/>
              <p:nvPr/>
            </p:nvSpPr>
            <p:spPr>
              <a:xfrm>
                <a:off x="0" y="0"/>
                <a:ext cx="1270000" cy="75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9" name="chenying0907 128">
                <a:extLst>
                  <a:ext uri="{FF2B5EF4-FFF2-40B4-BE49-F238E27FC236}">
                    <a16:creationId xmlns:a16="http://schemas.microsoft.com/office/drawing/2014/main" id="{20459AB5-8E73-4BB5-9578-0B1E7C211C89}"/>
                  </a:ext>
                </a:extLst>
              </p:cNvPr>
              <p:cNvSpPr/>
              <p:nvPr/>
            </p:nvSpPr>
            <p:spPr>
              <a:xfrm>
                <a:off x="876300" y="762000"/>
                <a:ext cx="127000" cy="31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30" name="chenying0907 129">
                <a:extLst>
                  <a:ext uri="{FF2B5EF4-FFF2-40B4-BE49-F238E27FC236}">
                    <a16:creationId xmlns:a16="http://schemas.microsoft.com/office/drawing/2014/main" id="{BE7D67D8-D107-4D5D-90FE-DBF211147B32}"/>
                  </a:ext>
                </a:extLst>
              </p:cNvPr>
              <p:cNvSpPr/>
              <p:nvPr/>
            </p:nvSpPr>
            <p:spPr>
              <a:xfrm>
                <a:off x="749300" y="952500"/>
                <a:ext cx="177800" cy="11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9ADD49B3-6F55-4CBA-9EA3-387FA35B1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888" y="794128"/>
            <a:ext cx="668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960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辛苦了！</a:t>
            </a:r>
            <a:endParaRPr lang="zh-TW" altLang="en-US" sz="9600" dirty="0">
              <a:solidFill>
                <a:srgbClr val="0070C0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6C0C422-4385-4E3D-9098-0C043F968975}"/>
              </a:ext>
            </a:extLst>
          </p:cNvPr>
          <p:cNvSpPr/>
          <p:nvPr/>
        </p:nvSpPr>
        <p:spPr>
          <a:xfrm>
            <a:off x="431540" y="0"/>
            <a:ext cx="36535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(</a:t>
            </a:r>
            <a:r>
              <a:rPr lang="zh-TW" altLang="en-US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一</a:t>
            </a:r>
            <a:r>
              <a:rPr lang="en-US" altLang="zh-TW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) </a:t>
            </a:r>
            <a:r>
              <a:rPr lang="zh-TW" altLang="en-US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複習</a:t>
            </a:r>
            <a:r>
              <a:rPr lang="en-US" altLang="zh-TW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  <a:endParaRPr lang="zh-TW" altLang="en-US"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11604CF-EBEF-46AA-A5B4-E7EBE128CD81}"/>
                  </a:ext>
                </a:extLst>
              </p:cNvPr>
              <p:cNvSpPr/>
              <p:nvPr/>
            </p:nvSpPr>
            <p:spPr>
              <a:xfrm>
                <a:off x="331095" y="872716"/>
                <a:ext cx="8481809" cy="5842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2</a:t>
                </a:r>
                <a:r>
                  <a:rPr lang="zh-TW" altLang="en-US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</a:t>
                </a:r>
                <a:r>
                  <a:rPr lang="en-US" altLang="zh-TW" sz="4800" dirty="0"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i="1"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800" dirty="0"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800" b="0" i="0" dirty="0" smtClean="0"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 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讀作二分之一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，</a:t>
                </a:r>
                <a:endParaRPr lang="en-US" altLang="zh-TW" sz="4800" dirty="0">
                  <a:latin typeface="Calibri" panose="020F0502020204030204" pitchFamily="34" charset="0"/>
                  <a:ea typeface="書法中楷（注音一）" panose="02010609010101010101"/>
                  <a:cs typeface="Arial" panose="020B0604020202020204" pitchFamily="34" charset="0"/>
                </a:endParaRPr>
              </a:p>
              <a:p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『2』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『1』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代表什麼意思呢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?</a:t>
                </a:r>
              </a:p>
              <a:p>
                <a:r>
                  <a:rPr lang="en-US" altLang="zh-TW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3</a:t>
                </a:r>
                <a:r>
                  <a:rPr lang="zh-TW" altLang="en-US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i="1"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800" dirty="0"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800" b="0" i="0" dirty="0" smtClean="0"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讀作三分之一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，</a:t>
                </a:r>
                <a:endParaRPr lang="en-US" altLang="zh-TW" sz="4800" dirty="0">
                  <a:latin typeface="Calibri" panose="020F0502020204030204" pitchFamily="34" charset="0"/>
                  <a:ea typeface="書法中楷（注音一）" panose="02010609010101010101"/>
                  <a:cs typeface="Arial" panose="020B0604020202020204" pitchFamily="34" charset="0"/>
                </a:endParaRPr>
              </a:p>
              <a:p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『3』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『1』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代表什麼意思呢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?</a:t>
                </a:r>
              </a:p>
              <a:p>
                <a:r>
                  <a:rPr lang="en-US" altLang="zh-TW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4</a:t>
                </a:r>
                <a:r>
                  <a:rPr lang="zh-TW" altLang="en-US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i="1"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800" dirty="0"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800" b="0" i="0" dirty="0" smtClean="0"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讀作四分之一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，</a:t>
                </a:r>
                <a:endParaRPr lang="en-US" altLang="zh-TW" sz="4800" dirty="0">
                  <a:latin typeface="Calibri" panose="020F0502020204030204" pitchFamily="34" charset="0"/>
                  <a:ea typeface="書法中楷（注音一）" panose="02010609010101010101"/>
                  <a:cs typeface="Arial" panose="020B0604020202020204" pitchFamily="34" charset="0"/>
                </a:endParaRPr>
              </a:p>
              <a:p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『4』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『1』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代表什麼意思呢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11604CF-EBEF-46AA-A5B4-E7EBE128C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95" y="872716"/>
                <a:ext cx="8481809" cy="5842369"/>
              </a:xfrm>
              <a:prstGeom prst="rect">
                <a:avLst/>
              </a:prstGeom>
              <a:blipFill>
                <a:blip r:embed="rId2"/>
                <a:stretch>
                  <a:fillRect l="-3233" r="-2299" b="-45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031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6C0C422-4385-4E3D-9098-0C043F968975}"/>
              </a:ext>
            </a:extLst>
          </p:cNvPr>
          <p:cNvSpPr/>
          <p:nvPr/>
        </p:nvSpPr>
        <p:spPr>
          <a:xfrm>
            <a:off x="431540" y="0"/>
            <a:ext cx="36535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(</a:t>
            </a:r>
            <a:r>
              <a:rPr lang="zh-TW" altLang="en-US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一</a:t>
            </a:r>
            <a:r>
              <a:rPr lang="en-US" altLang="zh-TW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) </a:t>
            </a:r>
            <a:r>
              <a:rPr lang="zh-TW" altLang="en-US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複習</a:t>
            </a:r>
            <a:r>
              <a:rPr lang="en-US" altLang="zh-TW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  <a:endParaRPr lang="zh-TW" altLang="en-US"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11604CF-EBEF-46AA-A5B4-E7EBE128CD81}"/>
                  </a:ext>
                </a:extLst>
              </p:cNvPr>
              <p:cNvSpPr/>
              <p:nvPr/>
            </p:nvSpPr>
            <p:spPr>
              <a:xfrm>
                <a:off x="426182" y="1025612"/>
                <a:ext cx="8481809" cy="5837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5</a:t>
                </a:r>
                <a:r>
                  <a:rPr lang="zh-TW" altLang="en-US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i="1"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800" dirty="0"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800" b="0" i="0" dirty="0" smtClean="0"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讀作五分之一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，</a:t>
                </a:r>
                <a:endParaRPr lang="en-US" altLang="zh-TW" sz="4800" dirty="0">
                  <a:latin typeface="Calibri" panose="020F0502020204030204" pitchFamily="34" charset="0"/>
                  <a:ea typeface="書法中楷（注音一）" panose="02010609010101010101"/>
                  <a:cs typeface="Arial" panose="020B0604020202020204" pitchFamily="34" charset="0"/>
                </a:endParaRPr>
              </a:p>
              <a:p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『5』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『1』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代表什麼意思呢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?</a:t>
                </a:r>
              </a:p>
              <a:p>
                <a:r>
                  <a:rPr lang="en-US" altLang="zh-TW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6</a:t>
                </a:r>
                <a:r>
                  <a:rPr lang="zh-TW" altLang="en-US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i="1"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800" dirty="0"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800" b="0" i="0" dirty="0" smtClean="0"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讀作六分之一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，</a:t>
                </a:r>
                <a:endParaRPr lang="en-US" altLang="zh-TW" sz="4800" dirty="0">
                  <a:latin typeface="Calibri" panose="020F0502020204030204" pitchFamily="34" charset="0"/>
                  <a:ea typeface="書法中楷（注音一）" panose="02010609010101010101"/>
                  <a:cs typeface="Arial" panose="020B0604020202020204" pitchFamily="34" charset="0"/>
                </a:endParaRPr>
              </a:p>
              <a:p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『6』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『1』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代表什麼意思呢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?</a:t>
                </a:r>
              </a:p>
              <a:p>
                <a:r>
                  <a:rPr lang="en-US" altLang="zh-TW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7</a:t>
                </a:r>
                <a:r>
                  <a:rPr lang="zh-TW" altLang="en-US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i="1"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800" dirty="0"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800" b="0" i="0" dirty="0" smtClean="0"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讀作八分之一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，</a:t>
                </a:r>
                <a:endParaRPr lang="en-US" altLang="zh-TW" sz="4800" dirty="0">
                  <a:latin typeface="Calibri" panose="020F0502020204030204" pitchFamily="34" charset="0"/>
                  <a:ea typeface="書法中楷（注音一）" panose="02010609010101010101"/>
                  <a:cs typeface="Arial" panose="020B0604020202020204" pitchFamily="34" charset="0"/>
                </a:endParaRPr>
              </a:p>
              <a:p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『8』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『1』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代表什麼意思呢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11604CF-EBEF-46AA-A5B4-E7EBE128C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82" y="1025612"/>
                <a:ext cx="8481809" cy="5837560"/>
              </a:xfrm>
              <a:prstGeom prst="rect">
                <a:avLst/>
              </a:prstGeom>
              <a:blipFill>
                <a:blip r:embed="rId2"/>
                <a:stretch>
                  <a:fillRect l="-3307" r="-2301" b="-50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817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6C0C422-4385-4E3D-9098-0C043F968975}"/>
              </a:ext>
            </a:extLst>
          </p:cNvPr>
          <p:cNvSpPr/>
          <p:nvPr/>
        </p:nvSpPr>
        <p:spPr>
          <a:xfrm>
            <a:off x="431540" y="0"/>
            <a:ext cx="36535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(</a:t>
            </a:r>
            <a:r>
              <a:rPr lang="zh-TW" altLang="en-US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一</a:t>
            </a:r>
            <a:r>
              <a:rPr lang="en-US" altLang="zh-TW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) </a:t>
            </a:r>
            <a:r>
              <a:rPr lang="zh-TW" altLang="en-US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複習</a:t>
            </a:r>
            <a:r>
              <a:rPr lang="en-US" altLang="zh-TW" sz="66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  <a:endParaRPr lang="zh-TW" altLang="en-US"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11604CF-EBEF-46AA-A5B4-E7EBE128CD81}"/>
                  </a:ext>
                </a:extLst>
              </p:cNvPr>
              <p:cNvSpPr/>
              <p:nvPr/>
            </p:nvSpPr>
            <p:spPr>
              <a:xfrm>
                <a:off x="428464" y="1006013"/>
                <a:ext cx="8794395" cy="58519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8</a:t>
                </a:r>
                <a:r>
                  <a:rPr lang="zh-TW" altLang="en-US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8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zh-TW" altLang="en-US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讀作九分之一</a:t>
                </a:r>
                <a:r>
                  <a:rPr lang="en-US" altLang="zh-TW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』</a:t>
                </a:r>
                <a:r>
                  <a:rPr lang="zh-TW" altLang="en-US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，</a:t>
                </a:r>
                <a:endParaRPr lang="en-US" altLang="zh-TW" sz="4800" dirty="0">
                  <a:solidFill>
                    <a:schemeClr val="tx1"/>
                  </a:solidFill>
                  <a:latin typeface="Calibri" panose="020F0502020204030204" pitchFamily="34" charset="0"/>
                  <a:ea typeface="書法中楷（注音一）" panose="02010609010101010101"/>
                  <a:cs typeface="Arial" panose="020B0604020202020204" pitchFamily="34" charset="0"/>
                </a:endParaRPr>
              </a:p>
              <a:p>
                <a:r>
                  <a:rPr lang="en-US" altLang="zh-TW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『9』</a:t>
                </a:r>
                <a:r>
                  <a:rPr lang="zh-TW" altLang="en-US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『1』</a:t>
                </a:r>
                <a:r>
                  <a:rPr lang="zh-TW" altLang="en-US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代表什麼意思呢</a:t>
                </a:r>
                <a:r>
                  <a:rPr lang="en-US" altLang="zh-TW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?</a:t>
                </a:r>
              </a:p>
              <a:p>
                <a:r>
                  <a:rPr lang="en-US" altLang="zh-TW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9</a:t>
                </a:r>
                <a:r>
                  <a:rPr lang="zh-TW" altLang="en-US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8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zh-TW" altLang="en-US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讀作十分之一</a:t>
                </a:r>
                <a:r>
                  <a:rPr lang="en-US" altLang="zh-TW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』</a:t>
                </a:r>
                <a:r>
                  <a:rPr lang="zh-TW" altLang="en-US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，</a:t>
                </a:r>
                <a:endParaRPr lang="en-US" altLang="zh-TW" sz="4800" dirty="0">
                  <a:solidFill>
                    <a:schemeClr val="tx1"/>
                  </a:solidFill>
                  <a:latin typeface="Calibri" panose="020F0502020204030204" pitchFamily="34" charset="0"/>
                  <a:ea typeface="書法中楷（注音一）" panose="02010609010101010101"/>
                  <a:cs typeface="Arial" panose="020B0604020202020204" pitchFamily="34" charset="0"/>
                </a:endParaRPr>
              </a:p>
              <a:p>
                <a:r>
                  <a:rPr lang="en-US" altLang="zh-TW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『10』</a:t>
                </a:r>
                <a:r>
                  <a:rPr lang="zh-TW" altLang="en-US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『1』</a:t>
                </a:r>
                <a:r>
                  <a:rPr lang="zh-TW" altLang="en-US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代表什麼意思呢</a:t>
                </a:r>
                <a:r>
                  <a:rPr lang="en-US" altLang="zh-TW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?</a:t>
                </a:r>
              </a:p>
              <a:p>
                <a:r>
                  <a:rPr lang="en-US" altLang="zh-TW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10</a:t>
                </a:r>
                <a:r>
                  <a:rPr lang="zh-TW" altLang="en-US" sz="4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i="1"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800" dirty="0"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800" b="0" i="0" dirty="0" smtClean="0"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讀作十二分之一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，</a:t>
                </a:r>
                <a:endParaRPr lang="en-US" altLang="zh-TW" sz="4800" dirty="0">
                  <a:latin typeface="Calibri" panose="020F0502020204030204" pitchFamily="34" charset="0"/>
                  <a:ea typeface="書法中楷（注音一）" panose="02010609010101010101"/>
                  <a:cs typeface="Arial" panose="020B0604020202020204" pitchFamily="34" charset="0"/>
                </a:endParaRPr>
              </a:p>
              <a:p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『12』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、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『1』</a:t>
                </a:r>
                <a:r>
                  <a:rPr lang="zh-TW" altLang="en-US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代表什麼意思呢</a:t>
                </a:r>
                <a:r>
                  <a:rPr lang="en-US" altLang="zh-TW" sz="48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11604CF-EBEF-46AA-A5B4-E7EBE128C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4" y="1006013"/>
                <a:ext cx="8794395" cy="5851987"/>
              </a:xfrm>
              <a:prstGeom prst="rect">
                <a:avLst/>
              </a:prstGeom>
              <a:blipFill>
                <a:blip r:embed="rId2"/>
                <a:stretch>
                  <a:fillRect l="-3119" r="-2218" b="-45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47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6C0C422-4385-4E3D-9098-0C043F968975}"/>
              </a:ext>
            </a:extLst>
          </p:cNvPr>
          <p:cNvSpPr/>
          <p:nvPr/>
        </p:nvSpPr>
        <p:spPr>
          <a:xfrm>
            <a:off x="730479" y="2672916"/>
            <a:ext cx="773641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(</a:t>
            </a:r>
            <a:r>
              <a:rPr lang="zh-TW" altLang="en-US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二</a:t>
            </a:r>
            <a:r>
              <a:rPr lang="en-US" altLang="zh-TW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)</a:t>
            </a:r>
            <a:r>
              <a:rPr lang="zh-TW" altLang="en-US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、課文</a:t>
            </a:r>
            <a:r>
              <a:rPr lang="en-US" altLang="zh-TW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139</a:t>
            </a:r>
            <a:r>
              <a:rPr lang="zh-TW" altLang="en-US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頁</a:t>
            </a:r>
            <a:r>
              <a:rPr lang="en-US" altLang="zh-TW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</a:p>
          <a:p>
            <a:pPr algn="ctr"/>
            <a:endParaRPr lang="en-US" altLang="zh-TW" sz="4800" dirty="0">
              <a:latin typeface="Calibri" panose="020F0502020204030204" pitchFamily="34" charset="0"/>
              <a:ea typeface="書法中楷（注音一）" panose="02010609010101010101"/>
              <a:cs typeface="Arial" panose="020B0604020202020204" pitchFamily="34" charset="0"/>
            </a:endParaRPr>
          </a:p>
          <a:p>
            <a:pPr algn="ctr"/>
            <a:r>
              <a:rPr lang="zh-TW" altLang="en-US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仔細閱讀題目後，完成答案</a:t>
            </a:r>
            <a:r>
              <a:rPr lang="en-US" altLang="zh-TW" sz="48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79573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791580" y="1378513"/>
            <a:ext cx="92879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下面的圖形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是等分的打    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不是的打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╳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3" name="內容版面配置區 4"/>
          <p:cNvSpPr>
            <a:spLocks/>
          </p:cNvSpPr>
          <p:nvPr/>
        </p:nvSpPr>
        <p:spPr bwMode="auto">
          <a:xfrm>
            <a:off x="235590" y="1498019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1DA147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1</a:t>
            </a: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467705" y="944724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P.139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Picture 333 23" descr="畫面剪輯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88" y="1404305"/>
            <a:ext cx="576064" cy="512527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346353" y="2708920"/>
            <a:ext cx="446773" cy="475204"/>
            <a:chOff x="421607" y="2790298"/>
            <a:chExt cx="446773" cy="475204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97" t="15208" r="17384" b="13003"/>
            <a:stretch/>
          </p:blipFill>
          <p:spPr>
            <a:xfrm>
              <a:off x="421607" y="2790298"/>
              <a:ext cx="446773" cy="439200"/>
            </a:xfrm>
            <a:prstGeom prst="rect">
              <a:avLst/>
            </a:prstGeom>
          </p:spPr>
        </p:pic>
        <p:sp>
          <p:nvSpPr>
            <p:cNvPr id="18" name="內容版面配置區 4"/>
            <p:cNvSpPr>
              <a:spLocks/>
            </p:cNvSpPr>
            <p:nvPr/>
          </p:nvSpPr>
          <p:spPr bwMode="auto">
            <a:xfrm>
              <a:off x="430585" y="2816932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1DA147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684" y="2722405"/>
            <a:ext cx="1112308" cy="110952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70" y="2729374"/>
            <a:ext cx="1092794" cy="109558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493" y="2719617"/>
            <a:ext cx="1106733" cy="111509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06" y="4784494"/>
            <a:ext cx="1296299" cy="124890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51" y="4777525"/>
            <a:ext cx="1279573" cy="126284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010" y="4780313"/>
            <a:ext cx="1332540" cy="1257271"/>
          </a:xfrm>
          <a:prstGeom prst="rect">
            <a:avLst/>
          </a:prstGeom>
        </p:spPr>
      </p:pic>
      <p:sp>
        <p:nvSpPr>
          <p:cNvPr id="25" name="Rounded 521 41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1280584" y="3914003"/>
            <a:ext cx="645367" cy="645367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5" name="Rounded 521 41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3602597" y="3914003"/>
            <a:ext cx="645367" cy="645367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8" name="Rounded 521 41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5940000" y="3914003"/>
            <a:ext cx="645367" cy="645367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grpSp>
        <p:nvGrpSpPr>
          <p:cNvPr id="39" name="群組 38"/>
          <p:cNvGrpSpPr/>
          <p:nvPr/>
        </p:nvGrpSpPr>
        <p:grpSpPr>
          <a:xfrm>
            <a:off x="2649063" y="2708920"/>
            <a:ext cx="446773" cy="475204"/>
            <a:chOff x="421607" y="2790298"/>
            <a:chExt cx="446773" cy="475204"/>
          </a:xfrm>
        </p:grpSpPr>
        <p:pic>
          <p:nvPicPr>
            <p:cNvPr id="40" name="圖片 3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97" t="15208" r="17384" b="13003"/>
            <a:stretch/>
          </p:blipFill>
          <p:spPr>
            <a:xfrm>
              <a:off x="421607" y="2790298"/>
              <a:ext cx="446773" cy="439200"/>
            </a:xfrm>
            <a:prstGeom prst="rect">
              <a:avLst/>
            </a:prstGeom>
          </p:spPr>
        </p:pic>
        <p:sp>
          <p:nvSpPr>
            <p:cNvPr id="41" name="內容版面配置區 4"/>
            <p:cNvSpPr>
              <a:spLocks/>
            </p:cNvSpPr>
            <p:nvPr/>
          </p:nvSpPr>
          <p:spPr bwMode="auto">
            <a:xfrm>
              <a:off x="430585" y="2816932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1DA147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4939508" y="2708920"/>
            <a:ext cx="446773" cy="475204"/>
            <a:chOff x="421607" y="2790298"/>
            <a:chExt cx="446773" cy="475204"/>
          </a:xfrm>
        </p:grpSpPr>
        <p:pic>
          <p:nvPicPr>
            <p:cNvPr id="43" name="圖片 4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97" t="15208" r="17384" b="13003"/>
            <a:stretch/>
          </p:blipFill>
          <p:spPr>
            <a:xfrm>
              <a:off x="421607" y="2790298"/>
              <a:ext cx="446773" cy="439200"/>
            </a:xfrm>
            <a:prstGeom prst="rect">
              <a:avLst/>
            </a:prstGeom>
          </p:spPr>
        </p:pic>
        <p:sp>
          <p:nvSpPr>
            <p:cNvPr id="44" name="內容版面配置區 4"/>
            <p:cNvSpPr>
              <a:spLocks/>
            </p:cNvSpPr>
            <p:nvPr/>
          </p:nvSpPr>
          <p:spPr bwMode="auto">
            <a:xfrm>
              <a:off x="430585" y="2816932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1DA147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346353" y="4725144"/>
            <a:ext cx="446773" cy="475204"/>
            <a:chOff x="421607" y="2790298"/>
            <a:chExt cx="446773" cy="475204"/>
          </a:xfrm>
        </p:grpSpPr>
        <p:pic>
          <p:nvPicPr>
            <p:cNvPr id="46" name="圖片 4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97" t="15208" r="17384" b="13003"/>
            <a:stretch/>
          </p:blipFill>
          <p:spPr>
            <a:xfrm>
              <a:off x="421607" y="2790298"/>
              <a:ext cx="446773" cy="439200"/>
            </a:xfrm>
            <a:prstGeom prst="rect">
              <a:avLst/>
            </a:prstGeom>
          </p:spPr>
        </p:pic>
        <p:sp>
          <p:nvSpPr>
            <p:cNvPr id="47" name="內容版面配置區 4"/>
            <p:cNvSpPr>
              <a:spLocks/>
            </p:cNvSpPr>
            <p:nvPr/>
          </p:nvSpPr>
          <p:spPr bwMode="auto">
            <a:xfrm>
              <a:off x="430585" y="2816932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1DA147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2649063" y="4725144"/>
            <a:ext cx="446773" cy="475204"/>
            <a:chOff x="421607" y="2790298"/>
            <a:chExt cx="446773" cy="475204"/>
          </a:xfrm>
        </p:grpSpPr>
        <p:pic>
          <p:nvPicPr>
            <p:cNvPr id="49" name="圖片 4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97" t="15208" r="17384" b="13003"/>
            <a:stretch/>
          </p:blipFill>
          <p:spPr>
            <a:xfrm>
              <a:off x="421607" y="2790298"/>
              <a:ext cx="446773" cy="439200"/>
            </a:xfrm>
            <a:prstGeom prst="rect">
              <a:avLst/>
            </a:prstGeom>
          </p:spPr>
        </p:pic>
        <p:sp>
          <p:nvSpPr>
            <p:cNvPr id="50" name="內容版面配置區 4"/>
            <p:cNvSpPr>
              <a:spLocks/>
            </p:cNvSpPr>
            <p:nvPr/>
          </p:nvSpPr>
          <p:spPr bwMode="auto">
            <a:xfrm>
              <a:off x="430585" y="2816932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1DA147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4939508" y="4725144"/>
            <a:ext cx="446773" cy="475204"/>
            <a:chOff x="421607" y="2790298"/>
            <a:chExt cx="446773" cy="475204"/>
          </a:xfrm>
        </p:grpSpPr>
        <p:pic>
          <p:nvPicPr>
            <p:cNvPr id="52" name="圖片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97" t="15208" r="17384" b="13003"/>
            <a:stretch/>
          </p:blipFill>
          <p:spPr>
            <a:xfrm>
              <a:off x="421607" y="2790298"/>
              <a:ext cx="446773" cy="439200"/>
            </a:xfrm>
            <a:prstGeom prst="rect">
              <a:avLst/>
            </a:prstGeom>
          </p:spPr>
        </p:pic>
        <p:sp>
          <p:nvSpPr>
            <p:cNvPr id="53" name="內容版面配置區 4"/>
            <p:cNvSpPr>
              <a:spLocks/>
            </p:cNvSpPr>
            <p:nvPr/>
          </p:nvSpPr>
          <p:spPr bwMode="auto">
            <a:xfrm>
              <a:off x="430585" y="2816932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1DA147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56" name="Rounded 521 41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1280584" y="6030608"/>
            <a:ext cx="645367" cy="645367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7" name="Rounded 521 41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3602597" y="6030608"/>
            <a:ext cx="645367" cy="645367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8" name="Rounded 521 41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5940000" y="6030608"/>
            <a:ext cx="645367" cy="645367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791580" y="1378513"/>
            <a:ext cx="92879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下面的圖形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是等分的打    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不是的打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╳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3" name="內容版面配置區 4"/>
          <p:cNvSpPr>
            <a:spLocks/>
          </p:cNvSpPr>
          <p:nvPr/>
        </p:nvSpPr>
        <p:spPr bwMode="auto">
          <a:xfrm>
            <a:off x="235590" y="1498019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1DA147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1</a:t>
            </a: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467705" y="944724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P.139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Picture 333 23" descr="畫面剪輯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22" y="1378513"/>
            <a:ext cx="576064" cy="512527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346353" y="2708920"/>
            <a:ext cx="446773" cy="475204"/>
            <a:chOff x="421607" y="2790298"/>
            <a:chExt cx="446773" cy="475204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97" t="15208" r="17384" b="13003"/>
            <a:stretch/>
          </p:blipFill>
          <p:spPr>
            <a:xfrm>
              <a:off x="421607" y="2790298"/>
              <a:ext cx="446773" cy="439200"/>
            </a:xfrm>
            <a:prstGeom prst="rect">
              <a:avLst/>
            </a:prstGeom>
          </p:spPr>
        </p:pic>
        <p:sp>
          <p:nvSpPr>
            <p:cNvPr id="18" name="內容版面配置區 4"/>
            <p:cNvSpPr>
              <a:spLocks/>
            </p:cNvSpPr>
            <p:nvPr/>
          </p:nvSpPr>
          <p:spPr bwMode="auto">
            <a:xfrm>
              <a:off x="430585" y="2816932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1DA147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684" y="2722405"/>
            <a:ext cx="1112308" cy="110952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70" y="2729374"/>
            <a:ext cx="1092794" cy="109558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493" y="2719617"/>
            <a:ext cx="1106733" cy="111509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06" y="4784494"/>
            <a:ext cx="1296299" cy="124890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51" y="4777525"/>
            <a:ext cx="1279573" cy="126284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010" y="4780313"/>
            <a:ext cx="1332540" cy="1257271"/>
          </a:xfrm>
          <a:prstGeom prst="rect">
            <a:avLst/>
          </a:prstGeom>
        </p:spPr>
      </p:pic>
      <p:sp>
        <p:nvSpPr>
          <p:cNvPr id="25" name="Rounded 521 41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1280584" y="3914003"/>
            <a:ext cx="645367" cy="645367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5" name="Rounded 521 41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3602597" y="3914003"/>
            <a:ext cx="645367" cy="645367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8" name="Rounded 521 41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5940000" y="3914003"/>
            <a:ext cx="645367" cy="645367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grpSp>
        <p:nvGrpSpPr>
          <p:cNvPr id="39" name="群組 38"/>
          <p:cNvGrpSpPr/>
          <p:nvPr/>
        </p:nvGrpSpPr>
        <p:grpSpPr>
          <a:xfrm>
            <a:off x="2649063" y="2708920"/>
            <a:ext cx="446773" cy="475204"/>
            <a:chOff x="421607" y="2790298"/>
            <a:chExt cx="446773" cy="475204"/>
          </a:xfrm>
        </p:grpSpPr>
        <p:pic>
          <p:nvPicPr>
            <p:cNvPr id="40" name="圖片 3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97" t="15208" r="17384" b="13003"/>
            <a:stretch/>
          </p:blipFill>
          <p:spPr>
            <a:xfrm>
              <a:off x="421607" y="2790298"/>
              <a:ext cx="446773" cy="439200"/>
            </a:xfrm>
            <a:prstGeom prst="rect">
              <a:avLst/>
            </a:prstGeom>
          </p:spPr>
        </p:pic>
        <p:sp>
          <p:nvSpPr>
            <p:cNvPr id="41" name="內容版面配置區 4"/>
            <p:cNvSpPr>
              <a:spLocks/>
            </p:cNvSpPr>
            <p:nvPr/>
          </p:nvSpPr>
          <p:spPr bwMode="auto">
            <a:xfrm>
              <a:off x="430585" y="2816932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1DA147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4939508" y="2708920"/>
            <a:ext cx="446773" cy="475204"/>
            <a:chOff x="421607" y="2790298"/>
            <a:chExt cx="446773" cy="475204"/>
          </a:xfrm>
        </p:grpSpPr>
        <p:pic>
          <p:nvPicPr>
            <p:cNvPr id="43" name="圖片 4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97" t="15208" r="17384" b="13003"/>
            <a:stretch/>
          </p:blipFill>
          <p:spPr>
            <a:xfrm>
              <a:off x="421607" y="2790298"/>
              <a:ext cx="446773" cy="439200"/>
            </a:xfrm>
            <a:prstGeom prst="rect">
              <a:avLst/>
            </a:prstGeom>
          </p:spPr>
        </p:pic>
        <p:sp>
          <p:nvSpPr>
            <p:cNvPr id="44" name="內容版面配置區 4"/>
            <p:cNvSpPr>
              <a:spLocks/>
            </p:cNvSpPr>
            <p:nvPr/>
          </p:nvSpPr>
          <p:spPr bwMode="auto">
            <a:xfrm>
              <a:off x="430585" y="2816932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1DA147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346353" y="4725144"/>
            <a:ext cx="446773" cy="475204"/>
            <a:chOff x="421607" y="2790298"/>
            <a:chExt cx="446773" cy="475204"/>
          </a:xfrm>
        </p:grpSpPr>
        <p:pic>
          <p:nvPicPr>
            <p:cNvPr id="46" name="圖片 4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97" t="15208" r="17384" b="13003"/>
            <a:stretch/>
          </p:blipFill>
          <p:spPr>
            <a:xfrm>
              <a:off x="421607" y="2790298"/>
              <a:ext cx="446773" cy="439200"/>
            </a:xfrm>
            <a:prstGeom prst="rect">
              <a:avLst/>
            </a:prstGeom>
          </p:spPr>
        </p:pic>
        <p:sp>
          <p:nvSpPr>
            <p:cNvPr id="47" name="內容版面配置區 4"/>
            <p:cNvSpPr>
              <a:spLocks/>
            </p:cNvSpPr>
            <p:nvPr/>
          </p:nvSpPr>
          <p:spPr bwMode="auto">
            <a:xfrm>
              <a:off x="430585" y="2816932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1DA147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2649063" y="4725144"/>
            <a:ext cx="446773" cy="475204"/>
            <a:chOff x="421607" y="2790298"/>
            <a:chExt cx="446773" cy="475204"/>
          </a:xfrm>
        </p:grpSpPr>
        <p:pic>
          <p:nvPicPr>
            <p:cNvPr id="49" name="圖片 4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97" t="15208" r="17384" b="13003"/>
            <a:stretch/>
          </p:blipFill>
          <p:spPr>
            <a:xfrm>
              <a:off x="421607" y="2790298"/>
              <a:ext cx="446773" cy="439200"/>
            </a:xfrm>
            <a:prstGeom prst="rect">
              <a:avLst/>
            </a:prstGeom>
          </p:spPr>
        </p:pic>
        <p:sp>
          <p:nvSpPr>
            <p:cNvPr id="50" name="內容版面配置區 4"/>
            <p:cNvSpPr>
              <a:spLocks/>
            </p:cNvSpPr>
            <p:nvPr/>
          </p:nvSpPr>
          <p:spPr bwMode="auto">
            <a:xfrm>
              <a:off x="430585" y="2816932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1DA147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4939508" y="4725144"/>
            <a:ext cx="446773" cy="475204"/>
            <a:chOff x="421607" y="2790298"/>
            <a:chExt cx="446773" cy="475204"/>
          </a:xfrm>
        </p:grpSpPr>
        <p:pic>
          <p:nvPicPr>
            <p:cNvPr id="52" name="圖片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97" t="15208" r="17384" b="13003"/>
            <a:stretch/>
          </p:blipFill>
          <p:spPr>
            <a:xfrm>
              <a:off x="421607" y="2790298"/>
              <a:ext cx="446773" cy="439200"/>
            </a:xfrm>
            <a:prstGeom prst="rect">
              <a:avLst/>
            </a:prstGeom>
          </p:spPr>
        </p:pic>
        <p:sp>
          <p:nvSpPr>
            <p:cNvPr id="53" name="內容版面配置區 4"/>
            <p:cNvSpPr>
              <a:spLocks/>
            </p:cNvSpPr>
            <p:nvPr/>
          </p:nvSpPr>
          <p:spPr bwMode="auto">
            <a:xfrm>
              <a:off x="430585" y="2816932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1DA147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56" name="Rounded 521 41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1280584" y="6030608"/>
            <a:ext cx="645367" cy="645367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7" name="Rounded 521 41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3602597" y="6030608"/>
            <a:ext cx="645367" cy="645367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8" name="Rounded 521 41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5940000" y="6030608"/>
            <a:ext cx="645367" cy="645367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59" name="Picture 333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422" y="3975488"/>
            <a:ext cx="575945" cy="512827"/>
          </a:xfrm>
          <a:prstGeom prst="rect">
            <a:avLst/>
          </a:prstGeom>
        </p:spPr>
      </p:pic>
      <p:pic>
        <p:nvPicPr>
          <p:cNvPr id="60" name="Picture 333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86" y="3975488"/>
            <a:ext cx="575945" cy="512827"/>
          </a:xfrm>
          <a:prstGeom prst="rect">
            <a:avLst/>
          </a:prstGeom>
        </p:spPr>
      </p:pic>
      <p:pic>
        <p:nvPicPr>
          <p:cNvPr id="61" name="Picture 333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86" y="6109062"/>
            <a:ext cx="575945" cy="512827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1254453" y="385148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╳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1254453" y="599934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╳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5908023" y="599934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╳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88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2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521 214020"/>
          <p:cNvSpPr>
            <a:spLocks noChangeArrowheads="1"/>
          </p:cNvSpPr>
          <p:nvPr/>
        </p:nvSpPr>
        <p:spPr bwMode="auto">
          <a:xfrm>
            <a:off x="827584" y="1378513"/>
            <a:ext cx="45725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塗塗看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3" name="內容版面配置區 521 13"/>
          <p:cNvSpPr>
            <a:spLocks/>
          </p:cNvSpPr>
          <p:nvPr/>
        </p:nvSpPr>
        <p:spPr bwMode="auto">
          <a:xfrm>
            <a:off x="235590" y="1498019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1DA147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2</a:t>
            </a:r>
          </a:p>
        </p:txBody>
      </p:sp>
      <p:sp>
        <p:nvSpPr>
          <p:cNvPr id="84" name="Text 521 84"/>
          <p:cNvSpPr txBox="1">
            <a:spLocks noChangeArrowheads="1"/>
          </p:cNvSpPr>
          <p:nvPr/>
        </p:nvSpPr>
        <p:spPr bwMode="auto">
          <a:xfrm>
            <a:off x="467705" y="944724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P.139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3" y="5589376"/>
            <a:ext cx="5980693" cy="55934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4" y="2245846"/>
            <a:ext cx="5980693" cy="55934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4" y="3932920"/>
            <a:ext cx="5980693" cy="559346"/>
          </a:xfrm>
          <a:prstGeom prst="rect">
            <a:avLst/>
          </a:prstGeom>
        </p:spPr>
      </p:pic>
      <p:pic>
        <p:nvPicPr>
          <p:cNvPr id="61" name="圖片 6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t="15208" r="17384" b="13003"/>
          <a:stretch/>
        </p:blipFill>
        <p:spPr>
          <a:xfrm>
            <a:off x="179512" y="3173561"/>
            <a:ext cx="446773" cy="439200"/>
          </a:xfrm>
          <a:prstGeom prst="rect">
            <a:avLst/>
          </a:prstGeom>
        </p:spPr>
      </p:pic>
      <p:sp>
        <p:nvSpPr>
          <p:cNvPr id="64" name="內容版面配置區 4"/>
          <p:cNvSpPr>
            <a:spLocks/>
          </p:cNvSpPr>
          <p:nvPr/>
        </p:nvSpPr>
        <p:spPr bwMode="auto">
          <a:xfrm>
            <a:off x="188490" y="3200195"/>
            <a:ext cx="360995" cy="4485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 b="1" dirty="0">
                <a:ln w="28575">
                  <a:noFill/>
                </a:ln>
                <a:solidFill>
                  <a:srgbClr val="1DA147"/>
                </a:solidFill>
                <a:latin typeface="Arial" panose="020B0604020202020204" pitchFamily="34" charset="0"/>
                <a:ea typeface="華康標楷W5注音" pitchFamily="66" charset="-120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4"/>
              <p:cNvSpPr>
                <a:spLocks noChangeArrowheads="1"/>
              </p:cNvSpPr>
              <p:nvPr/>
            </p:nvSpPr>
            <p:spPr bwMode="auto">
              <a:xfrm>
                <a:off x="626283" y="2861152"/>
                <a:ext cx="8374209" cy="974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把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條彩帶塗上顏色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6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283" y="2861152"/>
                <a:ext cx="8374209" cy="974690"/>
              </a:xfrm>
              <a:prstGeom prst="rect">
                <a:avLst/>
              </a:prstGeom>
              <a:blipFill rotWithShape="0">
                <a:blip r:embed="rId7"/>
                <a:stretch>
                  <a:fillRect l="-2258" b="-106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6588224" y="2202354"/>
            <a:ext cx="31308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條彩帶</a:t>
            </a:r>
          </a:p>
        </p:txBody>
      </p:sp>
      <p:pic>
        <p:nvPicPr>
          <p:cNvPr id="69" name="圖片 6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t="15208" r="17384" b="13003"/>
          <a:stretch/>
        </p:blipFill>
        <p:spPr>
          <a:xfrm>
            <a:off x="179512" y="4865885"/>
            <a:ext cx="446773" cy="439200"/>
          </a:xfrm>
          <a:prstGeom prst="rect">
            <a:avLst/>
          </a:prstGeom>
        </p:spPr>
      </p:pic>
      <p:sp>
        <p:nvSpPr>
          <p:cNvPr id="70" name="內容版面配置區 4"/>
          <p:cNvSpPr>
            <a:spLocks/>
          </p:cNvSpPr>
          <p:nvPr/>
        </p:nvSpPr>
        <p:spPr bwMode="auto">
          <a:xfrm>
            <a:off x="188490" y="4892519"/>
            <a:ext cx="360995" cy="4485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 b="1" dirty="0">
                <a:ln w="28575">
                  <a:noFill/>
                </a:ln>
                <a:solidFill>
                  <a:srgbClr val="1DA147"/>
                </a:solidFill>
                <a:latin typeface="Arial" panose="020B0604020202020204" pitchFamily="34" charset="0"/>
                <a:ea typeface="華康標楷W5注音" pitchFamily="66" charset="-12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4"/>
              <p:cNvSpPr>
                <a:spLocks noChangeArrowheads="1"/>
              </p:cNvSpPr>
              <p:nvPr/>
            </p:nvSpPr>
            <p:spPr bwMode="auto">
              <a:xfrm>
                <a:off x="626283" y="4553476"/>
                <a:ext cx="8374209" cy="974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把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600" b="0" i="0" dirty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條彩帶塗上顏色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7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283" y="4553476"/>
                <a:ext cx="8374209" cy="974690"/>
              </a:xfrm>
              <a:prstGeom prst="rect">
                <a:avLst/>
              </a:prstGeom>
              <a:blipFill rotWithShape="0">
                <a:blip r:embed="rId8"/>
                <a:stretch>
                  <a:fillRect l="-2258" b="-106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1285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佈景主題">
  <a:themeElements>
    <a:clrScheme name="1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1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複習">
  <a:themeElements>
    <a:clrScheme name="複習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複習">
      <a:majorFont>
        <a:latin typeface="微軟正黑體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複習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複習">
  <a:themeElements>
    <a:clrScheme name="複習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複習">
      <a:majorFont>
        <a:latin typeface="微軟正黑體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複習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6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3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8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0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2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1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7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10449</TotalTime>
  <Words>670</Words>
  <Application>Microsoft Office PowerPoint</Application>
  <PresentationFormat>如螢幕大小 (4:3)</PresentationFormat>
  <Paragraphs>150</Paragraphs>
  <Slides>22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11</vt:i4>
      </vt:variant>
      <vt:variant>
        <vt:lpstr>投影片標題</vt:lpstr>
      </vt:variant>
      <vt:variant>
        <vt:i4>22</vt:i4>
      </vt:variant>
    </vt:vector>
  </HeadingPairs>
  <TitlesOfParts>
    <vt:vector size="46" baseType="lpstr">
      <vt:lpstr>書法中楷（注音一）</vt:lpstr>
      <vt:lpstr>書法中楷（破音二）</vt:lpstr>
      <vt:lpstr>書法中楷（破音三）</vt:lpstr>
      <vt:lpstr>華康標楷W5注音</vt:lpstr>
      <vt:lpstr>華康標楷W5破音二</vt:lpstr>
      <vt:lpstr>微軟正黑體</vt:lpstr>
      <vt:lpstr>新細明體</vt:lpstr>
      <vt:lpstr>標楷體</vt:lpstr>
      <vt:lpstr>Arial</vt:lpstr>
      <vt:lpstr>Arial Black</vt:lpstr>
      <vt:lpstr>Calibri</vt:lpstr>
      <vt:lpstr>Cambria Math</vt:lpstr>
      <vt:lpstr>Times New Roman</vt:lpstr>
      <vt:lpstr>1_Office 佈景主題</vt:lpstr>
      <vt:lpstr>6_Office 佈景主題</vt:lpstr>
      <vt:lpstr>16_Office 佈景主題</vt:lpstr>
      <vt:lpstr>23_Office 佈景主題</vt:lpstr>
      <vt:lpstr>18_Office 佈景主題</vt:lpstr>
      <vt:lpstr>20_Office 佈景主題</vt:lpstr>
      <vt:lpstr>22_Office 佈景主題</vt:lpstr>
      <vt:lpstr>21_Office 佈景主題</vt:lpstr>
      <vt:lpstr>17_Office 佈景主題</vt:lpstr>
      <vt:lpstr>複習</vt:lpstr>
      <vt:lpstr>1_複習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HL</dc:creator>
  <cp:lastModifiedBy>ilc</cp:lastModifiedBy>
  <cp:revision>823</cp:revision>
  <dcterms:created xsi:type="dcterms:W3CDTF">2015-11-06T06:16:07Z</dcterms:created>
  <dcterms:modified xsi:type="dcterms:W3CDTF">2021-06-11T14:41:08Z</dcterms:modified>
</cp:coreProperties>
</file>