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730" r:id="rId2"/>
    <p:sldId id="902" r:id="rId3"/>
    <p:sldId id="903" r:id="rId4"/>
    <p:sldId id="781" r:id="rId5"/>
    <p:sldId id="904" r:id="rId6"/>
    <p:sldId id="906" r:id="rId7"/>
    <p:sldId id="905" r:id="rId8"/>
    <p:sldId id="907" r:id="rId9"/>
    <p:sldId id="908" r:id="rId10"/>
    <p:sldId id="909" r:id="rId11"/>
    <p:sldId id="910" r:id="rId12"/>
    <p:sldId id="782" r:id="rId13"/>
    <p:sldId id="911" r:id="rId14"/>
    <p:sldId id="871" r:id="rId15"/>
    <p:sldId id="912" r:id="rId16"/>
    <p:sldId id="889" r:id="rId17"/>
    <p:sldId id="913" r:id="rId18"/>
    <p:sldId id="783" r:id="rId19"/>
    <p:sldId id="914" r:id="rId20"/>
    <p:sldId id="915" r:id="rId21"/>
    <p:sldId id="785" r:id="rId22"/>
    <p:sldId id="786" r:id="rId23"/>
    <p:sldId id="760" r:id="rId24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E9F3F5"/>
    <a:srgbClr val="E8F4F6"/>
    <a:srgbClr val="E9F4F7"/>
    <a:srgbClr val="FFFFCC"/>
    <a:srgbClr val="FCD9FF"/>
    <a:srgbClr val="C2DBEE"/>
    <a:srgbClr val="D7DF7F"/>
    <a:srgbClr val="D2D985"/>
    <a:srgbClr val="D7E1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4353" autoAdjust="0"/>
  </p:normalViewPr>
  <p:slideViewPr>
    <p:cSldViewPr>
      <p:cViewPr>
        <p:scale>
          <a:sx n="33" d="100"/>
          <a:sy n="33" d="100"/>
        </p:scale>
        <p:origin x="552" y="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21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897BB-1E2D-4B82-B2A1-7BD37769464F}" type="datetimeFigureOut">
              <a:rPr lang="zh-TW" altLang="en-US" smtClean="0"/>
              <a:t>2021/6/12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1FD7F-AA20-417D-88BD-369C1115C7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1185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8E3AA-327D-4436-B469-A12960AE6E4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51631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E5DE6-475A-4439-87B8-2F3FF5D13F8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72139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B3A3F-6537-437C-8033-5A1420C040D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06384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929AA-6092-4FC3-810A-89892748724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70085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B4AB2-01AB-4CE1-AC59-8CE151E02DD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01153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AE7F5-01AE-4FDA-85B9-187ECC12431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268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9A4FF-D700-4BCB-A203-AB9295116D2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1270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3A6DA-0A14-4D7C-9E30-80B09D603CB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44222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52E72-F98B-4171-8712-E0EB7917129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53238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50114-FC1A-4D64-AC5F-BBBB10B1492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4166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C76EA-E4EE-4E8E-AD94-F0A13FF8618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83746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33A7B24-AD88-46B6-9960-3D8A13AF6C5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J3yOavNCS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2" name="Picture 2" descr="C:\Users\E04454\Desktop\★108行銷-國小說明會PPT母片PNG\108行銷-國小說明會PPT母片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80513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827584" y="1417638"/>
            <a:ext cx="7129462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8000" dirty="0">
                <a:solidFill>
                  <a:schemeClr val="accent4">
                    <a:lumMod val="85000"/>
                    <a:lumOff val="15000"/>
                  </a:schemeClr>
                </a:solidFill>
                <a:latin typeface="華康標楷W5注音" pitchFamily="66" charset="-120"/>
                <a:ea typeface="華康標楷W5注音" pitchFamily="66" charset="-120"/>
              </a:rPr>
              <a:t>       </a:t>
            </a:r>
            <a:r>
              <a:rPr lang="zh-TW" altLang="en-US" sz="66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第十二課</a:t>
            </a:r>
            <a:r>
              <a:rPr lang="zh-TW" altLang="en-US" sz="8000" dirty="0">
                <a:solidFill>
                  <a:srgbClr val="FF0066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</a:t>
            </a:r>
            <a:endParaRPr lang="en-US" altLang="zh-TW" sz="11000" b="1" dirty="0">
              <a:solidFill>
                <a:srgbClr val="C00000"/>
              </a:solidFill>
              <a:latin typeface="書法中楷（破音二）" panose="02010609010101010101" pitchFamily="49" charset="-120"/>
              <a:ea typeface="書法中楷（破音二）" panose="02010609010101010101" pitchFamily="49" charset="-120"/>
            </a:endParaRPr>
          </a:p>
          <a:p>
            <a:pPr algn="ctr" eaLnBrk="1" hangingPunct="1">
              <a:defRPr/>
            </a:pPr>
            <a:r>
              <a:rPr lang="zh-TW" altLang="en-US" sz="8800" b="1" dirty="0">
                <a:solidFill>
                  <a:srgbClr val="C0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玉兔搗藥</a:t>
            </a:r>
            <a:endParaRPr lang="en-US" altLang="zh-TW" sz="8800" b="1" dirty="0">
              <a:solidFill>
                <a:srgbClr val="C0000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 eaLnBrk="1" hangingPunct="1">
              <a:defRPr/>
            </a:pPr>
            <a:r>
              <a:rPr lang="zh-TW" altLang="en-US" sz="8000" b="1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</a:t>
            </a:r>
            <a:r>
              <a:rPr lang="en-US" altLang="zh-TW" sz="8000" b="1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『</a:t>
            </a:r>
            <a:r>
              <a:rPr lang="zh-TW" altLang="en-US" sz="8000" b="1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閱讀理解</a:t>
            </a:r>
            <a:r>
              <a:rPr lang="en-US" altLang="zh-TW" sz="8000" b="1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』</a:t>
            </a:r>
            <a:endParaRPr lang="zh-TW" altLang="en-US" sz="8000" b="1" dirty="0">
              <a:solidFill>
                <a:srgbClr val="0070C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6"/>
          <p:cNvSpPr txBox="1">
            <a:spLocks noChangeArrowheads="1"/>
          </p:cNvSpPr>
          <p:nvPr/>
        </p:nvSpPr>
        <p:spPr bwMode="auto">
          <a:xfrm>
            <a:off x="2267816" y="281054"/>
            <a:ext cx="3406895" cy="687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zh-TW" altLang="en-US" sz="3600" b="1" dirty="0">
                <a:latin typeface="書法中楷（注音一）" pitchFamily="49" charset="-120"/>
                <a:ea typeface="書法中楷（注音一）" pitchFamily="49" charset="-120"/>
              </a:rPr>
              <a:t>說說看，</a:t>
            </a:r>
            <a:endParaRPr lang="en-US" altLang="zh-TW" sz="3600" b="1" dirty="0">
              <a:latin typeface="書法中楷（注音一）" pitchFamily="49" charset="-120"/>
              <a:ea typeface="書法中楷（注音一）" pitchFamily="49" charset="-12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zh-TW" altLang="en-US" sz="3600" b="1" dirty="0">
                <a:latin typeface="書法中楷（注音一）" pitchFamily="49" charset="-120"/>
                <a:ea typeface="書法中楷（注音一）" pitchFamily="49" charset="-120"/>
              </a:rPr>
              <a:t>姑娘送的減重大妙招是</a:t>
            </a:r>
            <a:r>
              <a:rPr lang="zh-TW" altLang="en-US" sz="3600" b="1" dirty="0">
                <a:latin typeface="書法中楷（破音三）" panose="02010609010101010101" pitchFamily="49" charset="-120"/>
                <a:ea typeface="書法中楷（破音三）" panose="02010609010101010101" pitchFamily="49" charset="-120"/>
              </a:rPr>
              <a:t>什</a:t>
            </a:r>
            <a:r>
              <a:rPr lang="zh-TW" altLang="en-US" sz="3600" b="1" dirty="0">
                <a:latin typeface="書法中楷（注音一）" pitchFamily="49" charset="-120"/>
                <a:ea typeface="書法中楷（注音一）" pitchFamily="49" charset="-120"/>
              </a:rPr>
              <a:t>麼</a:t>
            </a:r>
            <a:r>
              <a:rPr lang="zh-TW" altLang="en-US" sz="3600" b="1" dirty="0">
                <a:latin typeface="書法中楷（破音三）" panose="02010609010101010101" pitchFamily="49" charset="-120"/>
                <a:ea typeface="書法中楷（破音三）" panose="02010609010101010101" pitchFamily="49" charset="-120"/>
              </a:rPr>
              <a:t>呢</a:t>
            </a:r>
            <a:r>
              <a:rPr lang="zh-TW" altLang="en-US" sz="3600" b="1" dirty="0">
                <a:latin typeface="書法中楷（注音一）" pitchFamily="49" charset="-120"/>
                <a:ea typeface="書法中楷（注音一）" pitchFamily="49" charset="-120"/>
              </a:rPr>
              <a:t>？你</a:t>
            </a:r>
            <a:r>
              <a:rPr lang="zh-TW" altLang="en-US" sz="3600" b="1" dirty="0"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怎</a:t>
            </a:r>
            <a:r>
              <a:rPr lang="zh-TW" altLang="en-US" sz="3600" b="1" dirty="0">
                <a:latin typeface="書法中楷（注音一）" pitchFamily="49" charset="-120"/>
                <a:ea typeface="書法中楷（注音一）" pitchFamily="49" charset="-120"/>
              </a:rPr>
              <a:t>麼知道的？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zh-TW" altLang="en-US" sz="3600" b="1" dirty="0">
                <a:latin typeface="書法中楷（注音一）" pitchFamily="49" charset="-120"/>
                <a:ea typeface="書法中楷（注音一）" pitchFamily="49" charset="-120"/>
              </a:rPr>
              <a:t>        </a:t>
            </a:r>
            <a:endParaRPr lang="en-US" altLang="zh-TW" sz="3600" b="1" dirty="0">
              <a:solidFill>
                <a:srgbClr val="002060"/>
              </a:solidFill>
              <a:latin typeface="書法中楷（注音一）" pitchFamily="49" charset="-120"/>
              <a:ea typeface="書法中楷（注音一）" pitchFamily="49" charset="-120"/>
            </a:endParaRPr>
          </a:p>
        </p:txBody>
      </p:sp>
      <p:grpSp>
        <p:nvGrpSpPr>
          <p:cNvPr id="16" name="群組 5"/>
          <p:cNvGrpSpPr>
            <a:grpSpLocks/>
          </p:cNvGrpSpPr>
          <p:nvPr/>
        </p:nvGrpSpPr>
        <p:grpSpPr bwMode="auto">
          <a:xfrm>
            <a:off x="6228184" y="226452"/>
            <a:ext cx="648000" cy="648029"/>
            <a:chOff x="1691680" y="3073560"/>
            <a:chExt cx="765646" cy="765680"/>
          </a:xfrm>
        </p:grpSpPr>
        <p:sp>
          <p:nvSpPr>
            <p:cNvPr id="17" name="椭圆 77"/>
            <p:cNvSpPr/>
            <p:nvPr/>
          </p:nvSpPr>
          <p:spPr>
            <a:xfrm>
              <a:off x="1691680" y="3073560"/>
              <a:ext cx="765646" cy="76564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8" name="文字方塊 4"/>
            <p:cNvSpPr txBox="1">
              <a:spLocks noChangeArrowheads="1"/>
            </p:cNvSpPr>
            <p:nvPr/>
          </p:nvSpPr>
          <p:spPr bwMode="auto">
            <a:xfrm>
              <a:off x="1691680" y="3111932"/>
              <a:ext cx="693637" cy="727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zh-TW" altLang="en-US" sz="34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7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6"/>
          <p:cNvSpPr txBox="1">
            <a:spLocks noChangeArrowheads="1"/>
          </p:cNvSpPr>
          <p:nvPr/>
        </p:nvSpPr>
        <p:spPr bwMode="auto">
          <a:xfrm>
            <a:off x="2644517" y="764704"/>
            <a:ext cx="1744901" cy="687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zh-TW" altLang="en-US" sz="3600" b="1" dirty="0">
                <a:solidFill>
                  <a:srgbClr val="002060"/>
                </a:solidFill>
                <a:latin typeface="書法中楷（注音一）" pitchFamily="49" charset="-120"/>
                <a:ea typeface="書法中楷（注音一）" pitchFamily="49" charset="-120"/>
              </a:rPr>
              <a:t>減重大妙招是運動，因為兔</a:t>
            </a:r>
            <a:endParaRPr lang="en-US" altLang="zh-TW" sz="3600" b="1" dirty="0">
              <a:solidFill>
                <a:srgbClr val="002060"/>
              </a:solidFill>
              <a:latin typeface="書法中楷（注音一）" pitchFamily="49" charset="-120"/>
              <a:ea typeface="書法中楷（注音一）" pitchFamily="49" charset="-12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zh-TW" altLang="en-US" sz="3600" b="1" dirty="0">
                <a:solidFill>
                  <a:srgbClr val="002060"/>
                </a:solidFill>
                <a:latin typeface="書法中楷（注音一）" pitchFamily="49" charset="-120"/>
                <a:ea typeface="書法中楷（注音一）" pitchFamily="49" charset="-120"/>
              </a:rPr>
              <a:t>子就是這樣做的。</a:t>
            </a:r>
            <a:r>
              <a:rPr lang="en-US" altLang="zh-TW" sz="3600" b="1" dirty="0">
                <a:solidFill>
                  <a:srgbClr val="002060"/>
                </a:solidFill>
                <a:latin typeface="書法中楷（注音一）" pitchFamily="49" charset="-120"/>
                <a:ea typeface="書法中楷（注音一）" pitchFamily="49" charset="-120"/>
              </a:rPr>
              <a:t>  </a:t>
            </a:r>
          </a:p>
        </p:txBody>
      </p:sp>
      <p:grpSp>
        <p:nvGrpSpPr>
          <p:cNvPr id="25" name="群組 9"/>
          <p:cNvGrpSpPr>
            <a:grpSpLocks/>
          </p:cNvGrpSpPr>
          <p:nvPr/>
        </p:nvGrpSpPr>
        <p:grpSpPr bwMode="auto">
          <a:xfrm>
            <a:off x="4361458" y="302306"/>
            <a:ext cx="648000" cy="648000"/>
            <a:chOff x="6272692" y="1969791"/>
            <a:chExt cx="765646" cy="765646"/>
          </a:xfrm>
        </p:grpSpPr>
        <p:sp>
          <p:nvSpPr>
            <p:cNvPr id="26" name="椭圆 77"/>
            <p:cNvSpPr/>
            <p:nvPr/>
          </p:nvSpPr>
          <p:spPr>
            <a:xfrm>
              <a:off x="6272692" y="1969791"/>
              <a:ext cx="765646" cy="765646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7" name="文字方塊 8"/>
            <p:cNvSpPr txBox="1">
              <a:spLocks noChangeArrowheads="1"/>
            </p:cNvSpPr>
            <p:nvPr/>
          </p:nvSpPr>
          <p:spPr bwMode="auto">
            <a:xfrm>
              <a:off x="6305728" y="2008129"/>
              <a:ext cx="693637" cy="727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zh-TW" altLang="en-US" sz="34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答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05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6"/>
          <p:cNvSpPr txBox="1">
            <a:spLocks noChangeArrowheads="1"/>
          </p:cNvSpPr>
          <p:nvPr/>
        </p:nvSpPr>
        <p:spPr bwMode="auto">
          <a:xfrm>
            <a:off x="6011226" y="0"/>
            <a:ext cx="2313326" cy="68760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zh-TW" altLang="en-US" sz="3200" b="1" dirty="0">
                <a:solidFill>
                  <a:srgbClr val="0066FF"/>
                </a:solidFill>
                <a:latin typeface="書法中楷（注音一）" pitchFamily="49" charset="-120"/>
                <a:ea typeface="書法中楷（注音一）" pitchFamily="49" charset="-120"/>
              </a:rPr>
              <a:t> </a:t>
            </a:r>
            <a:endParaRPr lang="en-US" altLang="zh-TW" sz="2800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zh-TW" altLang="en-US" sz="28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  </a:t>
            </a:r>
            <a:r>
              <a:rPr lang="zh-TW" altLang="en-US" sz="32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觀察課文插圖，說說看玉兔搗仙</a:t>
            </a:r>
            <a:endParaRPr lang="en-US" altLang="zh-TW" sz="3200" b="1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TW" sz="32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 </a:t>
            </a:r>
            <a:r>
              <a:rPr lang="zh-TW" altLang="en-US" sz="32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藥的</a:t>
            </a:r>
            <a:r>
              <a:rPr lang="zh-TW" altLang="en-US" sz="3200" b="1" dirty="0">
                <a:latin typeface="+mn-ea"/>
                <a:ea typeface="+mn-ea"/>
              </a:rPr>
              <a:t>「</a:t>
            </a:r>
            <a:r>
              <a:rPr lang="zh-TW" altLang="en-US" sz="32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搗</a:t>
            </a:r>
            <a:r>
              <a:rPr lang="zh-TW" altLang="en-US" sz="3200" b="1" dirty="0">
                <a:latin typeface="+mn-ea"/>
                <a:ea typeface="+mn-ea"/>
              </a:rPr>
              <a:t>」</a:t>
            </a:r>
            <a:r>
              <a:rPr lang="zh-TW" altLang="en-US" sz="32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是</a:t>
            </a:r>
            <a:r>
              <a:rPr lang="zh-TW" altLang="en-US" sz="3200" b="1" dirty="0">
                <a:latin typeface="書法中楷（破音三）" panose="02010609010101010101" pitchFamily="49" charset="-120"/>
                <a:ea typeface="書法中楷（破音三）" panose="02010609010101010101" pitchFamily="49" charset="-120"/>
              </a:rPr>
              <a:t>什</a:t>
            </a:r>
            <a:r>
              <a:rPr lang="zh-TW" altLang="en-US" sz="32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麼意思？</a:t>
            </a:r>
            <a:endParaRPr lang="en-US" altLang="zh-TW" sz="3200" b="1" dirty="0">
              <a:latin typeface="書法中楷（破音三）" panose="02010609010101010101" pitchFamily="49" charset="-120"/>
              <a:ea typeface="書法中楷（破音三）" panose="02010609010101010101" pitchFamily="49" charset="-120"/>
            </a:endParaRPr>
          </a:p>
        </p:txBody>
      </p:sp>
      <p:grpSp>
        <p:nvGrpSpPr>
          <p:cNvPr id="23556" name="群組 5"/>
          <p:cNvGrpSpPr>
            <a:grpSpLocks/>
          </p:cNvGrpSpPr>
          <p:nvPr/>
        </p:nvGrpSpPr>
        <p:grpSpPr bwMode="auto">
          <a:xfrm>
            <a:off x="6804320" y="103188"/>
            <a:ext cx="648000" cy="684000"/>
            <a:chOff x="1691680" y="3073560"/>
            <a:chExt cx="765646" cy="765646"/>
          </a:xfrm>
        </p:grpSpPr>
        <p:sp>
          <p:nvSpPr>
            <p:cNvPr id="4" name="椭圆 77"/>
            <p:cNvSpPr/>
            <p:nvPr/>
          </p:nvSpPr>
          <p:spPr>
            <a:xfrm>
              <a:off x="1691680" y="3073560"/>
              <a:ext cx="765646" cy="76564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3567" name="文字方塊 4"/>
            <p:cNvSpPr txBox="1">
              <a:spLocks noChangeArrowheads="1"/>
            </p:cNvSpPr>
            <p:nvPr/>
          </p:nvSpPr>
          <p:spPr bwMode="auto">
            <a:xfrm>
              <a:off x="1718122" y="3111932"/>
              <a:ext cx="693638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zh-TW" altLang="en-US" sz="32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問</a:t>
              </a:r>
            </a:p>
          </p:txBody>
        </p:sp>
      </p:grpSp>
      <p:pic>
        <p:nvPicPr>
          <p:cNvPr id="6" name="圖片 5">
            <a:extLst>
              <a:ext uri="{FF2B5EF4-FFF2-40B4-BE49-F238E27FC236}">
                <a16:creationId xmlns:a16="http://schemas.microsoft.com/office/drawing/2014/main" id="{DE8EE411-B92F-448D-A254-F4198617E0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182" t="39911" r="12936" b="31845"/>
          <a:stretch/>
        </p:blipFill>
        <p:spPr>
          <a:xfrm>
            <a:off x="-756592" y="1412776"/>
            <a:ext cx="5841530" cy="444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83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6"/>
          <p:cNvSpPr txBox="1">
            <a:spLocks noChangeArrowheads="1"/>
          </p:cNvSpPr>
          <p:nvPr/>
        </p:nvSpPr>
        <p:spPr bwMode="auto">
          <a:xfrm>
            <a:off x="1906999" y="708785"/>
            <a:ext cx="3406895" cy="68760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zh-TW" altLang="en-US" sz="3600" b="1" dirty="0">
                <a:solidFill>
                  <a:srgbClr val="00206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圖片中玉兔拿著</a:t>
            </a:r>
            <a:r>
              <a:rPr lang="zh-TW" altLang="en-US" sz="3600" b="1" dirty="0">
                <a:solidFill>
                  <a:srgbClr val="00206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一</a:t>
            </a:r>
            <a:r>
              <a:rPr lang="zh-TW" altLang="en-US" sz="3600" b="1" dirty="0">
                <a:solidFill>
                  <a:srgbClr val="00206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個棒子放</a:t>
            </a:r>
            <a:endParaRPr lang="en-US" altLang="zh-TW" sz="3600" b="1" dirty="0">
              <a:solidFill>
                <a:srgbClr val="00206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zh-TW" altLang="en-US" sz="3600" b="1" dirty="0">
                <a:solidFill>
                  <a:srgbClr val="00206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在</a:t>
            </a:r>
            <a:r>
              <a:rPr lang="zh-TW" altLang="en-US" sz="3600" b="1" dirty="0">
                <a:solidFill>
                  <a:srgbClr val="00206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一</a:t>
            </a:r>
            <a:r>
              <a:rPr lang="zh-TW" altLang="en-US" sz="3600" b="1" dirty="0">
                <a:solidFill>
                  <a:srgbClr val="00206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個很大的容器裡，</a:t>
            </a:r>
            <a:r>
              <a:rPr lang="zh-TW" altLang="en-US" sz="3600" b="1" dirty="0">
                <a:solidFill>
                  <a:srgbClr val="002060"/>
                </a:solidFill>
                <a:latin typeface="+mn-ea"/>
              </a:rPr>
              <a:t>「</a:t>
            </a:r>
            <a:r>
              <a:rPr lang="zh-TW" altLang="en-US" sz="3600" b="1" dirty="0">
                <a:solidFill>
                  <a:srgbClr val="00206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搗</a:t>
            </a:r>
            <a:r>
              <a:rPr lang="zh-TW" altLang="en-US" sz="3600" b="1" dirty="0">
                <a:solidFill>
                  <a:srgbClr val="002060"/>
                </a:solidFill>
                <a:latin typeface="+mn-ea"/>
              </a:rPr>
              <a:t>」</a:t>
            </a:r>
            <a:endParaRPr lang="en-US" altLang="zh-TW" sz="3600" b="1" dirty="0">
              <a:solidFill>
                <a:srgbClr val="00206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zh-TW" altLang="en-US" sz="3600" b="1" dirty="0">
                <a:solidFill>
                  <a:srgbClr val="00206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就是把藥放在容器裡，用棒</a:t>
            </a:r>
            <a:endParaRPr lang="en-US" altLang="zh-TW" sz="3600" b="1" dirty="0">
              <a:solidFill>
                <a:srgbClr val="00206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zh-TW" altLang="en-US" sz="3600" b="1" dirty="0">
                <a:solidFill>
                  <a:srgbClr val="00206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子捶打</a:t>
            </a:r>
            <a:r>
              <a:rPr lang="zh-TW" altLang="en-US" sz="3200" b="1" dirty="0">
                <a:solidFill>
                  <a:srgbClr val="00206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。</a:t>
            </a:r>
            <a:endParaRPr lang="en-US" altLang="zh-TW" sz="3200" b="1" dirty="0">
              <a:solidFill>
                <a:srgbClr val="00206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grpSp>
        <p:nvGrpSpPr>
          <p:cNvPr id="23557" name="群組 9"/>
          <p:cNvGrpSpPr>
            <a:grpSpLocks/>
          </p:cNvGrpSpPr>
          <p:nvPr/>
        </p:nvGrpSpPr>
        <p:grpSpPr bwMode="auto">
          <a:xfrm>
            <a:off x="5364160" y="116787"/>
            <a:ext cx="648000" cy="684000"/>
            <a:chOff x="5330321" y="1835488"/>
            <a:chExt cx="765646" cy="765646"/>
          </a:xfrm>
        </p:grpSpPr>
        <p:sp>
          <p:nvSpPr>
            <p:cNvPr id="8" name="椭圆 77"/>
            <p:cNvSpPr/>
            <p:nvPr/>
          </p:nvSpPr>
          <p:spPr>
            <a:xfrm>
              <a:off x="5330321" y="1835488"/>
              <a:ext cx="765646" cy="765646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3565" name="文字方塊 8"/>
            <p:cNvSpPr txBox="1">
              <a:spLocks noChangeArrowheads="1"/>
            </p:cNvSpPr>
            <p:nvPr/>
          </p:nvSpPr>
          <p:spPr bwMode="auto">
            <a:xfrm>
              <a:off x="5366325" y="1879757"/>
              <a:ext cx="693638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zh-TW" altLang="en-US" sz="32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答</a:t>
              </a:r>
            </a:p>
          </p:txBody>
        </p:sp>
      </p:grpSp>
      <p:pic>
        <p:nvPicPr>
          <p:cNvPr id="10" name="圖片 9">
            <a:extLst>
              <a:ext uri="{FF2B5EF4-FFF2-40B4-BE49-F238E27FC236}">
                <a16:creationId xmlns:a16="http://schemas.microsoft.com/office/drawing/2014/main" id="{D4A84B0B-F9B0-4985-8F87-93C0C4AC4D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182" t="39911" r="12936" b="31845"/>
          <a:stretch/>
        </p:blipFill>
        <p:spPr>
          <a:xfrm>
            <a:off x="6062426" y="741816"/>
            <a:ext cx="2889202" cy="219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06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6"/>
          <p:cNvSpPr txBox="1">
            <a:spLocks noChangeArrowheads="1"/>
          </p:cNvSpPr>
          <p:nvPr/>
        </p:nvSpPr>
        <p:spPr bwMode="auto">
          <a:xfrm>
            <a:off x="3977351" y="-247326"/>
            <a:ext cx="4179139" cy="6767875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eaVert" wrap="square" lIns="72000" tIns="36000" rIns="72000" bIns="36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ts val="4400"/>
              </a:lnSpc>
              <a:spcBef>
                <a:spcPts val="0"/>
              </a:spcBef>
              <a:defRPr/>
            </a:pPr>
            <a:r>
              <a:rPr lang="zh-TW" altLang="en-US" sz="32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 </a:t>
            </a:r>
            <a:r>
              <a:rPr lang="zh-TW" altLang="en-US" sz="36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觀察課文第</a:t>
            </a:r>
            <a:r>
              <a:rPr lang="en-US" altLang="zh-TW" sz="36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</a:t>
            </a:r>
            <a:r>
              <a:rPr lang="zh-TW" altLang="en-US" sz="36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頁中，</a:t>
            </a:r>
            <a:r>
              <a:rPr lang="zh-TW" altLang="en-US" sz="3600" b="1" u="sng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吳剛</a:t>
            </a:r>
            <a:r>
              <a:rPr lang="zh-TW" altLang="en-US" sz="36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在</a:t>
            </a:r>
            <a:endParaRPr lang="en-US" altLang="zh-TW" sz="3600" b="1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lnSpc>
                <a:spcPts val="4400"/>
              </a:lnSpc>
              <a:spcBef>
                <a:spcPts val="0"/>
              </a:spcBef>
              <a:defRPr/>
            </a:pPr>
            <a:r>
              <a:rPr lang="zh-TW" altLang="en-US" sz="36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地上又哭又鬧的樣子，讓人</a:t>
            </a:r>
            <a:endParaRPr lang="en-US" altLang="zh-TW" sz="3600" b="1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lnSpc>
                <a:spcPts val="4400"/>
              </a:lnSpc>
              <a:spcBef>
                <a:spcPts val="0"/>
              </a:spcBef>
              <a:defRPr/>
            </a:pPr>
            <a:r>
              <a:rPr lang="zh-TW" altLang="en-US" sz="36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感覺</a:t>
            </a:r>
            <a:r>
              <a:rPr lang="zh-TW" altLang="en-US" sz="3600" b="1" dirty="0"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怎</a:t>
            </a:r>
            <a:r>
              <a:rPr lang="zh-TW" altLang="en-US" sz="36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麼樣？</a:t>
            </a:r>
            <a:endParaRPr lang="en-US" altLang="zh-TW" sz="3600" b="1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lnSpc>
                <a:spcPts val="4400"/>
              </a:lnSpc>
              <a:spcBef>
                <a:spcPts val="0"/>
              </a:spcBef>
              <a:defRPr/>
            </a:pPr>
            <a:endParaRPr lang="en-US" altLang="zh-TW" sz="3600" b="1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lnSpc>
                <a:spcPts val="4400"/>
              </a:lnSpc>
              <a:spcBef>
                <a:spcPts val="0"/>
              </a:spcBef>
              <a:defRPr/>
            </a:pPr>
            <a:r>
              <a:rPr lang="zh-TW" altLang="en-US" sz="36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說說看，你覺得他應該用</a:t>
            </a:r>
            <a:r>
              <a:rPr lang="zh-TW" altLang="en-US" sz="3600" b="1" dirty="0">
                <a:latin typeface="書法中楷（破音三）" panose="02010609010101010101" pitchFamily="49" charset="-120"/>
                <a:ea typeface="書法中楷（破音三）" panose="02010609010101010101" pitchFamily="49" charset="-120"/>
              </a:rPr>
              <a:t>什</a:t>
            </a:r>
            <a:endParaRPr lang="en-US" altLang="zh-TW" sz="3600" b="1" dirty="0">
              <a:latin typeface="書法中楷（破音三）" panose="02010609010101010101" pitchFamily="49" charset="-120"/>
              <a:ea typeface="書法中楷（破音三）" panose="02010609010101010101" pitchFamily="49" charset="-120"/>
            </a:endParaRPr>
          </a:p>
          <a:p>
            <a:pPr eaLnBrk="1" hangingPunct="1">
              <a:lnSpc>
                <a:spcPts val="4400"/>
              </a:lnSpc>
              <a:spcBef>
                <a:spcPts val="0"/>
              </a:spcBef>
              <a:defRPr/>
            </a:pPr>
            <a:r>
              <a:rPr lang="zh-TW" altLang="en-US" sz="3600" b="1" dirty="0">
                <a:latin typeface="書法中楷（注音一）" panose="02010609010101010101" pitchFamily="49" charset="-120"/>
                <a:ea typeface="書法中楷（破音三）" panose="02010609010101010101" pitchFamily="49" charset="-120"/>
              </a:rPr>
              <a:t>       </a:t>
            </a:r>
            <a:r>
              <a:rPr lang="zh-TW" altLang="en-US" sz="36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麼方法取</a:t>
            </a:r>
            <a:r>
              <a:rPr lang="zh-TW" altLang="en-US" sz="3600" b="1" dirty="0"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得</a:t>
            </a:r>
            <a:r>
              <a:rPr lang="zh-TW" altLang="en-US" sz="36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仙藥？</a:t>
            </a:r>
            <a:endParaRPr lang="en-US" altLang="zh-TW" sz="3600" b="1" dirty="0">
              <a:latin typeface="書法中楷（破音三）" panose="02010609010101010101" pitchFamily="49" charset="-120"/>
              <a:ea typeface="書法中楷（破音三）" panose="02010609010101010101" pitchFamily="49" charset="-12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zh-TW" altLang="en-US" sz="3200" b="1" dirty="0">
                <a:solidFill>
                  <a:srgbClr val="00206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</a:t>
            </a:r>
            <a:endParaRPr lang="en-US" altLang="zh-TW" sz="3200" b="1" dirty="0">
              <a:solidFill>
                <a:srgbClr val="00206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grpSp>
        <p:nvGrpSpPr>
          <p:cNvPr id="23556" name="群組 5"/>
          <p:cNvGrpSpPr>
            <a:grpSpLocks/>
          </p:cNvGrpSpPr>
          <p:nvPr/>
        </p:nvGrpSpPr>
        <p:grpSpPr bwMode="auto">
          <a:xfrm>
            <a:off x="8100391" y="142736"/>
            <a:ext cx="648000" cy="684000"/>
            <a:chOff x="2967897" y="3117829"/>
            <a:chExt cx="765646" cy="765646"/>
          </a:xfrm>
        </p:grpSpPr>
        <p:sp>
          <p:nvSpPr>
            <p:cNvPr id="4" name="椭圆 77"/>
            <p:cNvSpPr/>
            <p:nvPr/>
          </p:nvSpPr>
          <p:spPr>
            <a:xfrm>
              <a:off x="2967897" y="3117829"/>
              <a:ext cx="765646" cy="76564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3567" name="文字方塊 4"/>
            <p:cNvSpPr txBox="1">
              <a:spLocks noChangeArrowheads="1"/>
            </p:cNvSpPr>
            <p:nvPr/>
          </p:nvSpPr>
          <p:spPr bwMode="auto">
            <a:xfrm>
              <a:off x="2967898" y="3117829"/>
              <a:ext cx="693637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zh-TW" altLang="en-US" sz="32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問</a:t>
              </a:r>
            </a:p>
          </p:txBody>
        </p:sp>
      </p:grpSp>
      <p:sp>
        <p:nvSpPr>
          <p:cNvPr id="5" name="文字方塊 4"/>
          <p:cNvSpPr txBox="1"/>
          <p:nvPr/>
        </p:nvSpPr>
        <p:spPr>
          <a:xfrm>
            <a:off x="7469172" y="3110922"/>
            <a:ext cx="6174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101</a:t>
            </a:r>
            <a:endParaRPr lang="zh-TW" altLang="en-US" sz="3200" b="1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EDA35E5-5268-416A-A4DF-86B5A30B27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00" t="40196" r="56503" b="30391"/>
          <a:stretch/>
        </p:blipFill>
        <p:spPr>
          <a:xfrm>
            <a:off x="-390564" y="1577384"/>
            <a:ext cx="4962564" cy="370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05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6"/>
          <p:cNvSpPr txBox="1">
            <a:spLocks noChangeArrowheads="1"/>
          </p:cNvSpPr>
          <p:nvPr/>
        </p:nvSpPr>
        <p:spPr bwMode="auto">
          <a:xfrm>
            <a:off x="-1764704" y="-315416"/>
            <a:ext cx="6618973" cy="7173416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eaVert" wrap="square" lIns="72000" tIns="36000" rIns="72000" bIns="36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ts val="4400"/>
              </a:lnSpc>
              <a:spcBef>
                <a:spcPts val="0"/>
              </a:spcBef>
              <a:defRPr/>
            </a:pPr>
            <a:r>
              <a:rPr lang="zh-TW" altLang="en-US" sz="3200" b="1" dirty="0">
                <a:solidFill>
                  <a:srgbClr val="00206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 他在地上哭鬧，感覺很像鬧脾氣</a:t>
            </a:r>
            <a:endParaRPr lang="en-US" altLang="zh-TW" sz="3200" b="1" dirty="0">
              <a:solidFill>
                <a:srgbClr val="00206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TW" sz="3200" b="1" dirty="0">
                <a:solidFill>
                  <a:srgbClr val="00206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 </a:t>
            </a:r>
            <a:r>
              <a:rPr lang="zh-TW" altLang="en-US" sz="3200" b="1" dirty="0">
                <a:solidFill>
                  <a:srgbClr val="00206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的小孩。他應該要有禮貌的向好</a:t>
            </a:r>
            <a:endParaRPr lang="en-US" altLang="zh-TW" sz="3200" b="1" dirty="0">
              <a:solidFill>
                <a:srgbClr val="00206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TW" sz="3200" b="1" dirty="0">
                <a:solidFill>
                  <a:srgbClr val="00206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 </a:t>
            </a:r>
            <a:r>
              <a:rPr lang="zh-TW" altLang="en-US" sz="3200" b="1" dirty="0">
                <a:solidFill>
                  <a:srgbClr val="00206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姑</a:t>
            </a:r>
            <a:r>
              <a:rPr lang="zh-TW" altLang="en-US" sz="3200" b="1" dirty="0">
                <a:solidFill>
                  <a:srgbClr val="00206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娘</a:t>
            </a:r>
            <a:r>
              <a:rPr lang="zh-TW" altLang="en-US" sz="3200" b="1" dirty="0">
                <a:solidFill>
                  <a:srgbClr val="00206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請教，說不定好姑</a:t>
            </a:r>
            <a:r>
              <a:rPr lang="zh-TW" altLang="en-US" sz="3200" b="1" dirty="0">
                <a:solidFill>
                  <a:srgbClr val="00206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娘</a:t>
            </a:r>
            <a:r>
              <a:rPr lang="zh-TW" altLang="en-US" sz="3200" b="1" dirty="0">
                <a:solidFill>
                  <a:srgbClr val="00206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很樂意</a:t>
            </a:r>
            <a:endParaRPr lang="en-US" altLang="zh-TW" sz="3200" b="1" dirty="0">
              <a:solidFill>
                <a:srgbClr val="00206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TW" sz="3200" b="1" dirty="0">
                <a:solidFill>
                  <a:srgbClr val="00206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 </a:t>
            </a:r>
            <a:r>
              <a:rPr lang="zh-TW" altLang="en-US" sz="3200" b="1" dirty="0">
                <a:solidFill>
                  <a:srgbClr val="00206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幫助他。</a:t>
            </a:r>
            <a:endParaRPr lang="en-US" altLang="zh-TW" sz="3200" b="1" dirty="0">
              <a:solidFill>
                <a:srgbClr val="00206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grpSp>
        <p:nvGrpSpPr>
          <p:cNvPr id="23557" name="群組 9"/>
          <p:cNvGrpSpPr>
            <a:grpSpLocks/>
          </p:cNvGrpSpPr>
          <p:nvPr/>
        </p:nvGrpSpPr>
        <p:grpSpPr bwMode="auto">
          <a:xfrm>
            <a:off x="5220072" y="222003"/>
            <a:ext cx="648000" cy="684000"/>
            <a:chOff x="5330321" y="1835488"/>
            <a:chExt cx="765646" cy="765646"/>
          </a:xfrm>
        </p:grpSpPr>
        <p:sp>
          <p:nvSpPr>
            <p:cNvPr id="8" name="椭圆 77"/>
            <p:cNvSpPr/>
            <p:nvPr/>
          </p:nvSpPr>
          <p:spPr>
            <a:xfrm>
              <a:off x="5330321" y="1835488"/>
              <a:ext cx="765646" cy="765646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3565" name="文字方塊 8"/>
            <p:cNvSpPr txBox="1">
              <a:spLocks noChangeArrowheads="1"/>
            </p:cNvSpPr>
            <p:nvPr/>
          </p:nvSpPr>
          <p:spPr bwMode="auto">
            <a:xfrm>
              <a:off x="5366325" y="1879757"/>
              <a:ext cx="693638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zh-TW" altLang="en-US" sz="32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答</a:t>
              </a:r>
            </a:p>
          </p:txBody>
        </p:sp>
      </p:grpSp>
      <p:pic>
        <p:nvPicPr>
          <p:cNvPr id="10" name="圖片 9">
            <a:extLst>
              <a:ext uri="{FF2B5EF4-FFF2-40B4-BE49-F238E27FC236}">
                <a16:creationId xmlns:a16="http://schemas.microsoft.com/office/drawing/2014/main" id="{F0854059-97EF-47B2-A5E8-5C0B8CB2B0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00" t="40196" r="56503" b="30391"/>
          <a:stretch/>
        </p:blipFill>
        <p:spPr>
          <a:xfrm>
            <a:off x="5220072" y="2107148"/>
            <a:ext cx="4025209" cy="300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8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6"/>
          <p:cNvSpPr txBox="1">
            <a:spLocks noChangeArrowheads="1"/>
          </p:cNvSpPr>
          <p:nvPr/>
        </p:nvSpPr>
        <p:spPr bwMode="auto">
          <a:xfrm>
            <a:off x="5657999" y="-6223"/>
            <a:ext cx="2874441" cy="68760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ts val="4400"/>
              </a:lnSpc>
              <a:spcBef>
                <a:spcPts val="0"/>
              </a:spcBef>
              <a:defRPr/>
            </a:pPr>
            <a:r>
              <a:rPr lang="zh-TW" altLang="en-US" sz="3200" b="1" dirty="0">
                <a:solidFill>
                  <a:srgbClr val="0066FF"/>
                </a:solidFill>
                <a:latin typeface="書法中楷（注音一）" pitchFamily="49" charset="-120"/>
                <a:ea typeface="書法中楷（注音一）" pitchFamily="49" charset="-120"/>
              </a:rPr>
              <a:t> </a:t>
            </a:r>
            <a:endParaRPr lang="en-US" altLang="zh-TW" sz="2800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zh-TW" altLang="en-US" sz="28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  </a:t>
            </a:r>
            <a:r>
              <a:rPr lang="zh-TW" altLang="en-US" sz="32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觀察課文圖片第</a:t>
            </a:r>
            <a:r>
              <a:rPr lang="en-US" altLang="zh-TW" sz="32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</a:t>
            </a:r>
            <a:r>
              <a:rPr lang="zh-TW" altLang="en-US" sz="32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頁</a:t>
            </a:r>
            <a:r>
              <a:rPr lang="zh-TW" altLang="en-US" sz="3200" b="1" dirty="0">
                <a:latin typeface="書法中楷（破音三）" panose="02010609010101010101" pitchFamily="49" charset="-120"/>
                <a:ea typeface="書法中楷（破音三）" panose="02010609010101010101" pitchFamily="49" charset="-120"/>
              </a:rPr>
              <a:t>和</a:t>
            </a:r>
            <a:r>
              <a:rPr lang="en-US" altLang="zh-TW" sz="32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</a:t>
            </a:r>
            <a:r>
              <a:rPr lang="zh-TW" altLang="en-US" sz="32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頁的</a:t>
            </a:r>
            <a:r>
              <a:rPr lang="zh-TW" altLang="en-US" sz="3200" b="1" u="sng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吳</a:t>
            </a:r>
            <a:endParaRPr lang="en-US" altLang="zh-TW" sz="3200" b="1" u="sng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TW" sz="32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 </a:t>
            </a:r>
            <a:r>
              <a:rPr lang="zh-TW" altLang="en-US" sz="3200" b="1" u="sng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剛</a:t>
            </a:r>
            <a:r>
              <a:rPr lang="zh-TW" altLang="en-US" sz="32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，有</a:t>
            </a:r>
            <a:r>
              <a:rPr lang="zh-TW" altLang="en-US" sz="3200" b="1" dirty="0">
                <a:latin typeface="書法中楷（破音三）" panose="02010609010101010101" pitchFamily="49" charset="-120"/>
                <a:ea typeface="書法中楷（破音三）" panose="02010609010101010101" pitchFamily="49" charset="-120"/>
              </a:rPr>
              <a:t>什</a:t>
            </a:r>
            <a:r>
              <a:rPr lang="zh-TW" altLang="en-US" sz="32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麼</a:t>
            </a:r>
            <a:r>
              <a:rPr lang="zh-TW" altLang="en-US" sz="3200" b="1" dirty="0"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不</a:t>
            </a:r>
            <a:r>
              <a:rPr lang="zh-TW" altLang="en-US" sz="32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同？為</a:t>
            </a:r>
            <a:r>
              <a:rPr lang="zh-TW" altLang="en-US" sz="3200" b="1" dirty="0">
                <a:latin typeface="書法中楷（破音三）" panose="02010609010101010101" pitchFamily="49" charset="-120"/>
                <a:ea typeface="書法中楷（破音三）" panose="02010609010101010101" pitchFamily="49" charset="-120"/>
              </a:rPr>
              <a:t>什</a:t>
            </a:r>
            <a:r>
              <a:rPr lang="zh-TW" altLang="en-US" sz="32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麼？</a:t>
            </a:r>
            <a:endParaRPr lang="en-US" altLang="zh-TW" sz="3200" b="1" dirty="0">
              <a:latin typeface="書法中楷（破音三）" panose="02010609010101010101" pitchFamily="49" charset="-120"/>
              <a:ea typeface="書法中楷（破音三）" panose="02010609010101010101" pitchFamily="49" charset="-12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endParaRPr lang="en-US" altLang="zh-TW" sz="3200" b="1" dirty="0">
              <a:solidFill>
                <a:srgbClr val="00206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grpSp>
        <p:nvGrpSpPr>
          <p:cNvPr id="23556" name="群組 5"/>
          <p:cNvGrpSpPr>
            <a:grpSpLocks/>
          </p:cNvGrpSpPr>
          <p:nvPr/>
        </p:nvGrpSpPr>
        <p:grpSpPr bwMode="auto">
          <a:xfrm>
            <a:off x="7164360" y="103188"/>
            <a:ext cx="648000" cy="684000"/>
            <a:chOff x="1691680" y="3073560"/>
            <a:chExt cx="765646" cy="765646"/>
          </a:xfrm>
        </p:grpSpPr>
        <p:sp>
          <p:nvSpPr>
            <p:cNvPr id="4" name="椭圆 77"/>
            <p:cNvSpPr/>
            <p:nvPr/>
          </p:nvSpPr>
          <p:spPr>
            <a:xfrm>
              <a:off x="1691680" y="3073560"/>
              <a:ext cx="765646" cy="76564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3567" name="文字方塊 4"/>
            <p:cNvSpPr txBox="1">
              <a:spLocks noChangeArrowheads="1"/>
            </p:cNvSpPr>
            <p:nvPr/>
          </p:nvSpPr>
          <p:spPr bwMode="auto">
            <a:xfrm>
              <a:off x="1718122" y="3111932"/>
              <a:ext cx="693638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zh-TW" altLang="en-US" sz="32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問</a:t>
              </a:r>
            </a:p>
          </p:txBody>
        </p:sp>
      </p:grpSp>
      <p:sp>
        <p:nvSpPr>
          <p:cNvPr id="11" name="文字方塊 10"/>
          <p:cNvSpPr txBox="1"/>
          <p:nvPr/>
        </p:nvSpPr>
        <p:spPr>
          <a:xfrm>
            <a:off x="7164288" y="3636313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101</a:t>
            </a:r>
            <a:endParaRPr lang="zh-TW" altLang="en-US" sz="3200" b="1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7164288" y="4860449"/>
            <a:ext cx="678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102</a:t>
            </a:r>
            <a:endParaRPr lang="zh-TW" altLang="en-US" sz="3200" b="1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310DAC9-8E57-46D3-999C-6EE2287DC2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237" t="44397" r="10626" b="23028"/>
          <a:stretch/>
        </p:blipFill>
        <p:spPr>
          <a:xfrm>
            <a:off x="0" y="3636313"/>
            <a:ext cx="4941649" cy="3106114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A7AC48BC-70A2-477D-ABD6-E30195DF8C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020" t="48627" r="56503" b="30391"/>
          <a:stretch/>
        </p:blipFill>
        <p:spPr>
          <a:xfrm>
            <a:off x="899592" y="28600"/>
            <a:ext cx="3123670" cy="3512983"/>
          </a:xfrm>
          <a:prstGeom prst="rect">
            <a:avLst/>
          </a:prstGeom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1CA7AC87-27F5-45CE-BCB0-BB30FECDFAB5}"/>
              </a:ext>
            </a:extLst>
          </p:cNvPr>
          <p:cNvSpPr txBox="1"/>
          <p:nvPr/>
        </p:nvSpPr>
        <p:spPr>
          <a:xfrm>
            <a:off x="861027" y="115573"/>
            <a:ext cx="1537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101</a:t>
            </a:r>
            <a:r>
              <a:rPr lang="zh-TW" altLang="en-US" sz="32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頁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945AEB83-158A-4889-986B-FC19559D2205}"/>
              </a:ext>
            </a:extLst>
          </p:cNvPr>
          <p:cNvSpPr txBox="1"/>
          <p:nvPr/>
        </p:nvSpPr>
        <p:spPr>
          <a:xfrm>
            <a:off x="3780408" y="3541583"/>
            <a:ext cx="13308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102</a:t>
            </a:r>
            <a:r>
              <a:rPr lang="zh-TW" altLang="en-US" sz="32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頁</a:t>
            </a:r>
          </a:p>
        </p:txBody>
      </p:sp>
    </p:spTree>
    <p:extLst>
      <p:ext uri="{BB962C8B-B14F-4D97-AF65-F5344CB8AC3E}">
        <p14:creationId xmlns:p14="http://schemas.microsoft.com/office/powerpoint/2010/main" val="390599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6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6"/>
          <p:cNvSpPr txBox="1">
            <a:spLocks noChangeArrowheads="1"/>
          </p:cNvSpPr>
          <p:nvPr/>
        </p:nvSpPr>
        <p:spPr bwMode="auto">
          <a:xfrm>
            <a:off x="2449407" y="800786"/>
            <a:ext cx="4177362" cy="68760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ts val="4400"/>
              </a:lnSpc>
              <a:spcBef>
                <a:spcPts val="0"/>
              </a:spcBef>
              <a:defRPr/>
            </a:pPr>
            <a:r>
              <a:rPr lang="zh-TW" altLang="en-US" sz="3200" b="1" dirty="0">
                <a:solidFill>
                  <a:srgbClr val="00206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第</a:t>
            </a:r>
            <a:r>
              <a:rPr lang="en-US" altLang="zh-TW" sz="3200" b="1" dirty="0">
                <a:solidFill>
                  <a:srgbClr val="00206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</a:t>
            </a:r>
            <a:r>
              <a:rPr lang="zh-TW" altLang="en-US" sz="3200" b="1" dirty="0">
                <a:solidFill>
                  <a:srgbClr val="00206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頁的</a:t>
            </a:r>
            <a:r>
              <a:rPr lang="zh-TW" altLang="en-US" sz="3200" b="1" u="sng" dirty="0">
                <a:solidFill>
                  <a:srgbClr val="00206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吳剛</a:t>
            </a:r>
            <a:r>
              <a:rPr lang="zh-TW" altLang="en-US" sz="3200" b="1" dirty="0">
                <a:solidFill>
                  <a:srgbClr val="00206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胖胖的，因為找不</a:t>
            </a:r>
            <a:endParaRPr lang="en-US" altLang="zh-TW" sz="3200" b="1" dirty="0">
              <a:solidFill>
                <a:srgbClr val="00206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lnSpc>
                <a:spcPts val="4400"/>
              </a:lnSpc>
              <a:spcBef>
                <a:spcPts val="0"/>
              </a:spcBef>
              <a:defRPr/>
            </a:pPr>
            <a:r>
              <a:rPr lang="zh-TW" altLang="en-US" sz="3200" b="1" dirty="0">
                <a:solidFill>
                  <a:srgbClr val="00206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到仙藥在地上又哭又鬧。</a:t>
            </a:r>
            <a:endParaRPr lang="en-US" altLang="zh-TW" sz="3200" b="1" dirty="0">
              <a:solidFill>
                <a:srgbClr val="00206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endParaRPr lang="en-US" altLang="zh-TW" sz="3200" b="1" dirty="0">
              <a:solidFill>
                <a:srgbClr val="00206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zh-TW" altLang="en-US" sz="3200" b="1" dirty="0">
                <a:solidFill>
                  <a:srgbClr val="00206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第    頁的</a:t>
            </a:r>
            <a:r>
              <a:rPr lang="zh-TW" altLang="en-US" sz="3200" b="1" u="sng" dirty="0">
                <a:solidFill>
                  <a:srgbClr val="00206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吳剛</a:t>
            </a:r>
            <a:r>
              <a:rPr lang="zh-TW" altLang="en-US" sz="3200" b="1" dirty="0">
                <a:solidFill>
                  <a:srgbClr val="00206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因為每天都在運動</a:t>
            </a:r>
            <a:endParaRPr lang="en-US" altLang="zh-TW" sz="3200" b="1" dirty="0">
              <a:solidFill>
                <a:srgbClr val="00206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zh-TW" altLang="en-US" sz="3200" b="1" dirty="0">
                <a:solidFill>
                  <a:srgbClr val="00206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，因此變強壯也變瘦了，自己很</a:t>
            </a:r>
            <a:endParaRPr lang="en-US" altLang="zh-TW" sz="3200" b="1" dirty="0">
              <a:solidFill>
                <a:srgbClr val="00206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zh-TW" altLang="en-US" sz="3200" b="1" dirty="0">
                <a:solidFill>
                  <a:srgbClr val="00206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驚訝。</a:t>
            </a:r>
            <a:endParaRPr lang="en-US" altLang="zh-TW" sz="3200" b="1" dirty="0">
              <a:solidFill>
                <a:srgbClr val="00206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grpSp>
        <p:nvGrpSpPr>
          <p:cNvPr id="23557" name="群組 9"/>
          <p:cNvGrpSpPr>
            <a:grpSpLocks/>
          </p:cNvGrpSpPr>
          <p:nvPr/>
        </p:nvGrpSpPr>
        <p:grpSpPr bwMode="auto">
          <a:xfrm>
            <a:off x="5724200" y="116787"/>
            <a:ext cx="648000" cy="684000"/>
            <a:chOff x="5330321" y="1835488"/>
            <a:chExt cx="765646" cy="765646"/>
          </a:xfrm>
        </p:grpSpPr>
        <p:sp>
          <p:nvSpPr>
            <p:cNvPr id="8" name="椭圆 77"/>
            <p:cNvSpPr/>
            <p:nvPr/>
          </p:nvSpPr>
          <p:spPr>
            <a:xfrm>
              <a:off x="5330321" y="1835488"/>
              <a:ext cx="765646" cy="765646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3565" name="文字方塊 8"/>
            <p:cNvSpPr txBox="1">
              <a:spLocks noChangeArrowheads="1"/>
            </p:cNvSpPr>
            <p:nvPr/>
          </p:nvSpPr>
          <p:spPr bwMode="auto">
            <a:xfrm>
              <a:off x="5366325" y="1879757"/>
              <a:ext cx="693638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zh-TW" altLang="en-US" sz="32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答</a:t>
              </a:r>
            </a:p>
          </p:txBody>
        </p:sp>
      </p:grpSp>
      <p:sp>
        <p:nvSpPr>
          <p:cNvPr id="12" name="文字方塊 11"/>
          <p:cNvSpPr txBox="1"/>
          <p:nvPr/>
        </p:nvSpPr>
        <p:spPr>
          <a:xfrm>
            <a:off x="5940152" y="1124742"/>
            <a:ext cx="1195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00206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101</a:t>
            </a:r>
            <a:endParaRPr lang="zh-TW" altLang="en-US" sz="3200" b="1" dirty="0">
              <a:solidFill>
                <a:srgbClr val="00206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3875694" y="1125534"/>
            <a:ext cx="1392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00206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102</a:t>
            </a:r>
            <a:endParaRPr lang="zh-TW" altLang="en-US" sz="3200" b="1" dirty="0">
              <a:solidFill>
                <a:srgbClr val="00206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A4449381-724E-4761-A900-3C99A28E58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20" t="48627" r="56503" b="30391"/>
          <a:stretch/>
        </p:blipFill>
        <p:spPr>
          <a:xfrm>
            <a:off x="6881338" y="242883"/>
            <a:ext cx="2088232" cy="2348495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41CCC1D4-E582-4647-9297-A00F443570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237" t="44397" r="10626" b="23028"/>
          <a:stretch/>
        </p:blipFill>
        <p:spPr>
          <a:xfrm>
            <a:off x="467544" y="4725144"/>
            <a:ext cx="2601897" cy="163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91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6"/>
          <p:cNvSpPr txBox="1">
            <a:spLocks noChangeArrowheads="1"/>
          </p:cNvSpPr>
          <p:nvPr/>
        </p:nvSpPr>
        <p:spPr bwMode="auto">
          <a:xfrm>
            <a:off x="4504902" y="620688"/>
            <a:ext cx="1744901" cy="6876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zh-TW" altLang="en-US" sz="3600" b="1" dirty="0">
                <a:latin typeface="書法中楷（注音一）" pitchFamily="49" charset="-120"/>
                <a:ea typeface="書法中楷（注音一）" pitchFamily="49" charset="-120"/>
              </a:rPr>
              <a:t>閱讀完這</a:t>
            </a:r>
            <a:r>
              <a:rPr lang="zh-TW" altLang="en-US" sz="3600" b="1" dirty="0"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一</a:t>
            </a:r>
            <a:r>
              <a:rPr lang="zh-TW" altLang="en-US" sz="3600" b="1" dirty="0">
                <a:latin typeface="書法中楷（注音一）" pitchFamily="49" charset="-120"/>
                <a:ea typeface="書法中楷（注音一）" pitchFamily="49" charset="-120"/>
              </a:rPr>
              <a:t>個故事，你覺得</a:t>
            </a:r>
            <a:endParaRPr lang="en-US" altLang="zh-TW" sz="3600" b="1" dirty="0">
              <a:latin typeface="書法中楷（注音一）" pitchFamily="49" charset="-120"/>
              <a:ea typeface="書法中楷（注音一）" pitchFamily="49" charset="-12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zh-TW" altLang="en-US" sz="3600" b="1" dirty="0">
                <a:latin typeface="書法中楷（注音一）" pitchFamily="49" charset="-120"/>
                <a:ea typeface="書法中楷（注音一）" pitchFamily="49" charset="-120"/>
              </a:rPr>
              <a:t>作者想要表達</a:t>
            </a:r>
            <a:r>
              <a:rPr lang="zh-TW" altLang="en-US" sz="3600" b="1" dirty="0">
                <a:latin typeface="書法中楷（破音三）" panose="02010609010101010101" pitchFamily="49" charset="-120"/>
                <a:ea typeface="書法中楷（破音三）" panose="02010609010101010101" pitchFamily="49" charset="-120"/>
              </a:rPr>
              <a:t>什</a:t>
            </a:r>
            <a:r>
              <a:rPr lang="zh-TW" altLang="en-US" sz="3600" b="1" dirty="0">
                <a:latin typeface="書法中楷（注音一）" pitchFamily="49" charset="-120"/>
                <a:ea typeface="書法中楷（注音一）" pitchFamily="49" charset="-120"/>
              </a:rPr>
              <a:t>麼道理？</a:t>
            </a:r>
            <a:endParaRPr lang="en-US" altLang="zh-TW" sz="3600" b="1" dirty="0">
              <a:latin typeface="書法中楷（注音一）" pitchFamily="49" charset="-120"/>
              <a:ea typeface="書法中楷（注音一）" pitchFamily="49" charset="-120"/>
            </a:endParaRPr>
          </a:p>
        </p:txBody>
      </p:sp>
      <p:grpSp>
        <p:nvGrpSpPr>
          <p:cNvPr id="24580" name="群組 5"/>
          <p:cNvGrpSpPr>
            <a:grpSpLocks/>
          </p:cNvGrpSpPr>
          <p:nvPr/>
        </p:nvGrpSpPr>
        <p:grpSpPr bwMode="auto">
          <a:xfrm>
            <a:off x="6804248" y="116632"/>
            <a:ext cx="756000" cy="720000"/>
            <a:chOff x="1691680" y="3073560"/>
            <a:chExt cx="765646" cy="765646"/>
          </a:xfrm>
        </p:grpSpPr>
        <p:sp>
          <p:nvSpPr>
            <p:cNvPr id="4" name="椭圆 77"/>
            <p:cNvSpPr/>
            <p:nvPr/>
          </p:nvSpPr>
          <p:spPr>
            <a:xfrm>
              <a:off x="1691680" y="3073560"/>
              <a:ext cx="765646" cy="76564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4591" name="文字方塊 4"/>
            <p:cNvSpPr txBox="1">
              <a:spLocks noChangeArrowheads="1"/>
            </p:cNvSpPr>
            <p:nvPr/>
          </p:nvSpPr>
          <p:spPr bwMode="auto">
            <a:xfrm>
              <a:off x="1718122" y="3111932"/>
              <a:ext cx="693638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zh-TW" altLang="en-US" sz="38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020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6"/>
          <p:cNvSpPr txBox="1">
            <a:spLocks noChangeArrowheads="1"/>
          </p:cNvSpPr>
          <p:nvPr/>
        </p:nvSpPr>
        <p:spPr bwMode="auto">
          <a:xfrm>
            <a:off x="3123486" y="-243408"/>
            <a:ext cx="1744901" cy="6876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108000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TW" sz="3600" b="1" dirty="0">
                <a:solidFill>
                  <a:schemeClr val="accent6">
                    <a:lumMod val="75000"/>
                  </a:schemeClr>
                </a:solidFill>
                <a:latin typeface="書法中楷（注音一）" pitchFamily="49" charset="-120"/>
                <a:ea typeface="書法中楷（注音一）" pitchFamily="49" charset="-120"/>
              </a:rPr>
              <a:t>	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書法中楷（注音一）" pitchFamily="49" charset="-120"/>
                <a:ea typeface="書法中楷（注音一）" pitchFamily="49" charset="-120"/>
              </a:rPr>
              <a:t> 作者要表達的是運動健身才</a:t>
            </a:r>
            <a:endParaRPr lang="en-US" altLang="zh-TW" sz="3600" b="1" dirty="0">
              <a:solidFill>
                <a:schemeClr val="accent6">
                  <a:lumMod val="75000"/>
                </a:schemeClr>
              </a:solidFill>
              <a:latin typeface="書法中楷（注音一）" pitchFamily="49" charset="-120"/>
              <a:ea typeface="書法中楷（注音一）" pitchFamily="49" charset="-120"/>
            </a:endParaRPr>
          </a:p>
          <a:p>
            <a:pPr marL="108000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書法中楷（注音一）" pitchFamily="49" charset="-120"/>
                <a:ea typeface="書法中楷（注音一）" pitchFamily="49" charset="-120"/>
              </a:rPr>
              <a:t>         是減重最好的仙丹妙藥。</a:t>
            </a:r>
            <a:endParaRPr lang="en-US" altLang="zh-TW" sz="3600" b="1" dirty="0">
              <a:solidFill>
                <a:schemeClr val="accent6">
                  <a:lumMod val="75000"/>
                </a:schemeClr>
              </a:solidFill>
              <a:latin typeface="書法中楷（注音一）" pitchFamily="49" charset="-120"/>
              <a:ea typeface="書法中楷（注音一）" pitchFamily="49" charset="-120"/>
            </a:endParaRPr>
          </a:p>
        </p:txBody>
      </p:sp>
      <p:grpSp>
        <p:nvGrpSpPr>
          <p:cNvPr id="24581" name="群組 9"/>
          <p:cNvGrpSpPr>
            <a:grpSpLocks/>
          </p:cNvGrpSpPr>
          <p:nvPr/>
        </p:nvGrpSpPr>
        <p:grpSpPr bwMode="auto">
          <a:xfrm>
            <a:off x="5148064" y="116631"/>
            <a:ext cx="756000" cy="720000"/>
            <a:chOff x="5330321" y="1835488"/>
            <a:chExt cx="765646" cy="765646"/>
          </a:xfrm>
        </p:grpSpPr>
        <p:sp>
          <p:nvSpPr>
            <p:cNvPr id="8" name="椭圆 77"/>
            <p:cNvSpPr/>
            <p:nvPr/>
          </p:nvSpPr>
          <p:spPr>
            <a:xfrm>
              <a:off x="5330321" y="1835488"/>
              <a:ext cx="765646" cy="765646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4589" name="文字方塊 8"/>
            <p:cNvSpPr txBox="1">
              <a:spLocks noChangeArrowheads="1"/>
            </p:cNvSpPr>
            <p:nvPr/>
          </p:nvSpPr>
          <p:spPr bwMode="auto">
            <a:xfrm>
              <a:off x="5366325" y="1879757"/>
              <a:ext cx="693638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zh-TW" altLang="en-US" sz="38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答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271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2" name="Picture 2" descr="C:\Users\E04454\Desktop\★108行銷-國小說明會PPT母片PNG\108行銷-國小說明會PPT母片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80513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73628" y="2348880"/>
            <a:ext cx="7704856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lang="en-US" altLang="zh-TW" sz="5400" dirty="0">
                <a:solidFill>
                  <a:schemeClr val="accent4">
                    <a:lumMod val="85000"/>
                    <a:lumOff val="15000"/>
                  </a:schemeClr>
                </a:solidFill>
                <a:latin typeface="華康標楷W5注音" pitchFamily="66" charset="-120"/>
                <a:ea typeface="華康標楷W5注音" pitchFamily="66" charset="-120"/>
              </a:rPr>
              <a:t>(</a:t>
            </a:r>
            <a:r>
              <a:rPr lang="zh-TW" altLang="en-US" sz="5400" dirty="0">
                <a:solidFill>
                  <a:schemeClr val="accent4">
                    <a:lumMod val="85000"/>
                    <a:lumOff val="15000"/>
                  </a:schemeClr>
                </a:solidFill>
                <a:latin typeface="華康標楷W5注音" pitchFamily="66" charset="-120"/>
                <a:ea typeface="華康標楷W5注音" pitchFamily="66" charset="-120"/>
              </a:rPr>
              <a:t>一</a:t>
            </a:r>
            <a:r>
              <a:rPr lang="en-US" altLang="zh-TW" sz="5400" dirty="0">
                <a:solidFill>
                  <a:schemeClr val="accent4">
                    <a:lumMod val="85000"/>
                    <a:lumOff val="15000"/>
                  </a:schemeClr>
                </a:solidFill>
                <a:latin typeface="華康標楷W5注音" pitchFamily="66" charset="-120"/>
                <a:ea typeface="華康標楷W5注音" pitchFamily="66" charset="-120"/>
              </a:rPr>
              <a:t>)</a:t>
            </a:r>
            <a:r>
              <a:rPr lang="zh-TW" altLang="en-US" sz="5400" dirty="0">
                <a:solidFill>
                  <a:schemeClr val="accent4">
                    <a:lumMod val="85000"/>
                    <a:lumOff val="15000"/>
                  </a:schemeClr>
                </a:solidFill>
                <a:latin typeface="華康標楷W5注音" pitchFamily="66" charset="-120"/>
                <a:ea typeface="華康標楷W5注音" pitchFamily="66" charset="-120"/>
              </a:rPr>
              <a:t>、再聽一聽課文後，閱讀第十二課課文三遍。</a:t>
            </a:r>
            <a:endParaRPr lang="en-US" altLang="zh-TW" sz="5400" dirty="0">
              <a:solidFill>
                <a:schemeClr val="accent4">
                  <a:lumMod val="85000"/>
                  <a:lumOff val="15000"/>
                </a:schemeClr>
              </a:solidFill>
              <a:latin typeface="華康標楷W5注音" pitchFamily="66" charset="-120"/>
              <a:ea typeface="華康標楷W5注音" pitchFamily="66" charset="-120"/>
            </a:endParaRPr>
          </a:p>
          <a:p>
            <a:pPr eaLnBrk="1" hangingPunct="1">
              <a:defRPr/>
            </a:pPr>
            <a:r>
              <a:rPr lang="en-US" altLang="zh-TW" sz="5400" b="1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  <a:hlinkClick r:id="rId3"/>
              </a:rPr>
              <a:t>https://youtu.be/wJ3yOavNCSs</a:t>
            </a:r>
            <a:endParaRPr lang="en-US" altLang="zh-TW" sz="5400" b="1" dirty="0">
              <a:solidFill>
                <a:srgbClr val="0070C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defRPr/>
            </a:pPr>
            <a:endParaRPr lang="zh-TW" altLang="en-US" sz="5400" b="1" dirty="0">
              <a:solidFill>
                <a:srgbClr val="0070C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306311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>
            <a:extLst>
              <a:ext uri="{FF2B5EF4-FFF2-40B4-BE49-F238E27FC236}">
                <a16:creationId xmlns:a16="http://schemas.microsoft.com/office/drawing/2014/main" id="{60407277-2DEB-4AB8-814D-8C58B8116D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2348880"/>
            <a:ext cx="84269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lang="en-US" altLang="zh-TW" sz="5400" dirty="0">
                <a:solidFill>
                  <a:schemeClr val="accent4">
                    <a:lumMod val="85000"/>
                    <a:lumOff val="15000"/>
                  </a:schemeClr>
                </a:solidFill>
                <a:latin typeface="華康標楷W5注音" pitchFamily="66" charset="-120"/>
                <a:ea typeface="華康標楷W5注音" pitchFamily="66" charset="-120"/>
              </a:rPr>
              <a:t>(</a:t>
            </a:r>
            <a:r>
              <a:rPr lang="zh-TW" altLang="en-US" sz="5400" dirty="0">
                <a:solidFill>
                  <a:schemeClr val="accent4">
                    <a:lumMod val="85000"/>
                    <a:lumOff val="15000"/>
                  </a:schemeClr>
                </a:solidFill>
                <a:latin typeface="華康標楷W5注音" pitchFamily="66" charset="-120"/>
                <a:ea typeface="華康標楷W5注音" pitchFamily="66" charset="-120"/>
              </a:rPr>
              <a:t>三</a:t>
            </a:r>
            <a:r>
              <a:rPr lang="en-US" altLang="zh-TW" sz="5400" dirty="0">
                <a:solidFill>
                  <a:schemeClr val="accent4">
                    <a:lumMod val="85000"/>
                    <a:lumOff val="15000"/>
                  </a:schemeClr>
                </a:solidFill>
                <a:latin typeface="華康標楷W5注音" pitchFamily="66" charset="-120"/>
                <a:ea typeface="華康標楷W5注音" pitchFamily="66" charset="-120"/>
              </a:rPr>
              <a:t>)</a:t>
            </a:r>
            <a:r>
              <a:rPr lang="zh-TW" altLang="en-US" sz="5400" dirty="0">
                <a:solidFill>
                  <a:schemeClr val="accent4">
                    <a:lumMod val="85000"/>
                    <a:lumOff val="15000"/>
                  </a:schemeClr>
                </a:solidFill>
                <a:latin typeface="華康標楷W5注音" pitchFamily="66" charset="-120"/>
                <a:ea typeface="華康標楷W5注音" pitchFamily="66" charset="-120"/>
              </a:rPr>
              <a:t>、閱讀大意與課文結構</a:t>
            </a:r>
            <a:r>
              <a:rPr lang="en-US" altLang="zh-TW" sz="5400" dirty="0">
                <a:solidFill>
                  <a:schemeClr val="accent4">
                    <a:lumMod val="85000"/>
                    <a:lumOff val="15000"/>
                  </a:schemeClr>
                </a:solidFill>
                <a:latin typeface="華康標楷W5注音" pitchFamily="66" charset="-120"/>
                <a:ea typeface="華康標楷W5注音" pitchFamily="66" charset="-120"/>
              </a:rPr>
              <a:t>:</a:t>
            </a:r>
            <a:endParaRPr lang="zh-TW" altLang="en-US" sz="5400" b="1" dirty="0">
              <a:solidFill>
                <a:srgbClr val="0070C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92548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8001" cy="687600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6E0457B7-123B-44AB-85F7-5FF571416C6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964488" cy="6741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58457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631" name="AutoShape 62"/>
          <p:cNvCxnSpPr>
            <a:cxnSpLocks noChangeShapeType="1"/>
          </p:cNvCxnSpPr>
          <p:nvPr/>
        </p:nvCxnSpPr>
        <p:spPr bwMode="auto">
          <a:xfrm>
            <a:off x="-6149975" y="2355850"/>
            <a:ext cx="0" cy="220663"/>
          </a:xfrm>
          <a:prstGeom prst="straightConnector1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1" name="圖片 30">
            <a:extLst>
              <a:ext uri="{FF2B5EF4-FFF2-40B4-BE49-F238E27FC236}">
                <a16:creationId xmlns:a16="http://schemas.microsoft.com/office/drawing/2014/main" id="{43BED562-4257-45C3-86FD-4D1B31D91C2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32" y="476672"/>
            <a:ext cx="8964468" cy="6381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28411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04454\Desktop\★108行銷-國小說明會PPT母片PNG\108行銷-國小說明會PPT母片-1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6512" y="-27384"/>
            <a:ext cx="9180000" cy="6885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grpSp>
        <p:nvGrpSpPr>
          <p:cNvPr id="19" name="PA_组合 131"/>
          <p:cNvGrpSpPr/>
          <p:nvPr>
            <p:custDataLst>
              <p:tags r:id="rId1"/>
            </p:custDataLst>
          </p:nvPr>
        </p:nvGrpSpPr>
        <p:grpSpPr>
          <a:xfrm rot="11634288" flipV="1">
            <a:off x="4298838" y="3288976"/>
            <a:ext cx="1853202" cy="1592622"/>
            <a:chOff x="0" y="0"/>
            <a:chExt cx="1270000" cy="1091425"/>
          </a:xfrm>
          <a:solidFill>
            <a:srgbClr val="F8F2A2"/>
          </a:solidFill>
        </p:grpSpPr>
        <p:sp>
          <p:nvSpPr>
            <p:cNvPr id="20" name="chenying0907 125"/>
            <p:cNvSpPr/>
            <p:nvPr/>
          </p:nvSpPr>
          <p:spPr>
            <a:xfrm>
              <a:off x="355600" y="266700"/>
              <a:ext cx="648718" cy="808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71" y="15519"/>
                  </a:moveTo>
                  <a:cubicBezTo>
                    <a:pt x="18543" y="17158"/>
                    <a:pt x="18935" y="19724"/>
                    <a:pt x="19275" y="21600"/>
                  </a:cubicBezTo>
                  <a:cubicBezTo>
                    <a:pt x="19609" y="18899"/>
                    <a:pt x="20824" y="15817"/>
                    <a:pt x="21600" y="13143"/>
                  </a:cubicBezTo>
                  <a:lnTo>
                    <a:pt x="0" y="0"/>
                  </a:lnTo>
                  <a:cubicBezTo>
                    <a:pt x="0" y="0"/>
                    <a:pt x="17371" y="15519"/>
                    <a:pt x="17371" y="15519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grpSp>
          <p:nvGrpSpPr>
            <p:cNvPr id="21" name="Group 130"/>
            <p:cNvGrpSpPr/>
            <p:nvPr/>
          </p:nvGrpSpPr>
          <p:grpSpPr>
            <a:xfrm>
              <a:off x="0" y="0"/>
              <a:ext cx="1270000" cy="1091426"/>
              <a:chOff x="0" y="0"/>
              <a:chExt cx="1270000" cy="1091425"/>
            </a:xfrm>
            <a:grpFill/>
          </p:grpSpPr>
          <p:sp>
            <p:nvSpPr>
              <p:cNvPr id="22" name="chenying0907 126"/>
              <p:cNvSpPr/>
              <p:nvPr/>
            </p:nvSpPr>
            <p:spPr>
              <a:xfrm>
                <a:off x="0" y="0"/>
                <a:ext cx="888592" cy="1091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8516" y="5552"/>
                      <a:pt x="15211" y="10785"/>
                      <a:pt x="21600" y="16688"/>
                    </a:cubicBezTo>
                    <a:cubicBezTo>
                      <a:pt x="18956" y="18979"/>
                      <a:pt x="14998" y="19147"/>
                      <a:pt x="12325" y="21600"/>
                    </a:cubicBezTo>
                    <a:cubicBezTo>
                      <a:pt x="8974" y="17526"/>
                      <a:pt x="8870" y="15376"/>
                      <a:pt x="6637" y="10800"/>
                    </a:cubicBezTo>
                    <a:cubicBezTo>
                      <a:pt x="5366" y="8193"/>
                      <a:pt x="2056" y="2254"/>
                      <a:pt x="0" y="0"/>
                    </a:cubicBezTo>
                    <a:close/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23" name="chenying0907 127"/>
              <p:cNvSpPr/>
              <p:nvPr/>
            </p:nvSpPr>
            <p:spPr>
              <a:xfrm>
                <a:off x="0" y="0"/>
                <a:ext cx="1270000" cy="7559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380" y="12054"/>
                    </a:moveTo>
                    <a:cubicBezTo>
                      <a:pt x="11598" y="15147"/>
                      <a:pt x="14200" y="19689"/>
                      <a:pt x="16833" y="21600"/>
                    </a:cubicBezTo>
                    <a:cubicBezTo>
                      <a:pt x="18014" y="19571"/>
                      <a:pt x="20025" y="17911"/>
                      <a:pt x="21600" y="16704"/>
                    </a:cubicBezTo>
                    <a:cubicBezTo>
                      <a:pt x="14953" y="11525"/>
                      <a:pt x="7053" y="3483"/>
                      <a:pt x="0" y="0"/>
                    </a:cubicBezTo>
                    <a:cubicBezTo>
                      <a:pt x="0" y="0"/>
                      <a:pt x="6515" y="8057"/>
                      <a:pt x="9380" y="12054"/>
                    </a:cubicBezTo>
                    <a:close/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24" name="chenying0907 128"/>
              <p:cNvSpPr/>
              <p:nvPr/>
            </p:nvSpPr>
            <p:spPr>
              <a:xfrm>
                <a:off x="876300" y="762000"/>
                <a:ext cx="127000" cy="316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068"/>
                    </a:moveTo>
                    <a:cubicBezTo>
                      <a:pt x="5986" y="10255"/>
                      <a:pt x="7989" y="16810"/>
                      <a:pt x="9724" y="21600"/>
                    </a:cubicBezTo>
                    <a:cubicBezTo>
                      <a:pt x="11432" y="14701"/>
                      <a:pt x="17634" y="6830"/>
                      <a:pt x="21600" y="0"/>
                    </a:cubicBezTo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25" name="chenying0907 129"/>
              <p:cNvSpPr/>
              <p:nvPr/>
            </p:nvSpPr>
            <p:spPr>
              <a:xfrm>
                <a:off x="749300" y="952500"/>
                <a:ext cx="177800" cy="1143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5994" y="9254"/>
                      <a:pt x="14545" y="14595"/>
                      <a:pt x="21600" y="21600"/>
                    </a:cubicBezTo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26" name="PA_组合 2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 rot="1234529">
            <a:off x="642938" y="3825875"/>
            <a:ext cx="2146300" cy="979488"/>
            <a:chOff x="0" y="-1"/>
            <a:chExt cx="1887191" cy="861891"/>
          </a:xfrm>
        </p:grpSpPr>
        <p:sp>
          <p:nvSpPr>
            <p:cNvPr id="27" name="chenying0907 20"/>
            <p:cNvSpPr/>
            <p:nvPr/>
          </p:nvSpPr>
          <p:spPr>
            <a:xfrm>
              <a:off x="278156" y="405855"/>
              <a:ext cx="1606624" cy="455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0451" extrusionOk="0">
                  <a:moveTo>
                    <a:pt x="0" y="19208"/>
                  </a:moveTo>
                  <a:cubicBezTo>
                    <a:pt x="4851" y="18183"/>
                    <a:pt x="8348" y="15830"/>
                    <a:pt x="11759" y="14762"/>
                  </a:cubicBezTo>
                  <a:cubicBezTo>
                    <a:pt x="14906" y="13777"/>
                    <a:pt x="17829" y="8081"/>
                    <a:pt x="19986" y="0"/>
                  </a:cubicBezTo>
                  <a:cubicBezTo>
                    <a:pt x="21056" y="3168"/>
                    <a:pt x="21600" y="19813"/>
                    <a:pt x="21573" y="19813"/>
                  </a:cubicBezTo>
                  <a:cubicBezTo>
                    <a:pt x="17828" y="19813"/>
                    <a:pt x="14082" y="19819"/>
                    <a:pt x="10337" y="19818"/>
                  </a:cubicBezTo>
                  <a:cubicBezTo>
                    <a:pt x="8484" y="19817"/>
                    <a:pt x="6631" y="19817"/>
                    <a:pt x="4779" y="19809"/>
                  </a:cubicBezTo>
                  <a:cubicBezTo>
                    <a:pt x="3446" y="19802"/>
                    <a:pt x="1189" y="21600"/>
                    <a:pt x="0" y="19208"/>
                  </a:cubicBezTo>
                  <a:close/>
                </a:path>
              </a:pathLst>
            </a:custGeom>
            <a:solidFill>
              <a:srgbClr val="E7E4EA"/>
            </a:solidFill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8" name="chenying0907 21"/>
            <p:cNvSpPr/>
            <p:nvPr/>
          </p:nvSpPr>
          <p:spPr>
            <a:xfrm>
              <a:off x="-901" y="-91"/>
              <a:ext cx="1887191" cy="849318"/>
            </a:xfrm>
            <a:custGeom>
              <a:avLst/>
              <a:gdLst>
                <a:gd name="connsiteX0" fmla="*/ 7770 w 21600"/>
                <a:gd name="connsiteY0" fmla="*/ 21519 h 23557"/>
                <a:gd name="connsiteX1" fmla="*/ 0 w 21600"/>
                <a:gd name="connsiteY1" fmla="*/ 21519 h 23557"/>
                <a:gd name="connsiteX2" fmla="*/ 745 w 21600"/>
                <a:gd name="connsiteY2" fmla="*/ 12132 h 23557"/>
                <a:gd name="connsiteX3" fmla="*/ 4557 w 21600"/>
                <a:gd name="connsiteY3" fmla="*/ 10885 h 23557"/>
                <a:gd name="connsiteX4" fmla="*/ 8782 w 21600"/>
                <a:gd name="connsiteY4" fmla="*/ 1 h 23557"/>
                <a:gd name="connsiteX5" fmla="*/ 13726 w 21600"/>
                <a:gd name="connsiteY5" fmla="*/ 11178 h 23557"/>
                <a:gd name="connsiteX6" fmla="*/ 19043 w 21600"/>
                <a:gd name="connsiteY6" fmla="*/ 7147 h 23557"/>
                <a:gd name="connsiteX7" fmla="*/ 21600 w 21600"/>
                <a:gd name="connsiteY7" fmla="*/ 21519 h 23557"/>
                <a:gd name="connsiteX8" fmla="*/ 8690 w 21600"/>
                <a:gd name="connsiteY8" fmla="*/ 23557 h 23557"/>
                <a:gd name="connsiteX0" fmla="*/ 7770 w 21600"/>
                <a:gd name="connsiteY0" fmla="*/ 21519 h 21519"/>
                <a:gd name="connsiteX1" fmla="*/ 0 w 21600"/>
                <a:gd name="connsiteY1" fmla="*/ 21519 h 21519"/>
                <a:gd name="connsiteX2" fmla="*/ 745 w 21600"/>
                <a:gd name="connsiteY2" fmla="*/ 12132 h 21519"/>
                <a:gd name="connsiteX3" fmla="*/ 4557 w 21600"/>
                <a:gd name="connsiteY3" fmla="*/ 10885 h 21519"/>
                <a:gd name="connsiteX4" fmla="*/ 8782 w 21600"/>
                <a:gd name="connsiteY4" fmla="*/ 1 h 21519"/>
                <a:gd name="connsiteX5" fmla="*/ 13726 w 21600"/>
                <a:gd name="connsiteY5" fmla="*/ 11178 h 21519"/>
                <a:gd name="connsiteX6" fmla="*/ 19043 w 21600"/>
                <a:gd name="connsiteY6" fmla="*/ 7147 h 21519"/>
                <a:gd name="connsiteX7" fmla="*/ 21600 w 21600"/>
                <a:gd name="connsiteY7" fmla="*/ 21519 h 21519"/>
                <a:gd name="connsiteX0" fmla="*/ 0 w 21600"/>
                <a:gd name="connsiteY0" fmla="*/ 21519 h 21519"/>
                <a:gd name="connsiteX1" fmla="*/ 745 w 21600"/>
                <a:gd name="connsiteY1" fmla="*/ 12132 h 21519"/>
                <a:gd name="connsiteX2" fmla="*/ 4557 w 21600"/>
                <a:gd name="connsiteY2" fmla="*/ 10885 h 21519"/>
                <a:gd name="connsiteX3" fmla="*/ 8782 w 21600"/>
                <a:gd name="connsiteY3" fmla="*/ 1 h 21519"/>
                <a:gd name="connsiteX4" fmla="*/ 13726 w 21600"/>
                <a:gd name="connsiteY4" fmla="*/ 11178 h 21519"/>
                <a:gd name="connsiteX5" fmla="*/ 19043 w 21600"/>
                <a:gd name="connsiteY5" fmla="*/ 7147 h 21519"/>
                <a:gd name="connsiteX6" fmla="*/ 21600 w 21600"/>
                <a:gd name="connsiteY6" fmla="*/ 21519 h 21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" h="21519" extrusionOk="0">
                  <a:moveTo>
                    <a:pt x="0" y="21519"/>
                  </a:moveTo>
                  <a:cubicBezTo>
                    <a:pt x="53" y="17915"/>
                    <a:pt x="143" y="14345"/>
                    <a:pt x="745" y="12132"/>
                  </a:cubicBezTo>
                  <a:cubicBezTo>
                    <a:pt x="1347" y="9920"/>
                    <a:pt x="2460" y="9063"/>
                    <a:pt x="4557" y="10885"/>
                  </a:cubicBezTo>
                  <a:cubicBezTo>
                    <a:pt x="4266" y="3514"/>
                    <a:pt x="6464" y="-81"/>
                    <a:pt x="8782" y="1"/>
                  </a:cubicBezTo>
                  <a:cubicBezTo>
                    <a:pt x="11100" y="83"/>
                    <a:pt x="13537" y="3842"/>
                    <a:pt x="13726" y="11178"/>
                  </a:cubicBezTo>
                  <a:cubicBezTo>
                    <a:pt x="14814" y="7849"/>
                    <a:pt x="17234" y="5175"/>
                    <a:pt x="19043" y="7147"/>
                  </a:cubicBezTo>
                  <a:cubicBezTo>
                    <a:pt x="21193" y="9491"/>
                    <a:pt x="21277" y="16976"/>
                    <a:pt x="21600" y="21519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2" name="文字方塊 1"/>
          <p:cNvSpPr txBox="1">
            <a:spLocks noChangeArrowheads="1"/>
          </p:cNvSpPr>
          <p:nvPr/>
        </p:nvSpPr>
        <p:spPr bwMode="auto">
          <a:xfrm>
            <a:off x="1348184" y="1401135"/>
            <a:ext cx="6680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9600" dirty="0">
                <a:solidFill>
                  <a:srgbClr val="0070C0"/>
                </a:solidFill>
                <a:latin typeface="書法中楷（注音一）" pitchFamily="49" charset="-120"/>
                <a:ea typeface="書法中楷（注音一）" pitchFamily="49" charset="-120"/>
              </a:rPr>
              <a:t>下課了！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>
            <a:extLst>
              <a:ext uri="{FF2B5EF4-FFF2-40B4-BE49-F238E27FC236}">
                <a16:creationId xmlns:a16="http://schemas.microsoft.com/office/drawing/2014/main" id="{60407277-2DEB-4AB8-814D-8C58B8116D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628" y="2348880"/>
            <a:ext cx="770485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lang="en-US" altLang="zh-TW" sz="5400" dirty="0">
                <a:solidFill>
                  <a:schemeClr val="accent4">
                    <a:lumMod val="85000"/>
                    <a:lumOff val="15000"/>
                  </a:schemeClr>
                </a:solidFill>
                <a:latin typeface="華康標楷W5注音" pitchFamily="66" charset="-120"/>
                <a:ea typeface="華康標楷W5注音" pitchFamily="66" charset="-120"/>
              </a:rPr>
              <a:t>(</a:t>
            </a:r>
            <a:r>
              <a:rPr lang="zh-TW" altLang="en-US" sz="5400" dirty="0">
                <a:solidFill>
                  <a:schemeClr val="accent4">
                    <a:lumMod val="85000"/>
                    <a:lumOff val="15000"/>
                  </a:schemeClr>
                </a:solidFill>
                <a:latin typeface="華康標楷W5注音" pitchFamily="66" charset="-120"/>
                <a:ea typeface="華康標楷W5注音" pitchFamily="66" charset="-120"/>
              </a:rPr>
              <a:t>二</a:t>
            </a:r>
            <a:r>
              <a:rPr lang="en-US" altLang="zh-TW" sz="5400" dirty="0">
                <a:solidFill>
                  <a:schemeClr val="accent4">
                    <a:lumMod val="85000"/>
                    <a:lumOff val="15000"/>
                  </a:schemeClr>
                </a:solidFill>
                <a:latin typeface="華康標楷W5注音" pitchFamily="66" charset="-120"/>
                <a:ea typeface="華康標楷W5注音" pitchFamily="66" charset="-120"/>
              </a:rPr>
              <a:t>)『</a:t>
            </a:r>
            <a:r>
              <a:rPr lang="zh-TW" altLang="en-US" sz="5400" dirty="0">
                <a:solidFill>
                  <a:schemeClr val="accent4">
                    <a:lumMod val="85000"/>
                    <a:lumOff val="15000"/>
                  </a:schemeClr>
                </a:solidFill>
                <a:latin typeface="華康標楷W5注音" pitchFamily="66" charset="-120"/>
                <a:ea typeface="華康標楷W5注音" pitchFamily="66" charset="-120"/>
              </a:rPr>
              <a:t>閱讀理解</a:t>
            </a:r>
            <a:r>
              <a:rPr lang="en-US" altLang="zh-TW" sz="5400" dirty="0">
                <a:solidFill>
                  <a:schemeClr val="accent4">
                    <a:lumMod val="85000"/>
                    <a:lumOff val="15000"/>
                  </a:schemeClr>
                </a:solidFill>
                <a:latin typeface="華康標楷W5注音" pitchFamily="66" charset="-120"/>
                <a:ea typeface="華康標楷W5注音" pitchFamily="66" charset="-120"/>
              </a:rPr>
              <a:t>』:</a:t>
            </a:r>
          </a:p>
          <a:p>
            <a:pPr eaLnBrk="1" hangingPunct="1">
              <a:defRPr/>
            </a:pPr>
            <a:r>
              <a:rPr lang="zh-TW" altLang="en-US" sz="5400" dirty="0">
                <a:solidFill>
                  <a:schemeClr val="accent4">
                    <a:lumMod val="85000"/>
                    <a:lumOff val="15000"/>
                  </a:schemeClr>
                </a:solidFill>
                <a:latin typeface="華康標楷W5注音" pitchFamily="66" charset="-120"/>
                <a:ea typeface="華康標楷W5注音" pitchFamily="66" charset="-120"/>
              </a:rPr>
              <a:t>請依課本內容回答問題</a:t>
            </a:r>
            <a:r>
              <a:rPr lang="en-US" altLang="zh-TW" sz="5400" dirty="0">
                <a:solidFill>
                  <a:schemeClr val="accent4">
                    <a:lumMod val="85000"/>
                    <a:lumOff val="15000"/>
                  </a:schemeClr>
                </a:solidFill>
                <a:latin typeface="華康標楷W5注音" pitchFamily="66" charset="-120"/>
                <a:ea typeface="華康標楷W5注音" pitchFamily="66" charset="-120"/>
              </a:rPr>
              <a:t>:</a:t>
            </a:r>
            <a:endParaRPr lang="zh-TW" altLang="en-US" sz="5400" b="1" dirty="0">
              <a:solidFill>
                <a:srgbClr val="0070C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63575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6"/>
          <p:cNvSpPr txBox="1">
            <a:spLocks noChangeArrowheads="1"/>
          </p:cNvSpPr>
          <p:nvPr/>
        </p:nvSpPr>
        <p:spPr bwMode="auto">
          <a:xfrm>
            <a:off x="3074761" y="-747464"/>
            <a:ext cx="2737929" cy="7416824"/>
          </a:xfrm>
          <a:prstGeom prst="rect">
            <a:avLst/>
          </a:prstGeom>
          <a:solidFill>
            <a:srgbClr val="FCD9FF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eaVert" wrap="squar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zh-TW" altLang="en-US" sz="2800" b="1" dirty="0">
                <a:solidFill>
                  <a:srgbClr val="C00000"/>
                </a:solidFill>
                <a:latin typeface="+mj-ea"/>
                <a:ea typeface="+mj-ea"/>
              </a:rPr>
              <a:t>   </a:t>
            </a:r>
            <a:endParaRPr lang="en-US" altLang="zh-TW" sz="2800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zh-TW" altLang="en-US" sz="44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 說說看，月亮上住著誰？ </a:t>
            </a:r>
            <a:endParaRPr lang="en-US" altLang="zh-TW" sz="4400" b="1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zh-TW" altLang="en-US" sz="44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 再做什麼事呢？</a:t>
            </a:r>
            <a:endParaRPr lang="en-US" altLang="zh-TW" sz="4400" b="1" dirty="0">
              <a:latin typeface="書法中楷（破音三）" panose="02010609010101010101" pitchFamily="49" charset="-120"/>
              <a:ea typeface="書法中楷（破音三）" panose="02010609010101010101" pitchFamily="49" charset="-120"/>
            </a:endParaRPr>
          </a:p>
        </p:txBody>
      </p:sp>
      <p:grpSp>
        <p:nvGrpSpPr>
          <p:cNvPr id="22532" name="群組 5"/>
          <p:cNvGrpSpPr>
            <a:grpSpLocks/>
          </p:cNvGrpSpPr>
          <p:nvPr/>
        </p:nvGrpSpPr>
        <p:grpSpPr bwMode="auto">
          <a:xfrm>
            <a:off x="5430103" y="420020"/>
            <a:ext cx="765175" cy="720000"/>
            <a:chOff x="1901219" y="3285509"/>
            <a:chExt cx="765646" cy="765646"/>
          </a:xfrm>
        </p:grpSpPr>
        <p:sp>
          <p:nvSpPr>
            <p:cNvPr id="4" name="椭圆 77"/>
            <p:cNvSpPr/>
            <p:nvPr/>
          </p:nvSpPr>
          <p:spPr>
            <a:xfrm>
              <a:off x="1901219" y="3285509"/>
              <a:ext cx="765646" cy="76564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2543" name="文字方塊 4"/>
            <p:cNvSpPr txBox="1">
              <a:spLocks noChangeArrowheads="1"/>
            </p:cNvSpPr>
            <p:nvPr/>
          </p:nvSpPr>
          <p:spPr bwMode="auto">
            <a:xfrm>
              <a:off x="1937224" y="3344272"/>
              <a:ext cx="693638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zh-TW" altLang="en-US" sz="38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066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6"/>
          <p:cNvSpPr txBox="1">
            <a:spLocks noChangeArrowheads="1"/>
          </p:cNvSpPr>
          <p:nvPr/>
        </p:nvSpPr>
        <p:spPr bwMode="auto">
          <a:xfrm>
            <a:off x="2656193" y="-819472"/>
            <a:ext cx="2737929" cy="7344816"/>
          </a:xfrm>
          <a:prstGeom prst="rect">
            <a:avLst/>
          </a:prstGeom>
          <a:solidFill>
            <a:srgbClr val="FCD9FF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eaVert" wrap="squar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zh-TW" altLang="en-US" sz="2800" b="1" dirty="0">
                <a:solidFill>
                  <a:srgbClr val="C00000"/>
                </a:solidFill>
                <a:latin typeface="+mj-ea"/>
                <a:ea typeface="+mj-ea"/>
              </a:rPr>
              <a:t>   </a:t>
            </a:r>
            <a:endParaRPr lang="en-US" altLang="zh-TW" sz="2800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zh-TW" altLang="en-US" sz="44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 月亮上住著姑娘和玉兔，</a:t>
            </a:r>
            <a:endParaRPr lang="en-US" altLang="zh-TW" sz="4400" b="1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zh-TW" altLang="en-US" sz="44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 玉兔搗仙藥。</a:t>
            </a:r>
            <a:endParaRPr lang="en-US" altLang="zh-TW" sz="4400" b="1" dirty="0">
              <a:latin typeface="書法中楷（破音三）" panose="02010609010101010101" pitchFamily="49" charset="-120"/>
              <a:ea typeface="書法中楷（破音三）" panose="02010609010101010101" pitchFamily="49" charset="-120"/>
            </a:endParaRPr>
          </a:p>
        </p:txBody>
      </p:sp>
      <p:grpSp>
        <p:nvGrpSpPr>
          <p:cNvPr id="22532" name="群組 5"/>
          <p:cNvGrpSpPr>
            <a:grpSpLocks/>
          </p:cNvGrpSpPr>
          <p:nvPr/>
        </p:nvGrpSpPr>
        <p:grpSpPr bwMode="auto">
          <a:xfrm>
            <a:off x="5430103" y="420020"/>
            <a:ext cx="765175" cy="732368"/>
            <a:chOff x="1901219" y="3285509"/>
            <a:chExt cx="765646" cy="778798"/>
          </a:xfrm>
        </p:grpSpPr>
        <p:sp>
          <p:nvSpPr>
            <p:cNvPr id="4" name="椭圆 77"/>
            <p:cNvSpPr/>
            <p:nvPr/>
          </p:nvSpPr>
          <p:spPr>
            <a:xfrm>
              <a:off x="1901219" y="3285509"/>
              <a:ext cx="765646" cy="76564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2543" name="文字方塊 4"/>
            <p:cNvSpPr txBox="1">
              <a:spLocks noChangeArrowheads="1"/>
            </p:cNvSpPr>
            <p:nvPr/>
          </p:nvSpPr>
          <p:spPr bwMode="auto">
            <a:xfrm>
              <a:off x="1937224" y="3344272"/>
              <a:ext cx="693638" cy="720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zh-TW" altLang="en-US" sz="38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答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018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6"/>
          <p:cNvSpPr txBox="1">
            <a:spLocks noChangeArrowheads="1"/>
          </p:cNvSpPr>
          <p:nvPr/>
        </p:nvSpPr>
        <p:spPr bwMode="auto">
          <a:xfrm>
            <a:off x="2771800" y="592284"/>
            <a:ext cx="2575898" cy="5800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zh-TW" altLang="en-US" sz="3600" b="1" dirty="0">
                <a:latin typeface="書法中楷（注音一）" pitchFamily="49" charset="-120"/>
                <a:ea typeface="書法中楷（注音一）" pitchFamily="49" charset="-120"/>
              </a:rPr>
              <a:t>說說看，</a:t>
            </a:r>
            <a:endParaRPr lang="en-US" altLang="zh-TW" sz="3600" b="1" dirty="0">
              <a:latin typeface="書法中楷（注音一）" pitchFamily="49" charset="-120"/>
              <a:ea typeface="書法中楷（注音一）" pitchFamily="49" charset="-12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zh-TW" altLang="en-US" sz="3600" b="1" u="sng" dirty="0">
                <a:latin typeface="書法中楷（注音一）" pitchFamily="49" charset="-120"/>
                <a:ea typeface="書法中楷（注音一）" pitchFamily="49" charset="-120"/>
              </a:rPr>
              <a:t>吳剛</a:t>
            </a:r>
            <a:r>
              <a:rPr lang="zh-TW" altLang="en-US" sz="3600" b="1" dirty="0">
                <a:latin typeface="書法中楷（注音一）" pitchFamily="49" charset="-120"/>
                <a:ea typeface="書法中楷（注音一）" pitchFamily="49" charset="-120"/>
              </a:rPr>
              <a:t>為</a:t>
            </a:r>
            <a:r>
              <a:rPr lang="zh-TW" altLang="en-US" sz="3600" b="1" dirty="0">
                <a:latin typeface="書法中楷（破音三）" panose="02010609010101010101" pitchFamily="49" charset="-120"/>
                <a:ea typeface="書法中楷（破音三）" panose="02010609010101010101" pitchFamily="49" charset="-120"/>
              </a:rPr>
              <a:t>什</a:t>
            </a:r>
            <a:r>
              <a:rPr lang="zh-TW" altLang="en-US" sz="3600" b="1" dirty="0">
                <a:latin typeface="書法中楷（注音一）" pitchFamily="49" charset="-120"/>
                <a:ea typeface="書法中楷（注音一）" pitchFamily="49" charset="-120"/>
              </a:rPr>
              <a:t>麼想要上月亮？</a:t>
            </a:r>
            <a:endParaRPr lang="en-US" altLang="zh-TW" sz="3600" b="1" dirty="0">
              <a:latin typeface="書法中楷（注音一）" pitchFamily="49" charset="-120"/>
              <a:ea typeface="書法中楷（注音一）" pitchFamily="49" charset="-12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zh-TW" altLang="en-US" sz="3600" b="1" dirty="0">
                <a:latin typeface="書法中楷（注音一）" pitchFamily="49" charset="-120"/>
                <a:ea typeface="書法中楷（注音一）" pitchFamily="49" charset="-120"/>
              </a:rPr>
              <a:t>姑</a:t>
            </a:r>
            <a:r>
              <a:rPr lang="zh-TW" altLang="en-US" sz="3600" b="1" dirty="0"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娘</a:t>
            </a:r>
            <a:r>
              <a:rPr lang="zh-TW" altLang="en-US" sz="3600" b="1" dirty="0">
                <a:latin typeface="書法中楷（注音一）" pitchFamily="49" charset="-120"/>
                <a:ea typeface="書法中楷（注音一）" pitchFamily="49" charset="-120"/>
              </a:rPr>
              <a:t>要他</a:t>
            </a:r>
            <a:r>
              <a:rPr lang="zh-TW" altLang="en-US" sz="3600" b="1" dirty="0"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怎</a:t>
            </a:r>
            <a:r>
              <a:rPr lang="zh-TW" altLang="en-US" sz="3600" b="1" dirty="0">
                <a:latin typeface="書法中楷（注音一）" pitchFamily="49" charset="-120"/>
                <a:ea typeface="書法中楷（注音一）" pitchFamily="49" charset="-120"/>
              </a:rPr>
              <a:t>麼做？</a:t>
            </a:r>
            <a:endParaRPr lang="en-US" altLang="zh-TW" sz="3600" b="1" dirty="0">
              <a:latin typeface="書法中楷（注音一）" pitchFamily="49" charset="-120"/>
              <a:ea typeface="書法中楷（注音一）" pitchFamily="49" charset="-120"/>
            </a:endParaRPr>
          </a:p>
        </p:txBody>
      </p:sp>
      <p:grpSp>
        <p:nvGrpSpPr>
          <p:cNvPr id="16" name="群組 5"/>
          <p:cNvGrpSpPr>
            <a:grpSpLocks/>
          </p:cNvGrpSpPr>
          <p:nvPr/>
        </p:nvGrpSpPr>
        <p:grpSpPr bwMode="auto">
          <a:xfrm>
            <a:off x="5580112" y="221116"/>
            <a:ext cx="648000" cy="648029"/>
            <a:chOff x="1691680" y="3073560"/>
            <a:chExt cx="765646" cy="765680"/>
          </a:xfrm>
        </p:grpSpPr>
        <p:sp>
          <p:nvSpPr>
            <p:cNvPr id="17" name="椭圆 77"/>
            <p:cNvSpPr/>
            <p:nvPr/>
          </p:nvSpPr>
          <p:spPr>
            <a:xfrm>
              <a:off x="1691680" y="3073560"/>
              <a:ext cx="765646" cy="76564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8" name="文字方塊 4"/>
            <p:cNvSpPr txBox="1">
              <a:spLocks noChangeArrowheads="1"/>
            </p:cNvSpPr>
            <p:nvPr/>
          </p:nvSpPr>
          <p:spPr bwMode="auto">
            <a:xfrm>
              <a:off x="1691680" y="3111932"/>
              <a:ext cx="693637" cy="727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zh-TW" altLang="en-US" sz="34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768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6"/>
          <p:cNvSpPr txBox="1">
            <a:spLocks noChangeArrowheads="1"/>
          </p:cNvSpPr>
          <p:nvPr/>
        </p:nvSpPr>
        <p:spPr bwMode="auto">
          <a:xfrm>
            <a:off x="2886329" y="512640"/>
            <a:ext cx="2575898" cy="687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zh-TW" altLang="en-US" sz="3600" b="1" u="sng" dirty="0">
                <a:solidFill>
                  <a:srgbClr val="002060"/>
                </a:solidFill>
                <a:latin typeface="書法中楷（注音一）" pitchFamily="49" charset="-120"/>
                <a:ea typeface="書法中楷（注音一）" pitchFamily="49" charset="-120"/>
              </a:rPr>
              <a:t>吳剛</a:t>
            </a:r>
            <a:r>
              <a:rPr lang="zh-TW" altLang="en-US" sz="3600" b="1" dirty="0">
                <a:solidFill>
                  <a:srgbClr val="002060"/>
                </a:solidFill>
                <a:latin typeface="書法中楷（注音一）" pitchFamily="49" charset="-120"/>
                <a:ea typeface="書法中楷（注音一）" pitchFamily="49" charset="-120"/>
              </a:rPr>
              <a:t>想要減重妙仙藥，姑</a:t>
            </a:r>
            <a:r>
              <a:rPr lang="zh-TW" altLang="en-US" sz="3600" b="1" dirty="0">
                <a:solidFill>
                  <a:srgbClr val="00206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娘</a:t>
            </a:r>
            <a:endParaRPr lang="en-US" altLang="zh-TW" sz="3600" b="1" dirty="0">
              <a:solidFill>
                <a:srgbClr val="002060"/>
              </a:solidFill>
              <a:latin typeface="書法中楷（破音二）" panose="02010609010101010101" pitchFamily="49" charset="-120"/>
              <a:ea typeface="書法中楷（破音二）" panose="02010609010101010101" pitchFamily="49" charset="-12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zh-TW" altLang="en-US" sz="3600" b="1" dirty="0">
                <a:solidFill>
                  <a:srgbClr val="002060"/>
                </a:solidFill>
                <a:latin typeface="書法中楷（注音一）" pitchFamily="49" charset="-120"/>
                <a:ea typeface="書法中楷（注音一）" pitchFamily="49" charset="-120"/>
              </a:rPr>
              <a:t>要他先砍倒桂樹，才送他減</a:t>
            </a:r>
            <a:endParaRPr lang="en-US" altLang="zh-TW" sz="3600" b="1" dirty="0">
              <a:solidFill>
                <a:srgbClr val="002060"/>
              </a:solidFill>
              <a:latin typeface="書法中楷（注音一）" pitchFamily="49" charset="-120"/>
              <a:ea typeface="書法中楷（注音一）" pitchFamily="49" charset="-12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zh-TW" altLang="en-US" sz="3600" b="1" dirty="0">
                <a:solidFill>
                  <a:srgbClr val="002060"/>
                </a:solidFill>
                <a:latin typeface="書法中楷（注音一）" pitchFamily="49" charset="-120"/>
                <a:ea typeface="書法中楷（注音一）" pitchFamily="49" charset="-120"/>
              </a:rPr>
              <a:t>重妙仙藥。</a:t>
            </a:r>
            <a:endParaRPr lang="en-US" altLang="zh-TW" sz="3600" b="1" dirty="0">
              <a:solidFill>
                <a:srgbClr val="002060"/>
              </a:solidFill>
              <a:latin typeface="書法中楷（注音一）" pitchFamily="49" charset="-120"/>
              <a:ea typeface="書法中楷（注音一）" pitchFamily="49" charset="-120"/>
            </a:endParaRPr>
          </a:p>
        </p:txBody>
      </p:sp>
      <p:grpSp>
        <p:nvGrpSpPr>
          <p:cNvPr id="13" name="群組 9"/>
          <p:cNvGrpSpPr>
            <a:grpSpLocks/>
          </p:cNvGrpSpPr>
          <p:nvPr/>
        </p:nvGrpSpPr>
        <p:grpSpPr bwMode="auto">
          <a:xfrm>
            <a:off x="6084168" y="188640"/>
            <a:ext cx="648000" cy="653020"/>
            <a:chOff x="5330321" y="1835488"/>
            <a:chExt cx="765646" cy="771577"/>
          </a:xfrm>
        </p:grpSpPr>
        <p:sp>
          <p:nvSpPr>
            <p:cNvPr id="14" name="椭圆 77"/>
            <p:cNvSpPr/>
            <p:nvPr/>
          </p:nvSpPr>
          <p:spPr>
            <a:xfrm>
              <a:off x="5330321" y="1835488"/>
              <a:ext cx="765646" cy="765646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5" name="文字方塊 8"/>
            <p:cNvSpPr txBox="1">
              <a:spLocks noChangeArrowheads="1"/>
            </p:cNvSpPr>
            <p:nvPr/>
          </p:nvSpPr>
          <p:spPr bwMode="auto">
            <a:xfrm>
              <a:off x="5359776" y="1879757"/>
              <a:ext cx="693638" cy="727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zh-TW" altLang="en-US" sz="34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答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441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6"/>
          <p:cNvSpPr txBox="1">
            <a:spLocks noChangeArrowheads="1"/>
          </p:cNvSpPr>
          <p:nvPr/>
        </p:nvSpPr>
        <p:spPr bwMode="auto">
          <a:xfrm>
            <a:off x="2732891" y="528863"/>
            <a:ext cx="2575898" cy="687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zh-TW" altLang="en-US" sz="3600" b="1" dirty="0">
                <a:latin typeface="書法中楷（注音一）" pitchFamily="49" charset="-120"/>
                <a:ea typeface="書法中楷（注音一）" pitchFamily="49" charset="-120"/>
              </a:rPr>
              <a:t>說說看，</a:t>
            </a:r>
            <a:endParaRPr lang="en-US" altLang="zh-TW" sz="3600" b="1" dirty="0">
              <a:latin typeface="書法中楷（注音一）" pitchFamily="49" charset="-120"/>
              <a:ea typeface="書法中楷（注音一）" pitchFamily="49" charset="-12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zh-TW" altLang="en-US" sz="3600" b="1" dirty="0">
                <a:latin typeface="書法中楷（注音一）" pitchFamily="49" charset="-120"/>
                <a:ea typeface="書法中楷（注音一）" pitchFamily="49" charset="-120"/>
              </a:rPr>
              <a:t> </a:t>
            </a:r>
            <a:r>
              <a:rPr lang="zh-TW" altLang="en-US" sz="3600" b="1" u="sng" dirty="0">
                <a:latin typeface="書法中楷（注音一）" pitchFamily="49" charset="-120"/>
                <a:ea typeface="書法中楷（注音一）" pitchFamily="49" charset="-120"/>
              </a:rPr>
              <a:t>吳剛</a:t>
            </a:r>
            <a:r>
              <a:rPr lang="zh-TW" altLang="en-US" sz="3600" b="1" dirty="0">
                <a:latin typeface="書法中楷（注音一）" pitchFamily="49" charset="-120"/>
                <a:ea typeface="書法中楷（注音一）" pitchFamily="49" charset="-120"/>
              </a:rPr>
              <a:t>成功了</a:t>
            </a:r>
            <a:r>
              <a:rPr lang="zh-TW" altLang="en-US" sz="3600" b="1" dirty="0"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嗎</a:t>
            </a:r>
            <a:r>
              <a:rPr lang="zh-TW" altLang="en-US" sz="3600" b="1" dirty="0">
                <a:latin typeface="書法中楷（注音一）" pitchFamily="49" charset="-120"/>
                <a:ea typeface="書法中楷（注音一）" pitchFamily="49" charset="-120"/>
              </a:rPr>
              <a:t>？為</a:t>
            </a:r>
            <a:r>
              <a:rPr lang="zh-TW" altLang="en-US" sz="3600" b="1" dirty="0">
                <a:latin typeface="書法中楷（破音三）" panose="02010609010101010101" pitchFamily="49" charset="-120"/>
                <a:ea typeface="書法中楷（破音三）" panose="02010609010101010101" pitchFamily="49" charset="-120"/>
              </a:rPr>
              <a:t>什</a:t>
            </a:r>
            <a:r>
              <a:rPr lang="zh-TW" altLang="en-US" sz="3600" b="1" dirty="0">
                <a:latin typeface="書法中楷（注音一）" pitchFamily="49" charset="-120"/>
                <a:ea typeface="書法中楷（注音一）" pitchFamily="49" charset="-120"/>
              </a:rPr>
              <a:t>麼？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TW" sz="3600" b="1" dirty="0">
                <a:solidFill>
                  <a:srgbClr val="002060"/>
                </a:solidFill>
                <a:latin typeface="書法中楷（注音一）" pitchFamily="49" charset="-120"/>
                <a:ea typeface="書法中楷（注音一）" pitchFamily="49" charset="-120"/>
              </a:rPr>
              <a:t>  </a:t>
            </a:r>
          </a:p>
        </p:txBody>
      </p:sp>
      <p:grpSp>
        <p:nvGrpSpPr>
          <p:cNvPr id="24580" name="群組 5"/>
          <p:cNvGrpSpPr>
            <a:grpSpLocks/>
          </p:cNvGrpSpPr>
          <p:nvPr/>
        </p:nvGrpSpPr>
        <p:grpSpPr bwMode="auto">
          <a:xfrm>
            <a:off x="5223933" y="372782"/>
            <a:ext cx="648000" cy="677294"/>
            <a:chOff x="-1196520" y="3291167"/>
            <a:chExt cx="765646" cy="800258"/>
          </a:xfrm>
        </p:grpSpPr>
        <p:sp>
          <p:nvSpPr>
            <p:cNvPr id="4" name="椭圆 77"/>
            <p:cNvSpPr/>
            <p:nvPr/>
          </p:nvSpPr>
          <p:spPr>
            <a:xfrm>
              <a:off x="-1196520" y="3291167"/>
              <a:ext cx="765646" cy="76564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4591" name="文字方塊 4"/>
            <p:cNvSpPr txBox="1">
              <a:spLocks noChangeArrowheads="1"/>
            </p:cNvSpPr>
            <p:nvPr/>
          </p:nvSpPr>
          <p:spPr bwMode="auto">
            <a:xfrm>
              <a:off x="-1196520" y="3364117"/>
              <a:ext cx="693637" cy="727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zh-TW" altLang="en-US" sz="34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735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6"/>
          <p:cNvSpPr txBox="1">
            <a:spLocks noChangeArrowheads="1"/>
          </p:cNvSpPr>
          <p:nvPr/>
        </p:nvSpPr>
        <p:spPr bwMode="auto">
          <a:xfrm>
            <a:off x="3040366" y="799804"/>
            <a:ext cx="1744901" cy="687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zh-TW" altLang="en-US" sz="3600" b="1" u="sng" dirty="0">
                <a:solidFill>
                  <a:srgbClr val="002060"/>
                </a:solidFill>
                <a:latin typeface="書法中楷（注音一）" pitchFamily="49" charset="-120"/>
                <a:ea typeface="書法中楷（注音一）" pitchFamily="49" charset="-120"/>
              </a:rPr>
              <a:t>吳剛</a:t>
            </a:r>
            <a:r>
              <a:rPr lang="zh-TW" altLang="en-US" sz="3600" b="1" dirty="0">
                <a:solidFill>
                  <a:srgbClr val="002060"/>
                </a:solidFill>
                <a:latin typeface="書法中楷（注音一）" pitchFamily="49" charset="-120"/>
                <a:ea typeface="書法中楷（注音一）" pitchFamily="49" charset="-120"/>
              </a:rPr>
              <a:t>成功減重了，因為他天</a:t>
            </a:r>
            <a:endParaRPr lang="en-US" altLang="zh-TW" sz="3600" b="1" dirty="0">
              <a:solidFill>
                <a:srgbClr val="002060"/>
              </a:solidFill>
              <a:latin typeface="書法中楷（注音一）" pitchFamily="49" charset="-120"/>
              <a:ea typeface="書法中楷（注音一）" pitchFamily="49" charset="-12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zh-TW" altLang="en-US" sz="3600" b="1" dirty="0">
                <a:solidFill>
                  <a:srgbClr val="002060"/>
                </a:solidFill>
                <a:latin typeface="書法中楷（注音一）" pitchFamily="49" charset="-120"/>
                <a:ea typeface="書法中楷（注音一）" pitchFamily="49" charset="-120"/>
              </a:rPr>
              <a:t>天運動。</a:t>
            </a:r>
            <a:endParaRPr lang="en-US" altLang="zh-TW" sz="3600" b="1" dirty="0">
              <a:solidFill>
                <a:srgbClr val="002060"/>
              </a:solidFill>
              <a:latin typeface="書法中楷（注音一）" pitchFamily="49" charset="-120"/>
              <a:ea typeface="書法中楷（注音一）" pitchFamily="49" charset="-120"/>
            </a:endParaRPr>
          </a:p>
        </p:txBody>
      </p:sp>
      <p:grpSp>
        <p:nvGrpSpPr>
          <p:cNvPr id="25" name="群組 9"/>
          <p:cNvGrpSpPr>
            <a:grpSpLocks/>
          </p:cNvGrpSpPr>
          <p:nvPr/>
        </p:nvGrpSpPr>
        <p:grpSpPr bwMode="auto">
          <a:xfrm>
            <a:off x="5231184" y="512639"/>
            <a:ext cx="648000" cy="648000"/>
            <a:chOff x="7300319" y="2218311"/>
            <a:chExt cx="765646" cy="765646"/>
          </a:xfrm>
        </p:grpSpPr>
        <p:sp>
          <p:nvSpPr>
            <p:cNvPr id="26" name="椭圆 77"/>
            <p:cNvSpPr/>
            <p:nvPr/>
          </p:nvSpPr>
          <p:spPr>
            <a:xfrm>
              <a:off x="7300319" y="2218311"/>
              <a:ext cx="765646" cy="765646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7" name="文字方塊 8"/>
            <p:cNvSpPr txBox="1">
              <a:spLocks noChangeArrowheads="1"/>
            </p:cNvSpPr>
            <p:nvPr/>
          </p:nvSpPr>
          <p:spPr bwMode="auto">
            <a:xfrm>
              <a:off x="7336324" y="2218311"/>
              <a:ext cx="693637" cy="727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zh-TW" altLang="en-US" sz="34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答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946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6431</TotalTime>
  <Words>449</Words>
  <Application>Microsoft Office PowerPoint</Application>
  <PresentationFormat>如螢幕大小 (4:3)</PresentationFormat>
  <Paragraphs>85</Paragraphs>
  <Slides>23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32" baseType="lpstr">
      <vt:lpstr>書法中楷（注音一）</vt:lpstr>
      <vt:lpstr>書法中楷（破音二）</vt:lpstr>
      <vt:lpstr>書法中楷（破音三）</vt:lpstr>
      <vt:lpstr>華康標楷W5注音</vt:lpstr>
      <vt:lpstr>微軟正黑體</vt:lpstr>
      <vt:lpstr>新細明體</vt:lpstr>
      <vt:lpstr>Arial</vt:lpstr>
      <vt:lpstr>Calibri</vt:lpstr>
      <vt:lpstr>預設簡報設計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ilc</cp:lastModifiedBy>
  <cp:revision>719</cp:revision>
  <dcterms:created xsi:type="dcterms:W3CDTF">2014-04-30T03:23:07Z</dcterms:created>
  <dcterms:modified xsi:type="dcterms:W3CDTF">2021-06-12T14:23:03Z</dcterms:modified>
</cp:coreProperties>
</file>