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theme/theme15.xml" ContentType="application/vnd.openxmlformats-officedocument.theme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7.xml" ContentType="application/vnd.openxmlformats-officedocument.theme+xml"/>
  <Override PartName="/ppt/slideLayouts/slideLayout83.xml" ContentType="application/vnd.openxmlformats-officedocument.presentationml.slideLayout+xml"/>
  <Override PartName="/ppt/theme/theme1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88" r:id="rId4"/>
    <p:sldMasterId id="2147483907" r:id="rId5"/>
    <p:sldMasterId id="2147483877" r:id="rId6"/>
    <p:sldMasterId id="2147483809" r:id="rId7"/>
    <p:sldMasterId id="2147483652" r:id="rId8"/>
    <p:sldMasterId id="2147483653" r:id="rId9"/>
    <p:sldMasterId id="2147483861" r:id="rId10"/>
    <p:sldMasterId id="2147483905" r:id="rId11"/>
    <p:sldMasterId id="2147483897" r:id="rId12"/>
    <p:sldMasterId id="2147483899" r:id="rId13"/>
    <p:sldMasterId id="2147483903" r:id="rId14"/>
    <p:sldMasterId id="2147483901" r:id="rId15"/>
    <p:sldMasterId id="2147483895" r:id="rId16"/>
    <p:sldMasterId id="2147483655" r:id="rId17"/>
    <p:sldMasterId id="2147483887" r:id="rId18"/>
    <p:sldMasterId id="2147483813" r:id="rId19"/>
  </p:sldMasterIdLst>
  <p:notesMasterIdLst>
    <p:notesMasterId r:id="rId51"/>
  </p:notesMasterIdLst>
  <p:sldIdLst>
    <p:sldId id="258" r:id="rId20"/>
    <p:sldId id="588" r:id="rId21"/>
    <p:sldId id="589" r:id="rId22"/>
    <p:sldId id="590" r:id="rId23"/>
    <p:sldId id="591" r:id="rId24"/>
    <p:sldId id="587" r:id="rId25"/>
    <p:sldId id="531" r:id="rId26"/>
    <p:sldId id="592" r:id="rId27"/>
    <p:sldId id="593" r:id="rId28"/>
    <p:sldId id="502" r:id="rId29"/>
    <p:sldId id="600" r:id="rId30"/>
    <p:sldId id="601" r:id="rId31"/>
    <p:sldId id="602" r:id="rId32"/>
    <p:sldId id="566" r:id="rId33"/>
    <p:sldId id="603" r:id="rId34"/>
    <p:sldId id="532" r:id="rId35"/>
    <p:sldId id="516" r:id="rId36"/>
    <p:sldId id="604" r:id="rId37"/>
    <p:sldId id="605" r:id="rId38"/>
    <p:sldId id="608" r:id="rId39"/>
    <p:sldId id="609" r:id="rId40"/>
    <p:sldId id="610" r:id="rId41"/>
    <p:sldId id="611" r:id="rId42"/>
    <p:sldId id="612" r:id="rId43"/>
    <p:sldId id="606" r:id="rId44"/>
    <p:sldId id="613" r:id="rId45"/>
    <p:sldId id="614" r:id="rId46"/>
    <p:sldId id="615" r:id="rId47"/>
    <p:sldId id="616" r:id="rId48"/>
    <p:sldId id="617" r:id="rId49"/>
    <p:sldId id="760" r:id="rId5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6"/>
    <a:srgbClr val="A6654C"/>
    <a:srgbClr val="6E4D3A"/>
    <a:srgbClr val="FFFFFF"/>
    <a:srgbClr val="DCD3B1"/>
    <a:srgbClr val="FFDD00"/>
    <a:srgbClr val="F8F8F8"/>
    <a:srgbClr val="6F489E"/>
    <a:srgbClr val="922790"/>
    <a:srgbClr val="FFF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6" autoAdjust="0"/>
    <p:restoredTop sz="93826" autoAdjust="0"/>
  </p:normalViewPr>
  <p:slideViewPr>
    <p:cSldViewPr>
      <p:cViewPr varScale="1">
        <p:scale>
          <a:sx n="48" d="100"/>
          <a:sy n="48" d="100"/>
        </p:scale>
        <p:origin x="-7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6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9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14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819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838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73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65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45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5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997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76537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5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slide" Target="../slides/slide1.xml"/><Relationship Id="rId12" Type="http://schemas.openxmlformats.org/officeDocument/2006/relationships/image" Target="../media/image5.png"/><Relationship Id="rId2" Type="http://schemas.openxmlformats.org/officeDocument/2006/relationships/theme" Target="../theme/them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8.emf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1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14.xml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15.xml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heme" Target="../theme/theme1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0.png"/><Relationship Id="rId11" Type="http://schemas.openxmlformats.org/officeDocument/2006/relationships/image" Target="../media/image2.png"/><Relationship Id="rId5" Type="http://schemas.openxmlformats.org/officeDocument/2006/relationships/image" Target="../media/image29.tmp"/><Relationship Id="rId15" Type="http://schemas.openxmlformats.org/officeDocument/2006/relationships/image" Target="../media/image5.png"/><Relationship Id="rId10" Type="http://schemas.openxmlformats.org/officeDocument/2006/relationships/slide" Target="../slides/slide1.xml"/><Relationship Id="rId19" Type="http://schemas.openxmlformats.org/officeDocument/2006/relationships/image" Target="../media/image16.png"/><Relationship Id="rId4" Type="http://schemas.openxmlformats.org/officeDocument/2006/relationships/image" Target="../media/image28.tmp"/><Relationship Id="rId9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17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5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1.png"/><Relationship Id="rId22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33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2.png"/><Relationship Id="rId23" Type="http://schemas.openxmlformats.org/officeDocument/2006/relationships/image" Target="../media/image34.png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png"/><Relationship Id="rId22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slide" Target="../slides/slide1.xml"/><Relationship Id="rId12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3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55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9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7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5.png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  <p:sldLayoutId id="214748382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 userDrawn="1"/>
        </p:nvSpPr>
        <p:spPr bwMode="auto">
          <a:xfrm>
            <a:off x="377534" y="1556792"/>
            <a:ext cx="8388932" cy="5112568"/>
          </a:xfrm>
          <a:prstGeom prst="roundRect">
            <a:avLst>
              <a:gd name="adj" fmla="val 5559"/>
            </a:avLst>
          </a:prstGeom>
          <a:noFill/>
          <a:ln w="57150" cap="flat" cmpd="sng" algn="ctr">
            <a:solidFill>
              <a:srgbClr val="6E4D3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2" y="1484784"/>
            <a:ext cx="4086159" cy="5292726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397409"/>
            <a:ext cx="4812507" cy="457165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6" y="2424675"/>
            <a:ext cx="4821596" cy="451712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96" y="797430"/>
            <a:ext cx="1891029" cy="3466366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7" y="1664804"/>
            <a:ext cx="2044186" cy="2598992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" y="2400884"/>
            <a:ext cx="4359152" cy="445705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45" y="2398553"/>
            <a:ext cx="4643545" cy="446172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04" y="639060"/>
            <a:ext cx="2639573" cy="341071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90" y="2510620"/>
            <a:ext cx="932690" cy="1789180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 userDrawn="1"/>
        </p:nvGrpSpPr>
        <p:grpSpPr>
          <a:xfrm>
            <a:off x="1172410" y="2924944"/>
            <a:ext cx="6799180" cy="3816357"/>
            <a:chOff x="1024447" y="2936417"/>
            <a:chExt cx="6799180" cy="3816357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700" y="4185084"/>
              <a:ext cx="3550927" cy="2368301"/>
            </a:xfrm>
            <a:prstGeom prst="rect">
              <a:avLst/>
            </a:prstGeom>
          </p:spPr>
        </p:pic>
        <p:pic>
          <p:nvPicPr>
            <p:cNvPr id="27" name="圖片 26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87" y="2936417"/>
              <a:ext cx="3290717" cy="1895808"/>
            </a:xfrm>
            <a:prstGeom prst="rect">
              <a:avLst/>
            </a:prstGeom>
          </p:spPr>
        </p:pic>
        <p:pic>
          <p:nvPicPr>
            <p:cNvPr id="28" name="圖片 27" descr="畫面剪輯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56" y="2938967"/>
              <a:ext cx="3259013" cy="1892637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47" y="4831604"/>
              <a:ext cx="3297057" cy="1921170"/>
            </a:xfrm>
            <a:prstGeom prst="rect">
              <a:avLst/>
            </a:prstGeom>
          </p:spPr>
        </p:pic>
      </p:grp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0" action="ppaction://hlinksldjump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143508" y="2492896"/>
            <a:ext cx="7056784" cy="4356040"/>
            <a:chOff x="143508" y="2492896"/>
            <a:chExt cx="7056784" cy="435604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08" y="2492896"/>
              <a:ext cx="6300700" cy="435604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6" r="879"/>
            <a:stretch/>
          </p:blipFill>
          <p:spPr>
            <a:xfrm>
              <a:off x="4123310" y="2492896"/>
              <a:ext cx="3076982" cy="435604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 userDrawn="1"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 userDrawn="1"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cxnSp>
        <p:nvCxnSpPr>
          <p:cNvPr id="4" name="直線接點 3"/>
          <p:cNvCxnSpPr/>
          <p:nvPr userDrawn="1"/>
        </p:nvCxnSpPr>
        <p:spPr bwMode="auto">
          <a:xfrm flipV="1">
            <a:off x="198000" y="4665588"/>
            <a:ext cx="6973663" cy="14145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接點 7"/>
          <p:cNvCxnSpPr/>
          <p:nvPr userDrawn="1"/>
        </p:nvCxnSpPr>
        <p:spPr bwMode="auto">
          <a:xfrm>
            <a:off x="2539182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/>
          <p:cNvCxnSpPr/>
          <p:nvPr userDrawn="1"/>
        </p:nvCxnSpPr>
        <p:spPr bwMode="auto">
          <a:xfrm>
            <a:off x="4851735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077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758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0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23554" y="5943273"/>
            <a:ext cx="7290790" cy="887456"/>
            <a:chOff x="495583" y="5324589"/>
            <a:chExt cx="7625784" cy="92823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788" y="5324589"/>
              <a:ext cx="5651579" cy="928232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24"/>
            <a:stretch/>
          </p:blipFill>
          <p:spPr>
            <a:xfrm>
              <a:off x="495583" y="5324589"/>
              <a:ext cx="2276217" cy="928232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84" y="4971242"/>
            <a:ext cx="1171513" cy="17773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 userDrawn="1"/>
        </p:nvGrpSpPr>
        <p:grpSpPr>
          <a:xfrm>
            <a:off x="749350" y="5270480"/>
            <a:ext cx="8292608" cy="1415079"/>
            <a:chOff x="791580" y="5246175"/>
            <a:chExt cx="8184596" cy="1396647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0" y="3284984"/>
            <a:ext cx="9144000" cy="2988332"/>
            <a:chOff x="0" y="3450257"/>
            <a:chExt cx="9144000" cy="298833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26"/>
            <a:stretch/>
          </p:blipFill>
          <p:spPr>
            <a:xfrm>
              <a:off x="0" y="3450257"/>
              <a:ext cx="9144000" cy="1346895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1" b="4247"/>
            <a:stretch/>
          </p:blipFill>
          <p:spPr>
            <a:xfrm>
              <a:off x="0" y="5354464"/>
              <a:ext cx="9144000" cy="108412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25" b="21926"/>
            <a:stretch/>
          </p:blipFill>
          <p:spPr>
            <a:xfrm>
              <a:off x="0" y="4723716"/>
              <a:ext cx="9144000" cy="649500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5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148.png"/><Relationship Id="rId4" Type="http://schemas.openxmlformats.org/officeDocument/2006/relationships/image" Target="../media/image61.png"/><Relationship Id="rId9" Type="http://schemas.openxmlformats.org/officeDocument/2006/relationships/image" Target="../media/image14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51"/>
          <a:stretch/>
        </p:blipFill>
        <p:spPr>
          <a:xfrm>
            <a:off x="2101315" y="404664"/>
            <a:ext cx="4774941" cy="1277359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874312" y="2545113"/>
            <a:ext cx="7586120" cy="1150276"/>
            <a:chOff x="790885" y="2638853"/>
            <a:chExt cx="7586120" cy="115027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CE876E70-8E04-4A6C-985B-2490DD5B9DBB}"/>
                </a:ext>
              </a:extLst>
            </p:cNvPr>
            <p:cNvGrpSpPr/>
            <p:nvPr/>
          </p:nvGrpSpPr>
          <p:grpSpPr>
            <a:xfrm>
              <a:off x="790885" y="2672334"/>
              <a:ext cx="7481141" cy="922570"/>
              <a:chOff x="1655676" y="4219474"/>
              <a:chExt cx="6570265" cy="810242"/>
            </a:xfrm>
          </p:grpSpPr>
          <p:pic>
            <p:nvPicPr>
              <p:cNvPr id="41" name="圖片 40">
                <a:extLst>
                  <a:ext uri="{FF2B5EF4-FFF2-40B4-BE49-F238E27FC236}">
                    <a16:creationId xmlns:a16="http://schemas.microsoft.com/office/drawing/2014/main" id="{87B81338-3A8A-42C1-8308-34BF6E4C1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0"/>
              <a:stretch/>
            </p:blipFill>
            <p:spPr>
              <a:xfrm>
                <a:off x="1655676" y="4219474"/>
                <a:ext cx="3024336" cy="810242"/>
              </a:xfrm>
              <a:prstGeom prst="rect">
                <a:avLst/>
              </a:prstGeom>
            </p:spPr>
          </p:pic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-1"/>
              <a:stretch/>
            </p:blipFill>
            <p:spPr>
              <a:xfrm>
                <a:off x="5908219" y="4219474"/>
                <a:ext cx="2317722" cy="810242"/>
              </a:xfrm>
              <a:prstGeom prst="rect">
                <a:avLst/>
              </a:prstGeom>
            </p:spPr>
          </p:pic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30790"/>
              <a:stretch/>
            </p:blipFill>
            <p:spPr>
              <a:xfrm>
                <a:off x="4661610" y="4219474"/>
                <a:ext cx="1295224" cy="810242"/>
              </a:xfrm>
              <a:prstGeom prst="rect">
                <a:avLst/>
              </a:prstGeom>
            </p:spPr>
          </p:pic>
        </p:grp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32B60F79-8150-4979-9CA7-C7265C2A0676}"/>
                </a:ext>
              </a:extLst>
            </p:cNvPr>
            <p:cNvSpPr txBox="1"/>
            <p:nvPr/>
          </p:nvSpPr>
          <p:spPr>
            <a:xfrm>
              <a:off x="839005" y="2893325"/>
              <a:ext cx="995074" cy="59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10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C319A96D-7466-4128-9C54-9EA85258C325}"/>
                </a:ext>
              </a:extLst>
            </p:cNvPr>
            <p:cNvSpPr txBox="1"/>
            <p:nvPr/>
          </p:nvSpPr>
          <p:spPr>
            <a:xfrm>
              <a:off x="1631093" y="2841162"/>
              <a:ext cx="6745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二分之一</a:t>
              </a:r>
              <a:r>
                <a:rPr lang="zh-TW" altLang="en-US" sz="3600" dirty="0">
                  <a:latin typeface="書法中楷（破音三）" panose="02010609010101010101" pitchFamily="49" charset="-120"/>
                  <a:ea typeface="書法中楷（破音三）" panose="02010609010101010101" pitchFamily="49" charset="-120"/>
                </a:rPr>
                <a:t>和</a:t>
              </a: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四分之一</a:t>
              </a:r>
            </a:p>
          </p:txBody>
        </p:sp>
        <p:sp>
          <p:nvSpPr>
            <p:cNvPr id="40" name="矩形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2DCB0C46-D105-475B-9BDF-52573428B56C}"/>
                </a:ext>
              </a:extLst>
            </p:cNvPr>
            <p:cNvSpPr/>
            <p:nvPr/>
          </p:nvSpPr>
          <p:spPr bwMode="auto">
            <a:xfrm>
              <a:off x="821349" y="2638853"/>
              <a:ext cx="7555656" cy="11502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9532" y="1484784"/>
                <a:ext cx="9720311" cy="1548197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下面哪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個圖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黃色的那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endParaRPr kumimoji="1" lang="en-US" altLang="zh-TW" kern="1200" dirty="0"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段是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條紙條</a:t>
                </a:r>
                <a:r>
                  <a:rPr kumimoji="1" lang="zh-TW" altLang="en-US" kern="1200" dirty="0"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呢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在       中打     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32" y="1484784"/>
                <a:ext cx="9720311" cy="1548197"/>
              </a:xfrm>
              <a:blipFill rotWithShape="0">
                <a:blip r:embed="rId2"/>
                <a:stretch>
                  <a:fillRect l="-1944" t="-8268" b="-5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333 23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4" y="2251846"/>
            <a:ext cx="576064" cy="5125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6218860"/>
            <a:ext cx="5472608" cy="4290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3120742"/>
            <a:ext cx="5472608" cy="4290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3815609"/>
            <a:ext cx="5472608" cy="4290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4614706"/>
            <a:ext cx="5472608" cy="42901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5444332"/>
            <a:ext cx="5472608" cy="429013"/>
          </a:xfrm>
          <a:prstGeom prst="rect">
            <a:avLst/>
          </a:prstGeom>
        </p:spPr>
      </p:pic>
      <p:sp>
        <p:nvSpPr>
          <p:cNvPr id="22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3638597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59532" y="3823449"/>
            <a:ext cx="408357" cy="448570"/>
            <a:chOff x="403200" y="3686716"/>
            <a:chExt cx="408357" cy="448570"/>
          </a:xfrm>
        </p:grpSpPr>
        <p:sp>
          <p:nvSpPr>
            <p:cNvPr id="27" name="橢圓 26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25" name="內容版面配置區 4"/>
            <p:cNvSpPr>
              <a:spLocks/>
            </p:cNvSpPr>
            <p:nvPr/>
          </p:nvSpPr>
          <p:spPr bwMode="auto">
            <a:xfrm>
              <a:off x="403200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6292528" y="296722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</a:pP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條紙條</a:t>
            </a:r>
          </a:p>
        </p:txBody>
      </p:sp>
      <p:sp>
        <p:nvSpPr>
          <p:cNvPr id="31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4450173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2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5261749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3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6073326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84199" y="4617283"/>
            <a:ext cx="389839" cy="448570"/>
            <a:chOff x="427867" y="3686716"/>
            <a:chExt cx="389839" cy="448570"/>
          </a:xfrm>
        </p:grpSpPr>
        <p:sp>
          <p:nvSpPr>
            <p:cNvPr id="36" name="橢圓 35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37" name="內容版面配置區 4"/>
            <p:cNvSpPr>
              <a:spLocks/>
            </p:cNvSpPr>
            <p:nvPr/>
          </p:nvSpPr>
          <p:spPr bwMode="auto">
            <a:xfrm>
              <a:off x="427867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84199" y="5434553"/>
            <a:ext cx="389839" cy="448570"/>
            <a:chOff x="427867" y="3686716"/>
            <a:chExt cx="389839" cy="448570"/>
          </a:xfrm>
        </p:grpSpPr>
        <p:sp>
          <p:nvSpPr>
            <p:cNvPr id="39" name="橢圓 38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0" name="內容版面配置區 4"/>
            <p:cNvSpPr>
              <a:spLocks/>
            </p:cNvSpPr>
            <p:nvPr/>
          </p:nvSpPr>
          <p:spPr bwMode="auto">
            <a:xfrm>
              <a:off x="427867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78050" y="6218860"/>
            <a:ext cx="389839" cy="448570"/>
            <a:chOff x="421718" y="3686716"/>
            <a:chExt cx="389839" cy="448570"/>
          </a:xfrm>
        </p:grpSpPr>
        <p:sp>
          <p:nvSpPr>
            <p:cNvPr id="42" name="橢圓 41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3" name="內容版面配置區 4"/>
            <p:cNvSpPr>
              <a:spLocks/>
            </p:cNvSpPr>
            <p:nvPr/>
          </p:nvSpPr>
          <p:spPr bwMode="auto">
            <a:xfrm>
              <a:off x="421718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9" name="Picture 333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36" y="4583170"/>
            <a:ext cx="575945" cy="512827"/>
          </a:xfrm>
          <a:prstGeom prst="rect">
            <a:avLst/>
          </a:prstGeom>
        </p:spPr>
      </p:pic>
      <p:pic>
        <p:nvPicPr>
          <p:cNvPr id="44" name="Picture 333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36" y="6186731"/>
            <a:ext cx="575945" cy="512827"/>
          </a:xfrm>
          <a:prstGeom prst="rect">
            <a:avLst/>
          </a:prstGeom>
        </p:spPr>
      </p:pic>
      <p:sp>
        <p:nvSpPr>
          <p:cNvPr id="30" name="Rounded 333 22">
            <a:extLst>
              <a:ext uri="{FF2B5EF4-FFF2-40B4-BE49-F238E27FC236}">
                <a16:creationId xmlns:a16="http://schemas.microsoft.com/office/drawing/2014/main" id="{A5EF5B0C-9831-41FD-97E5-61C23703EDD7}"/>
              </a:ext>
            </a:extLst>
          </p:cNvPr>
          <p:cNvSpPr/>
          <p:nvPr/>
        </p:nvSpPr>
        <p:spPr bwMode="auto">
          <a:xfrm>
            <a:off x="4320741" y="2200356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591780" y="262432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1780" y="262432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827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6244A118-14E0-4278-9ECB-1006FA9E73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8" y="1678689"/>
            <a:ext cx="8440704" cy="484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01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類題練習參考答案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46B965A2-32BD-4ADD-9164-15209F0EB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1421"/>
            <a:ext cx="8053095" cy="48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4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40BB7B-DAFC-4A40-B5FC-85A78C5D0150}"/>
              </a:ext>
            </a:extLst>
          </p:cNvPr>
          <p:cNvSpPr/>
          <p:nvPr/>
        </p:nvSpPr>
        <p:spPr>
          <a:xfrm>
            <a:off x="179512" y="2564904"/>
            <a:ext cx="86869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三</a:t>
            </a:r>
            <a:r>
              <a:rPr lang="en-US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  <a:r>
              <a:rPr lang="zh-TW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數學</a:t>
            </a:r>
            <a:r>
              <a:rPr lang="en-US" altLang="zh-TW" sz="5400" dirty="0">
                <a:latin typeface="書法中楷（注音一）" panose="02010609010101010101"/>
                <a:cs typeface="Arial" panose="020B0604020202020204" pitchFamily="34" charset="0"/>
              </a:rPr>
              <a:t>138</a:t>
            </a:r>
            <a:r>
              <a:rPr lang="zh-TW" altLang="zh-TW" sz="5400" dirty="0"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r>
              <a:rPr lang="zh-TW" altLang="en-US" sz="5400" dirty="0">
                <a:ea typeface="書法中楷（注音一）" panose="02010609010101010101"/>
                <a:cs typeface="Arial" panose="020B0604020202020204" pitchFamily="34" charset="0"/>
              </a:rPr>
              <a:t>，</a:t>
            </a:r>
            <a:endParaRPr lang="en-US" altLang="zh-TW" sz="5400" dirty="0"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5400" dirty="0">
                <a:ea typeface="書法中楷（注音一）" panose="02010609010101010101"/>
                <a:cs typeface="Arial" panose="020B0604020202020204" pitchFamily="34" charset="0"/>
              </a:rPr>
              <a:t>閱讀題目後，一題一題作答</a:t>
            </a:r>
            <a:r>
              <a:rPr lang="en-US" altLang="zh-TW" sz="5400" dirty="0"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5392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735253" y="2861113"/>
            <a:ext cx="3127278" cy="1503991"/>
            <a:chOff x="4633300" y="2861113"/>
            <a:chExt cx="3035044" cy="145963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3300" y="2861113"/>
              <a:ext cx="3035044" cy="1287790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08"/>
            <a:stretch/>
          </p:blipFill>
          <p:spPr>
            <a:xfrm flipH="1">
              <a:off x="4633300" y="3825044"/>
              <a:ext cx="3035044" cy="495702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1512615" y="2861113"/>
            <a:ext cx="3127278" cy="1503991"/>
            <a:chOff x="1537291" y="2861113"/>
            <a:chExt cx="3035044" cy="145963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291" y="2861113"/>
              <a:ext cx="3035044" cy="1287790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08"/>
            <a:stretch/>
          </p:blipFill>
          <p:spPr>
            <a:xfrm>
              <a:off x="1537291" y="3825044"/>
              <a:ext cx="3035044" cy="495702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各有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他們的緞帶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29504" y="2840532"/>
                <a:ext cx="3204356" cy="1369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我用掉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  <a:endParaRPr lang="en-US" altLang="zh-TW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做蝴蝶結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504" y="2840532"/>
                <a:ext cx="3204356" cy="1369093"/>
              </a:xfrm>
              <a:prstGeom prst="rect">
                <a:avLst/>
              </a:prstGeom>
              <a:blipFill rotWithShape="0">
                <a:blip r:embed="rId3"/>
                <a:stretch>
                  <a:fillRect l="-4952" b="-13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52528" y="2840532"/>
                <a:ext cx="4572000" cy="13690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我用掉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  <a:endParaRPr lang="en-US" altLang="zh-TW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做手環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2840532"/>
                <a:ext cx="4572000" cy="1369093"/>
              </a:xfrm>
              <a:prstGeom prst="rect">
                <a:avLst/>
              </a:prstGeom>
              <a:blipFill rotWithShape="0">
                <a:blip r:embed="rId4"/>
                <a:stretch>
                  <a:fillRect l="-3467" b="-13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5" y="2906947"/>
            <a:ext cx="1106877" cy="8654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55" y="2887989"/>
            <a:ext cx="1065663" cy="8949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7876" y="3733292"/>
            <a:ext cx="1353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342046" y="3812999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33604" y="3733292"/>
            <a:ext cx="1353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</a:p>
        </p:txBody>
      </p:sp>
      <p:sp>
        <p:nvSpPr>
          <p:cNvPr id="30" name="圓角矩形 29"/>
          <p:cNvSpPr/>
          <p:nvPr/>
        </p:nvSpPr>
        <p:spPr bwMode="auto">
          <a:xfrm>
            <a:off x="7707774" y="3812999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28676" y="4596440"/>
            <a:ext cx="8393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哪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個作品用掉的緞帶比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較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42286D60-E51C-4FA4-BF9B-A962E5E6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0" y="5877272"/>
            <a:ext cx="8393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注意美美和妮妮的緞帶是一樣長的。</a:t>
            </a:r>
            <a:endParaRPr lang="zh-TW" altLang="en-US" sz="3600" b="1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8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>
            <a:extLst>
              <a:ext uri="{FF2B5EF4-FFF2-40B4-BE49-F238E27FC236}">
                <a16:creationId xmlns:a16="http://schemas.microsoft.com/office/drawing/2014/main" id="{CC43007A-AEE3-484B-8B75-E806729F79E8}"/>
              </a:ext>
            </a:extLst>
          </p:cNvPr>
          <p:cNvGrpSpPr/>
          <p:nvPr/>
        </p:nvGrpSpPr>
        <p:grpSpPr>
          <a:xfrm>
            <a:off x="-4029" y="5144379"/>
            <a:ext cx="9684930" cy="1070490"/>
            <a:chOff x="4255410" y="5374977"/>
            <a:chExt cx="4280219" cy="1569901"/>
          </a:xfrm>
        </p:grpSpPr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A2D711C4-7E5F-45C2-9CB6-966D0E07C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/>
            <a:stretch/>
          </p:blipFill>
          <p:spPr>
            <a:xfrm>
              <a:off x="5284349" y="5374977"/>
              <a:ext cx="3251280" cy="1569901"/>
            </a:xfrm>
            <a:prstGeom prst="rect">
              <a:avLst/>
            </a:prstGeom>
          </p:spPr>
        </p:pic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3FD0DC-9F60-4220-915D-A040F1B5E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92"/>
            <a:stretch/>
          </p:blipFill>
          <p:spPr>
            <a:xfrm>
              <a:off x="4255410" y="5374977"/>
              <a:ext cx="1049949" cy="1569901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135476" y="1822766"/>
            <a:ext cx="9654219" cy="858310"/>
            <a:chOff x="4255410" y="5374977"/>
            <a:chExt cx="4280219" cy="1569901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/>
            <a:stretch/>
          </p:blipFill>
          <p:spPr>
            <a:xfrm>
              <a:off x="5284349" y="5374977"/>
              <a:ext cx="3251280" cy="1569901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92"/>
            <a:stretch/>
          </p:blipFill>
          <p:spPr>
            <a:xfrm>
              <a:off x="4255410" y="5374977"/>
              <a:ext cx="1049949" cy="1569901"/>
            </a:xfrm>
            <a:prstGeom prst="rect">
              <a:avLst/>
            </a:prstGeom>
          </p:spPr>
        </p:pic>
      </p:grpSp>
      <p:pic>
        <p:nvPicPr>
          <p:cNvPr id="32" name="圖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" y="618195"/>
            <a:ext cx="1788908" cy="763267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6" y="3663985"/>
            <a:ext cx="1307096" cy="748956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P138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0" y="3859535"/>
            <a:ext cx="5212488" cy="4876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2" y="529291"/>
            <a:ext cx="5183588" cy="86694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29495" y="738219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蝴蝶結</a:t>
            </a:r>
          </a:p>
        </p:txBody>
      </p:sp>
      <p:sp>
        <p:nvSpPr>
          <p:cNvPr id="27" name="矩形 26"/>
          <p:cNvSpPr/>
          <p:nvPr/>
        </p:nvSpPr>
        <p:spPr>
          <a:xfrm>
            <a:off x="924473" y="375676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手環</a:t>
            </a:r>
          </a:p>
        </p:txBody>
      </p:sp>
      <p:sp>
        <p:nvSpPr>
          <p:cNvPr id="34" name="矩形 33"/>
          <p:cNvSpPr/>
          <p:nvPr/>
        </p:nvSpPr>
        <p:spPr>
          <a:xfrm>
            <a:off x="4489551" y="24690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3301235" y="1044283"/>
                <a:ext cx="90281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35" y="1044283"/>
                <a:ext cx="902811" cy="778483"/>
              </a:xfrm>
              <a:prstGeom prst="rect">
                <a:avLst/>
              </a:prstGeom>
              <a:blipFill>
                <a:blip r:embed="rId8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/>
              <p:cNvSpPr/>
              <p:nvPr/>
            </p:nvSpPr>
            <p:spPr>
              <a:xfrm>
                <a:off x="2788377" y="4155623"/>
                <a:ext cx="90281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</a:p>
            </p:txBody>
          </p:sp>
        </mc:Choice>
        <mc:Fallback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77" y="4155623"/>
                <a:ext cx="902811" cy="778483"/>
              </a:xfrm>
              <a:prstGeom prst="rect">
                <a:avLst/>
              </a:prstGeom>
              <a:blipFill>
                <a:blip r:embed="rId9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圖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94" y="2364150"/>
            <a:ext cx="885079" cy="1070490"/>
          </a:xfrm>
          <a:prstGeom prst="rect">
            <a:avLst/>
          </a:prstGeom>
        </p:spPr>
      </p:pic>
      <p:sp>
        <p:nvSpPr>
          <p:cNvPr id="28" name="圓角矩形 19">
            <a:extLst>
              <a:ext uri="{FF2B5EF4-FFF2-40B4-BE49-F238E27FC236}">
                <a16:creationId xmlns:a16="http://schemas.microsoft.com/office/drawing/2014/main" id="{C8D3CFF1-E69C-48DB-9EF8-A74462308548}"/>
              </a:ext>
            </a:extLst>
          </p:cNvPr>
          <p:cNvSpPr/>
          <p:nvPr/>
        </p:nvSpPr>
        <p:spPr bwMode="auto">
          <a:xfrm>
            <a:off x="7506138" y="770121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C6BC4DC-8B51-4966-A3B1-CA6F2B69DE12}"/>
              </a:ext>
            </a:extLst>
          </p:cNvPr>
          <p:cNvSpPr/>
          <p:nvPr/>
        </p:nvSpPr>
        <p:spPr>
          <a:xfrm>
            <a:off x="7540826" y="760289"/>
            <a:ext cx="113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</a:p>
        </p:txBody>
      </p:sp>
      <p:sp>
        <p:nvSpPr>
          <p:cNvPr id="30" name="圓角矩形 19">
            <a:extLst>
              <a:ext uri="{FF2B5EF4-FFF2-40B4-BE49-F238E27FC236}">
                <a16:creationId xmlns:a16="http://schemas.microsoft.com/office/drawing/2014/main" id="{3B85C29A-FDDF-427F-B346-AE3C8477284F}"/>
              </a:ext>
            </a:extLst>
          </p:cNvPr>
          <p:cNvSpPr/>
          <p:nvPr/>
        </p:nvSpPr>
        <p:spPr bwMode="auto">
          <a:xfrm>
            <a:off x="7681105" y="4031681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1177EB-E714-45DF-BA6B-B69F729B49E2}"/>
              </a:ext>
            </a:extLst>
          </p:cNvPr>
          <p:cNvSpPr/>
          <p:nvPr/>
        </p:nvSpPr>
        <p:spPr>
          <a:xfrm>
            <a:off x="7739355" y="4024118"/>
            <a:ext cx="103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2EA751-FF68-4E16-AE95-32A4AA9A7C4D}"/>
              </a:ext>
            </a:extLst>
          </p:cNvPr>
          <p:cNvSpPr/>
          <p:nvPr/>
        </p:nvSpPr>
        <p:spPr>
          <a:xfrm>
            <a:off x="219766" y="1899599"/>
            <a:ext cx="8637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/>
              <a:t>美美</a:t>
            </a:r>
            <a:r>
              <a:rPr lang="zh-TW" altLang="en-US" sz="3200" dirty="0"/>
              <a:t>把手環等分成</a:t>
            </a:r>
            <a:r>
              <a:rPr lang="en-US" altLang="zh-TW" sz="3200" dirty="0"/>
              <a:t>2</a:t>
            </a:r>
            <a:r>
              <a:rPr lang="zh-TW" altLang="en-US" sz="3200" dirty="0"/>
              <a:t>份，每一份成分越大、越長。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60DA19D5-EB6B-4E36-8364-76CBB1F583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27" y="5737099"/>
            <a:ext cx="885079" cy="1070490"/>
          </a:xfrm>
          <a:prstGeom prst="rect">
            <a:avLst/>
          </a:prstGeom>
        </p:spPr>
      </p:pic>
      <p:sp>
        <p:nvSpPr>
          <p:cNvPr id="8" name="弧形 7">
            <a:extLst>
              <a:ext uri="{FF2B5EF4-FFF2-40B4-BE49-F238E27FC236}">
                <a16:creationId xmlns:a16="http://schemas.microsoft.com/office/drawing/2014/main" id="{438D5300-4294-4CB0-BE57-47FAC3F24F8C}"/>
              </a:ext>
            </a:extLst>
          </p:cNvPr>
          <p:cNvSpPr/>
          <p:nvPr/>
        </p:nvSpPr>
        <p:spPr bwMode="auto">
          <a:xfrm>
            <a:off x="3560111" y="3663985"/>
            <a:ext cx="3980715" cy="729266"/>
          </a:xfrm>
          <a:prstGeom prst="arc">
            <a:avLst>
              <a:gd name="adj1" fmla="val 15701473"/>
              <a:gd name="adj2" fmla="val 21376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DCB7519E-0B2C-4116-9748-003445481ABF}"/>
              </a:ext>
            </a:extLst>
          </p:cNvPr>
          <p:cNvSpPr/>
          <p:nvPr/>
        </p:nvSpPr>
        <p:spPr bwMode="auto">
          <a:xfrm flipH="1">
            <a:off x="2317946" y="3582552"/>
            <a:ext cx="3621298" cy="516707"/>
          </a:xfrm>
          <a:prstGeom prst="arc">
            <a:avLst>
              <a:gd name="adj1" fmla="val 16312096"/>
              <a:gd name="adj2" fmla="val 215977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46E7F71-60D1-4D04-95B1-38C9A6B4AB47}"/>
              </a:ext>
            </a:extLst>
          </p:cNvPr>
          <p:cNvSpPr/>
          <p:nvPr/>
        </p:nvSpPr>
        <p:spPr>
          <a:xfrm>
            <a:off x="4499146" y="331768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69C6631-78C8-4B99-A45F-1C99B6A333B1}"/>
              </a:ext>
            </a:extLst>
          </p:cNvPr>
          <p:cNvSpPr/>
          <p:nvPr/>
        </p:nvSpPr>
        <p:spPr>
          <a:xfrm>
            <a:off x="183065" y="5313168"/>
            <a:ext cx="877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/>
              <a:t>妮妮</a:t>
            </a:r>
            <a:r>
              <a:rPr lang="zh-TW" altLang="en-US" sz="3200" dirty="0"/>
              <a:t>把手環等分成</a:t>
            </a:r>
            <a:r>
              <a:rPr lang="en-US" altLang="zh-TW" sz="3200" dirty="0"/>
              <a:t>4</a:t>
            </a:r>
            <a:r>
              <a:rPr lang="zh-TW" altLang="en-US" sz="3200" dirty="0"/>
              <a:t>份，每一份成分越小、越短。</a:t>
            </a:r>
          </a:p>
        </p:txBody>
      </p:sp>
    </p:spTree>
    <p:extLst>
      <p:ext uri="{BB962C8B-B14F-4D97-AF65-F5344CB8AC3E}">
        <p14:creationId xmlns:p14="http://schemas.microsoft.com/office/powerpoint/2010/main" val="8441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990696" y="5257612"/>
            <a:ext cx="3213350" cy="879547"/>
            <a:chOff x="990696" y="5107734"/>
            <a:chExt cx="3213350" cy="879547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96" y="5107734"/>
              <a:ext cx="2797596" cy="879547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44"/>
            <a:stretch/>
          </p:blipFill>
          <p:spPr>
            <a:xfrm>
              <a:off x="3491880" y="5107734"/>
              <a:ext cx="712166" cy="879547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4249308" y="4707956"/>
            <a:ext cx="3957412" cy="1451501"/>
            <a:chOff x="4255410" y="5374977"/>
            <a:chExt cx="4280219" cy="1569901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/>
            <a:stretch/>
          </p:blipFill>
          <p:spPr>
            <a:xfrm>
              <a:off x="5284349" y="5374977"/>
              <a:ext cx="3251280" cy="1569901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92"/>
            <a:stretch/>
          </p:blipFill>
          <p:spPr>
            <a:xfrm>
              <a:off x="4255410" y="5374977"/>
              <a:ext cx="1049949" cy="1569901"/>
            </a:xfrm>
            <a:prstGeom prst="rect">
              <a:avLst/>
            </a:prstGeom>
          </p:spPr>
        </p:pic>
      </p:grpSp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0" y="3182277"/>
            <a:ext cx="1788908" cy="763267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86" y="4088376"/>
            <a:ext cx="1307096" cy="748956"/>
          </a:xfrm>
          <a:prstGeom prst="rect">
            <a:avLst/>
          </a:prstGeom>
        </p:spPr>
      </p:pic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618410" y="52937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各有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他們的緞帶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P138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77027" y="2002977"/>
            <a:ext cx="8315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TW" altLang="en-US" sz="3200" spc="-3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哪</a:t>
            </a:r>
            <a:r>
              <a:rPr lang="zh-TW" altLang="en-US" sz="3200" spc="-3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spc="-3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個作品用掉的緞帶比較</a:t>
            </a:r>
            <a:r>
              <a:rPr lang="zh-TW" altLang="en-US" sz="3200" spc="-3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200" spc="-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3" y="4335044"/>
            <a:ext cx="5212488" cy="4876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5" y="3047823"/>
            <a:ext cx="5183588" cy="86694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29720" y="3275153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蝴蝶結</a:t>
            </a:r>
          </a:p>
        </p:txBody>
      </p:sp>
      <p:sp>
        <p:nvSpPr>
          <p:cNvPr id="27" name="矩形 26"/>
          <p:cNvSpPr/>
          <p:nvPr/>
        </p:nvSpPr>
        <p:spPr>
          <a:xfrm>
            <a:off x="1350598" y="417128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手環</a:t>
            </a:r>
          </a:p>
        </p:txBody>
      </p:sp>
      <p:sp>
        <p:nvSpPr>
          <p:cNvPr id="34" name="矩形 33"/>
          <p:cNvSpPr/>
          <p:nvPr/>
        </p:nvSpPr>
        <p:spPr>
          <a:xfrm>
            <a:off x="4785313" y="281733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58914" y="3594106"/>
                <a:ext cx="90281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914" y="3594106"/>
                <a:ext cx="902811" cy="778483"/>
              </a:xfrm>
              <a:prstGeom prst="rect">
                <a:avLst/>
              </a:prstGeom>
              <a:blipFill rotWithShape="0">
                <a:blip r:embed="rId9"/>
                <a:stretch>
                  <a:fillRect r="-12081" b="-6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007509" y="4530743"/>
                <a:ext cx="90281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09" y="4530743"/>
                <a:ext cx="902811" cy="778483"/>
              </a:xfrm>
              <a:prstGeom prst="rect">
                <a:avLst/>
              </a:prstGeom>
              <a:blipFill rotWithShape="0">
                <a:blip r:embed="rId10"/>
                <a:stretch>
                  <a:fillRect r="-12838" b="-54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圖片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71" y="4678821"/>
            <a:ext cx="1088394" cy="1316397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" y="4869255"/>
            <a:ext cx="1071233" cy="126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283939" y="5246834"/>
                <a:ext cx="3744416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長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39" y="5246834"/>
                <a:ext cx="3744416" cy="778483"/>
              </a:xfrm>
              <a:prstGeom prst="rect">
                <a:avLst/>
              </a:prstGeom>
              <a:blipFill rotWithShape="0">
                <a:blip r:embed="rId13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/>
          <p:cNvSpPr/>
          <p:nvPr/>
        </p:nvSpPr>
        <p:spPr>
          <a:xfrm>
            <a:off x="4278614" y="4707956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等分成越多份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份就越小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所以 ⋯⋯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704897" y="6181926"/>
            <a:ext cx="1976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52" name="圓角矩形 5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832140" y="6156492"/>
            <a:ext cx="1326103" cy="61647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392362" y="6145390"/>
            <a:ext cx="17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</a:p>
        </p:txBody>
      </p:sp>
      <p:sp>
        <p:nvSpPr>
          <p:cNvPr id="28" name="圓角矩形 19">
            <a:extLst>
              <a:ext uri="{FF2B5EF4-FFF2-40B4-BE49-F238E27FC236}">
                <a16:creationId xmlns:a16="http://schemas.microsoft.com/office/drawing/2014/main" id="{C8D3CFF1-E69C-48DB-9EF8-A74462308548}"/>
              </a:ext>
            </a:extLst>
          </p:cNvPr>
          <p:cNvSpPr/>
          <p:nvPr/>
        </p:nvSpPr>
        <p:spPr bwMode="auto">
          <a:xfrm>
            <a:off x="7817845" y="3237022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C6BC4DC-8B51-4966-A3B1-CA6F2B69DE12}"/>
              </a:ext>
            </a:extLst>
          </p:cNvPr>
          <p:cNvSpPr/>
          <p:nvPr/>
        </p:nvSpPr>
        <p:spPr>
          <a:xfrm>
            <a:off x="7841802" y="3275153"/>
            <a:ext cx="113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</a:p>
        </p:txBody>
      </p:sp>
      <p:sp>
        <p:nvSpPr>
          <p:cNvPr id="30" name="圓角矩形 19">
            <a:extLst>
              <a:ext uri="{FF2B5EF4-FFF2-40B4-BE49-F238E27FC236}">
                <a16:creationId xmlns:a16="http://schemas.microsoft.com/office/drawing/2014/main" id="{3B85C29A-FDDF-427F-B346-AE3C8477284F}"/>
              </a:ext>
            </a:extLst>
          </p:cNvPr>
          <p:cNvSpPr/>
          <p:nvPr/>
        </p:nvSpPr>
        <p:spPr bwMode="auto">
          <a:xfrm>
            <a:off x="7860432" y="4221703"/>
            <a:ext cx="1204844" cy="426182"/>
          </a:xfrm>
          <a:prstGeom prst="roundRect">
            <a:avLst>
              <a:gd name="adj" fmla="val 25110"/>
            </a:avLst>
          </a:prstGeom>
          <a:noFill/>
          <a:ln w="28575" cap="flat" cmpd="sng" algn="ctr">
            <a:solidFill>
              <a:srgbClr val="F791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1177EB-E714-45DF-BA6B-B69F729B49E2}"/>
              </a:ext>
            </a:extLst>
          </p:cNvPr>
          <p:cNvSpPr/>
          <p:nvPr/>
        </p:nvSpPr>
        <p:spPr>
          <a:xfrm>
            <a:off x="7914562" y="4257050"/>
            <a:ext cx="103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</a:p>
        </p:txBody>
      </p:sp>
    </p:spTree>
    <p:extLst>
      <p:ext uri="{BB962C8B-B14F-4D97-AF65-F5344CB8AC3E}">
        <p14:creationId xmlns:p14="http://schemas.microsoft.com/office/powerpoint/2010/main" val="6734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9532" y="1484784"/>
                <a:ext cx="6948772" cy="2736304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弟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弟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個披薩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kumimoji="1" lang="en-US" altLang="zh-TW" kern="1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哥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哥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個披薩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kumimoji="1" lang="en-US" altLang="zh-TW" kern="1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誰吃的披薩比較少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32" y="1484784"/>
                <a:ext cx="6948772" cy="2736304"/>
              </a:xfrm>
              <a:blipFill rotWithShape="0">
                <a:blip r:embed="rId2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85" y="1284119"/>
            <a:ext cx="2619969" cy="2770976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56" y="3300752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個披薩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40152" y="5459363"/>
            <a:ext cx="1976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133715" y="5474291"/>
            <a:ext cx="1470119" cy="61647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92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9532" y="1484784"/>
                <a:ext cx="6948772" cy="2736304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弟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弟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個披薩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kumimoji="1" lang="en-US" altLang="zh-TW" kern="1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哥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哥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個披薩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kumimoji="1" lang="en-US" altLang="zh-TW" kern="1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誰吃的披薩比較少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32" y="1484784"/>
                <a:ext cx="6948772" cy="2736304"/>
              </a:xfrm>
              <a:blipFill rotWithShape="0">
                <a:blip r:embed="rId2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85" y="1284119"/>
            <a:ext cx="2619969" cy="2770976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56" y="3300752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個披薩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40152" y="5459363"/>
            <a:ext cx="1976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133715" y="5474291"/>
            <a:ext cx="1470119" cy="61647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6439084" y="5439885"/>
            <a:ext cx="22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</a:p>
        </p:txBody>
      </p:sp>
    </p:spTree>
    <p:extLst>
      <p:ext uri="{BB962C8B-B14F-4D97-AF65-F5344CB8AC3E}">
        <p14:creationId xmlns:p14="http://schemas.microsoft.com/office/powerpoint/2010/main" val="38481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65E09116-71A1-4FB7-89CE-C14318A3B8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13452" r="18051" b="42132"/>
          <a:stretch/>
        </p:blipFill>
        <p:spPr bwMode="auto">
          <a:xfrm>
            <a:off x="247558" y="1160749"/>
            <a:ext cx="868197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1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67544" y="296652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1604CF-EBEF-46AA-A5B4-E7EBE128CD81}"/>
              </a:ext>
            </a:extLst>
          </p:cNvPr>
          <p:cNvSpPr/>
          <p:nvPr/>
        </p:nvSpPr>
        <p:spPr>
          <a:xfrm>
            <a:off x="239724" y="1905506"/>
            <a:ext cx="866455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等分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』: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就是要分的公平，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疊起來每一份都一樣大，也就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是每一份一樣多，這種分法就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叫做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等分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』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9015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740AF3E8-E82E-44E4-8201-1E2852C812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3" y="1332567"/>
            <a:ext cx="8446383" cy="5364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77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CC50ABF-E0F3-4DFB-A034-C61005E8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3" y="1155996"/>
            <a:ext cx="8208912" cy="55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06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D7480F64-6E9C-4B47-8699-E9A23E102E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3" y="1124744"/>
            <a:ext cx="8667141" cy="543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4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CAAF9669-6178-4961-A57C-7D8D839406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5" y="898868"/>
            <a:ext cx="8246546" cy="594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8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C5D684BC-DC11-4841-BC0F-41B49DF14E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7" y="1016732"/>
            <a:ext cx="8518230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5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E53F1A9-9C68-4730-B368-AB0F59256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50"/>
            <a:ext cx="8229600" cy="49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739FAA9B-AF53-4594-98CE-8F91A656B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" y="1450149"/>
            <a:ext cx="8837982" cy="50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AA6CB2E-87BD-493A-B6D4-5AAB85A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5" y="1152524"/>
            <a:ext cx="8440705" cy="57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9E2D97F5-D434-41A1-803B-FC5ADA15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9" y="957261"/>
            <a:ext cx="8827347" cy="57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F0171BA6-0DE4-49D9-8DC4-95CAB17C7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" y="981074"/>
            <a:ext cx="8802512" cy="56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331095" y="872716"/>
                <a:ext cx="8481809" cy="5842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2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</a:t>
                </a:r>
                <a:r>
                  <a:rPr lang="en-US" altLang="zh-TW" sz="4800" dirty="0"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 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讀作二分之一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『2』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3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讀作三分之一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『3』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4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讀作四分之一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『4』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5" y="872716"/>
                <a:ext cx="8481809" cy="5842369"/>
              </a:xfrm>
              <a:prstGeom prst="rect">
                <a:avLst/>
              </a:prstGeom>
              <a:blipFill>
                <a:blip r:embed="rId2"/>
                <a:stretch>
                  <a:fillRect l="-3233" r="-2299" b="-45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03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27EF9DDF-56BC-4466-94A2-508CE1BD5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" y="1217069"/>
            <a:ext cx="8865554" cy="54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26" name="PA_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891975" y="3116767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  <p:grpSp>
        <p:nvGrpSpPr>
          <p:cNvPr id="14" name="PA_组合 131">
            <a:extLst>
              <a:ext uri="{FF2B5EF4-FFF2-40B4-BE49-F238E27FC236}">
                <a16:creationId xmlns:a16="http://schemas.microsoft.com/office/drawing/2014/main" id="{9F883B83-E913-4F76-8035-8C1EE74EFC6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1634288" flipV="1">
            <a:off x="6526364" y="446183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15" name="chenying0907 125">
              <a:extLst>
                <a:ext uri="{FF2B5EF4-FFF2-40B4-BE49-F238E27FC236}">
                  <a16:creationId xmlns:a16="http://schemas.microsoft.com/office/drawing/2014/main" id="{8223F800-4F88-4479-BEBC-752917249208}"/>
                </a:ext>
              </a:extLst>
            </p:cNvPr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6" name="Group 130">
              <a:extLst>
                <a:ext uri="{FF2B5EF4-FFF2-40B4-BE49-F238E27FC236}">
                  <a16:creationId xmlns:a16="http://schemas.microsoft.com/office/drawing/2014/main" id="{2DCD1412-F465-48F2-B903-A74F44ED1FA6}"/>
                </a:ext>
              </a:extLst>
            </p:cNvPr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7" name="chenying0907 126">
                <a:extLst>
                  <a:ext uri="{FF2B5EF4-FFF2-40B4-BE49-F238E27FC236}">
                    <a16:creationId xmlns:a16="http://schemas.microsoft.com/office/drawing/2014/main" id="{0040B75C-EF0D-4E16-A18E-5D1430AC0F3E}"/>
                  </a:ext>
                </a:extLst>
              </p:cNvPr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chenying0907 127">
                <a:extLst>
                  <a:ext uri="{FF2B5EF4-FFF2-40B4-BE49-F238E27FC236}">
                    <a16:creationId xmlns:a16="http://schemas.microsoft.com/office/drawing/2014/main" id="{62ECEE67-83D2-40EA-87E1-A629ED67893B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chenying0907 128">
                <a:extLst>
                  <a:ext uri="{FF2B5EF4-FFF2-40B4-BE49-F238E27FC236}">
                    <a16:creationId xmlns:a16="http://schemas.microsoft.com/office/drawing/2014/main" id="{20459AB5-8E73-4BB5-9578-0B1E7C211C89}"/>
                  </a:ext>
                </a:extLst>
              </p:cNvPr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chenying0907 129">
                <a:extLst>
                  <a:ext uri="{FF2B5EF4-FFF2-40B4-BE49-F238E27FC236}">
                    <a16:creationId xmlns:a16="http://schemas.microsoft.com/office/drawing/2014/main" id="{BE7D67D8-D107-4D5D-90FE-DBF211147B32}"/>
                  </a:ext>
                </a:extLst>
              </p:cNvPr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ADD49B3-6F55-4CBA-9EA3-387FA35B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88" y="794128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辛苦了！</a:t>
            </a:r>
            <a:endParaRPr lang="zh-TW" altLang="en-US" sz="96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426182" y="1025612"/>
                <a:ext cx="8481809" cy="5837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5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讀作五分之一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『5』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6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讀作六分之一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『6』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7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讀作八分之一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『8』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82" y="1025612"/>
                <a:ext cx="8481809" cy="5837560"/>
              </a:xfrm>
              <a:prstGeom prst="rect">
                <a:avLst/>
              </a:prstGeom>
              <a:blipFill>
                <a:blip r:embed="rId2"/>
                <a:stretch>
                  <a:fillRect l="-3307" r="-2301" b="-50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8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428464" y="1006013"/>
                <a:ext cx="8794395" cy="585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8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讀作九分之一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solidFill>
                    <a:schemeClr val="tx1"/>
                  </a:solidFill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『9』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9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讀作十分之一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solidFill>
                    <a:schemeClr val="tx1"/>
                  </a:solidFill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『10』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10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讀作十二分之一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『12』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4" y="1006013"/>
                <a:ext cx="8794395" cy="5851987"/>
              </a:xfrm>
              <a:prstGeom prst="rect">
                <a:avLst/>
              </a:prstGeom>
              <a:blipFill>
                <a:blip r:embed="rId2"/>
                <a:stretch>
                  <a:fillRect l="-3119" r="-2218" b="-45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179512" y="2564904"/>
            <a:ext cx="86869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二</a:t>
            </a:r>
            <a:r>
              <a:rPr lang="en-US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  <a:r>
              <a:rPr lang="zh-TW" altLang="zh-TW" sz="54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數學</a:t>
            </a:r>
            <a:r>
              <a:rPr lang="en-US" altLang="zh-TW" sz="5400" dirty="0">
                <a:latin typeface="書法中楷（注音一）" panose="02010609010101010101"/>
                <a:cs typeface="Arial" panose="020B0604020202020204" pitchFamily="34" charset="0"/>
              </a:rPr>
              <a:t>137</a:t>
            </a:r>
            <a:r>
              <a:rPr lang="zh-TW" altLang="zh-TW" sz="5400" dirty="0"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r>
              <a:rPr lang="zh-TW" altLang="en-US" sz="5400" dirty="0">
                <a:ea typeface="書法中楷（注音一）" panose="02010609010101010101"/>
                <a:cs typeface="Arial" panose="020B0604020202020204" pitchFamily="34" charset="0"/>
              </a:rPr>
              <a:t>，</a:t>
            </a:r>
            <a:endParaRPr lang="en-US" altLang="zh-TW" sz="5400" dirty="0"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5400" dirty="0">
                <a:ea typeface="書法中楷（注音一）" panose="02010609010101010101"/>
                <a:cs typeface="Arial" panose="020B0604020202020204" pitchFamily="34" charset="0"/>
              </a:rPr>
              <a:t>閱讀題目後，一題一題作答</a:t>
            </a:r>
            <a:r>
              <a:rPr lang="en-US" altLang="zh-TW" sz="5400" dirty="0"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923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5588478" y="2620800"/>
            <a:ext cx="439200" cy="19368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10000" y="2620800"/>
            <a:ext cx="882000" cy="972108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5" y="2543822"/>
            <a:ext cx="3688455" cy="207331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773718" y="4504847"/>
            <a:ext cx="7019010" cy="1696461"/>
            <a:chOff x="1036740" y="4576855"/>
            <a:chExt cx="7019010" cy="169646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 flipH="1">
              <a:off x="2777115" y="4576855"/>
              <a:ext cx="5278635" cy="1696461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1" b="4417"/>
            <a:stretch/>
          </p:blipFill>
          <p:spPr>
            <a:xfrm flipH="1">
              <a:off x="1036740" y="4576855"/>
              <a:ext cx="2239115" cy="1696461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拿色筆或用鉛筆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八分之一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紙塗上顏色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15" y="2546136"/>
            <a:ext cx="3697711" cy="206868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82664" y="2508644"/>
            <a:ext cx="428865" cy="475204"/>
            <a:chOff x="235590" y="3126914"/>
            <a:chExt cx="428865" cy="475204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7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631750" y="2508644"/>
            <a:ext cx="428865" cy="475204"/>
            <a:chOff x="235590" y="3126914"/>
            <a:chExt cx="428865" cy="47520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1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319" y="4581128"/>
            <a:ext cx="1061639" cy="16606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686" y="4695352"/>
            <a:ext cx="7543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八分之一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張紙是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麼意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是把</a:t>
            </a:r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張紙等分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要塗其中的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587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5588478" y="2620800"/>
            <a:ext cx="439200" cy="19368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10000" y="2620800"/>
            <a:ext cx="882000" cy="972108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5" y="2543822"/>
            <a:ext cx="3688455" cy="207331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85674" y="4504847"/>
            <a:ext cx="7840140" cy="1936800"/>
            <a:chOff x="1036740" y="4576855"/>
            <a:chExt cx="7019010" cy="169646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 flipH="1">
              <a:off x="2777115" y="4576855"/>
              <a:ext cx="5278635" cy="1696461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1" b="4417"/>
            <a:stretch/>
          </p:blipFill>
          <p:spPr>
            <a:xfrm flipH="1">
              <a:off x="1036740" y="4576855"/>
              <a:ext cx="2239115" cy="1696461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971600" y="1557894"/>
            <a:ext cx="881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參考畫法，要塗哪一份都可以喔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15" y="2546136"/>
            <a:ext cx="3697711" cy="206868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82664" y="2508644"/>
            <a:ext cx="428865" cy="475204"/>
            <a:chOff x="235590" y="3126914"/>
            <a:chExt cx="428865" cy="475204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7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631750" y="2508644"/>
            <a:ext cx="428865" cy="475204"/>
            <a:chOff x="235590" y="3126914"/>
            <a:chExt cx="428865" cy="47520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1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412" y="4560308"/>
            <a:ext cx="1061639" cy="16606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295" y="4769482"/>
            <a:ext cx="7840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八分之一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張紙是把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張紙等分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份。要塗其中的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份。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24586" y="1406036"/>
                <a:ext cx="9720311" cy="1548197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下面哪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個圖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黃色的那</a:t>
                </a:r>
                <a:r>
                  <a:rPr kumimoji="1" lang="zh-TW" altLang="en-US" kern="1200" dirty="0"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endParaRPr kumimoji="1" lang="en-US" altLang="zh-TW" kern="1200" dirty="0"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段是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kern="120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TW" kern="12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條紙條</a:t>
                </a:r>
                <a:r>
                  <a:rPr kumimoji="1" lang="zh-TW" altLang="en-US" kern="1200" dirty="0"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呢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  <a:r>
                  <a:rPr kumimoji="1" lang="zh-TW" altLang="en-US" kern="1200" dirty="0"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在       中打     </a:t>
                </a:r>
                <a:r>
                  <a:rPr kumimoji="1" lang="zh-TW" altLang="en-US" kern="1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586" y="1406036"/>
                <a:ext cx="9720311" cy="1548197"/>
              </a:xfrm>
              <a:blipFill>
                <a:blip r:embed="rId2"/>
                <a:stretch>
                  <a:fillRect l="-1945" t="-6693" b="-5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333 23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2" y="2149323"/>
            <a:ext cx="576064" cy="512527"/>
          </a:xfrm>
          <a:prstGeom prst="rect">
            <a:avLst/>
          </a:prstGeom>
        </p:spPr>
      </p:pic>
      <p:sp>
        <p:nvSpPr>
          <p:cNvPr id="18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4964163" y="2138571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6218860"/>
            <a:ext cx="5472608" cy="4290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3120742"/>
            <a:ext cx="5472608" cy="4290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3815609"/>
            <a:ext cx="5472608" cy="4290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4614706"/>
            <a:ext cx="5472608" cy="42901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3" y="5444332"/>
            <a:ext cx="5472608" cy="429013"/>
          </a:xfrm>
          <a:prstGeom prst="rect">
            <a:avLst/>
          </a:prstGeom>
        </p:spPr>
      </p:pic>
      <p:sp>
        <p:nvSpPr>
          <p:cNvPr id="22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3638597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59532" y="3823449"/>
            <a:ext cx="408357" cy="448570"/>
            <a:chOff x="403200" y="3686716"/>
            <a:chExt cx="408357" cy="448570"/>
          </a:xfrm>
        </p:grpSpPr>
        <p:sp>
          <p:nvSpPr>
            <p:cNvPr id="27" name="橢圓 26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25" name="內容版面配置區 4"/>
            <p:cNvSpPr>
              <a:spLocks/>
            </p:cNvSpPr>
            <p:nvPr/>
          </p:nvSpPr>
          <p:spPr bwMode="auto">
            <a:xfrm>
              <a:off x="403200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6292528" y="296722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</a:pP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條紙條</a:t>
            </a:r>
          </a:p>
        </p:txBody>
      </p:sp>
      <p:sp>
        <p:nvSpPr>
          <p:cNvPr id="31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4450173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2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5261749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3" name="Rounded 333 22">
            <a:extLst>
              <a:ext uri="{FF2B5EF4-FFF2-40B4-BE49-F238E27FC236}">
                <a16:creationId xmlns:a16="http://schemas.microsoft.com/office/drawing/2014/main" id="{816AD08B-1E40-4246-AD89-B0A7686C84B7}"/>
              </a:ext>
            </a:extLst>
          </p:cNvPr>
          <p:cNvSpPr/>
          <p:nvPr/>
        </p:nvSpPr>
        <p:spPr bwMode="auto">
          <a:xfrm>
            <a:off x="6479206" y="6073326"/>
            <a:ext cx="720080" cy="72008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84199" y="4617283"/>
            <a:ext cx="389839" cy="448570"/>
            <a:chOff x="427867" y="3686716"/>
            <a:chExt cx="389839" cy="448570"/>
          </a:xfrm>
        </p:grpSpPr>
        <p:sp>
          <p:nvSpPr>
            <p:cNvPr id="36" name="橢圓 35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37" name="內容版面配置區 4"/>
            <p:cNvSpPr>
              <a:spLocks/>
            </p:cNvSpPr>
            <p:nvPr/>
          </p:nvSpPr>
          <p:spPr bwMode="auto">
            <a:xfrm>
              <a:off x="427867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84199" y="5434553"/>
            <a:ext cx="389839" cy="448570"/>
            <a:chOff x="427867" y="3686716"/>
            <a:chExt cx="389839" cy="448570"/>
          </a:xfrm>
        </p:grpSpPr>
        <p:sp>
          <p:nvSpPr>
            <p:cNvPr id="39" name="橢圓 38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0" name="內容版面配置區 4"/>
            <p:cNvSpPr>
              <a:spLocks/>
            </p:cNvSpPr>
            <p:nvPr/>
          </p:nvSpPr>
          <p:spPr bwMode="auto">
            <a:xfrm>
              <a:off x="427867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78050" y="6218860"/>
            <a:ext cx="389839" cy="448570"/>
            <a:chOff x="421718" y="3686716"/>
            <a:chExt cx="389839" cy="448570"/>
          </a:xfrm>
        </p:grpSpPr>
        <p:sp>
          <p:nvSpPr>
            <p:cNvPr id="42" name="橢圓 41"/>
            <p:cNvSpPr/>
            <p:nvPr/>
          </p:nvSpPr>
          <p:spPr bwMode="auto">
            <a:xfrm>
              <a:off x="434017" y="3699532"/>
              <a:ext cx="377540" cy="377540"/>
            </a:xfrm>
            <a:prstGeom prst="ellipse">
              <a:avLst/>
            </a:prstGeom>
            <a:solidFill>
              <a:srgbClr val="FDCDB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3" name="內容版面配置區 4"/>
            <p:cNvSpPr>
              <a:spLocks/>
            </p:cNvSpPr>
            <p:nvPr/>
          </p:nvSpPr>
          <p:spPr bwMode="auto">
            <a:xfrm>
              <a:off x="421718" y="3686716"/>
              <a:ext cx="389839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F1652B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018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1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753</Words>
  <Application>Microsoft Office PowerPoint</Application>
  <PresentationFormat>如螢幕大小 (4:3)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31</vt:i4>
      </vt:variant>
    </vt:vector>
  </HeadingPairs>
  <TitlesOfParts>
    <vt:vector size="64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Office 佈景主題</vt:lpstr>
      <vt:lpstr>1_Office 佈景主題</vt:lpstr>
      <vt:lpstr>2_Office 佈景主題</vt:lpstr>
      <vt:lpstr>8_Office 佈景主題</vt:lpstr>
      <vt:lpstr>11_Office 佈景主題</vt:lpstr>
      <vt:lpstr>19_Office 佈景主題</vt:lpstr>
      <vt:lpstr>10_Office 佈景主題</vt:lpstr>
      <vt:lpstr>5_Office 佈景主題</vt:lpstr>
      <vt:lpstr>6_Office 佈景主題</vt:lpstr>
      <vt:lpstr>16_Office 佈景主題</vt:lpstr>
      <vt:lpstr>23_Office 佈景主題</vt:lpstr>
      <vt:lpstr>18_Office 佈景主題</vt:lpstr>
      <vt:lpstr>20_Office 佈景主題</vt:lpstr>
      <vt:lpstr>22_Office 佈景主題</vt:lpstr>
      <vt:lpstr>21_Office 佈景主題</vt:lpstr>
      <vt:lpstr>17_Office 佈景主題</vt:lpstr>
      <vt:lpstr>複習</vt:lpstr>
      <vt:lpstr>1_複習</vt:lpstr>
      <vt:lpstr>3_複習2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829</cp:revision>
  <dcterms:created xsi:type="dcterms:W3CDTF">2015-11-06T06:16:07Z</dcterms:created>
  <dcterms:modified xsi:type="dcterms:W3CDTF">2021-06-11T14:22:46Z</dcterms:modified>
</cp:coreProperties>
</file>