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30" r:id="rId2"/>
    <p:sldId id="733" r:id="rId3"/>
    <p:sldId id="821" r:id="rId4"/>
    <p:sldId id="886" r:id="rId5"/>
    <p:sldId id="817" r:id="rId6"/>
    <p:sldId id="818" r:id="rId7"/>
    <p:sldId id="819" r:id="rId8"/>
    <p:sldId id="822" r:id="rId9"/>
    <p:sldId id="823" r:id="rId10"/>
    <p:sldId id="824" r:id="rId11"/>
    <p:sldId id="903" r:id="rId12"/>
    <p:sldId id="902" r:id="rId13"/>
    <p:sldId id="904" r:id="rId14"/>
    <p:sldId id="905" r:id="rId15"/>
    <p:sldId id="906" r:id="rId16"/>
    <p:sldId id="907" r:id="rId17"/>
    <p:sldId id="909" r:id="rId18"/>
    <p:sldId id="908" r:id="rId19"/>
    <p:sldId id="839" r:id="rId20"/>
    <p:sldId id="914" r:id="rId21"/>
    <p:sldId id="915" r:id="rId22"/>
    <p:sldId id="916" r:id="rId23"/>
    <p:sldId id="911" r:id="rId24"/>
    <p:sldId id="912" r:id="rId25"/>
    <p:sldId id="913" r:id="rId26"/>
    <p:sldId id="918" r:id="rId27"/>
    <p:sldId id="917" r:id="rId28"/>
    <p:sldId id="919" r:id="rId29"/>
    <p:sldId id="920" r:id="rId30"/>
    <p:sldId id="922" r:id="rId31"/>
    <p:sldId id="921" r:id="rId32"/>
    <p:sldId id="760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c" initials="i" lastIdx="0" clrIdx="0">
    <p:extLst>
      <p:ext uri="{19B8F6BF-5375-455C-9EA6-DF929625EA0E}">
        <p15:presenceInfo xmlns:p15="http://schemas.microsoft.com/office/powerpoint/2012/main" userId="il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FFCC"/>
    <a:srgbClr val="E9F3F5"/>
    <a:srgbClr val="E8F4F6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53" autoAdjust="0"/>
  </p:normalViewPr>
  <p:slideViewPr>
    <p:cSldViewPr>
      <p:cViewPr varScale="1">
        <p:scale>
          <a:sx n="59" d="100"/>
          <a:sy n="59" d="100"/>
        </p:scale>
        <p:origin x="1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第十二課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玉兔搗藥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69" y="1057491"/>
            <a:ext cx="6276975" cy="52197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運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動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送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2813" y="223606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搬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輸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7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5163" y="1916832"/>
            <a:ext cx="8964488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</a:t>
            </a:r>
            <a:endParaRPr lang="en-US" altLang="zh-TW" sz="8800" b="1" dirty="0">
              <a:solidFill>
                <a:srgbClr val="0099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11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951" y="674827"/>
            <a:ext cx="2556000" cy="4774976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嚇</a:t>
            </a:r>
            <a:endParaRPr lang="en-US" altLang="zh-TW" sz="132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endParaRPr lang="en-US" altLang="zh-TW" sz="13200" b="1" dirty="0">
              <a:solidFill>
                <a:srgbClr val="0000FF"/>
              </a:solidFill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跳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認讀字教學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嚇</a:t>
            </a:r>
            <a:endParaRPr lang="en-US" altLang="zh-TW" sz="88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壞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951" y="2315717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嚇</a:t>
            </a:r>
            <a:endParaRPr lang="en-US" altLang="zh-TW" sz="88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人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2386" y="4583717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驚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嚇</a:t>
            </a:r>
            <a:endParaRPr lang="en-US" altLang="zh-TW" sz="88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21" y="1134000"/>
            <a:ext cx="62103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2267744" y="2276872"/>
            <a:ext cx="4392488" cy="88407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>
                <a:latin typeface="文鼎標準楷體" pitchFamily="49" charset="-120"/>
                <a:ea typeface="文鼎標準楷體" pitchFamily="49" charset="-120"/>
              </a:rPr>
              <a:t>課本</a:t>
            </a:r>
            <a:r>
              <a:rPr lang="en-US" altLang="zh-TW" sz="6000" b="1" dirty="0">
                <a:latin typeface="文鼎標準楷體" pitchFamily="49" charset="-120"/>
                <a:ea typeface="文鼎標準楷體" pitchFamily="49" charset="-120"/>
              </a:rPr>
              <a:t>105</a:t>
            </a:r>
            <a:r>
              <a:rPr lang="zh-TW" altLang="en-US" sz="6000" b="1" dirty="0">
                <a:latin typeface="文鼎標準楷體" pitchFamily="49" charset="-120"/>
                <a:ea typeface="文鼎標準楷體" pitchFamily="49" charset="-120"/>
              </a:rPr>
              <a:t>頁</a:t>
            </a:r>
            <a:endParaRPr lang="zh-TW" altLang="en-US" sz="60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58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13219"/>
            <a:ext cx="8163093" cy="33391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92"/>
            <a:ext cx="8558629" cy="330647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604512" y="1588"/>
            <a:ext cx="576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三、認讀生字：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字形字音字義</a:t>
            </a:r>
          </a:p>
        </p:txBody>
      </p:sp>
    </p:spTree>
    <p:extLst>
      <p:ext uri="{BB962C8B-B14F-4D97-AF65-F5344CB8AC3E}">
        <p14:creationId xmlns:p14="http://schemas.microsoft.com/office/powerpoint/2010/main" val="43122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9229"/>
          <a:stretch/>
        </p:blipFill>
        <p:spPr>
          <a:xfrm>
            <a:off x="2987824" y="3284984"/>
            <a:ext cx="3924591" cy="31683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611560" y="69269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2</a:t>
            </a:r>
            <a:r>
              <a:rPr lang="zh-TW" altLang="en-US" sz="4800" dirty="0"/>
              <a:t>、</a:t>
            </a:r>
            <a:r>
              <a:rPr lang="en-US" altLang="zh-TW" sz="4800" dirty="0"/>
              <a:t>『</a:t>
            </a:r>
            <a:r>
              <a:rPr lang="zh-TW" altLang="en-US" sz="4800" dirty="0"/>
              <a:t>我會念多音字</a:t>
            </a:r>
            <a:r>
              <a:rPr lang="en-US" altLang="zh-TW" sz="4800" dirty="0"/>
              <a:t>』</a:t>
            </a:r>
            <a:r>
              <a:rPr lang="zh-TW" altLang="en-US" sz="4800" dirty="0"/>
              <a:t>：</a:t>
            </a:r>
            <a:endParaRPr lang="en-US" altLang="zh-TW" sz="4800" dirty="0"/>
          </a:p>
          <a:p>
            <a:r>
              <a:rPr lang="zh-TW" altLang="en-US" sz="4800" dirty="0"/>
              <a:t>用字典找出多音字，並讀一讀與瞭解意思。</a:t>
            </a:r>
          </a:p>
        </p:txBody>
      </p:sp>
    </p:spTree>
    <p:extLst>
      <p:ext uri="{BB962C8B-B14F-4D97-AF65-F5344CB8AC3E}">
        <p14:creationId xmlns:p14="http://schemas.microsoft.com/office/powerpoint/2010/main" val="332944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9229"/>
          <a:stretch/>
        </p:blipFill>
        <p:spPr>
          <a:xfrm>
            <a:off x="2609704" y="258518"/>
            <a:ext cx="3924591" cy="31683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611560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2</a:t>
            </a:r>
            <a:r>
              <a:rPr lang="zh-TW" altLang="en-US" sz="4800" dirty="0"/>
              <a:t>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323528" y="4365104"/>
            <a:ext cx="8424936" cy="1544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答對了，下雨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了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」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去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不了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」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 讀音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不一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樣。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3ABB00-52FA-42BC-90EE-DBED4D392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99250"/>
            <a:ext cx="1872208" cy="102626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1043608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2</a:t>
            </a:r>
            <a:r>
              <a:rPr lang="zh-TW" altLang="en-US" sz="4800" dirty="0"/>
              <a:t>、用字典找出多音字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2319924" y="2071876"/>
            <a:ext cx="45041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、「重」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、「好」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、「養」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332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1043608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找到了嗎</a:t>
            </a:r>
            <a:r>
              <a:rPr lang="en-US" altLang="zh-TW" sz="4800" dirty="0"/>
              <a:t>?</a:t>
            </a:r>
            <a:r>
              <a:rPr lang="zh-TW" altLang="en-US" sz="4800" dirty="0"/>
              <a:t>我們來對對看</a:t>
            </a:r>
            <a:r>
              <a:rPr lang="en-US" altLang="zh-TW" sz="4800" dirty="0"/>
              <a:t>:</a:t>
            </a:r>
            <a:endParaRPr lang="zh-TW" altLang="en-US" sz="4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682250" y="1628800"/>
            <a:ext cx="8640960" cy="31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、「重」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ㄔㄨㄥˊ和ㄓㄨㄥˋ。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、「好」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 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ㄏㄠˇ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和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ㄏㄠˋ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。</a:t>
            </a:r>
            <a:endParaRPr lang="en-US" altLang="zh-TW" sz="44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、「養」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ㄧㄤˇ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和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ㄧㄤˋ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。</a:t>
            </a:r>
            <a:endParaRPr lang="en-US" altLang="zh-TW" sz="44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EC7BE0-FC4D-4C75-9B15-C7999C4AFEB7}"/>
              </a:ext>
            </a:extLst>
          </p:cNvPr>
          <p:cNvSpPr/>
          <p:nvPr/>
        </p:nvSpPr>
        <p:spPr>
          <a:xfrm>
            <a:off x="682250" y="511342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有一些字是多音字，多音字的意思是不一樣，要注意喔</a:t>
            </a:r>
            <a:r>
              <a:rPr lang="en-US" altLang="zh-TW" sz="4800" dirty="0"/>
              <a:t>!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6650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46520"/>
          <a:stretch/>
        </p:blipFill>
        <p:spPr>
          <a:xfrm>
            <a:off x="3131840" y="2858813"/>
            <a:ext cx="3240360" cy="399918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A75F168-1F98-45D4-9B2B-659414E763A6}"/>
              </a:ext>
            </a:extLst>
          </p:cNvPr>
          <p:cNvSpPr/>
          <p:nvPr/>
        </p:nvSpPr>
        <p:spPr>
          <a:xfrm>
            <a:off x="611559" y="692696"/>
            <a:ext cx="8712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3</a:t>
            </a:r>
            <a:r>
              <a:rPr lang="zh-TW" altLang="en-US" sz="4800" dirty="0"/>
              <a:t>、</a:t>
            </a:r>
            <a:r>
              <a:rPr lang="en-US" altLang="zh-TW" sz="4800" dirty="0"/>
              <a:t>『</a:t>
            </a:r>
            <a:r>
              <a:rPr lang="zh-TW" altLang="en-US" sz="4800" dirty="0"/>
              <a:t>同部首的語詞</a:t>
            </a:r>
            <a:r>
              <a:rPr lang="en-US" altLang="zh-TW" sz="4800" dirty="0"/>
              <a:t>』</a:t>
            </a:r>
            <a:r>
              <a:rPr lang="zh-TW" altLang="en-US" sz="4800" dirty="0"/>
              <a:t>：</a:t>
            </a:r>
            <a:endParaRPr lang="en-US" altLang="zh-TW" sz="4800" dirty="0"/>
          </a:p>
          <a:p>
            <a:r>
              <a:rPr lang="zh-TW" altLang="en-US" sz="4800" dirty="0"/>
              <a:t>用字典找出圖片中語詞的部首，再閱讀部首的意思。。</a:t>
            </a:r>
          </a:p>
        </p:txBody>
      </p:sp>
    </p:spTree>
    <p:extLst>
      <p:ext uri="{BB962C8B-B14F-4D97-AF65-F5344CB8AC3E}">
        <p14:creationId xmlns:p14="http://schemas.microsoft.com/office/powerpoint/2010/main" val="385273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83" y="0"/>
            <a:ext cx="4995567" cy="34740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27" y="3491519"/>
            <a:ext cx="5040333" cy="333476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19807" y="15509"/>
            <a:ext cx="61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三、認讀生字：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字形字音字義</a:t>
            </a:r>
          </a:p>
        </p:txBody>
      </p:sp>
      <p:sp>
        <p:nvSpPr>
          <p:cNvPr id="3" name="直線圖說文字 1 2"/>
          <p:cNvSpPr/>
          <p:nvPr/>
        </p:nvSpPr>
        <p:spPr>
          <a:xfrm>
            <a:off x="466948" y="2492896"/>
            <a:ext cx="1728788" cy="4292005"/>
          </a:xfrm>
          <a:prstGeom prst="borderCallout1">
            <a:avLst>
              <a:gd name="adj1" fmla="val 18750"/>
              <a:gd name="adj2" fmla="val -8333"/>
              <a:gd name="adj3" fmla="val 19410"/>
              <a:gd name="adj4" fmla="val -8364"/>
            </a:avLst>
          </a:prstGeom>
          <a:solidFill>
            <a:srgbClr val="E6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en-US" altLang="zh-TW" sz="3600" b="1" dirty="0">
              <a:solidFill>
                <a:srgbClr val="CC0066"/>
              </a:solidFill>
              <a:latin typeface="文鼎標準楷體" pitchFamily="49" charset="-120"/>
              <a:ea typeface="文鼎標準楷體" pitchFamily="49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0066FF"/>
                </a:solidFill>
                <a:latin typeface="文鼎標準楷體" pitchFamily="49" charset="-120"/>
                <a:ea typeface="文鼎標準楷體" pitchFamily="49" charset="-120"/>
              </a:rPr>
              <a:t>請在紅字描寫三遍，並將部首圈起來！</a:t>
            </a:r>
            <a:endParaRPr lang="en-US" altLang="zh-TW" sz="3600" b="1" dirty="0">
              <a:solidFill>
                <a:srgbClr val="CC0066"/>
              </a:solidFill>
            </a:endParaRPr>
          </a:p>
          <a:p>
            <a:pPr algn="ctr">
              <a:defRPr/>
            </a:pPr>
            <a:endParaRPr lang="zh-TW" altLang="en-US" sz="3600" b="1" dirty="0">
              <a:solidFill>
                <a:srgbClr val="CC0066"/>
              </a:solidFill>
            </a:endParaRPr>
          </a:p>
        </p:txBody>
      </p:sp>
      <p:grpSp>
        <p:nvGrpSpPr>
          <p:cNvPr id="9" name="组合 30"/>
          <p:cNvGrpSpPr>
            <a:grpSpLocks/>
          </p:cNvGrpSpPr>
          <p:nvPr/>
        </p:nvGrpSpPr>
        <p:grpSpPr bwMode="auto">
          <a:xfrm flipH="1">
            <a:off x="737478" y="319341"/>
            <a:ext cx="1458258" cy="1417696"/>
            <a:chOff x="1289955" y="1628061"/>
            <a:chExt cx="3941631" cy="5174701"/>
          </a:xfrm>
        </p:grpSpPr>
        <p:sp>
          <p:nvSpPr>
            <p:cNvPr id="10" name="Shape 209"/>
            <p:cNvSpPr/>
            <p:nvPr/>
          </p:nvSpPr>
          <p:spPr>
            <a:xfrm rot="3758493">
              <a:off x="2720135" y="4291311"/>
              <a:ext cx="2956971" cy="206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9225" name="组 13"/>
            <p:cNvGrpSpPr>
              <a:grpSpLocks/>
            </p:cNvGrpSpPr>
            <p:nvPr/>
          </p:nvGrpSpPr>
          <p:grpSpPr bwMode="auto"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/>
              <p:cNvSpPr/>
              <p:nvPr/>
            </p:nvSpPr>
            <p:spPr>
              <a:xfrm rot="3758493">
                <a:off x="6438126" y="1925534"/>
                <a:ext cx="1819271" cy="509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Shape 203"/>
              <p:cNvSpPr/>
              <p:nvPr/>
            </p:nvSpPr>
            <p:spPr>
              <a:xfrm rot="3758493">
                <a:off x="7743402" y="2713612"/>
                <a:ext cx="4194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Shape 204"/>
              <p:cNvSpPr/>
              <p:nvPr/>
            </p:nvSpPr>
            <p:spPr>
              <a:xfrm rot="3758493">
                <a:off x="6690138" y="1820494"/>
                <a:ext cx="120584" cy="342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Shape 205"/>
              <p:cNvSpPr/>
              <p:nvPr/>
            </p:nvSpPr>
            <p:spPr>
              <a:xfrm rot="3758493">
                <a:off x="6846024" y="1898222"/>
                <a:ext cx="870315" cy="103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Shape 206"/>
              <p:cNvSpPr/>
              <p:nvPr/>
            </p:nvSpPr>
            <p:spPr>
              <a:xfrm rot="3758493">
                <a:off x="6167892" y="2542989"/>
                <a:ext cx="1043327" cy="28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Shape 207"/>
              <p:cNvSpPr/>
              <p:nvPr/>
            </p:nvSpPr>
            <p:spPr>
              <a:xfrm rot="3758493">
                <a:off x="5743025" y="2583116"/>
                <a:ext cx="1200613" cy="79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Shape 208"/>
              <p:cNvSpPr/>
              <p:nvPr/>
            </p:nvSpPr>
            <p:spPr>
              <a:xfrm rot="3758493">
                <a:off x="6602818" y="997921"/>
                <a:ext cx="382730" cy="41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Shape 210"/>
              <p:cNvSpPr/>
              <p:nvPr/>
            </p:nvSpPr>
            <p:spPr>
              <a:xfrm rot="3758493">
                <a:off x="7600386" y="2952162"/>
                <a:ext cx="571473" cy="4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46520"/>
          <a:stretch/>
        </p:blipFill>
        <p:spPr>
          <a:xfrm>
            <a:off x="2951820" y="49696"/>
            <a:ext cx="3240360" cy="399918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45699F9-B8A1-49D6-87EA-6E0C15324DEE}"/>
              </a:ext>
            </a:extLst>
          </p:cNvPr>
          <p:cNvSpPr/>
          <p:nvPr/>
        </p:nvSpPr>
        <p:spPr>
          <a:xfrm>
            <a:off x="1259632" y="4365104"/>
            <a:ext cx="7488832" cy="77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找到了嗎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?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這些詞語的部首相同。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3B3B20-8741-4B0B-8969-449FA984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9" y="908719"/>
            <a:ext cx="1800200" cy="28083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9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467544" y="1196752"/>
            <a:ext cx="8352928" cy="508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、「姑娘」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兩字均為「女」部，姑和娘都是女性。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1200"/>
              </a:lnSpc>
              <a:spcBef>
                <a:spcPts val="300"/>
              </a:spcBef>
              <a:defRPr/>
            </a:pP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、「桂樹」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兩字均為「木」部，</a:t>
            </a: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桂是一種木本植物，樹是本木植物的總稱。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1200"/>
              </a:lnSpc>
              <a:spcBef>
                <a:spcPts val="300"/>
              </a:spcBef>
              <a:defRPr/>
            </a:pP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、「蜘蛛」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兩字均為「虫」部，蜘蛛都是節肢動物，只是昆蟲的親戚。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8E41424-13D3-494A-A86F-3580DC88DDEE}"/>
              </a:ext>
            </a:extLst>
          </p:cNvPr>
          <p:cNvSpPr/>
          <p:nvPr/>
        </p:nvSpPr>
        <p:spPr>
          <a:xfrm>
            <a:off x="683568" y="189268"/>
            <a:ext cx="8128114" cy="79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4400" b="1" dirty="0">
                <a:solidFill>
                  <a:srgbClr val="00B050"/>
                </a:solidFill>
                <a:latin typeface="書法中楷（注音一）" pitchFamily="49" charset="-120"/>
                <a:ea typeface="書法中楷（注音一）" pitchFamily="49" charset="-120"/>
              </a:rPr>
              <a:t>看看這幾個字的意思</a:t>
            </a:r>
            <a:r>
              <a:rPr lang="en-US" altLang="zh-TW" sz="4400" b="1" dirty="0">
                <a:solidFill>
                  <a:srgbClr val="00B050"/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4581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395536" y="2132856"/>
            <a:ext cx="8352928" cy="331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、「獵狗」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兩字均為「犬」部，獵是追捕禽獸，狗是犬。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、「摩擦」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兩字均為「手」部，都是用手做出來的動作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A96634-D69E-49FF-80D1-D296F0EB1FA3}"/>
              </a:ext>
            </a:extLst>
          </p:cNvPr>
          <p:cNvSpPr/>
          <p:nvPr/>
        </p:nvSpPr>
        <p:spPr>
          <a:xfrm>
            <a:off x="1619672" y="397815"/>
            <a:ext cx="8128114" cy="79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4400" b="1" dirty="0">
                <a:solidFill>
                  <a:srgbClr val="00B050"/>
                </a:solidFill>
                <a:latin typeface="書法中楷（注音一）" pitchFamily="49" charset="-120"/>
                <a:ea typeface="書法中楷（注音一）" pitchFamily="49" charset="-120"/>
              </a:rPr>
              <a:t>看看這幾個字的意思</a:t>
            </a:r>
            <a:r>
              <a:rPr lang="en-US" altLang="zh-TW" sz="4400" b="1" dirty="0">
                <a:solidFill>
                  <a:srgbClr val="00B050"/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247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431540" y="260648"/>
            <a:ext cx="8712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請用字典找出不同部首的語詞。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521296" y="1844824"/>
            <a:ext cx="8532948" cy="423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、「摩擦」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</a:p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、「蜻蜓」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、「岩石」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有多音字喔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</a:p>
          <a:p>
            <a:pPr eaLnBrk="1" hangingPunct="1">
              <a:lnSpc>
                <a:spcPts val="8000"/>
              </a:lnSpc>
              <a:spcBef>
                <a:spcPts val="300"/>
              </a:spcBef>
              <a:defRPr/>
            </a:pP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、「游泳」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462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431540" y="49031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找到了嗎</a:t>
            </a:r>
            <a:r>
              <a:rPr lang="en-US" altLang="zh-TW" sz="4800" dirty="0"/>
              <a:t>?</a:t>
            </a:r>
            <a:r>
              <a:rPr lang="zh-TW" altLang="en-US" sz="4800" dirty="0"/>
              <a:t>我們來對對看部首</a:t>
            </a:r>
            <a:r>
              <a:rPr lang="en-US" altLang="zh-TW" sz="4800" dirty="0"/>
              <a:t>: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395536" y="1772816"/>
            <a:ext cx="874846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、「摩擦」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　</a:t>
            </a: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摩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部首「手」，總筆畫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15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擦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部首「手」，總筆畫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17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、「蜻蜓」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蜻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</a:t>
            </a:r>
            <a:r>
              <a:rPr lang="zh-TW" altLang="en-US" sz="5400" dirty="0"/>
              <a:t>虫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14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蜓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</a:t>
            </a:r>
            <a:r>
              <a:rPr lang="zh-TW" altLang="en-US" sz="5400" dirty="0"/>
              <a:t>虫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13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E93F51A-710D-41DA-B529-0AE96F65A19F}"/>
              </a:ext>
            </a:extLst>
          </p:cNvPr>
          <p:cNvSpPr/>
          <p:nvPr/>
        </p:nvSpPr>
        <p:spPr>
          <a:xfrm>
            <a:off x="2339752" y="2204864"/>
            <a:ext cx="504056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587688A-7EB2-4A12-9E22-6BDD415AF5F0}"/>
              </a:ext>
            </a:extLst>
          </p:cNvPr>
          <p:cNvSpPr/>
          <p:nvPr/>
        </p:nvSpPr>
        <p:spPr>
          <a:xfrm>
            <a:off x="2987824" y="1844824"/>
            <a:ext cx="21602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A0794B0-3071-444A-A125-3C90D1E1FDA2}"/>
              </a:ext>
            </a:extLst>
          </p:cNvPr>
          <p:cNvSpPr/>
          <p:nvPr/>
        </p:nvSpPr>
        <p:spPr>
          <a:xfrm>
            <a:off x="2316696" y="4267403"/>
            <a:ext cx="21602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088A9AB-A60A-4037-B300-80DEE31FAE21}"/>
              </a:ext>
            </a:extLst>
          </p:cNvPr>
          <p:cNvSpPr/>
          <p:nvPr/>
        </p:nvSpPr>
        <p:spPr>
          <a:xfrm>
            <a:off x="2987824" y="4200635"/>
            <a:ext cx="21602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486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0D162F-07EA-4EDE-947A-381FAD99EBD7}"/>
              </a:ext>
            </a:extLst>
          </p:cNvPr>
          <p:cNvSpPr/>
          <p:nvPr/>
        </p:nvSpPr>
        <p:spPr>
          <a:xfrm>
            <a:off x="889247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找到了嗎</a:t>
            </a:r>
            <a:r>
              <a:rPr lang="en-US" altLang="zh-TW" sz="4800" dirty="0"/>
              <a:t>?</a:t>
            </a:r>
            <a:r>
              <a:rPr lang="zh-TW" altLang="en-US" sz="4800" dirty="0"/>
              <a:t>我們來對對看</a:t>
            </a:r>
            <a:r>
              <a:rPr lang="en-US" altLang="zh-TW" sz="4800" dirty="0"/>
              <a:t>: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6BEA31-2F36-418C-AE75-03C2EEE44C37}"/>
              </a:ext>
            </a:extLst>
          </p:cNvPr>
          <p:cNvSpPr/>
          <p:nvPr/>
        </p:nvSpPr>
        <p:spPr>
          <a:xfrm>
            <a:off x="503040" y="1412776"/>
            <a:ext cx="86409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、「岩石」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部首不同。</a:t>
            </a:r>
            <a:endParaRPr lang="en-US" altLang="zh-TW" sz="540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岩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部首「山」，總筆畫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部首「石」，總筆畫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、「游泳」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游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部首「水」，總筆畫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泳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部首「水」，總筆畫  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18F49C4-B685-4B48-B250-5ADBA915539D}"/>
              </a:ext>
            </a:extLst>
          </p:cNvPr>
          <p:cNvSpPr/>
          <p:nvPr/>
        </p:nvSpPr>
        <p:spPr>
          <a:xfrm>
            <a:off x="2411760" y="3789040"/>
            <a:ext cx="21602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EF2B741-7533-4F55-B6D0-9396CD33905A}"/>
              </a:ext>
            </a:extLst>
          </p:cNvPr>
          <p:cNvSpPr/>
          <p:nvPr/>
        </p:nvSpPr>
        <p:spPr>
          <a:xfrm>
            <a:off x="2437081" y="1268760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EC9DE7-8AC8-4C00-91C0-875F06EC43A4}"/>
              </a:ext>
            </a:extLst>
          </p:cNvPr>
          <p:cNvSpPr/>
          <p:nvPr/>
        </p:nvSpPr>
        <p:spPr>
          <a:xfrm>
            <a:off x="3095836" y="3820547"/>
            <a:ext cx="21602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640FCD-7231-4B3E-B41E-A7E9FE74575B}"/>
              </a:ext>
            </a:extLst>
          </p:cNvPr>
          <p:cNvSpPr/>
          <p:nvPr/>
        </p:nvSpPr>
        <p:spPr>
          <a:xfrm>
            <a:off x="3161150" y="1449794"/>
            <a:ext cx="576064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235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6" y="2564904"/>
            <a:ext cx="5692128" cy="37711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683568" y="332656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3</a:t>
            </a:r>
            <a:r>
              <a:rPr lang="zh-TW" altLang="en-US" sz="4800" dirty="0"/>
              <a:t>、</a:t>
            </a:r>
            <a:r>
              <a:rPr lang="en-US" altLang="zh-TW" sz="4800" dirty="0"/>
              <a:t>『</a:t>
            </a:r>
            <a:r>
              <a:rPr lang="zh-TW" altLang="en-US" sz="4800" dirty="0"/>
              <a:t>句子說明要清楚</a:t>
            </a:r>
            <a:r>
              <a:rPr lang="en-US" altLang="zh-TW" sz="4800" dirty="0"/>
              <a:t>』</a:t>
            </a:r>
            <a:r>
              <a:rPr lang="zh-TW" altLang="en-US" sz="4800" dirty="0"/>
              <a:t>：</a:t>
            </a:r>
            <a:endParaRPr lang="en-US" altLang="zh-TW" sz="4800" dirty="0"/>
          </a:p>
          <a:p>
            <a:r>
              <a:rPr lang="zh-TW" altLang="en-US" sz="4800" dirty="0"/>
              <a:t>認識「</a:t>
            </a:r>
            <a:r>
              <a:rPr lang="en-US" altLang="zh-TW" sz="4800" dirty="0"/>
              <a:t>…</a:t>
            </a:r>
            <a:r>
              <a:rPr lang="zh-TW" altLang="en-US" sz="4800" dirty="0"/>
              <a:t>要</a:t>
            </a:r>
            <a:r>
              <a:rPr lang="en-US" altLang="zh-TW" sz="4800" dirty="0"/>
              <a:t>…</a:t>
            </a:r>
            <a:r>
              <a:rPr lang="zh-TW" altLang="en-US" sz="4800" dirty="0"/>
              <a:t>才</a:t>
            </a:r>
            <a:r>
              <a:rPr lang="en-US" altLang="zh-TW" sz="4800" dirty="0"/>
              <a:t>…</a:t>
            </a:r>
            <a:r>
              <a:rPr lang="zh-TW" altLang="en-US" sz="4800" dirty="0"/>
              <a:t>」句型。</a:t>
            </a:r>
          </a:p>
        </p:txBody>
      </p:sp>
    </p:spTree>
    <p:extLst>
      <p:ext uri="{BB962C8B-B14F-4D97-AF65-F5344CB8AC3E}">
        <p14:creationId xmlns:p14="http://schemas.microsoft.com/office/powerpoint/2010/main" val="244117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902316"/>
            <a:ext cx="7128792" cy="472298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611560" y="332656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請閱讀三題句型，將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800" dirty="0"/>
              <a:t>要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sz="4800" dirty="0"/>
              <a:t>與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800" dirty="0"/>
              <a:t>才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sz="4800" dirty="0"/>
              <a:t>圈起來。</a:t>
            </a:r>
          </a:p>
        </p:txBody>
      </p:sp>
    </p:spTree>
    <p:extLst>
      <p:ext uri="{BB962C8B-B14F-4D97-AF65-F5344CB8AC3E}">
        <p14:creationId xmlns:p14="http://schemas.microsoft.com/office/powerpoint/2010/main" val="186493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2135017"/>
            <a:ext cx="7128792" cy="472298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611560" y="332656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請閱讀三題句型，將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800" dirty="0"/>
              <a:t>要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sz="4800" dirty="0"/>
              <a:t>與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800" dirty="0"/>
              <a:t>才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sz="4800" dirty="0"/>
              <a:t>圈起來。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3A2DDD74-7388-4272-B759-2BE07FEDBE2E}"/>
              </a:ext>
            </a:extLst>
          </p:cNvPr>
          <p:cNvSpPr/>
          <p:nvPr/>
        </p:nvSpPr>
        <p:spPr>
          <a:xfrm>
            <a:off x="2664329" y="2744146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B8833A5-DFCA-4A26-8AE2-3627DE365628}"/>
              </a:ext>
            </a:extLst>
          </p:cNvPr>
          <p:cNvSpPr/>
          <p:nvPr/>
        </p:nvSpPr>
        <p:spPr>
          <a:xfrm>
            <a:off x="3330370" y="3429000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0DC2D64-30D7-4410-85AA-1D1C9C4E9A3B}"/>
              </a:ext>
            </a:extLst>
          </p:cNvPr>
          <p:cNvSpPr/>
          <p:nvPr/>
        </p:nvSpPr>
        <p:spPr>
          <a:xfrm>
            <a:off x="6498214" y="3470109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C97892C-4D3D-46AD-8196-92EEC6F69B03}"/>
              </a:ext>
            </a:extLst>
          </p:cNvPr>
          <p:cNvSpPr/>
          <p:nvPr/>
        </p:nvSpPr>
        <p:spPr>
          <a:xfrm>
            <a:off x="5796136" y="2780928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4E6CC32-F801-40E1-94CC-4CA578F498CF}"/>
              </a:ext>
            </a:extLst>
          </p:cNvPr>
          <p:cNvSpPr/>
          <p:nvPr/>
        </p:nvSpPr>
        <p:spPr>
          <a:xfrm>
            <a:off x="4968044" y="3454152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1B69A2D-A2B0-4CA9-B01F-2BA02EBBE2F4}"/>
              </a:ext>
            </a:extLst>
          </p:cNvPr>
          <p:cNvSpPr/>
          <p:nvPr/>
        </p:nvSpPr>
        <p:spPr>
          <a:xfrm>
            <a:off x="4220750" y="2744146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F075A94E-0BD4-4A29-832D-021005C1BAAB}"/>
              </a:ext>
            </a:extLst>
          </p:cNvPr>
          <p:cNvSpPr/>
          <p:nvPr/>
        </p:nvSpPr>
        <p:spPr>
          <a:xfrm>
            <a:off x="1466655" y="3852224"/>
            <a:ext cx="504056" cy="3768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F23E920-2A12-495B-A4EA-C948A3852B00}"/>
              </a:ext>
            </a:extLst>
          </p:cNvPr>
          <p:cNvSpPr/>
          <p:nvPr/>
        </p:nvSpPr>
        <p:spPr>
          <a:xfrm>
            <a:off x="1001341" y="4280484"/>
            <a:ext cx="504056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7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611560" y="332656"/>
            <a:ext cx="8712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認識「</a:t>
            </a:r>
            <a:r>
              <a:rPr lang="en-US" altLang="zh-TW" sz="4800" dirty="0"/>
              <a:t>…</a:t>
            </a:r>
            <a:r>
              <a:rPr lang="zh-TW" altLang="en-US" sz="4800" dirty="0"/>
              <a:t>要</a:t>
            </a:r>
            <a:r>
              <a:rPr lang="en-US" altLang="zh-TW" sz="4800" dirty="0"/>
              <a:t>…</a:t>
            </a:r>
            <a:r>
              <a:rPr lang="zh-TW" altLang="en-US" sz="4800" dirty="0"/>
              <a:t>才</a:t>
            </a:r>
            <a:r>
              <a:rPr lang="en-US" altLang="zh-TW" sz="4800" dirty="0"/>
              <a:t>…</a:t>
            </a:r>
            <a:r>
              <a:rPr lang="zh-TW" altLang="en-US" sz="4800" dirty="0"/>
              <a:t>」句型意思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26D330-4ED6-4434-8406-2D0672E75A8F}"/>
              </a:ext>
            </a:extLst>
          </p:cNvPr>
          <p:cNvSpPr/>
          <p:nvPr/>
        </p:nvSpPr>
        <p:spPr>
          <a:xfrm>
            <a:off x="503040" y="1412776"/>
            <a:ext cx="8640960" cy="469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、當我們要先做到某個要求，才能得到想要的結果，可以用「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」來表示。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、我知道要先做「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二）"/>
                <a:ea typeface="書法中楷（注音一）" panose="02010609010101010101" pitchFamily="49" charset="-120"/>
              </a:rPr>
              <a:t>要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」求，「才」有想到的結果。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204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24" y="1033628"/>
            <a:ext cx="6267450" cy="522922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兔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7504" y="4465283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071" y="2232642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1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611560" y="332656"/>
            <a:ext cx="8712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認識「</a:t>
            </a:r>
            <a:r>
              <a:rPr lang="en-US" altLang="zh-TW" sz="4800" dirty="0"/>
              <a:t>…</a:t>
            </a:r>
            <a:r>
              <a:rPr lang="zh-TW" altLang="en-US" sz="4800" dirty="0"/>
              <a:t>要</a:t>
            </a:r>
            <a:r>
              <a:rPr lang="en-US" altLang="zh-TW" sz="4800" dirty="0"/>
              <a:t>…</a:t>
            </a:r>
            <a:r>
              <a:rPr lang="zh-TW" altLang="en-US" sz="4800" dirty="0"/>
              <a:t>才</a:t>
            </a:r>
            <a:r>
              <a:rPr lang="en-US" altLang="zh-TW" sz="4800" dirty="0"/>
              <a:t>…</a:t>
            </a:r>
            <a:r>
              <a:rPr lang="zh-TW" altLang="en-US" sz="4800" dirty="0"/>
              <a:t>」句型意思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26D330-4ED6-4434-8406-2D0672E75A8F}"/>
              </a:ext>
            </a:extLst>
          </p:cNvPr>
          <p:cNvSpPr/>
          <p:nvPr/>
        </p:nvSpPr>
        <p:spPr>
          <a:xfrm>
            <a:off x="503040" y="1412776"/>
            <a:ext cx="8640960" cy="55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、使用「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」造句時要把條件和結果說清楚、寫明白。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、我會把句子說清楚。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、我要知道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誰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誰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做什麼事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可以怎麼樣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</a:t>
            </a:r>
            <a:r>
              <a:rPr lang="en-US" altLang="zh-TW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媽媽要我摺好衣服，才能去看電視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8844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9146AE6-9B2E-425E-9DCA-56BBA36B2350}"/>
              </a:ext>
            </a:extLst>
          </p:cNvPr>
          <p:cNvSpPr/>
          <p:nvPr/>
        </p:nvSpPr>
        <p:spPr>
          <a:xfrm>
            <a:off x="179512" y="332656"/>
            <a:ext cx="914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用「</a:t>
            </a:r>
            <a:r>
              <a:rPr lang="en-US" altLang="zh-TW" sz="4800" dirty="0"/>
              <a:t>…</a:t>
            </a:r>
            <a:r>
              <a:rPr lang="zh-TW" altLang="en-US" sz="4800" dirty="0"/>
              <a:t>要</a:t>
            </a:r>
            <a:r>
              <a:rPr lang="en-US" altLang="zh-TW" sz="4800" dirty="0"/>
              <a:t>…</a:t>
            </a:r>
            <a:r>
              <a:rPr lang="zh-TW" altLang="en-US" sz="4800" dirty="0"/>
              <a:t>才</a:t>
            </a:r>
            <a:r>
              <a:rPr lang="en-US" altLang="zh-TW" sz="4800" dirty="0"/>
              <a:t>…</a:t>
            </a:r>
            <a:r>
              <a:rPr lang="zh-TW" altLang="en-US" sz="4800" dirty="0"/>
              <a:t>」造三個句子。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26D330-4ED6-4434-8406-2D0672E75A8F}"/>
              </a:ext>
            </a:extLst>
          </p:cNvPr>
          <p:cNvSpPr/>
          <p:nvPr/>
        </p:nvSpPr>
        <p:spPr>
          <a:xfrm>
            <a:off x="503040" y="1412776"/>
            <a:ext cx="8640960" cy="481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(2):</a:t>
            </a: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(3):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6000"/>
              </a:lnSpc>
              <a:spcBef>
                <a:spcPts val="30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75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5173000" y="4252904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101909" y="2694681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F5E4CCA-A65D-4065-AFB1-101F675B55ED}"/>
              </a:ext>
            </a:extLst>
          </p:cNvPr>
          <p:cNvSpPr/>
          <p:nvPr/>
        </p:nvSpPr>
        <p:spPr>
          <a:xfrm>
            <a:off x="1109458" y="1097222"/>
            <a:ext cx="914501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500" dirty="0"/>
              <a:t>都寫好了吧</a:t>
            </a:r>
            <a:r>
              <a:rPr lang="en-US" altLang="zh-TW" sz="5500" dirty="0"/>
              <a:t>!</a:t>
            </a:r>
            <a:endParaRPr lang="zh-TW" alt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24" y="1040159"/>
            <a:ext cx="6267450" cy="52387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兔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兔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子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7504" y="4465283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兔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毛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951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白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兔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2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94" y="990227"/>
            <a:ext cx="6267450" cy="523875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搗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藥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吃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藥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457" y="2250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藥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水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中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藥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14" y="1040918"/>
            <a:ext cx="6267450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養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飼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養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770" y="227904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養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育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養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雞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5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55847"/>
            <a:ext cx="6296025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剛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212" y="222430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吳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姐</a:t>
            </a:r>
            <a:endParaRPr lang="en-US" altLang="zh-TW" sz="60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1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97" y="961782"/>
            <a:ext cx="6248400" cy="524827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9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</a:t>
            </a:r>
            <a:endParaRPr lang="en-US" altLang="zh-TW" sz="96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96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endParaRPr lang="en-US" altLang="zh-TW" sz="96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96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了</a:t>
            </a:r>
            <a:endParaRPr lang="en-US" altLang="zh-TW" sz="9600" b="1" dirty="0">
              <a:solidFill>
                <a:srgbClr val="0000FF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承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1951" y="226800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接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傷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32" y="979601"/>
            <a:ext cx="6267450" cy="52197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770" y="1412875"/>
            <a:ext cx="2556000" cy="3672000"/>
          </a:xfrm>
          <a:prstGeom prst="rect">
            <a:avLst/>
          </a:prstGeom>
          <a:ln w="57150">
            <a:solidFill>
              <a:srgbClr val="0066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夜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32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夜</a:t>
            </a:r>
            <a:endParaRPr lang="en-US" altLang="zh-TW" sz="132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688" y="22225"/>
            <a:ext cx="2627312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習寫字教學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951" y="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晚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267" y="2224305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市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792" y="4448610"/>
            <a:ext cx="2628000" cy="226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黑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8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夜</a:t>
            </a:r>
            <a:endParaRPr lang="en-US" altLang="zh-TW" sz="8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73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6471</TotalTime>
  <Words>841</Words>
  <Application>Microsoft Office PowerPoint</Application>
  <PresentationFormat>如螢幕大小 (4:3)</PresentationFormat>
  <Paragraphs>160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文鼎標楷注音破音一</vt:lpstr>
      <vt:lpstr>文鼎標準楷體</vt:lpstr>
      <vt:lpstr>書法中楷（注音一）</vt:lpstr>
      <vt:lpstr>書法中楷（破音二）</vt:lpstr>
      <vt:lpstr>書法中楷（破音三）</vt:lpstr>
      <vt:lpstr>華康標楷W5注音</vt:lpstr>
      <vt:lpstr>微軟正黑體</vt:lpstr>
      <vt:lpstr>新細明體</vt:lpstr>
      <vt:lpstr>Arial</vt:lpstr>
      <vt:lpstr>Calibri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725</cp:revision>
  <dcterms:created xsi:type="dcterms:W3CDTF">2014-04-30T03:23:07Z</dcterms:created>
  <dcterms:modified xsi:type="dcterms:W3CDTF">2021-06-10T15:52:50Z</dcterms:modified>
</cp:coreProperties>
</file>