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theme/theme15.xml" ContentType="application/vnd.openxmlformats-officedocument.theme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7.xml" ContentType="application/vnd.openxmlformats-officedocument.theme+xml"/>
  <Override PartName="/ppt/slideLayouts/slideLayout83.xml" ContentType="application/vnd.openxmlformats-officedocument.presentationml.slideLayout+xml"/>
  <Override PartName="/ppt/theme/theme1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88" r:id="rId4"/>
    <p:sldMasterId id="2147483907" r:id="rId5"/>
    <p:sldMasterId id="2147483877" r:id="rId6"/>
    <p:sldMasterId id="2147483809" r:id="rId7"/>
    <p:sldMasterId id="2147483652" r:id="rId8"/>
    <p:sldMasterId id="2147483653" r:id="rId9"/>
    <p:sldMasterId id="2147483861" r:id="rId10"/>
    <p:sldMasterId id="2147483905" r:id="rId11"/>
    <p:sldMasterId id="2147483897" r:id="rId12"/>
    <p:sldMasterId id="2147483899" r:id="rId13"/>
    <p:sldMasterId id="2147483903" r:id="rId14"/>
    <p:sldMasterId id="2147483901" r:id="rId15"/>
    <p:sldMasterId id="2147483895" r:id="rId16"/>
    <p:sldMasterId id="2147483655" r:id="rId17"/>
    <p:sldMasterId id="2147483887" r:id="rId18"/>
    <p:sldMasterId id="2147483813" r:id="rId19"/>
  </p:sldMasterIdLst>
  <p:notesMasterIdLst>
    <p:notesMasterId r:id="rId62"/>
  </p:notesMasterIdLst>
  <p:sldIdLst>
    <p:sldId id="258" r:id="rId20"/>
    <p:sldId id="587" r:id="rId21"/>
    <p:sldId id="588" r:id="rId22"/>
    <p:sldId id="308" r:id="rId23"/>
    <p:sldId id="590" r:id="rId24"/>
    <p:sldId id="591" r:id="rId25"/>
    <p:sldId id="553" r:id="rId26"/>
    <p:sldId id="554" r:id="rId27"/>
    <p:sldId id="555" r:id="rId28"/>
    <p:sldId id="592" r:id="rId29"/>
    <p:sldId id="593" r:id="rId30"/>
    <p:sldId id="556" r:id="rId31"/>
    <p:sldId id="594" r:id="rId32"/>
    <p:sldId id="595" r:id="rId33"/>
    <p:sldId id="761" r:id="rId34"/>
    <p:sldId id="762" r:id="rId35"/>
    <p:sldId id="763" r:id="rId36"/>
    <p:sldId id="764" r:id="rId37"/>
    <p:sldId id="765" r:id="rId38"/>
    <p:sldId id="557" r:id="rId39"/>
    <p:sldId id="770" r:id="rId40"/>
    <p:sldId id="766" r:id="rId41"/>
    <p:sldId id="767" r:id="rId42"/>
    <p:sldId id="768" r:id="rId43"/>
    <p:sldId id="558" r:id="rId44"/>
    <p:sldId id="771" r:id="rId45"/>
    <p:sldId id="559" r:id="rId46"/>
    <p:sldId id="772" r:id="rId47"/>
    <p:sldId id="773" r:id="rId48"/>
    <p:sldId id="779" r:id="rId49"/>
    <p:sldId id="774" r:id="rId50"/>
    <p:sldId id="780" r:id="rId51"/>
    <p:sldId id="775" r:id="rId52"/>
    <p:sldId id="781" r:id="rId53"/>
    <p:sldId id="776" r:id="rId54"/>
    <p:sldId id="782" r:id="rId55"/>
    <p:sldId id="777" r:id="rId56"/>
    <p:sldId id="783" r:id="rId57"/>
    <p:sldId id="784" r:id="rId58"/>
    <p:sldId id="778" r:id="rId59"/>
    <p:sldId id="598" r:id="rId60"/>
    <p:sldId id="760" r:id="rId6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86"/>
    <a:srgbClr val="A6654C"/>
    <a:srgbClr val="6E4D3A"/>
    <a:srgbClr val="FFFFFF"/>
    <a:srgbClr val="DCD3B1"/>
    <a:srgbClr val="FFDD00"/>
    <a:srgbClr val="F8F8F8"/>
    <a:srgbClr val="6F489E"/>
    <a:srgbClr val="922790"/>
    <a:srgbClr val="FFF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6" autoAdjust="0"/>
    <p:restoredTop sz="93826" autoAdjust="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6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95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600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819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838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873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465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445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5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997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76537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5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slide" Target="../slides/slide1.xml"/><Relationship Id="rId12" Type="http://schemas.openxmlformats.org/officeDocument/2006/relationships/image" Target="../media/image5.png"/><Relationship Id="rId2" Type="http://schemas.openxmlformats.org/officeDocument/2006/relationships/theme" Target="../theme/them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8.emf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1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theme" Target="../theme/theme14.xml"/><Relationship Id="rId16" Type="http://schemas.openxmlformats.org/officeDocument/2006/relationships/image" Target="../media/image8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slide" Target="../slides/slide1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8.emf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theme" Target="../theme/theme15.xml"/><Relationship Id="rId16" Type="http://schemas.openxmlformats.org/officeDocument/2006/relationships/image" Target="../media/image8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openxmlformats.org/officeDocument/2006/relationships/slide" Target="../slides/slide1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heme" Target="../theme/theme1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0.png"/><Relationship Id="rId11" Type="http://schemas.openxmlformats.org/officeDocument/2006/relationships/image" Target="../media/image2.png"/><Relationship Id="rId5" Type="http://schemas.openxmlformats.org/officeDocument/2006/relationships/image" Target="../media/image29.tmp"/><Relationship Id="rId15" Type="http://schemas.openxmlformats.org/officeDocument/2006/relationships/image" Target="../media/image5.png"/><Relationship Id="rId10" Type="http://schemas.openxmlformats.org/officeDocument/2006/relationships/slide" Target="../slides/slide1.xml"/><Relationship Id="rId19" Type="http://schemas.openxmlformats.org/officeDocument/2006/relationships/image" Target="../media/image16.png"/><Relationship Id="rId4" Type="http://schemas.openxmlformats.org/officeDocument/2006/relationships/image" Target="../media/image28.tmp"/><Relationship Id="rId9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17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5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1.png"/><Relationship Id="rId22" Type="http://schemas.microsoft.com/office/2007/relationships/hdphoto" Target="../media/hdphoto1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33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2.png"/><Relationship Id="rId23" Type="http://schemas.openxmlformats.org/officeDocument/2006/relationships/image" Target="../media/image34.png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png"/><Relationship Id="rId22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slide" Target="../slides/slide1.xml"/><Relationship Id="rId12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3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55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9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7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5.png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  <p:sldLayoutId id="214748382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 userDrawn="1"/>
        </p:nvSpPr>
        <p:spPr bwMode="auto">
          <a:xfrm>
            <a:off x="377534" y="1556792"/>
            <a:ext cx="8388932" cy="5112568"/>
          </a:xfrm>
          <a:prstGeom prst="roundRect">
            <a:avLst>
              <a:gd name="adj" fmla="val 5559"/>
            </a:avLst>
          </a:prstGeom>
          <a:noFill/>
          <a:ln w="57150" cap="flat" cmpd="sng" algn="ctr">
            <a:solidFill>
              <a:srgbClr val="6E4D3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2" y="1484784"/>
            <a:ext cx="4086159" cy="5292726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397409"/>
            <a:ext cx="4812507" cy="457165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6" y="2424675"/>
            <a:ext cx="4821596" cy="451712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96" y="797430"/>
            <a:ext cx="1891029" cy="3466366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7" y="1664804"/>
            <a:ext cx="2044186" cy="2598992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EE1D6F9-7D9A-4EBC-8AD4-414F38B8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8" r="21617" b="29392"/>
          <a:stretch/>
        </p:blipFill>
        <p:spPr>
          <a:xfrm>
            <a:off x="-508" y="797153"/>
            <a:ext cx="9144001" cy="60616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6" y="2400884"/>
            <a:ext cx="4359152" cy="445705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45" y="2398553"/>
            <a:ext cx="4643545" cy="446172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04" y="639060"/>
            <a:ext cx="2639573" cy="341071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90" y="2510620"/>
            <a:ext cx="932690" cy="1789180"/>
          </a:xfrm>
          <a:prstGeom prst="rect">
            <a:avLst/>
          </a:prstGeom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畫面剪輯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 userDrawn="1"/>
        </p:nvGrpSpPr>
        <p:grpSpPr>
          <a:xfrm>
            <a:off x="1172410" y="2924944"/>
            <a:ext cx="6799180" cy="3816357"/>
            <a:chOff x="1024447" y="2936417"/>
            <a:chExt cx="6799180" cy="3816357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700" y="4185084"/>
              <a:ext cx="3550927" cy="2368301"/>
            </a:xfrm>
            <a:prstGeom prst="rect">
              <a:avLst/>
            </a:prstGeom>
          </p:spPr>
        </p:pic>
        <p:pic>
          <p:nvPicPr>
            <p:cNvPr id="27" name="圖片 26" descr="畫面剪輯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87" y="2936417"/>
              <a:ext cx="3290717" cy="1895808"/>
            </a:xfrm>
            <a:prstGeom prst="rect">
              <a:avLst/>
            </a:prstGeom>
          </p:spPr>
        </p:pic>
        <p:pic>
          <p:nvPicPr>
            <p:cNvPr id="28" name="圖片 27" descr="畫面剪輯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056" y="2938967"/>
              <a:ext cx="3259013" cy="1892637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47" y="4831604"/>
              <a:ext cx="3297057" cy="1921170"/>
            </a:xfrm>
            <a:prstGeom prst="rect">
              <a:avLst/>
            </a:prstGeom>
          </p:spPr>
        </p:pic>
      </p:grpSp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0" action="ppaction://hlinksldjump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143508" y="2492896"/>
            <a:ext cx="7056784" cy="4356040"/>
            <a:chOff x="143508" y="2492896"/>
            <a:chExt cx="7056784" cy="435604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08" y="2492896"/>
              <a:ext cx="6300700" cy="435604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6" r="879"/>
            <a:stretch/>
          </p:blipFill>
          <p:spPr>
            <a:xfrm>
              <a:off x="4123310" y="2492896"/>
              <a:ext cx="3076982" cy="435604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 userDrawn="1"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 userDrawn="1"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cxnSp>
        <p:nvCxnSpPr>
          <p:cNvPr id="4" name="直線接點 3"/>
          <p:cNvCxnSpPr/>
          <p:nvPr userDrawn="1"/>
        </p:nvCxnSpPr>
        <p:spPr bwMode="auto">
          <a:xfrm flipV="1">
            <a:off x="198000" y="4665588"/>
            <a:ext cx="6973663" cy="14145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接點 7"/>
          <p:cNvCxnSpPr/>
          <p:nvPr userDrawn="1"/>
        </p:nvCxnSpPr>
        <p:spPr bwMode="auto">
          <a:xfrm>
            <a:off x="2539182" y="2600907"/>
            <a:ext cx="0" cy="4158000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/>
          <p:cNvCxnSpPr/>
          <p:nvPr userDrawn="1"/>
        </p:nvCxnSpPr>
        <p:spPr bwMode="auto">
          <a:xfrm>
            <a:off x="4851735" y="2600907"/>
            <a:ext cx="0" cy="4158000"/>
          </a:xfrm>
          <a:prstGeom prst="line">
            <a:avLst/>
          </a:prstGeom>
          <a:noFill/>
          <a:ln w="12700" cap="flat" cmpd="sng" algn="ctr">
            <a:solidFill>
              <a:srgbClr val="F6BD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077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758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0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23554" y="5943273"/>
            <a:ext cx="7290790" cy="887456"/>
            <a:chOff x="495583" y="5324589"/>
            <a:chExt cx="7625784" cy="92823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788" y="5324589"/>
              <a:ext cx="5651579" cy="928232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24"/>
            <a:stretch/>
          </p:blipFill>
          <p:spPr>
            <a:xfrm>
              <a:off x="495583" y="5324589"/>
              <a:ext cx="2276217" cy="928232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84" y="4971242"/>
            <a:ext cx="1171513" cy="17773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 userDrawn="1"/>
        </p:nvGrpSpPr>
        <p:grpSpPr>
          <a:xfrm>
            <a:off x="749350" y="5270480"/>
            <a:ext cx="8292608" cy="1415079"/>
            <a:chOff x="791580" y="5246175"/>
            <a:chExt cx="8184596" cy="1396647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0" y="3284984"/>
            <a:ext cx="9144000" cy="2988332"/>
            <a:chOff x="0" y="3450257"/>
            <a:chExt cx="9144000" cy="298833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26"/>
            <a:stretch/>
          </p:blipFill>
          <p:spPr>
            <a:xfrm>
              <a:off x="0" y="3450257"/>
              <a:ext cx="9144000" cy="1346895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1" b="4247"/>
            <a:stretch/>
          </p:blipFill>
          <p:spPr>
            <a:xfrm>
              <a:off x="0" y="5354464"/>
              <a:ext cx="9144000" cy="108412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25" b="21926"/>
            <a:stretch/>
          </p:blipFill>
          <p:spPr>
            <a:xfrm>
              <a:off x="0" y="4723716"/>
              <a:ext cx="9144000" cy="649500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432000"/>
            <a:ext cx="360040" cy="155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wrCeCXHwYQ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4rZ1yw-sbc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6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6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12" Type="http://schemas.openxmlformats.org/officeDocument/2006/relationships/image" Target="../media/image8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4.png"/><Relationship Id="rId11" Type="http://schemas.openxmlformats.org/officeDocument/2006/relationships/image" Target="../media/image830.png"/><Relationship Id="rId5" Type="http://schemas.openxmlformats.org/officeDocument/2006/relationships/image" Target="../media/image53.png"/><Relationship Id="rId10" Type="http://schemas.microsoft.com/office/2007/relationships/hdphoto" Target="../media/hdphoto6.wdp"/><Relationship Id="rId4" Type="http://schemas.openxmlformats.org/officeDocument/2006/relationships/image" Target="../media/image83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12" Type="http://schemas.openxmlformats.org/officeDocument/2006/relationships/image" Target="../media/image8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11" Type="http://schemas.openxmlformats.org/officeDocument/2006/relationships/image" Target="../media/image830.png"/><Relationship Id="rId5" Type="http://schemas.openxmlformats.org/officeDocument/2006/relationships/image" Target="../media/image53.png"/><Relationship Id="rId10" Type="http://schemas.microsoft.com/office/2007/relationships/hdphoto" Target="../media/hdphoto6.wdp"/><Relationship Id="rId4" Type="http://schemas.openxmlformats.org/officeDocument/2006/relationships/image" Target="../media/image60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92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12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70.png"/><Relationship Id="rId11" Type="http://schemas.openxmlformats.org/officeDocument/2006/relationships/image" Target="../media/image900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microsoft.com/office/2007/relationships/hdphoto" Target="../media/hdphoto6.wdp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92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12" Type="http://schemas.openxmlformats.org/officeDocument/2006/relationships/image" Target="../media/image9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70.png"/><Relationship Id="rId11" Type="http://schemas.openxmlformats.org/officeDocument/2006/relationships/image" Target="../media/image900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microsoft.com/office/2007/relationships/hdphoto" Target="../media/hdphoto6.wdp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o-XSvUmZjc" TargetMode="Externa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Q9bZYDGy5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6.png"/><Relationship Id="rId5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0FDONojhmY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51"/>
          <a:stretch/>
        </p:blipFill>
        <p:spPr>
          <a:xfrm>
            <a:off x="2101315" y="404664"/>
            <a:ext cx="4774941" cy="1277359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874312" y="2545113"/>
            <a:ext cx="7586120" cy="1150276"/>
            <a:chOff x="790885" y="2638853"/>
            <a:chExt cx="7586120" cy="1150276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CE876E70-8E04-4A6C-985B-2490DD5B9DBB}"/>
                </a:ext>
              </a:extLst>
            </p:cNvPr>
            <p:cNvGrpSpPr/>
            <p:nvPr/>
          </p:nvGrpSpPr>
          <p:grpSpPr>
            <a:xfrm>
              <a:off x="790885" y="2672334"/>
              <a:ext cx="7481141" cy="922570"/>
              <a:chOff x="1655676" y="4219474"/>
              <a:chExt cx="6570265" cy="810242"/>
            </a:xfrm>
          </p:grpSpPr>
          <p:pic>
            <p:nvPicPr>
              <p:cNvPr id="41" name="圖片 40">
                <a:extLst>
                  <a:ext uri="{FF2B5EF4-FFF2-40B4-BE49-F238E27FC236}">
                    <a16:creationId xmlns:a16="http://schemas.microsoft.com/office/drawing/2014/main" id="{87B81338-3A8A-42C1-8308-34BF6E4C1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0"/>
              <a:stretch/>
            </p:blipFill>
            <p:spPr>
              <a:xfrm>
                <a:off x="1655676" y="4219474"/>
                <a:ext cx="3024336" cy="810242"/>
              </a:xfrm>
              <a:prstGeom prst="rect">
                <a:avLst/>
              </a:prstGeom>
            </p:spPr>
          </p:pic>
          <p:pic>
            <p:nvPicPr>
              <p:cNvPr id="42" name="圖片 41">
                <a:extLst>
                  <a:ext uri="{FF2B5EF4-FFF2-40B4-BE49-F238E27FC236}">
                    <a16:creationId xmlns:a16="http://schemas.microsoft.com/office/drawing/2014/main" id="{DF6E9489-BF3F-4819-893B-52FF5CB65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-1"/>
              <a:stretch/>
            </p:blipFill>
            <p:spPr>
              <a:xfrm>
                <a:off x="5908219" y="4219474"/>
                <a:ext cx="2317722" cy="810242"/>
              </a:xfrm>
              <a:prstGeom prst="rect">
                <a:avLst/>
              </a:prstGeom>
            </p:spPr>
          </p:pic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id="{DF6E9489-BF3F-4819-893B-52FF5CB65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30790"/>
              <a:stretch/>
            </p:blipFill>
            <p:spPr>
              <a:xfrm>
                <a:off x="4661610" y="4219474"/>
                <a:ext cx="1295224" cy="810242"/>
              </a:xfrm>
              <a:prstGeom prst="rect">
                <a:avLst/>
              </a:prstGeom>
            </p:spPr>
          </p:pic>
        </p:grp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32B60F79-8150-4979-9CA7-C7265C2A0676}"/>
                </a:ext>
              </a:extLst>
            </p:cNvPr>
            <p:cNvSpPr txBox="1"/>
            <p:nvPr/>
          </p:nvSpPr>
          <p:spPr>
            <a:xfrm>
              <a:off x="839005" y="2893325"/>
              <a:ext cx="995074" cy="59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10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C319A96D-7466-4128-9C54-9EA85258C325}"/>
                </a:ext>
              </a:extLst>
            </p:cNvPr>
            <p:cNvSpPr txBox="1"/>
            <p:nvPr/>
          </p:nvSpPr>
          <p:spPr>
            <a:xfrm>
              <a:off x="1631093" y="2841162"/>
              <a:ext cx="6745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二分之一</a:t>
              </a:r>
              <a:r>
                <a:rPr lang="zh-TW" altLang="en-US" sz="3600" dirty="0">
                  <a:latin typeface="書法中楷（破音三）" panose="02010609010101010101" pitchFamily="49" charset="-120"/>
                  <a:ea typeface="書法中楷（破音三）" panose="02010609010101010101" pitchFamily="49" charset="-120"/>
                </a:rPr>
                <a:t>和</a:t>
              </a: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四分之一</a:t>
              </a:r>
            </a:p>
          </p:txBody>
        </p:sp>
        <p:sp>
          <p:nvSpPr>
            <p:cNvPr id="40" name="矩形 39">
              <a:hlinkClick r:id="rId6" action="ppaction://hlinksldjump"/>
              <a:extLst>
                <a:ext uri="{FF2B5EF4-FFF2-40B4-BE49-F238E27FC236}">
                  <a16:creationId xmlns:a16="http://schemas.microsoft.com/office/drawing/2014/main" id="{2DCB0C46-D105-475B-9BDF-52573428B56C}"/>
                </a:ext>
              </a:extLst>
            </p:cNvPr>
            <p:cNvSpPr/>
            <p:nvPr/>
          </p:nvSpPr>
          <p:spPr bwMode="auto">
            <a:xfrm>
              <a:off x="821349" y="2638853"/>
              <a:ext cx="7555656" cy="11502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D18ACD1-B13C-432E-ADA0-AA6D0FC7B0AE}"/>
              </a:ext>
            </a:extLst>
          </p:cNvPr>
          <p:cNvSpPr/>
          <p:nvPr/>
        </p:nvSpPr>
        <p:spPr>
          <a:xfrm>
            <a:off x="845586" y="2705725"/>
            <a:ext cx="74528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說說看，將紙張</a:t>
            </a:r>
            <a:r>
              <a:rPr lang="zh-TW" altLang="en-US" sz="4400" b="1" u="sng" dirty="0"/>
              <a:t>等分</a:t>
            </a:r>
            <a:r>
              <a:rPr lang="zh-TW" altLang="en-US" sz="4400" dirty="0"/>
              <a:t>成四份，這四份有沒有一樣大呢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4453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D18ACD1-B13C-432E-ADA0-AA6D0FC7B0AE}"/>
              </a:ext>
            </a:extLst>
          </p:cNvPr>
          <p:cNvSpPr/>
          <p:nvPr/>
        </p:nvSpPr>
        <p:spPr>
          <a:xfrm>
            <a:off x="845586" y="2705725"/>
            <a:ext cx="74528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很棒喔</a:t>
            </a:r>
            <a:r>
              <a:rPr lang="en-US" altLang="zh-TW" sz="4400" dirty="0"/>
              <a:t>!</a:t>
            </a:r>
          </a:p>
          <a:p>
            <a:endParaRPr lang="en-US" altLang="zh-TW" sz="4400" dirty="0"/>
          </a:p>
          <a:p>
            <a:r>
              <a:rPr lang="zh-TW" altLang="en-US" sz="4400" dirty="0"/>
              <a:t>將紙張</a:t>
            </a:r>
            <a:r>
              <a:rPr lang="zh-TW" altLang="en-US" sz="4400" b="1" u="sng" dirty="0"/>
              <a:t>等分</a:t>
            </a:r>
            <a:r>
              <a:rPr lang="zh-TW" altLang="en-US" sz="4400" dirty="0"/>
              <a:t>成四份這是四份一樣大。</a:t>
            </a:r>
          </a:p>
        </p:txBody>
      </p:sp>
    </p:spTree>
    <p:extLst>
      <p:ext uri="{BB962C8B-B14F-4D97-AF65-F5344CB8AC3E}">
        <p14:creationId xmlns:p14="http://schemas.microsoft.com/office/powerpoint/2010/main" val="401931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方形的紙等分成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將其中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份塗上藍色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藍色的部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23529" y="3507363"/>
                <a:ext cx="7308812" cy="2636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張紙等分成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其中的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份是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四分之一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張紙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記作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3507363"/>
                <a:ext cx="7308812" cy="2636684"/>
              </a:xfrm>
              <a:prstGeom prst="rect">
                <a:avLst/>
              </a:prstGeom>
              <a:blipFill rotWithShape="0">
                <a:blip r:embed="rId2"/>
                <a:stretch>
                  <a:fillRect l="-2502" t="-4619" b="-32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490097" y="2383808"/>
                <a:ext cx="1654469" cy="10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097" y="2383808"/>
                <a:ext cx="1654469" cy="1072666"/>
              </a:xfrm>
              <a:prstGeom prst="rect">
                <a:avLst/>
              </a:prstGeom>
              <a:blipFill rotWithShape="0">
                <a:blip r:embed="rId3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88" y="3933056"/>
            <a:ext cx="3551898" cy="1896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416317" y="4394076"/>
                <a:ext cx="828092" cy="974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17" y="4394076"/>
                <a:ext cx="828092" cy="9746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2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755576" y="3869863"/>
                <a:ext cx="8642557" cy="2007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張紙等分成</a:t>
                </a:r>
                <a:r>
                  <a:rPr lang="en-US" altLang="zh-TW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其中的</a:t>
                </a:r>
                <a:r>
                  <a:rPr lang="en-US" altLang="zh-TW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份是</a:t>
                </a:r>
                <a:r>
                  <a:rPr lang="zh-TW" altLang="en-US" sz="48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四分之一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張紙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記作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</a:t>
                </a:r>
                <a:r>
                  <a:rPr lang="zh-TW" altLang="en-US" sz="4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69863"/>
                <a:ext cx="8642557" cy="2007409"/>
              </a:xfrm>
              <a:prstGeom prst="rect">
                <a:avLst/>
              </a:prstGeom>
              <a:blipFill>
                <a:blip r:embed="rId2"/>
                <a:stretch>
                  <a:fillRect l="-3244" t="-7295" r="-494" b="-72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610C46F8-3D64-4E63-88A1-51BFE1454BA8}"/>
              </a:ext>
            </a:extLst>
          </p:cNvPr>
          <p:cNvSpPr/>
          <p:nvPr/>
        </p:nvSpPr>
        <p:spPr>
          <a:xfrm>
            <a:off x="1055653" y="1700403"/>
            <a:ext cx="70326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/>
              <a:t>請圈起來，並請讀</a:t>
            </a:r>
            <a:r>
              <a:rPr lang="en-US" altLang="zh-TW" sz="5400" b="1" dirty="0"/>
              <a:t>5</a:t>
            </a:r>
            <a:r>
              <a:rPr lang="zh-TW" altLang="en-US" sz="5400" b="1" dirty="0"/>
              <a:t>遍</a:t>
            </a:r>
            <a:r>
              <a:rPr lang="en-US" altLang="zh-TW" sz="5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02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>
          <a:xfrm>
            <a:off x="7956643" y="2640777"/>
            <a:ext cx="1271828" cy="201199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13008" y="2867603"/>
            <a:ext cx="7453639" cy="1558343"/>
            <a:chOff x="755576" y="4093291"/>
            <a:chExt cx="7088118" cy="148192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/>
            <a:stretch/>
          </p:blipFill>
          <p:spPr>
            <a:xfrm>
              <a:off x="2915816" y="4093291"/>
              <a:ext cx="4927878" cy="148192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9"/>
            <a:stretch/>
          </p:blipFill>
          <p:spPr>
            <a:xfrm>
              <a:off x="755576" y="4093291"/>
              <a:ext cx="2340260" cy="1481923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467705" y="2957066"/>
            <a:ext cx="7092789" cy="1210338"/>
            <a:chOff x="791580" y="5246175"/>
            <a:chExt cx="8184596" cy="139664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55576" y="2957066"/>
                <a:ext cx="6555524" cy="12687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</a:t>
                </a:r>
                <a:r>
                  <a:rPr lang="zh-TW" alt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四分之一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957066"/>
                <a:ext cx="6555524" cy="1268745"/>
              </a:xfrm>
              <a:prstGeom prst="rect">
                <a:avLst/>
              </a:prstGeom>
              <a:blipFill>
                <a:blip r:embed="rId6"/>
                <a:stretch>
                  <a:fillRect b="-1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54900F07-BB93-4F84-973C-0AF5249F917E}"/>
              </a:ext>
            </a:extLst>
          </p:cNvPr>
          <p:cNvSpPr/>
          <p:nvPr/>
        </p:nvSpPr>
        <p:spPr>
          <a:xfrm>
            <a:off x="1198144" y="1704593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/>
              <a:t>請讀</a:t>
            </a:r>
            <a:r>
              <a:rPr lang="en-US" altLang="zh-TW" sz="4800" b="1" dirty="0"/>
              <a:t>5</a:t>
            </a:r>
            <a:r>
              <a:rPr lang="zh-TW" altLang="en-US" sz="4800" b="1" dirty="0"/>
              <a:t>遍</a:t>
            </a:r>
            <a:r>
              <a:rPr lang="en-US" altLang="zh-TW" sz="4800" b="1" dirty="0"/>
              <a:t>:</a:t>
            </a:r>
          </a:p>
          <a:p>
            <a:endParaRPr lang="zh-TW" altLang="en-US" sz="48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3AFF086-D59C-4707-81F9-925AA71FCCBB}"/>
              </a:ext>
            </a:extLst>
          </p:cNvPr>
          <p:cNvSpPr/>
          <p:nvPr/>
        </p:nvSpPr>
        <p:spPr bwMode="auto">
          <a:xfrm>
            <a:off x="1103035" y="2654379"/>
            <a:ext cx="5822128" cy="201199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22FF310-B5D8-428A-B3B1-83B379486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331" y="4949647"/>
                <a:ext cx="8028892" cy="16885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4000" dirty="0"/>
                        <m:t>將紙張</m:t>
                      </m:r>
                      <m:r>
                        <m:rPr>
                          <m:nor/>
                        </m:rPr>
                        <a:rPr lang="zh-TW" altLang="en-US" sz="4000" b="1" u="sng" dirty="0"/>
                        <m:t>等分</m:t>
                      </m:r>
                      <m:r>
                        <m:rPr>
                          <m:nor/>
                        </m:rPr>
                        <a:rPr lang="zh-TW" altLang="en-US" sz="4000" dirty="0"/>
                        <m:t>成四份這是四份一樣大</m:t>
                      </m:r>
                      <m:r>
                        <a:rPr lang="zh-TW" altLang="en-US" sz="4000" i="1" dirty="0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TW" sz="4000" i="1" dirty="0">
                  <a:latin typeface="Cambria Math" panose="02040503050406030204" pitchFamily="18" charset="0"/>
                </a:endParaRPr>
              </a:p>
              <a:p>
                <a:r>
                  <a:rPr lang="zh-TW" altLang="en-US" sz="4000" dirty="0"/>
                  <a:t>其中一份就是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00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zh-TW" altLang="en-US" sz="4000" dirty="0"/>
                      <m:t>。</m:t>
                    </m:r>
                  </m:oMath>
                </a14:m>
                <a:endParaRPr lang="zh-TW" altLang="en-US" sz="4000" dirty="0"/>
              </a:p>
            </p:txBody>
          </p:sp>
        </mc:Choice>
        <mc:Fallback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22FF310-B5D8-428A-B3B1-83B379486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31" y="4949647"/>
                <a:ext cx="8028892" cy="1688539"/>
              </a:xfrm>
              <a:prstGeom prst="rect">
                <a:avLst/>
              </a:prstGeom>
              <a:blipFill>
                <a:blip r:embed="rId7"/>
                <a:stretch>
                  <a:fillRect l="-2578" b="-573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11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BBE964-5A57-416C-BAAE-8AC2FEEB66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1398141"/>
            <a:ext cx="8604956" cy="5279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3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BBE964-5A57-416C-BAAE-8AC2FEEB66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1398141"/>
            <a:ext cx="8604956" cy="5279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FF706EE0-F1E2-4857-9571-1630AFE7D234}"/>
              </a:ext>
            </a:extLst>
          </p:cNvPr>
          <p:cNvSpPr/>
          <p:nvPr/>
        </p:nvSpPr>
        <p:spPr bwMode="auto">
          <a:xfrm>
            <a:off x="4572000" y="5985284"/>
            <a:ext cx="324036" cy="3240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9F690F29-2BFE-44E0-9772-8C46AC09D2E2}"/>
              </a:ext>
            </a:extLst>
          </p:cNvPr>
          <p:cNvSpPr/>
          <p:nvPr/>
        </p:nvSpPr>
        <p:spPr bwMode="auto">
          <a:xfrm>
            <a:off x="6323003" y="5975666"/>
            <a:ext cx="324036" cy="3240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3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467705" y="3109041"/>
            <a:ext cx="9072847" cy="199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、觀看課文引</a:t>
            </a:r>
            <a:r>
              <a:rPr lang="zh-TW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導影片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https://youtu.be/1wrCeCXHwYQ</a:t>
            </a:r>
            <a:endParaRPr lang="en-US" altLang="zh-TW" sz="4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CEC512-D114-4E16-A40B-7792D192AE58}"/>
              </a:ext>
            </a:extLst>
          </p:cNvPr>
          <p:cNvSpPr/>
          <p:nvPr/>
        </p:nvSpPr>
        <p:spPr>
          <a:xfrm>
            <a:off x="470646" y="1658920"/>
            <a:ext cx="768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(</a:t>
            </a:r>
            <a:r>
              <a:rPr lang="zh-TW" altLang="en-US" sz="4000" dirty="0"/>
              <a:t>二</a:t>
            </a:r>
            <a:r>
              <a:rPr lang="en-US" altLang="zh-TW" sz="4000" dirty="0"/>
              <a:t>)</a:t>
            </a:r>
            <a:r>
              <a:rPr lang="zh-TW" altLang="en-US" sz="4000" dirty="0"/>
              <a:t>、</a:t>
            </a:r>
            <a:r>
              <a:rPr lang="en-US" altLang="zh-TW" sz="4000" dirty="0"/>
              <a:t>134</a:t>
            </a:r>
            <a:r>
              <a:rPr lang="zh-TW" altLang="en-US" sz="4000" dirty="0"/>
              <a:t>頁引導影片及解題影片</a:t>
            </a:r>
            <a:r>
              <a:rPr lang="en-US" altLang="zh-TW" sz="4000" dirty="0"/>
              <a:t>: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9454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1529742" y="2668461"/>
            <a:ext cx="9072847" cy="391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2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、觀看解題影片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3"/>
              </a:rPr>
              <a:t>https://youtu.be/Y4rZ1yw-sbc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087724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43095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385131" y="3103235"/>
            <a:ext cx="9072847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觀看影片後，仔細閱讀課文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134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頁。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0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3F687C8-7FC6-45EA-BB61-8C2BB060406F}"/>
              </a:ext>
            </a:extLst>
          </p:cNvPr>
          <p:cNvSpPr/>
          <p:nvPr/>
        </p:nvSpPr>
        <p:spPr>
          <a:xfrm>
            <a:off x="287524" y="2234321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/>
              <a:t>『</a:t>
            </a:r>
            <a:r>
              <a:rPr lang="zh-TW" altLang="en-US" sz="4800" b="1" dirty="0"/>
              <a:t>等分</a:t>
            </a:r>
            <a:r>
              <a:rPr lang="en-US" altLang="zh-TW" sz="4800" b="1" dirty="0"/>
              <a:t>』:</a:t>
            </a:r>
            <a:br>
              <a:rPr lang="en-US" altLang="zh-TW" sz="4800" b="1" dirty="0"/>
            </a:br>
            <a:r>
              <a:rPr lang="zh-TW" altLang="en-US" sz="4800" dirty="0"/>
              <a:t>就是要分的公平，疊起來每一份都一樣大，也就是每一份一樣多，這種分法就叫做</a:t>
            </a:r>
            <a:r>
              <a:rPr lang="en-US" altLang="zh-TW" sz="4800" dirty="0"/>
              <a:t>『</a:t>
            </a:r>
            <a:r>
              <a:rPr lang="zh-TW" altLang="en-US" sz="4800" dirty="0"/>
              <a:t>等分</a:t>
            </a:r>
            <a:r>
              <a:rPr lang="en-US" altLang="zh-TW" sz="4800" dirty="0"/>
              <a:t>』</a:t>
            </a:r>
            <a:r>
              <a:rPr lang="zh-TW" altLang="en-US" sz="4800" dirty="0"/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0E53BC-4F29-4C6E-A0C7-E8D1340C626A}"/>
              </a:ext>
            </a:extLst>
          </p:cNvPr>
          <p:cNvSpPr/>
          <p:nvPr/>
        </p:nvSpPr>
        <p:spPr>
          <a:xfrm>
            <a:off x="3347864" y="836712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複習</a:t>
            </a:r>
            <a:endParaRPr lang="en-US" altLang="zh-TW" sz="54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12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1635585" y="4490927"/>
            <a:ext cx="6218494" cy="1685899"/>
            <a:chOff x="1439651" y="4478398"/>
            <a:chExt cx="6218494" cy="1685899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2"/>
            <a:stretch/>
          </p:blipFill>
          <p:spPr>
            <a:xfrm>
              <a:off x="1439651" y="4478398"/>
              <a:ext cx="4680521" cy="1685899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48"/>
            <a:stretch/>
          </p:blipFill>
          <p:spPr>
            <a:xfrm>
              <a:off x="5745188" y="4478398"/>
              <a:ext cx="1912957" cy="1685899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" y="4249179"/>
            <a:ext cx="1290786" cy="22761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72" y="2409457"/>
            <a:ext cx="2310739" cy="2201252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個喜餅等分成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2664" y="2685783"/>
            <a:ext cx="428865" cy="475204"/>
            <a:chOff x="235590" y="3126914"/>
            <a:chExt cx="428865" cy="47520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9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9521" y="2541767"/>
            <a:ext cx="60126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吃了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是吃了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喜餅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1" y="2890626"/>
            <a:ext cx="1135200" cy="870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923619" y="4655264"/>
                <a:ext cx="7076874" cy="1369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32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個喜餅等分成</a:t>
                </a:r>
                <a:r>
                  <a:rPr lang="en-US" altLang="zh-TW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其中的</a:t>
                </a:r>
                <a:r>
                  <a:rPr lang="en-US" altLang="zh-TW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9" y="4655264"/>
                <a:ext cx="7076874" cy="1369093"/>
              </a:xfrm>
              <a:prstGeom prst="rect">
                <a:avLst/>
              </a:prstGeom>
              <a:blipFill rotWithShape="0">
                <a:blip r:embed="rId8"/>
                <a:stretch>
                  <a:fillRect l="-2241" t="-8036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6618324" y="3760755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7E3F98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美美吃的</a:t>
            </a:r>
          </a:p>
        </p:txBody>
      </p:sp>
      <p:sp>
        <p:nvSpPr>
          <p:cNvPr id="27" name="圓角矩形 26"/>
          <p:cNvSpPr/>
          <p:nvPr/>
        </p:nvSpPr>
        <p:spPr bwMode="auto">
          <a:xfrm>
            <a:off x="6676262" y="3823438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7E3F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79F75D-B720-4954-947C-764D9C65356D}"/>
              </a:ext>
            </a:extLst>
          </p:cNvPr>
          <p:cNvSpPr/>
          <p:nvPr/>
        </p:nvSpPr>
        <p:spPr>
          <a:xfrm>
            <a:off x="6566997" y="1680395"/>
            <a:ext cx="421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這就是一份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0C1C513-9313-4207-87D5-FFB55833ECA2}"/>
              </a:ext>
            </a:extLst>
          </p:cNvPr>
          <p:cNvCxnSpPr>
            <a:cxnSpLocks/>
          </p:cNvCxnSpPr>
          <p:nvPr/>
        </p:nvCxnSpPr>
        <p:spPr bwMode="auto">
          <a:xfrm flipH="1">
            <a:off x="6444209" y="2291963"/>
            <a:ext cx="1005670" cy="679785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5840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1326574" y="4342722"/>
            <a:ext cx="6724396" cy="2474818"/>
            <a:chOff x="1439651" y="4478398"/>
            <a:chExt cx="6218494" cy="1685899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2"/>
            <a:stretch/>
          </p:blipFill>
          <p:spPr>
            <a:xfrm>
              <a:off x="1439651" y="4478398"/>
              <a:ext cx="4680521" cy="1685899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48"/>
            <a:stretch/>
          </p:blipFill>
          <p:spPr>
            <a:xfrm>
              <a:off x="5745188" y="4478398"/>
              <a:ext cx="1912957" cy="1685899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" y="4249179"/>
            <a:ext cx="1290786" cy="22761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72" y="2409457"/>
            <a:ext cx="2310739" cy="2201252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2664" y="2685783"/>
            <a:ext cx="428865" cy="475204"/>
            <a:chOff x="235590" y="3126914"/>
            <a:chExt cx="428865" cy="47520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9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34376" y="1947682"/>
            <a:ext cx="60126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吃了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是吃了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喜餅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1" y="2890626"/>
            <a:ext cx="1135200" cy="8701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1923619" y="4655264"/>
                <a:ext cx="7076874" cy="186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32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答案</a:t>
                </a:r>
                <a:r>
                  <a:rPr lang="en-US" altLang="zh-TW" sz="32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zh-TW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       </a:t>
                </a:r>
                <a:r>
                  <a:rPr lang="zh-TW" altLang="en-US" sz="32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美美</a:t>
                </a:r>
                <a:r>
                  <a:rPr lang="zh-TW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吃了其中一份</a:t>
                </a:r>
                <a:r>
                  <a:rPr lang="zh-TW" altLang="en-US" sz="32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所以</a:t>
                </a:r>
                <a:endParaRPr lang="en-US" altLang="zh-TW" sz="3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       是吃了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32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9" y="4655264"/>
                <a:ext cx="7076874" cy="1861535"/>
              </a:xfrm>
              <a:prstGeom prst="rect">
                <a:avLst/>
              </a:prstGeom>
              <a:blipFill>
                <a:blip r:embed="rId8"/>
                <a:stretch>
                  <a:fillRect l="-2241" t="-4590" b="-42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6618324" y="3760755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7E3F98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美美吃的</a:t>
            </a:r>
          </a:p>
        </p:txBody>
      </p:sp>
      <p:sp>
        <p:nvSpPr>
          <p:cNvPr id="27" name="圓角矩形 26"/>
          <p:cNvSpPr/>
          <p:nvPr/>
        </p:nvSpPr>
        <p:spPr bwMode="auto">
          <a:xfrm>
            <a:off x="6676262" y="3823438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7E3F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79F75D-B720-4954-947C-764D9C65356D}"/>
              </a:ext>
            </a:extLst>
          </p:cNvPr>
          <p:cNvSpPr/>
          <p:nvPr/>
        </p:nvSpPr>
        <p:spPr>
          <a:xfrm>
            <a:off x="6566997" y="1680395"/>
            <a:ext cx="421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這就是一份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0C1C513-9313-4207-87D5-FFB55833ECA2}"/>
              </a:ext>
            </a:extLst>
          </p:cNvPr>
          <p:cNvCxnSpPr>
            <a:cxnSpLocks/>
          </p:cNvCxnSpPr>
          <p:nvPr/>
        </p:nvCxnSpPr>
        <p:spPr bwMode="auto">
          <a:xfrm flipH="1">
            <a:off x="6444209" y="2291963"/>
            <a:ext cx="1005670" cy="679785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170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/>
              <p:nvPr/>
            </p:nvSpPr>
            <p:spPr>
              <a:xfrm>
                <a:off x="485800" y="2708920"/>
                <a:ext cx="8172400" cy="217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r>
                  <a:rPr lang="zh-TW" altLang="zh-TW" sz="4400" kern="1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想一想，</a:t>
                </a:r>
                <a14:m>
                  <m:oMath xmlns:m="http://schemas.openxmlformats.org/officeDocument/2006/math">
                    <m:r>
                      <a:rPr lang="en-US" altLang="zh-TW" sz="4400" kern="100">
                        <a:effectLst/>
                        <a:latin typeface="Cambria Math" panose="02040503050406030204" pitchFamily="18" charset="0"/>
                        <a:ea typeface="書法中楷（注音一）" panose="02010609010101010101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zh-TW" altLang="zh-TW" sz="4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effectLst/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b="0" i="0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的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4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』、『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』代表</a:t>
                </a:r>
                <a:endParaRPr lang="en-US" altLang="zh-TW" sz="4400" kern="100" dirty="0"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endParaRPr lang="en-US" altLang="zh-TW" sz="4400" kern="100" dirty="0"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什麼意思呢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?</a:t>
                </a:r>
                <a:endParaRPr lang="zh-TW" altLang="zh-TW" sz="44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00" y="2708920"/>
                <a:ext cx="8172400" cy="2176750"/>
              </a:xfrm>
              <a:prstGeom prst="rect">
                <a:avLst/>
              </a:prstGeom>
              <a:blipFill>
                <a:blip r:embed="rId2"/>
                <a:stretch>
                  <a:fillRect l="-3060" t="-8964" r="-1493" b="-12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70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0BAE4B-C775-43B5-8FA6-3004CF95820E}"/>
              </a:ext>
            </a:extLst>
          </p:cNvPr>
          <p:cNvSpPr/>
          <p:nvPr/>
        </p:nvSpPr>
        <p:spPr>
          <a:xfrm>
            <a:off x="2591780" y="2654642"/>
            <a:ext cx="8172400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想到了嗎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  <a:endParaRPr lang="zh-TW" altLang="zh-TW" sz="4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/>
              <p:nvPr/>
            </p:nvSpPr>
            <p:spPr>
              <a:xfrm>
                <a:off x="984278" y="2708045"/>
                <a:ext cx="8172400" cy="2882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endParaRPr lang="en-US" altLang="zh-TW" sz="44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4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effectLst/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b="0" i="0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的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4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</a:t>
                </a: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表示一</a:t>
                </a:r>
                <a:r>
                  <a:rPr lang="zh-TW" altLang="en-US" sz="4400" kern="100" dirty="0"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個喜餅被等分</a:t>
                </a:r>
                <a:endParaRPr lang="en-US" altLang="zh-TW" sz="4400" kern="100" dirty="0"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endParaRPr lang="en-US" altLang="zh-TW" sz="4400" kern="100" dirty="0"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成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4</a:t>
                </a: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份</a:t>
                </a:r>
                <a:r>
                  <a:rPr lang="en-US" altLang="zh-TW" sz="44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;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』表</a:t>
                </a: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示其中的一份。</a:t>
                </a:r>
                <a:endParaRPr lang="zh-TW" altLang="zh-TW" sz="44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78" y="2708045"/>
                <a:ext cx="8172400" cy="2882071"/>
              </a:xfrm>
              <a:prstGeom prst="rect">
                <a:avLst/>
              </a:prstGeom>
              <a:blipFill>
                <a:blip r:embed="rId2"/>
                <a:stretch>
                  <a:fillRect l="-2983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22022DA8-2241-4206-B2C5-109F0F6C1AEE}"/>
              </a:ext>
            </a:extLst>
          </p:cNvPr>
          <p:cNvSpPr/>
          <p:nvPr/>
        </p:nvSpPr>
        <p:spPr>
          <a:xfrm>
            <a:off x="2951820" y="1808820"/>
            <a:ext cx="8172400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答對了</a:t>
            </a:r>
            <a:endParaRPr lang="zh-TW" altLang="zh-TW" sz="4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42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478085" y="5012498"/>
            <a:ext cx="4894115" cy="1872886"/>
            <a:chOff x="1221629" y="4850053"/>
            <a:chExt cx="4894115" cy="187288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82" b="23783"/>
            <a:stretch/>
          </p:blipFill>
          <p:spPr>
            <a:xfrm>
              <a:off x="1221629" y="4850053"/>
              <a:ext cx="4894115" cy="1243243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00" r="-882"/>
            <a:stretch/>
          </p:blipFill>
          <p:spPr>
            <a:xfrm>
              <a:off x="1221629" y="6093296"/>
              <a:ext cx="4894115" cy="629643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14" y="2676864"/>
            <a:ext cx="2352505" cy="2227317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個喜餅等分成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587300" y="2448500"/>
                <a:ext cx="5007769" cy="2636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皮皮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也吃了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皮皮</a:t>
                </a:r>
                <a:endParaRPr lang="en-US" altLang="zh-TW" sz="3600" u="sng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吃的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和</a:t>
                </a:r>
                <a:r>
                  <a:rPr lang="zh-TW" altLang="en-US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美美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的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嗎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300" y="2448500"/>
                <a:ext cx="5007769" cy="2636684"/>
              </a:xfrm>
              <a:prstGeom prst="rect">
                <a:avLst/>
              </a:prstGeom>
              <a:blipFill rotWithShape="0">
                <a:blip r:embed="rId4"/>
                <a:stretch>
                  <a:fillRect l="-3650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1" y="2250718"/>
            <a:ext cx="1135200" cy="870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784171" y="5137115"/>
                <a:ext cx="5092085" cy="1640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等分後的每份都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endParaRPr lang="en-US" altLang="zh-TW" sz="2800" dirty="0">
                  <a:solidFill>
                    <a:srgbClr val="0000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樣大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都是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endParaRPr lang="en-US" altLang="zh-TW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2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所以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28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71" y="5137115"/>
                <a:ext cx="5092085" cy="1640257"/>
              </a:xfrm>
              <a:prstGeom prst="rect">
                <a:avLst/>
              </a:prstGeom>
              <a:blipFill rotWithShape="0">
                <a:blip r:embed="rId6"/>
                <a:stretch>
                  <a:fillRect l="-2515" t="-3717" b="-96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6618324" y="3120847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7E3F98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美美吃的</a:t>
            </a:r>
          </a:p>
        </p:txBody>
      </p:sp>
      <p:sp>
        <p:nvSpPr>
          <p:cNvPr id="27" name="圓角矩形 26"/>
          <p:cNvSpPr/>
          <p:nvPr/>
        </p:nvSpPr>
        <p:spPr bwMode="auto">
          <a:xfrm>
            <a:off x="6676262" y="3183530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7E3F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23" y="3954284"/>
            <a:ext cx="1038716" cy="8701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618324" y="4824413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287D2E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皮皮吃的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6676262" y="4887096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287D2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7" y="4887096"/>
            <a:ext cx="1186022" cy="1855176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182664" y="2809780"/>
            <a:ext cx="428865" cy="475204"/>
            <a:chOff x="235590" y="3126914"/>
            <a:chExt cx="428865" cy="475204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25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868144" y="3833750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33750"/>
                <a:ext cx="578522" cy="680571"/>
              </a:xfrm>
              <a:prstGeom prst="rect">
                <a:avLst/>
              </a:prstGeom>
              <a:blipFill rotWithShape="0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868144" y="3183530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83530"/>
                <a:ext cx="578522" cy="680571"/>
              </a:xfrm>
              <a:prstGeom prst="rect">
                <a:avLst/>
              </a:prstGeom>
              <a:blipFill rotWithShape="0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543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478085" y="5012498"/>
            <a:ext cx="4894115" cy="1872886"/>
            <a:chOff x="1221629" y="4850053"/>
            <a:chExt cx="4894115" cy="187288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82" b="23783"/>
            <a:stretch/>
          </p:blipFill>
          <p:spPr>
            <a:xfrm>
              <a:off x="1221629" y="4850053"/>
              <a:ext cx="4894115" cy="1243243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00" r="-882"/>
            <a:stretch/>
          </p:blipFill>
          <p:spPr>
            <a:xfrm>
              <a:off x="1221629" y="6093296"/>
              <a:ext cx="4894115" cy="629643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14" y="2676864"/>
            <a:ext cx="2352505" cy="2227317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813514" y="1263977"/>
                <a:ext cx="5007769" cy="2636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皮皮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也吃了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皮皮</a:t>
                </a:r>
                <a:endParaRPr lang="en-US" altLang="zh-TW" sz="3600" u="sng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吃的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和</a:t>
                </a:r>
                <a:r>
                  <a:rPr lang="zh-TW" altLang="en-US" sz="36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美美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吃</a:t>
                </a:r>
                <a:endParaRPr lang="en-US" altLang="zh-TW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的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嗎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514" y="1263977"/>
                <a:ext cx="5007769" cy="2636684"/>
              </a:xfrm>
              <a:prstGeom prst="rect">
                <a:avLst/>
              </a:prstGeom>
              <a:blipFill>
                <a:blip r:embed="rId4"/>
                <a:stretch>
                  <a:fillRect l="-3650" b="-7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1" y="2250718"/>
            <a:ext cx="1135200" cy="8701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1784171" y="5137115"/>
                <a:ext cx="5092085" cy="12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皮皮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和</a:t>
                </a:r>
                <a:r>
                  <a:rPr lang="zh-TW" alt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美美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都吃了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endParaRPr lang="en-US" altLang="zh-TW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28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所以兩位吃的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71" y="5137115"/>
                <a:ext cx="5092085" cy="1209370"/>
              </a:xfrm>
              <a:prstGeom prst="rect">
                <a:avLst/>
              </a:prstGeom>
              <a:blipFill>
                <a:blip r:embed="rId6"/>
                <a:stretch>
                  <a:fillRect l="-251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6618324" y="3120847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7E3F98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美美吃的</a:t>
            </a:r>
          </a:p>
        </p:txBody>
      </p:sp>
      <p:sp>
        <p:nvSpPr>
          <p:cNvPr id="27" name="圓角矩形 26"/>
          <p:cNvSpPr/>
          <p:nvPr/>
        </p:nvSpPr>
        <p:spPr bwMode="auto">
          <a:xfrm>
            <a:off x="6676262" y="3183530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7E3F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23" y="3954284"/>
            <a:ext cx="1038716" cy="8701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618324" y="4824413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287D2E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皮皮吃的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6676262" y="4887096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287D2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7" y="4887096"/>
            <a:ext cx="1186022" cy="1855176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182664" y="2809780"/>
            <a:ext cx="428865" cy="475204"/>
            <a:chOff x="235590" y="3126914"/>
            <a:chExt cx="428865" cy="475204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25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868144" y="3833750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33750"/>
                <a:ext cx="578522" cy="680571"/>
              </a:xfrm>
              <a:prstGeom prst="rect">
                <a:avLst/>
              </a:prstGeom>
              <a:blipFill rotWithShape="0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868144" y="3183530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83530"/>
                <a:ext cx="578522" cy="680571"/>
              </a:xfrm>
              <a:prstGeom prst="rect">
                <a:avLst/>
              </a:prstGeom>
              <a:blipFill rotWithShape="0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33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個喜餅等分成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想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539521" y="2440372"/>
                <a:ext cx="9035944" cy="1528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全家每個人都吃了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大家吃的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嗎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21" y="2440372"/>
                <a:ext cx="9035944" cy="1528688"/>
              </a:xfrm>
              <a:prstGeom prst="rect">
                <a:avLst/>
              </a:prstGeom>
              <a:blipFill rotWithShape="0">
                <a:blip r:embed="rId2"/>
                <a:stretch>
                  <a:fillRect l="-2092" b="-14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82664" y="2809780"/>
            <a:ext cx="428865" cy="475204"/>
            <a:chOff x="235590" y="3126914"/>
            <a:chExt cx="428865" cy="47520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21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95" y="3897052"/>
            <a:ext cx="3604437" cy="296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780125" y="4575021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25" y="4575021"/>
                <a:ext cx="578522" cy="680571"/>
              </a:xfrm>
              <a:prstGeom prst="rect">
                <a:avLst/>
              </a:prstGeom>
              <a:blipFill rotWithShape="0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73" y="3903196"/>
            <a:ext cx="1135200" cy="8701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716016" y="4741984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7E3F98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美美吃的</a:t>
            </a:r>
          </a:p>
        </p:txBody>
      </p:sp>
      <p:sp>
        <p:nvSpPr>
          <p:cNvPr id="25" name="圓角矩形 24"/>
          <p:cNvSpPr/>
          <p:nvPr/>
        </p:nvSpPr>
        <p:spPr bwMode="auto">
          <a:xfrm>
            <a:off x="4773954" y="4804667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7E3F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15" y="5426895"/>
            <a:ext cx="1038716" cy="870129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16016" y="6254152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287D2E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皮皮吃的</a:t>
            </a:r>
          </a:p>
        </p:txBody>
      </p:sp>
      <p:sp>
        <p:nvSpPr>
          <p:cNvPr id="33" name="圓角矩形 32"/>
          <p:cNvSpPr/>
          <p:nvPr/>
        </p:nvSpPr>
        <p:spPr bwMode="auto">
          <a:xfrm>
            <a:off x="4773954" y="6316835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287D2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7" y="3903196"/>
            <a:ext cx="1077576" cy="87012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1758" y="4741984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25947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熊媽吃的</a:t>
            </a:r>
          </a:p>
        </p:txBody>
      </p:sp>
      <p:sp>
        <p:nvSpPr>
          <p:cNvPr id="36" name="圓角矩形 35"/>
          <p:cNvSpPr/>
          <p:nvPr/>
        </p:nvSpPr>
        <p:spPr bwMode="auto">
          <a:xfrm>
            <a:off x="249696" y="4804667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F2594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0" y="5426895"/>
            <a:ext cx="1014189" cy="87012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91758" y="6254152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243F8E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熊爸吃的</a:t>
            </a:r>
          </a:p>
        </p:txBody>
      </p:sp>
      <p:sp>
        <p:nvSpPr>
          <p:cNvPr id="39" name="圓角矩形 38"/>
          <p:cNvSpPr/>
          <p:nvPr/>
        </p:nvSpPr>
        <p:spPr bwMode="auto">
          <a:xfrm>
            <a:off x="249696" y="6316835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243F8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0940" y="3278014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919934" y="4575021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4" y="4575021"/>
                <a:ext cx="578522" cy="680571"/>
              </a:xfrm>
              <a:prstGeom prst="rect">
                <a:avLst/>
              </a:prstGeom>
              <a:blipFill rotWithShape="0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780125" y="5481228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25" y="5481228"/>
                <a:ext cx="578522" cy="680571"/>
              </a:xfrm>
              <a:prstGeom prst="rect">
                <a:avLst/>
              </a:prstGeom>
              <a:blipFill rotWithShape="0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919934" y="5481228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4" y="5481228"/>
                <a:ext cx="578522" cy="680571"/>
              </a:xfrm>
              <a:prstGeom prst="rect">
                <a:avLst/>
              </a:prstGeom>
              <a:blipFill rotWithShape="0"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3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870097" y="645998"/>
                <a:ext cx="9035944" cy="1528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全家每個人都吃了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大家吃的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嗎</a:t>
                </a:r>
                <a:r>
                  <a:rPr lang="zh-TW" altLang="en-US" sz="36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0097" y="645998"/>
                <a:ext cx="9035944" cy="1528688"/>
              </a:xfrm>
              <a:prstGeom prst="rect">
                <a:avLst/>
              </a:prstGeom>
              <a:blipFill>
                <a:blip r:embed="rId2"/>
                <a:stretch>
                  <a:fillRect l="-2092" b="-143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82664" y="2809780"/>
            <a:ext cx="428865" cy="475204"/>
            <a:chOff x="235590" y="3126914"/>
            <a:chExt cx="428865" cy="47520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21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95" y="3897052"/>
            <a:ext cx="3604437" cy="296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780125" y="4575021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25" y="4575021"/>
                <a:ext cx="578522" cy="680571"/>
              </a:xfrm>
              <a:prstGeom prst="rect">
                <a:avLst/>
              </a:prstGeom>
              <a:blipFill rotWithShape="0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73" y="3903196"/>
            <a:ext cx="1135200" cy="8701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716016" y="4741984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7E3F98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美美吃的</a:t>
            </a:r>
          </a:p>
        </p:txBody>
      </p:sp>
      <p:sp>
        <p:nvSpPr>
          <p:cNvPr id="25" name="圓角矩形 24"/>
          <p:cNvSpPr/>
          <p:nvPr/>
        </p:nvSpPr>
        <p:spPr bwMode="auto">
          <a:xfrm>
            <a:off x="4773954" y="4804667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7E3F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15" y="5426895"/>
            <a:ext cx="1038716" cy="870129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16016" y="6254152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287D2E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皮皮吃的</a:t>
            </a:r>
          </a:p>
        </p:txBody>
      </p:sp>
      <p:sp>
        <p:nvSpPr>
          <p:cNvPr id="33" name="圓角矩形 32"/>
          <p:cNvSpPr/>
          <p:nvPr/>
        </p:nvSpPr>
        <p:spPr bwMode="auto">
          <a:xfrm>
            <a:off x="4773954" y="6316835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287D2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7" y="3903196"/>
            <a:ext cx="1077576" cy="87012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1758" y="4741984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25947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熊媽吃的</a:t>
            </a:r>
          </a:p>
        </p:txBody>
      </p:sp>
      <p:sp>
        <p:nvSpPr>
          <p:cNvPr id="36" name="圓角矩形 35"/>
          <p:cNvSpPr/>
          <p:nvPr/>
        </p:nvSpPr>
        <p:spPr bwMode="auto">
          <a:xfrm>
            <a:off x="249696" y="4804667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F2594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0" y="5426895"/>
            <a:ext cx="1014189" cy="87012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91758" y="6254152"/>
            <a:ext cx="251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243F8E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熊爸吃的</a:t>
            </a:r>
          </a:p>
        </p:txBody>
      </p:sp>
      <p:sp>
        <p:nvSpPr>
          <p:cNvPr id="39" name="圓角矩形 38"/>
          <p:cNvSpPr/>
          <p:nvPr/>
        </p:nvSpPr>
        <p:spPr bwMode="auto">
          <a:xfrm>
            <a:off x="249696" y="6316835"/>
            <a:ext cx="2324230" cy="460537"/>
          </a:xfrm>
          <a:prstGeom prst="roundRect">
            <a:avLst>
              <a:gd name="adj" fmla="val 25259"/>
            </a:avLst>
          </a:prstGeom>
          <a:noFill/>
          <a:ln w="28575" cap="flat" cmpd="sng" algn="ctr">
            <a:solidFill>
              <a:srgbClr val="243F8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919934" y="4575021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4" y="4575021"/>
                <a:ext cx="578522" cy="680571"/>
              </a:xfrm>
              <a:prstGeom prst="rect">
                <a:avLst/>
              </a:prstGeom>
              <a:blipFill rotWithShape="0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780125" y="5481228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25" y="5481228"/>
                <a:ext cx="578522" cy="680571"/>
              </a:xfrm>
              <a:prstGeom prst="rect">
                <a:avLst/>
              </a:prstGeom>
              <a:blipFill rotWithShape="0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919934" y="5481228"/>
                <a:ext cx="578522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400" b="0" i="0" dirty="0" smtClean="0">
                            <a:ln w="1270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400" dirty="0">
                    <a:ln w="12700">
                      <a:noFill/>
                    </a:ln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4" y="5481228"/>
                <a:ext cx="578522" cy="680571"/>
              </a:xfrm>
              <a:prstGeom prst="rect">
                <a:avLst/>
              </a:prstGeom>
              <a:blipFill rotWithShape="0"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3C46D11-43B4-4C0B-844F-A3EB134C5CD4}"/>
                  </a:ext>
                </a:extLst>
              </p:cNvPr>
              <p:cNvSpPr/>
              <p:nvPr/>
            </p:nvSpPr>
            <p:spPr>
              <a:xfrm>
                <a:off x="857098" y="2260606"/>
                <a:ext cx="5092085" cy="12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每個人都吃了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個喜餅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所以大家都吃的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樣多</a:t>
                </a:r>
                <a:r>
                  <a:rPr lang="zh-TW" altLang="en-US" sz="28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3C46D11-43B4-4C0B-844F-A3EB134C5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98" y="2260606"/>
                <a:ext cx="5092085" cy="1209370"/>
              </a:xfrm>
              <a:prstGeom prst="rect">
                <a:avLst/>
              </a:prstGeom>
              <a:blipFill>
                <a:blip r:embed="rId14"/>
                <a:stretch>
                  <a:fillRect l="-2515" r="-240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2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DB0682-A776-4F33-8178-C97009D240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2240868"/>
            <a:ext cx="7452827" cy="423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53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3F687C8-7FC6-45EA-BB61-8C2BB060406F}"/>
              </a:ext>
            </a:extLst>
          </p:cNvPr>
          <p:cNvSpPr/>
          <p:nvPr/>
        </p:nvSpPr>
        <p:spPr>
          <a:xfrm>
            <a:off x="287524" y="2234321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/>
              <a:t>一、認識四分之一影片</a:t>
            </a:r>
            <a:r>
              <a:rPr lang="en-US" altLang="zh-TW" sz="4800" b="1" dirty="0"/>
              <a:t>:</a:t>
            </a:r>
          </a:p>
          <a:p>
            <a:endParaRPr lang="en-US" altLang="zh-TW" sz="4800" b="1" dirty="0"/>
          </a:p>
          <a:p>
            <a:r>
              <a:rPr lang="en-US" altLang="zh-TW" sz="4800" dirty="0"/>
              <a:t> </a:t>
            </a:r>
            <a:r>
              <a:rPr lang="en-US" altLang="zh-TW" sz="4800" dirty="0">
                <a:hlinkClick r:id="rId2"/>
              </a:rPr>
              <a:t>https://youtu.be/ao-XSvUmZjc</a:t>
            </a:r>
            <a:endParaRPr lang="en-US" altLang="zh-TW" sz="48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00227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DB0682-A776-4F33-8178-C97009D240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6852"/>
            <a:ext cx="7452827" cy="42351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8B222A5-791F-45FA-8603-22C16282F382}"/>
                  </a:ext>
                </a:extLst>
              </p:cNvPr>
              <p:cNvSpPr/>
              <p:nvPr/>
            </p:nvSpPr>
            <p:spPr>
              <a:xfrm>
                <a:off x="1151621" y="3429000"/>
                <a:ext cx="756083" cy="1014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8B222A5-791F-45FA-8603-22C16282F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3429000"/>
                <a:ext cx="756083" cy="1014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091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77D82B-E2E9-4485-9DD0-0AAF6E80C0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745432"/>
            <a:ext cx="748883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13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77D82B-E2E9-4485-9DD0-0AAF6E80C0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9" y="1745432"/>
            <a:ext cx="7488832" cy="51125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96F54CE-F0E6-4330-A2B2-8504A1DBBEF3}"/>
                  </a:ext>
                </a:extLst>
              </p:cNvPr>
              <p:cNvSpPr/>
              <p:nvPr/>
            </p:nvSpPr>
            <p:spPr>
              <a:xfrm>
                <a:off x="4824028" y="5661248"/>
                <a:ext cx="423513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96F54CE-F0E6-4330-A2B2-8504A1DBB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661248"/>
                <a:ext cx="423513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97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C952D4-E322-422E-BDD9-D8AC6AC7C9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" y="1592797"/>
            <a:ext cx="8172400" cy="507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526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C952D4-E322-422E-BDD9-D8AC6AC7C9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" y="1592797"/>
            <a:ext cx="8172400" cy="50765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6A7F2AB8-B5D6-48EC-BAD3-5A547709DC29}"/>
              </a:ext>
            </a:extLst>
          </p:cNvPr>
          <p:cNvSpPr/>
          <p:nvPr/>
        </p:nvSpPr>
        <p:spPr bwMode="auto">
          <a:xfrm>
            <a:off x="4572000" y="6093296"/>
            <a:ext cx="288032" cy="21602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20B16AC7-7B22-4DB8-8E7B-3AEECE90D79D}"/>
              </a:ext>
            </a:extLst>
          </p:cNvPr>
          <p:cNvSpPr/>
          <p:nvPr/>
        </p:nvSpPr>
        <p:spPr bwMode="auto">
          <a:xfrm>
            <a:off x="7452320" y="6093296"/>
            <a:ext cx="288032" cy="324036"/>
          </a:xfrm>
          <a:prstGeom prst="mathMultiply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948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AFB741-045A-4284-8E75-48FF0583C7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4703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429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AFB741-045A-4284-8E75-48FF0583C7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47031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3B1DB021-0A7A-4FBB-BF76-5F575A45309A}"/>
              </a:ext>
            </a:extLst>
          </p:cNvPr>
          <p:cNvSpPr/>
          <p:nvPr/>
        </p:nvSpPr>
        <p:spPr bwMode="auto">
          <a:xfrm>
            <a:off x="7092280" y="6057292"/>
            <a:ext cx="288032" cy="21602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EC798F7A-ED22-4FD5-883F-B4E89E6C5773}"/>
              </a:ext>
            </a:extLst>
          </p:cNvPr>
          <p:cNvSpPr/>
          <p:nvPr/>
        </p:nvSpPr>
        <p:spPr bwMode="auto">
          <a:xfrm>
            <a:off x="4427984" y="6003286"/>
            <a:ext cx="288032" cy="324036"/>
          </a:xfrm>
          <a:prstGeom prst="mathMultiply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963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708B0B-0AC8-46C4-9A11-1CBC7E325C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376773"/>
            <a:ext cx="8316416" cy="52925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9FFBC6F5-0E38-442D-AD00-58DE3FD83C50}"/>
              </a:ext>
            </a:extLst>
          </p:cNvPr>
          <p:cNvSpPr/>
          <p:nvPr/>
        </p:nvSpPr>
        <p:spPr bwMode="auto">
          <a:xfrm>
            <a:off x="2411760" y="3500687"/>
            <a:ext cx="1548172" cy="540060"/>
          </a:xfrm>
          <a:prstGeom prst="flowChartProcess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0781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708B0B-0AC8-46C4-9A11-1CBC7E325C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376773"/>
            <a:ext cx="8316416" cy="52925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E7AD4AE-BAA1-41D0-98A7-B669C4EB99B3}"/>
                  </a:ext>
                </a:extLst>
              </p:cNvPr>
              <p:cNvSpPr/>
              <p:nvPr/>
            </p:nvSpPr>
            <p:spPr>
              <a:xfrm>
                <a:off x="8284679" y="3228130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E7AD4AE-BAA1-41D0-98A7-B669C4EB9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79" y="3228130"/>
                <a:ext cx="423514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52D1F39-A391-4B56-93E2-3DA39E9E9DB4}"/>
                  </a:ext>
                </a:extLst>
              </p:cNvPr>
              <p:cNvSpPr/>
              <p:nvPr/>
            </p:nvSpPr>
            <p:spPr>
              <a:xfrm>
                <a:off x="2519772" y="4941168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52D1F39-A391-4B56-93E2-3DA39E9E9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4941168"/>
                <a:ext cx="423514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3E548A0-AADF-40CF-B5F1-37D632CF7635}"/>
                  </a:ext>
                </a:extLst>
              </p:cNvPr>
              <p:cNvSpPr/>
              <p:nvPr/>
            </p:nvSpPr>
            <p:spPr>
              <a:xfrm>
                <a:off x="6552220" y="4977611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3E548A0-AADF-40CF-B5F1-37D632CF7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4977611"/>
                <a:ext cx="423514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流程圖: 程序 8">
            <a:extLst>
              <a:ext uri="{FF2B5EF4-FFF2-40B4-BE49-F238E27FC236}">
                <a16:creationId xmlns:a16="http://schemas.microsoft.com/office/drawing/2014/main" id="{35B9112A-56F3-476C-961D-8CFD4C1A8A25}"/>
              </a:ext>
            </a:extLst>
          </p:cNvPr>
          <p:cNvSpPr/>
          <p:nvPr/>
        </p:nvSpPr>
        <p:spPr bwMode="auto">
          <a:xfrm>
            <a:off x="2411760" y="3500687"/>
            <a:ext cx="1548172" cy="540060"/>
          </a:xfrm>
          <a:prstGeom prst="flowChartProcess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5918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DFBBDA-7785-44F5-BE76-281DC6B5D8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560840" cy="5076564"/>
          </a:xfrm>
          <a:prstGeom prst="rect">
            <a:avLst/>
          </a:prstGeom>
        </p:spPr>
      </p:pic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F32D9E50-CAB9-471E-8305-36D6F67F4E82}"/>
              </a:ext>
            </a:extLst>
          </p:cNvPr>
          <p:cNvSpPr/>
          <p:nvPr/>
        </p:nvSpPr>
        <p:spPr bwMode="auto">
          <a:xfrm>
            <a:off x="2663315" y="3429000"/>
            <a:ext cx="1332621" cy="576064"/>
          </a:xfrm>
          <a:prstGeom prst="flowChart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40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467705" y="3109041"/>
            <a:ext cx="9072847" cy="199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、觀看課文引</a:t>
            </a:r>
            <a:r>
              <a:rPr lang="zh-TW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導影片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https://youtu.be/oQ9bZYDGy5M</a:t>
            </a:r>
            <a:endParaRPr lang="en-US" altLang="zh-TW" sz="4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CEC512-D114-4E16-A40B-7792D192AE58}"/>
              </a:ext>
            </a:extLst>
          </p:cNvPr>
          <p:cNvSpPr/>
          <p:nvPr/>
        </p:nvSpPr>
        <p:spPr>
          <a:xfrm>
            <a:off x="470646" y="1658920"/>
            <a:ext cx="768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(</a:t>
            </a:r>
            <a:r>
              <a:rPr lang="zh-TW" altLang="en-US" sz="4000" dirty="0"/>
              <a:t>二</a:t>
            </a:r>
            <a:r>
              <a:rPr lang="en-US" altLang="zh-TW" sz="4000" dirty="0"/>
              <a:t>)</a:t>
            </a:r>
            <a:r>
              <a:rPr lang="zh-TW" altLang="en-US" sz="4000" dirty="0"/>
              <a:t>、</a:t>
            </a:r>
            <a:r>
              <a:rPr lang="en-US" altLang="zh-TW" sz="4000" dirty="0"/>
              <a:t>133</a:t>
            </a:r>
            <a:r>
              <a:rPr lang="zh-TW" altLang="en-US" sz="4000" dirty="0"/>
              <a:t>頁引導影片及解題影片</a:t>
            </a:r>
            <a:r>
              <a:rPr lang="en-US" altLang="zh-TW" sz="4000" dirty="0"/>
              <a:t>: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51379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07F9FE-1ECD-4725-B933-7D01E1495CDA}"/>
              </a:ext>
            </a:extLst>
          </p:cNvPr>
          <p:cNvSpPr/>
          <p:nvPr/>
        </p:nvSpPr>
        <p:spPr>
          <a:xfrm>
            <a:off x="647564" y="18864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DFBBDA-7785-44F5-BE76-281DC6B5D8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560840" cy="50765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9389670-E910-4FFF-8B6F-6FE878BF8FBC}"/>
                  </a:ext>
                </a:extLst>
              </p:cNvPr>
              <p:cNvSpPr/>
              <p:nvPr/>
            </p:nvSpPr>
            <p:spPr>
              <a:xfrm>
                <a:off x="7848364" y="3159502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9389670-E910-4FFF-8B6F-6FE878BF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364" y="3159502"/>
                <a:ext cx="423514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772BED5-2264-44D7-963A-0FB26B255078}"/>
                  </a:ext>
                </a:extLst>
              </p:cNvPr>
              <p:cNvSpPr/>
              <p:nvPr/>
            </p:nvSpPr>
            <p:spPr>
              <a:xfrm>
                <a:off x="5470167" y="4869160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772BED5-2264-44D7-963A-0FB26B255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167" y="4869160"/>
                <a:ext cx="423514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AA148CA-9D18-4A8F-9151-2D143388F912}"/>
                  </a:ext>
                </a:extLst>
              </p:cNvPr>
              <p:cNvSpPr/>
              <p:nvPr/>
            </p:nvSpPr>
            <p:spPr>
              <a:xfrm>
                <a:off x="7268434" y="4869160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AA148CA-9D18-4A8F-9151-2D143388F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34" y="4869160"/>
                <a:ext cx="423514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968861F-9E46-4D97-8D87-75E42128EDC1}"/>
                  </a:ext>
                </a:extLst>
              </p:cNvPr>
              <p:cNvSpPr/>
              <p:nvPr/>
            </p:nvSpPr>
            <p:spPr>
              <a:xfrm>
                <a:off x="3671900" y="4869160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968861F-9E46-4D97-8D87-75E42128E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869160"/>
                <a:ext cx="423514" cy="784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AF16E9-29CA-4CA7-9DCD-5DDBB2B99841}"/>
                  </a:ext>
                </a:extLst>
              </p:cNvPr>
              <p:cNvSpPr/>
              <p:nvPr/>
            </p:nvSpPr>
            <p:spPr>
              <a:xfrm>
                <a:off x="1873633" y="4869160"/>
                <a:ext cx="423514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AF16E9-29CA-4CA7-9DCD-5DDBB2B99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633" y="4869160"/>
                <a:ext cx="423514" cy="784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流程圖: 程序 8">
            <a:extLst>
              <a:ext uri="{FF2B5EF4-FFF2-40B4-BE49-F238E27FC236}">
                <a16:creationId xmlns:a16="http://schemas.microsoft.com/office/drawing/2014/main" id="{CE1DA852-7B9F-4DD4-8DD0-0B0B1822F13F}"/>
              </a:ext>
            </a:extLst>
          </p:cNvPr>
          <p:cNvSpPr/>
          <p:nvPr/>
        </p:nvSpPr>
        <p:spPr bwMode="auto">
          <a:xfrm>
            <a:off x="2627784" y="3500687"/>
            <a:ext cx="1368152" cy="540060"/>
          </a:xfrm>
          <a:prstGeom prst="flowChartProcess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101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>
          <a:xfrm>
            <a:off x="7956643" y="2640777"/>
            <a:ext cx="1334726" cy="201199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718894" y="1462015"/>
            <a:ext cx="7453639" cy="3990397"/>
            <a:chOff x="755576" y="4093291"/>
            <a:chExt cx="7088118" cy="148192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/>
            <a:stretch/>
          </p:blipFill>
          <p:spPr>
            <a:xfrm>
              <a:off x="2915816" y="4093291"/>
              <a:ext cx="4927878" cy="148192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9"/>
            <a:stretch/>
          </p:blipFill>
          <p:spPr>
            <a:xfrm>
              <a:off x="755576" y="4093291"/>
              <a:ext cx="2340260" cy="1481923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755577" y="1880827"/>
            <a:ext cx="6516724" cy="2771943"/>
            <a:chOff x="791580" y="5246175"/>
            <a:chExt cx="8184596" cy="139664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71466" y="2207614"/>
                <a:ext cx="7201067" cy="2445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4800" dirty="0">
                    <a:solidFill>
                      <a:srgbClr val="00B0F0"/>
                    </a:solidFill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今天的重點就是認識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，</a:t>
                </a:r>
                <a:endParaRPr lang="en-US" altLang="zh-TW" sz="4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4800" dirty="0">
                    <a:solidFill>
                      <a:srgbClr val="00B0F0"/>
                    </a:solidFill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知道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b="0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讀作四分之一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466" y="2207614"/>
                <a:ext cx="7201067" cy="2445157"/>
              </a:xfrm>
              <a:prstGeom prst="rect">
                <a:avLst/>
              </a:prstGeom>
              <a:blipFill>
                <a:blip r:embed="rId6"/>
                <a:stretch>
                  <a:fillRect b="-54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354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1529742" y="2668461"/>
            <a:ext cx="9072847" cy="391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2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、觀看解題影片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3"/>
              </a:rPr>
              <a:t>https://youtu.be/K0FDONojhmY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43095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385131" y="3103235"/>
            <a:ext cx="9072847" cy="263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觀看影片後，仔細閱讀課文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133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頁後，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請拿出附件</a:t>
            </a:r>
            <a:r>
              <a:rPr lang="en-US" altLang="zh-TW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TW" altLang="en-US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，依照圖示三種摺法</a:t>
            </a:r>
            <a:endParaRPr lang="en-US" altLang="zh-TW" sz="4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摺一摺，每一種摺法都將其中一份</a:t>
            </a:r>
            <a:endParaRPr lang="en-US" altLang="zh-TW" sz="4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塗上顏色。</a:t>
            </a: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7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方形的紙等分成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將其中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份塗上藍色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藍色的部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84984"/>
            <a:ext cx="8908410" cy="281992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DBA404-7375-40D3-8CD6-2D317396CEAC}"/>
              </a:ext>
            </a:extLst>
          </p:cNvPr>
          <p:cNvSpPr/>
          <p:nvPr/>
        </p:nvSpPr>
        <p:spPr>
          <a:xfrm>
            <a:off x="6444208" y="2836431"/>
            <a:ext cx="421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這就是一份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2413FB9-1805-4B3D-A931-3AC91B475D2D}"/>
              </a:ext>
            </a:extLst>
          </p:cNvPr>
          <p:cNvCxnSpPr>
            <a:cxnSpLocks/>
          </p:cNvCxnSpPr>
          <p:nvPr/>
        </p:nvCxnSpPr>
        <p:spPr bwMode="auto">
          <a:xfrm>
            <a:off x="7792156" y="3456474"/>
            <a:ext cx="488256" cy="20600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97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320988"/>
            <a:ext cx="8908410" cy="2811239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方形的紙等分成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將其中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份塗上藍色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藍色的部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498FB7-27C8-4D61-AE67-A00146684E30}"/>
              </a:ext>
            </a:extLst>
          </p:cNvPr>
          <p:cNvSpPr/>
          <p:nvPr/>
        </p:nvSpPr>
        <p:spPr>
          <a:xfrm>
            <a:off x="6444208" y="3762237"/>
            <a:ext cx="421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這就是一份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52A0CD0-927E-439A-8FFA-6C8D1C076DB5}"/>
              </a:ext>
            </a:extLst>
          </p:cNvPr>
          <p:cNvCxnSpPr>
            <a:cxnSpLocks/>
          </p:cNvCxnSpPr>
          <p:nvPr/>
        </p:nvCxnSpPr>
        <p:spPr bwMode="auto">
          <a:xfrm>
            <a:off x="8136396" y="4470123"/>
            <a:ext cx="396044" cy="83108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663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方形的紙等分成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將其中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份塗上藍色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藍色的部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張紙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8980"/>
            <a:ext cx="8908410" cy="2444089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9F20E01-3617-4E45-9274-5E5AEB1641BE}"/>
              </a:ext>
            </a:extLst>
          </p:cNvPr>
          <p:cNvCxnSpPr>
            <a:cxnSpLocks/>
          </p:cNvCxnSpPr>
          <p:nvPr/>
        </p:nvCxnSpPr>
        <p:spPr bwMode="auto">
          <a:xfrm>
            <a:off x="7848364" y="3429000"/>
            <a:ext cx="288032" cy="13681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93FCF6F-E141-43C7-A044-480DAADC2C36}"/>
              </a:ext>
            </a:extLst>
          </p:cNvPr>
          <p:cNvSpPr/>
          <p:nvPr/>
        </p:nvSpPr>
        <p:spPr>
          <a:xfrm>
            <a:off x="6588224" y="2783918"/>
            <a:ext cx="4214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這就是一份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90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2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1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10503</TotalTime>
  <Words>966</Words>
  <Application>Microsoft Office PowerPoint</Application>
  <PresentationFormat>如螢幕大小 (4:3)</PresentationFormat>
  <Paragraphs>196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42</vt:i4>
      </vt:variant>
    </vt:vector>
  </HeadingPairs>
  <TitlesOfParts>
    <vt:vector size="75" baseType="lpstr">
      <vt:lpstr>DengXian</vt:lpstr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Office 佈景主題</vt:lpstr>
      <vt:lpstr>1_Office 佈景主題</vt:lpstr>
      <vt:lpstr>2_Office 佈景主題</vt:lpstr>
      <vt:lpstr>8_Office 佈景主題</vt:lpstr>
      <vt:lpstr>11_Office 佈景主題</vt:lpstr>
      <vt:lpstr>19_Office 佈景主題</vt:lpstr>
      <vt:lpstr>10_Office 佈景主題</vt:lpstr>
      <vt:lpstr>5_Office 佈景主題</vt:lpstr>
      <vt:lpstr>6_Office 佈景主題</vt:lpstr>
      <vt:lpstr>16_Office 佈景主題</vt:lpstr>
      <vt:lpstr>23_Office 佈景主題</vt:lpstr>
      <vt:lpstr>18_Office 佈景主題</vt:lpstr>
      <vt:lpstr>20_Office 佈景主題</vt:lpstr>
      <vt:lpstr>22_Office 佈景主題</vt:lpstr>
      <vt:lpstr>21_Office 佈景主題</vt:lpstr>
      <vt:lpstr>17_Office 佈景主題</vt:lpstr>
      <vt:lpstr>複習</vt:lpstr>
      <vt:lpstr>1_複習</vt:lpstr>
      <vt:lpstr>3_複習2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829</cp:revision>
  <dcterms:created xsi:type="dcterms:W3CDTF">2015-11-06T06:16:07Z</dcterms:created>
  <dcterms:modified xsi:type="dcterms:W3CDTF">2021-06-07T14:27:47Z</dcterms:modified>
</cp:coreProperties>
</file>