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730" r:id="rId2"/>
    <p:sldId id="733" r:id="rId3"/>
    <p:sldId id="892" r:id="rId4"/>
    <p:sldId id="734" r:id="rId5"/>
    <p:sldId id="810" r:id="rId6"/>
    <p:sldId id="812" r:id="rId7"/>
    <p:sldId id="811" r:id="rId8"/>
    <p:sldId id="813" r:id="rId9"/>
    <p:sldId id="815" r:id="rId10"/>
    <p:sldId id="814" r:id="rId11"/>
    <p:sldId id="816" r:id="rId12"/>
    <p:sldId id="760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c" initials="i" lastIdx="0" clrIdx="0">
    <p:extLst>
      <p:ext uri="{19B8F6BF-5375-455C-9EA6-DF929625EA0E}">
        <p15:presenceInfo xmlns:p15="http://schemas.microsoft.com/office/powerpoint/2012/main" userId="il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E9F3F5"/>
    <a:srgbClr val="E8F4F6"/>
    <a:srgbClr val="E9F4F7"/>
    <a:srgbClr val="FFFFCC"/>
    <a:srgbClr val="FCD9FF"/>
    <a:srgbClr val="C2DBEE"/>
    <a:srgbClr val="D7DF7F"/>
    <a:srgbClr val="D2D985"/>
    <a:srgbClr val="D7E1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353" autoAdjust="0"/>
  </p:normalViewPr>
  <p:slideViewPr>
    <p:cSldViewPr>
      <p:cViewPr varScale="1">
        <p:scale>
          <a:sx n="50" d="100"/>
          <a:sy n="50" d="100"/>
        </p:scale>
        <p:origin x="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897BB-1E2D-4B82-B2A1-7BD37769464F}" type="datetimeFigureOut">
              <a:rPr lang="zh-TW" altLang="en-US" smtClean="0"/>
              <a:t>2021/6/6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1FD7F-AA20-417D-88BD-369C1115C7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18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8E3AA-327D-4436-B469-A12960AE6E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163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E5DE6-475A-4439-87B8-2F3FF5D13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213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B3A3F-6537-437C-8033-5A1420C04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638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29AA-6092-4FC3-810A-8989274872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008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B4AB2-01AB-4CE1-AC59-8CE151E02D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115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AE7F5-01AE-4FDA-85B9-187ECC1243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268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9A4FF-D700-4BCB-A203-AB9295116D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270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3A6DA-0A14-4D7C-9E30-80B09D603C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422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52E72-F98B-4171-8712-E0EB791712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323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50114-FC1A-4D64-AC5F-BBBB10B149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16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C76EA-E4EE-4E8E-AD94-F0A13FF861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7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33A7B24-AD88-46B6-9960-3D8A13AF6C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5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2" name="Picture 2" descr="C:\Users\E04454\Desktop\★108行銷-國小說明會PPT母片PNG\108行銷-國小說明會PPT母片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80513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42988" y="2205038"/>
            <a:ext cx="712946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8000" dirty="0">
                <a:solidFill>
                  <a:schemeClr val="accent4">
                    <a:lumMod val="85000"/>
                    <a:lumOff val="15000"/>
                  </a:schemeClr>
                </a:solidFill>
                <a:latin typeface="華康標楷W5注音" pitchFamily="66" charset="-120"/>
                <a:ea typeface="華康標楷W5注音" pitchFamily="66" charset="-120"/>
              </a:rPr>
              <a:t>       </a:t>
            </a:r>
            <a:r>
              <a:rPr lang="zh-TW" altLang="en-US" sz="6600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第十二課</a:t>
            </a:r>
            <a:r>
              <a:rPr lang="zh-TW" altLang="en-US" sz="8000" dirty="0">
                <a:solidFill>
                  <a:srgbClr val="FF0066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    </a:t>
            </a:r>
            <a:endParaRPr lang="en-US" altLang="zh-TW" sz="11000" b="1" dirty="0">
              <a:solidFill>
                <a:srgbClr val="C00000"/>
              </a:solidFill>
              <a:latin typeface="書法中楷（破音二）" panose="02010609010101010101" pitchFamily="49" charset="-120"/>
              <a:ea typeface="書法中楷（破音二）" panose="02010609010101010101" pitchFamily="49" charset="-120"/>
            </a:endParaRPr>
          </a:p>
          <a:p>
            <a:pPr algn="ctr" eaLnBrk="1" hangingPunct="1">
              <a:defRPr/>
            </a:pPr>
            <a:r>
              <a:rPr lang="zh-TW" altLang="en-US" sz="8800" b="1" dirty="0">
                <a:solidFill>
                  <a:srgbClr val="C0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玉兔搗藥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668" y="976913"/>
            <a:ext cx="6296025" cy="5257800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棍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木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棍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1792" y="2284682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竹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棍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792" y="444861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棍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子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44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923" y="1021435"/>
            <a:ext cx="6257925" cy="5248275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妙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招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招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手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7504" y="4465283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招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待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7508" y="226800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招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呼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187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E04454\Desktop\★108行銷-國小說明會PPT母片PNG\108行銷-國小說明會PPT母片-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46" y="-27000"/>
            <a:ext cx="9180000" cy="688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grpSp>
        <p:nvGrpSpPr>
          <p:cNvPr id="19" name="PA_组合 131"/>
          <p:cNvGrpSpPr/>
          <p:nvPr>
            <p:custDataLst>
              <p:tags r:id="rId1"/>
            </p:custDataLst>
          </p:nvPr>
        </p:nvGrpSpPr>
        <p:grpSpPr>
          <a:xfrm rot="11634288" flipV="1">
            <a:off x="-18353" y="4712414"/>
            <a:ext cx="1853202" cy="1592622"/>
            <a:chOff x="0" y="0"/>
            <a:chExt cx="1270000" cy="1091425"/>
          </a:xfrm>
          <a:solidFill>
            <a:srgbClr val="F8F2A2"/>
          </a:solidFill>
        </p:grpSpPr>
        <p:sp>
          <p:nvSpPr>
            <p:cNvPr id="20" name="chenying0907 125"/>
            <p:cNvSpPr/>
            <p:nvPr/>
          </p:nvSpPr>
          <p:spPr>
            <a:xfrm>
              <a:off x="355600" y="266700"/>
              <a:ext cx="648718" cy="80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371" y="15519"/>
                  </a:moveTo>
                  <a:cubicBezTo>
                    <a:pt x="18543" y="17158"/>
                    <a:pt x="18935" y="19724"/>
                    <a:pt x="19275" y="21600"/>
                  </a:cubicBezTo>
                  <a:cubicBezTo>
                    <a:pt x="19609" y="18899"/>
                    <a:pt x="20824" y="15817"/>
                    <a:pt x="21600" y="13143"/>
                  </a:cubicBezTo>
                  <a:lnTo>
                    <a:pt x="0" y="0"/>
                  </a:lnTo>
                  <a:cubicBezTo>
                    <a:pt x="0" y="0"/>
                    <a:pt x="17371" y="15519"/>
                    <a:pt x="17371" y="1551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grpSp>
          <p:nvGrpSpPr>
            <p:cNvPr id="21" name="Group 130"/>
            <p:cNvGrpSpPr/>
            <p:nvPr/>
          </p:nvGrpSpPr>
          <p:grpSpPr>
            <a:xfrm>
              <a:off x="0" y="0"/>
              <a:ext cx="1270000" cy="1091426"/>
              <a:chOff x="0" y="0"/>
              <a:chExt cx="1270000" cy="1091425"/>
            </a:xfrm>
            <a:grpFill/>
          </p:grpSpPr>
          <p:sp>
            <p:nvSpPr>
              <p:cNvPr id="22" name="chenying0907 126"/>
              <p:cNvSpPr/>
              <p:nvPr/>
            </p:nvSpPr>
            <p:spPr>
              <a:xfrm>
                <a:off x="0" y="0"/>
                <a:ext cx="888592" cy="1091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8516" y="5552"/>
                      <a:pt x="15211" y="10785"/>
                      <a:pt x="21600" y="16688"/>
                    </a:cubicBezTo>
                    <a:cubicBezTo>
                      <a:pt x="18956" y="18979"/>
                      <a:pt x="14998" y="19147"/>
                      <a:pt x="12325" y="21600"/>
                    </a:cubicBezTo>
                    <a:cubicBezTo>
                      <a:pt x="8974" y="17526"/>
                      <a:pt x="8870" y="15376"/>
                      <a:pt x="6637" y="10800"/>
                    </a:cubicBezTo>
                    <a:cubicBezTo>
                      <a:pt x="5366" y="8193"/>
                      <a:pt x="2056" y="2254"/>
                      <a:pt x="0" y="0"/>
                    </a:cubicBezTo>
                    <a:close/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3" name="chenying0907 127"/>
              <p:cNvSpPr/>
              <p:nvPr/>
            </p:nvSpPr>
            <p:spPr>
              <a:xfrm>
                <a:off x="0" y="0"/>
                <a:ext cx="1270000" cy="7559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380" y="12054"/>
                    </a:moveTo>
                    <a:cubicBezTo>
                      <a:pt x="11598" y="15147"/>
                      <a:pt x="14200" y="19689"/>
                      <a:pt x="16833" y="21600"/>
                    </a:cubicBezTo>
                    <a:cubicBezTo>
                      <a:pt x="18014" y="19571"/>
                      <a:pt x="20025" y="17911"/>
                      <a:pt x="21600" y="16704"/>
                    </a:cubicBezTo>
                    <a:cubicBezTo>
                      <a:pt x="14953" y="11525"/>
                      <a:pt x="7053" y="3483"/>
                      <a:pt x="0" y="0"/>
                    </a:cubicBezTo>
                    <a:cubicBezTo>
                      <a:pt x="0" y="0"/>
                      <a:pt x="6515" y="8057"/>
                      <a:pt x="9380" y="12054"/>
                    </a:cubicBezTo>
                    <a:close/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4" name="chenying0907 128"/>
              <p:cNvSpPr/>
              <p:nvPr/>
            </p:nvSpPr>
            <p:spPr>
              <a:xfrm>
                <a:off x="876300" y="762000"/>
                <a:ext cx="127000" cy="316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068"/>
                    </a:moveTo>
                    <a:cubicBezTo>
                      <a:pt x="5986" y="10255"/>
                      <a:pt x="7989" y="16810"/>
                      <a:pt x="9724" y="21600"/>
                    </a:cubicBezTo>
                    <a:cubicBezTo>
                      <a:pt x="11432" y="14701"/>
                      <a:pt x="17634" y="6830"/>
                      <a:pt x="21600" y="0"/>
                    </a:cubicBezTo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5" name="chenying0907 129"/>
              <p:cNvSpPr/>
              <p:nvPr/>
            </p:nvSpPr>
            <p:spPr>
              <a:xfrm>
                <a:off x="749300" y="952500"/>
                <a:ext cx="177800" cy="114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5994" y="9254"/>
                      <a:pt x="14545" y="14595"/>
                      <a:pt x="21600" y="21600"/>
                    </a:cubicBezTo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6" name="PA_组合 2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 rot="1234529">
            <a:off x="642938" y="3825875"/>
            <a:ext cx="2146300" cy="979488"/>
            <a:chOff x="0" y="-1"/>
            <a:chExt cx="1887191" cy="861891"/>
          </a:xfrm>
        </p:grpSpPr>
        <p:sp>
          <p:nvSpPr>
            <p:cNvPr id="27" name="chenying0907 20"/>
            <p:cNvSpPr/>
            <p:nvPr/>
          </p:nvSpPr>
          <p:spPr>
            <a:xfrm>
              <a:off x="278156" y="405855"/>
              <a:ext cx="1606624" cy="45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0451" extrusionOk="0">
                  <a:moveTo>
                    <a:pt x="0" y="19208"/>
                  </a:moveTo>
                  <a:cubicBezTo>
                    <a:pt x="4851" y="18183"/>
                    <a:pt x="8348" y="15830"/>
                    <a:pt x="11759" y="14762"/>
                  </a:cubicBezTo>
                  <a:cubicBezTo>
                    <a:pt x="14906" y="13777"/>
                    <a:pt x="17829" y="8081"/>
                    <a:pt x="19986" y="0"/>
                  </a:cubicBezTo>
                  <a:cubicBezTo>
                    <a:pt x="21056" y="3168"/>
                    <a:pt x="21600" y="19813"/>
                    <a:pt x="21573" y="19813"/>
                  </a:cubicBezTo>
                  <a:cubicBezTo>
                    <a:pt x="17828" y="19813"/>
                    <a:pt x="14082" y="19819"/>
                    <a:pt x="10337" y="19818"/>
                  </a:cubicBezTo>
                  <a:cubicBezTo>
                    <a:pt x="8484" y="19817"/>
                    <a:pt x="6631" y="19817"/>
                    <a:pt x="4779" y="19809"/>
                  </a:cubicBezTo>
                  <a:cubicBezTo>
                    <a:pt x="3446" y="19802"/>
                    <a:pt x="1189" y="21600"/>
                    <a:pt x="0" y="19208"/>
                  </a:cubicBezTo>
                  <a:close/>
                </a:path>
              </a:pathLst>
            </a:custGeom>
            <a:solidFill>
              <a:srgbClr val="E7E4EA"/>
            </a:solidFill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28" name="chenying0907 21"/>
            <p:cNvSpPr/>
            <p:nvPr/>
          </p:nvSpPr>
          <p:spPr>
            <a:xfrm>
              <a:off x="-901" y="-91"/>
              <a:ext cx="1887191" cy="849318"/>
            </a:xfrm>
            <a:custGeom>
              <a:avLst/>
              <a:gdLst>
                <a:gd name="connsiteX0" fmla="*/ 7770 w 21600"/>
                <a:gd name="connsiteY0" fmla="*/ 21519 h 23557"/>
                <a:gd name="connsiteX1" fmla="*/ 0 w 21600"/>
                <a:gd name="connsiteY1" fmla="*/ 21519 h 23557"/>
                <a:gd name="connsiteX2" fmla="*/ 745 w 21600"/>
                <a:gd name="connsiteY2" fmla="*/ 12132 h 23557"/>
                <a:gd name="connsiteX3" fmla="*/ 4557 w 21600"/>
                <a:gd name="connsiteY3" fmla="*/ 10885 h 23557"/>
                <a:gd name="connsiteX4" fmla="*/ 8782 w 21600"/>
                <a:gd name="connsiteY4" fmla="*/ 1 h 23557"/>
                <a:gd name="connsiteX5" fmla="*/ 13726 w 21600"/>
                <a:gd name="connsiteY5" fmla="*/ 11178 h 23557"/>
                <a:gd name="connsiteX6" fmla="*/ 19043 w 21600"/>
                <a:gd name="connsiteY6" fmla="*/ 7147 h 23557"/>
                <a:gd name="connsiteX7" fmla="*/ 21600 w 21600"/>
                <a:gd name="connsiteY7" fmla="*/ 21519 h 23557"/>
                <a:gd name="connsiteX8" fmla="*/ 8690 w 21600"/>
                <a:gd name="connsiteY8" fmla="*/ 23557 h 23557"/>
                <a:gd name="connsiteX0" fmla="*/ 7770 w 21600"/>
                <a:gd name="connsiteY0" fmla="*/ 21519 h 21519"/>
                <a:gd name="connsiteX1" fmla="*/ 0 w 21600"/>
                <a:gd name="connsiteY1" fmla="*/ 21519 h 21519"/>
                <a:gd name="connsiteX2" fmla="*/ 745 w 21600"/>
                <a:gd name="connsiteY2" fmla="*/ 12132 h 21519"/>
                <a:gd name="connsiteX3" fmla="*/ 4557 w 21600"/>
                <a:gd name="connsiteY3" fmla="*/ 10885 h 21519"/>
                <a:gd name="connsiteX4" fmla="*/ 8782 w 21600"/>
                <a:gd name="connsiteY4" fmla="*/ 1 h 21519"/>
                <a:gd name="connsiteX5" fmla="*/ 13726 w 21600"/>
                <a:gd name="connsiteY5" fmla="*/ 11178 h 21519"/>
                <a:gd name="connsiteX6" fmla="*/ 19043 w 21600"/>
                <a:gd name="connsiteY6" fmla="*/ 7147 h 21519"/>
                <a:gd name="connsiteX7" fmla="*/ 21600 w 21600"/>
                <a:gd name="connsiteY7" fmla="*/ 21519 h 21519"/>
                <a:gd name="connsiteX0" fmla="*/ 0 w 21600"/>
                <a:gd name="connsiteY0" fmla="*/ 21519 h 21519"/>
                <a:gd name="connsiteX1" fmla="*/ 745 w 21600"/>
                <a:gd name="connsiteY1" fmla="*/ 12132 h 21519"/>
                <a:gd name="connsiteX2" fmla="*/ 4557 w 21600"/>
                <a:gd name="connsiteY2" fmla="*/ 10885 h 21519"/>
                <a:gd name="connsiteX3" fmla="*/ 8782 w 21600"/>
                <a:gd name="connsiteY3" fmla="*/ 1 h 21519"/>
                <a:gd name="connsiteX4" fmla="*/ 13726 w 21600"/>
                <a:gd name="connsiteY4" fmla="*/ 11178 h 21519"/>
                <a:gd name="connsiteX5" fmla="*/ 19043 w 21600"/>
                <a:gd name="connsiteY5" fmla="*/ 7147 h 21519"/>
                <a:gd name="connsiteX6" fmla="*/ 21600 w 21600"/>
                <a:gd name="connsiteY6" fmla="*/ 21519 h 21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519" extrusionOk="0">
                  <a:moveTo>
                    <a:pt x="0" y="21519"/>
                  </a:moveTo>
                  <a:cubicBezTo>
                    <a:pt x="53" y="17915"/>
                    <a:pt x="143" y="14345"/>
                    <a:pt x="745" y="12132"/>
                  </a:cubicBezTo>
                  <a:cubicBezTo>
                    <a:pt x="1347" y="9920"/>
                    <a:pt x="2460" y="9063"/>
                    <a:pt x="4557" y="10885"/>
                  </a:cubicBezTo>
                  <a:cubicBezTo>
                    <a:pt x="4266" y="3514"/>
                    <a:pt x="6464" y="-81"/>
                    <a:pt x="8782" y="1"/>
                  </a:cubicBezTo>
                  <a:cubicBezTo>
                    <a:pt x="11100" y="83"/>
                    <a:pt x="13537" y="3842"/>
                    <a:pt x="13726" y="11178"/>
                  </a:cubicBezTo>
                  <a:cubicBezTo>
                    <a:pt x="14814" y="7849"/>
                    <a:pt x="17234" y="5175"/>
                    <a:pt x="19043" y="7147"/>
                  </a:cubicBezTo>
                  <a:cubicBezTo>
                    <a:pt x="21193" y="9491"/>
                    <a:pt x="21277" y="16976"/>
                    <a:pt x="21600" y="21519"/>
                  </a:cubicBezTo>
                </a:path>
              </a:pathLst>
            </a:custGeom>
            <a:noFill/>
            <a:ln w="38100" cap="flat">
              <a:solidFill>
                <a:srgbClr val="46537A"/>
              </a:solidFill>
              <a:prstDash val="solid"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" name="文字方塊 1"/>
          <p:cNvSpPr txBox="1">
            <a:spLocks noChangeArrowheads="1"/>
          </p:cNvSpPr>
          <p:nvPr/>
        </p:nvSpPr>
        <p:spPr bwMode="auto">
          <a:xfrm>
            <a:off x="3206253" y="4005939"/>
            <a:ext cx="6680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96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那下課了！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014240F1-956B-4ABF-A612-B55E60E3F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702" y="516436"/>
            <a:ext cx="805677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96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小朋友們，都念好了吧</a:t>
            </a:r>
            <a:r>
              <a:rPr lang="en-US" altLang="zh-TW" sz="96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!</a:t>
            </a:r>
            <a:endParaRPr lang="zh-TW" altLang="en-US" sz="9600" dirty="0">
              <a:solidFill>
                <a:srgbClr val="0070C0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1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783" y="0"/>
            <a:ext cx="4995567" cy="347407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327" y="3491519"/>
            <a:ext cx="5040333" cy="3334765"/>
          </a:xfrm>
          <a:prstGeom prst="rect">
            <a:avLst/>
          </a:prstGeom>
        </p:spPr>
      </p:pic>
      <p:sp>
        <p:nvSpPr>
          <p:cNvPr id="492557" name="Text Box 13"/>
          <p:cNvSpPr txBox="1">
            <a:spLocks noChangeArrowheads="1"/>
          </p:cNvSpPr>
          <p:nvPr/>
        </p:nvSpPr>
        <p:spPr bwMode="auto">
          <a:xfrm>
            <a:off x="8543214" y="15509"/>
            <a:ext cx="588605" cy="6858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lIns="72000" tIns="72000" rIns="72000" bIns="720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zh-TW" altLang="en-US" sz="3600" b="1" dirty="0">
                <a:latin typeface="文鼎標準楷體" pitchFamily="49" charset="-120"/>
                <a:ea typeface="文鼎標準楷體" pitchFamily="49" charset="-120"/>
              </a:rPr>
              <a:t>     認讀生字：</a:t>
            </a:r>
            <a:r>
              <a:rPr lang="zh-TW" altLang="en-US" sz="3600" b="1" dirty="0">
                <a:solidFill>
                  <a:srgbClr val="FF0066"/>
                </a:solidFill>
                <a:latin typeface="文鼎標準楷體" pitchFamily="49" charset="-120"/>
                <a:ea typeface="文鼎標準楷體" pitchFamily="49" charset="-120"/>
              </a:rPr>
              <a:t>字形字音字義</a:t>
            </a:r>
          </a:p>
        </p:txBody>
      </p:sp>
      <p:sp>
        <p:nvSpPr>
          <p:cNvPr id="3" name="直線圖說文字 1 2"/>
          <p:cNvSpPr/>
          <p:nvPr/>
        </p:nvSpPr>
        <p:spPr>
          <a:xfrm>
            <a:off x="466948" y="2455992"/>
            <a:ext cx="1728788" cy="4328910"/>
          </a:xfrm>
          <a:prstGeom prst="borderCallout1">
            <a:avLst>
              <a:gd name="adj1" fmla="val 18750"/>
              <a:gd name="adj2" fmla="val -8333"/>
              <a:gd name="adj3" fmla="val 19410"/>
              <a:gd name="adj4" fmla="val -8364"/>
            </a:avLst>
          </a:prstGeom>
          <a:solidFill>
            <a:srgbClr val="E6F7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endParaRPr lang="en-US" altLang="zh-TW" sz="3600" b="1" dirty="0">
              <a:solidFill>
                <a:srgbClr val="CC0066"/>
              </a:solidFill>
              <a:latin typeface="文鼎標準楷體" pitchFamily="49" charset="-120"/>
              <a:ea typeface="文鼎標準楷體" pitchFamily="49" charset="-120"/>
            </a:endParaRPr>
          </a:p>
          <a:p>
            <a:pPr>
              <a:defRPr/>
            </a:pPr>
            <a:r>
              <a:rPr lang="zh-TW" altLang="en-US" sz="3600" b="1" dirty="0">
                <a:solidFill>
                  <a:srgbClr val="0066FF"/>
                </a:solidFill>
                <a:latin typeface="文鼎標準楷體" pitchFamily="49" charset="-120"/>
                <a:ea typeface="文鼎標準楷體" pitchFamily="49" charset="-120"/>
              </a:rPr>
              <a:t>請在紅字描寫三遍，並將部首圈起來！</a:t>
            </a:r>
            <a:endParaRPr lang="en-US" altLang="zh-TW" sz="3600" b="1" dirty="0">
              <a:solidFill>
                <a:srgbClr val="CC0066"/>
              </a:solidFill>
            </a:endParaRPr>
          </a:p>
          <a:p>
            <a:pPr algn="ctr">
              <a:defRPr/>
            </a:pPr>
            <a:endParaRPr lang="zh-TW" altLang="en-US" sz="3600" b="1" dirty="0">
              <a:solidFill>
                <a:srgbClr val="CC0066"/>
              </a:solidFill>
            </a:endParaRPr>
          </a:p>
        </p:txBody>
      </p:sp>
      <p:grpSp>
        <p:nvGrpSpPr>
          <p:cNvPr id="9" name="组合 30"/>
          <p:cNvGrpSpPr>
            <a:grpSpLocks/>
          </p:cNvGrpSpPr>
          <p:nvPr/>
        </p:nvGrpSpPr>
        <p:grpSpPr bwMode="auto">
          <a:xfrm flipH="1">
            <a:off x="749590" y="620688"/>
            <a:ext cx="1458258" cy="1417696"/>
            <a:chOff x="1289955" y="1628061"/>
            <a:chExt cx="3941631" cy="5174701"/>
          </a:xfrm>
        </p:grpSpPr>
        <p:sp>
          <p:nvSpPr>
            <p:cNvPr id="10" name="Shape 209"/>
            <p:cNvSpPr/>
            <p:nvPr/>
          </p:nvSpPr>
          <p:spPr>
            <a:xfrm rot="3758493">
              <a:off x="2720135" y="4291311"/>
              <a:ext cx="2956971" cy="206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4" extrusionOk="0">
                  <a:moveTo>
                    <a:pt x="0" y="11730"/>
                  </a:moveTo>
                  <a:cubicBezTo>
                    <a:pt x="550" y="11385"/>
                    <a:pt x="818" y="11200"/>
                    <a:pt x="1446" y="10869"/>
                  </a:cubicBezTo>
                  <a:cubicBezTo>
                    <a:pt x="3278" y="9905"/>
                    <a:pt x="4075" y="10600"/>
                    <a:pt x="4893" y="12949"/>
                  </a:cubicBezTo>
                  <a:cubicBezTo>
                    <a:pt x="5476" y="14623"/>
                    <a:pt x="6411" y="21325"/>
                    <a:pt x="8440" y="21003"/>
                  </a:cubicBezTo>
                  <a:cubicBezTo>
                    <a:pt x="10807" y="20628"/>
                    <a:pt x="9528" y="13017"/>
                    <a:pt x="9431" y="11082"/>
                  </a:cubicBezTo>
                  <a:cubicBezTo>
                    <a:pt x="9316" y="8800"/>
                    <a:pt x="8806" y="3250"/>
                    <a:pt x="11582" y="4352"/>
                  </a:cubicBezTo>
                  <a:cubicBezTo>
                    <a:pt x="13589" y="5149"/>
                    <a:pt x="14535" y="10567"/>
                    <a:pt x="16445" y="10863"/>
                  </a:cubicBezTo>
                  <a:cubicBezTo>
                    <a:pt x="18644" y="11204"/>
                    <a:pt x="17737" y="6638"/>
                    <a:pt x="17704" y="4600"/>
                  </a:cubicBezTo>
                  <a:cubicBezTo>
                    <a:pt x="17639" y="584"/>
                    <a:pt x="18794" y="-275"/>
                    <a:pt x="21600" y="69"/>
                  </a:cubicBezTo>
                </a:path>
              </a:pathLst>
            </a:custGeom>
            <a:noFill/>
            <a:ln w="38100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grpSp>
          <p:nvGrpSpPr>
            <p:cNvPr id="9225" name="组 13"/>
            <p:cNvGrpSpPr>
              <a:grpSpLocks/>
            </p:cNvGrpSpPr>
            <p:nvPr/>
          </p:nvGrpSpPr>
          <p:grpSpPr bwMode="auto">
            <a:xfrm>
              <a:off x="1289955" y="1628061"/>
              <a:ext cx="2187025" cy="2569107"/>
              <a:chOff x="5943842" y="1013911"/>
              <a:chExt cx="2187025" cy="2569107"/>
            </a:xfrm>
          </p:grpSpPr>
          <p:sp>
            <p:nvSpPr>
              <p:cNvPr id="12" name="Shape 202"/>
              <p:cNvSpPr/>
              <p:nvPr/>
            </p:nvSpPr>
            <p:spPr>
              <a:xfrm rot="3758493">
                <a:off x="6438126" y="1925534"/>
                <a:ext cx="1819271" cy="509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22" extrusionOk="0">
                    <a:moveTo>
                      <a:pt x="21600" y="743"/>
                    </a:moveTo>
                    <a:cubicBezTo>
                      <a:pt x="19799" y="-786"/>
                      <a:pt x="18140" y="461"/>
                      <a:pt x="16279" y="823"/>
                    </a:cubicBezTo>
                    <a:cubicBezTo>
                      <a:pt x="10853" y="1876"/>
                      <a:pt x="5372" y="1461"/>
                      <a:pt x="0" y="4698"/>
                    </a:cubicBezTo>
                    <a:lnTo>
                      <a:pt x="0" y="20521"/>
                    </a:lnTo>
                    <a:lnTo>
                      <a:pt x="1843" y="19747"/>
                    </a:lnTo>
                    <a:cubicBezTo>
                      <a:pt x="4727" y="19759"/>
                      <a:pt x="13025" y="19305"/>
                      <a:pt x="15903" y="19016"/>
                    </a:cubicBezTo>
                    <a:cubicBezTo>
                      <a:pt x="17715" y="18834"/>
                      <a:pt x="19629" y="20814"/>
                      <a:pt x="21376" y="20485"/>
                    </a:cubicBezTo>
                  </a:path>
                </a:pathLst>
              </a:custGeom>
              <a:solidFill>
                <a:schemeClr val="bg1"/>
              </a:solidFill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3" name="Shape 203"/>
              <p:cNvSpPr/>
              <p:nvPr/>
            </p:nvSpPr>
            <p:spPr>
              <a:xfrm rot="3758493">
                <a:off x="7743402" y="2713612"/>
                <a:ext cx="41943" cy="490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274" h="21600" extrusionOk="0">
                    <a:moveTo>
                      <a:pt x="0" y="0"/>
                    </a:moveTo>
                    <a:cubicBezTo>
                      <a:pt x="21600" y="2677"/>
                      <a:pt x="19974" y="16418"/>
                      <a:pt x="11161" y="21600"/>
                    </a:cubicBezTo>
                  </a:path>
                </a:pathLst>
              </a:custGeom>
              <a:noFill/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4" name="Shape 204"/>
              <p:cNvSpPr/>
              <p:nvPr/>
            </p:nvSpPr>
            <p:spPr>
              <a:xfrm rot="3758493">
                <a:off x="6690138" y="1820494"/>
                <a:ext cx="120584" cy="3424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9761" y="15753"/>
                      <a:pt x="1840" y="7112"/>
                      <a:pt x="0" y="0"/>
                    </a:cubicBezTo>
                  </a:path>
                </a:pathLst>
              </a:custGeom>
              <a:noFill/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5" name="Shape 205"/>
              <p:cNvSpPr/>
              <p:nvPr/>
            </p:nvSpPr>
            <p:spPr>
              <a:xfrm rot="3758493">
                <a:off x="6846024" y="1898222"/>
                <a:ext cx="870315" cy="10310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69" h="16954" extrusionOk="0">
                    <a:moveTo>
                      <a:pt x="0" y="11121"/>
                    </a:moveTo>
                    <a:cubicBezTo>
                      <a:pt x="167" y="10786"/>
                      <a:pt x="-956" y="-4646"/>
                      <a:pt x="4852" y="2248"/>
                    </a:cubicBezTo>
                    <a:cubicBezTo>
                      <a:pt x="5261" y="461"/>
                      <a:pt x="6192" y="-121"/>
                      <a:pt x="7478" y="78"/>
                    </a:cubicBezTo>
                    <a:cubicBezTo>
                      <a:pt x="8279" y="78"/>
                      <a:pt x="9110" y="711"/>
                      <a:pt x="9174" y="2178"/>
                    </a:cubicBezTo>
                    <a:cubicBezTo>
                      <a:pt x="10318" y="734"/>
                      <a:pt x="10808" y="-213"/>
                      <a:pt x="12478" y="41"/>
                    </a:cubicBezTo>
                    <a:cubicBezTo>
                      <a:pt x="13434" y="0"/>
                      <a:pt x="13608" y="1386"/>
                      <a:pt x="13442" y="1960"/>
                    </a:cubicBezTo>
                    <a:cubicBezTo>
                      <a:pt x="19959" y="-3583"/>
                      <a:pt x="20644" y="13929"/>
                      <a:pt x="18086" y="16954"/>
                    </a:cubicBezTo>
                  </a:path>
                </a:pathLst>
              </a:custGeom>
              <a:solidFill>
                <a:schemeClr val="bg1"/>
              </a:solidFill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6" name="Shape 206"/>
              <p:cNvSpPr/>
              <p:nvPr/>
            </p:nvSpPr>
            <p:spPr>
              <a:xfrm rot="3758493">
                <a:off x="6167892" y="2542989"/>
                <a:ext cx="1043327" cy="281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4" extrusionOk="0">
                    <a:moveTo>
                      <a:pt x="1076" y="12061"/>
                    </a:moveTo>
                    <a:cubicBezTo>
                      <a:pt x="497" y="8498"/>
                      <a:pt x="228" y="3669"/>
                      <a:pt x="0" y="0"/>
                    </a:cubicBezTo>
                    <a:cubicBezTo>
                      <a:pt x="6860" y="545"/>
                      <a:pt x="13608" y="-26"/>
                      <a:pt x="20206" y="3388"/>
                    </a:cubicBezTo>
                    <a:cubicBezTo>
                      <a:pt x="20298" y="9884"/>
                      <a:pt x="21430" y="15807"/>
                      <a:pt x="21600" y="21574"/>
                    </a:cubicBezTo>
                  </a:path>
                </a:pathLst>
              </a:custGeom>
              <a:solidFill>
                <a:srgbClr val="E7E4EA"/>
              </a:solidFill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8" name="Shape 207"/>
              <p:cNvSpPr/>
              <p:nvPr/>
            </p:nvSpPr>
            <p:spPr>
              <a:xfrm rot="3758493">
                <a:off x="5743025" y="2583116"/>
                <a:ext cx="1200613" cy="7989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676" extrusionOk="0">
                    <a:moveTo>
                      <a:pt x="1467" y="19871"/>
                    </a:moveTo>
                    <a:cubicBezTo>
                      <a:pt x="2596" y="15187"/>
                      <a:pt x="1342" y="5194"/>
                      <a:pt x="0" y="486"/>
                    </a:cubicBezTo>
                    <a:cubicBezTo>
                      <a:pt x="6032" y="-924"/>
                      <a:pt x="11979" y="1155"/>
                      <a:pt x="18133" y="1422"/>
                    </a:cubicBezTo>
                    <a:cubicBezTo>
                      <a:pt x="19277" y="7634"/>
                      <a:pt x="21219" y="14259"/>
                      <a:pt x="21600" y="20676"/>
                    </a:cubicBezTo>
                  </a:path>
                </a:pathLst>
              </a:custGeom>
              <a:noFill/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9" name="Shape 208"/>
              <p:cNvSpPr/>
              <p:nvPr/>
            </p:nvSpPr>
            <p:spPr>
              <a:xfrm rot="3758493">
                <a:off x="6602818" y="997921"/>
                <a:ext cx="382730" cy="4147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99" h="21600" extrusionOk="0">
                    <a:moveTo>
                      <a:pt x="21399" y="0"/>
                    </a:moveTo>
                    <a:cubicBezTo>
                      <a:pt x="14641" y="0"/>
                      <a:pt x="6540" y="886"/>
                      <a:pt x="325" y="1003"/>
                    </a:cubicBezTo>
                    <a:cubicBezTo>
                      <a:pt x="-42" y="7726"/>
                      <a:pt x="-201" y="14997"/>
                      <a:pt x="411" y="21600"/>
                    </a:cubicBezTo>
                    <a:cubicBezTo>
                      <a:pt x="6724" y="20829"/>
                      <a:pt x="13779" y="19988"/>
                      <a:pt x="20126" y="20284"/>
                    </a:cubicBezTo>
                  </a:path>
                </a:pathLst>
              </a:custGeom>
              <a:noFill/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0" name="Shape 210"/>
              <p:cNvSpPr/>
              <p:nvPr/>
            </p:nvSpPr>
            <p:spPr>
              <a:xfrm rot="3758493">
                <a:off x="7600386" y="2952162"/>
                <a:ext cx="571473" cy="490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7302" y="21128"/>
                      <a:pt x="15635" y="15045"/>
                      <a:pt x="21600" y="9996"/>
                    </a:cubicBezTo>
                    <a:cubicBezTo>
                      <a:pt x="14594" y="7013"/>
                      <a:pt x="7961" y="2130"/>
                      <a:pt x="709" y="0"/>
                    </a:cubicBezTo>
                  </a:path>
                </a:pathLst>
              </a:custGeom>
              <a:noFill/>
              <a:ln w="38100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E04454\Desktop\★108行銷-國小說明會PPT母片PNG\108行銷-國小說明會PPT母片-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8" y="-38427"/>
            <a:ext cx="9180000" cy="688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2" name="文字方塊 1"/>
          <p:cNvSpPr txBox="1">
            <a:spLocks noChangeArrowheads="1"/>
          </p:cNvSpPr>
          <p:nvPr/>
        </p:nvSpPr>
        <p:spPr bwMode="auto">
          <a:xfrm>
            <a:off x="2555776" y="256636"/>
            <a:ext cx="891048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66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用字典找出</a:t>
            </a:r>
            <a:endParaRPr lang="en-US" altLang="zh-TW" sz="6600" dirty="0">
              <a:solidFill>
                <a:srgbClr val="0070C0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ECD1082-C4F0-4DE3-9442-038F3880B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28" y="1659695"/>
            <a:ext cx="9180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「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搗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、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姑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、娘、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胖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、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躺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、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桂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、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砍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、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棍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、</a:t>
            </a:r>
            <a:r>
              <a:rPr lang="zh-TW" altLang="en-US" sz="6600" b="1" u="sng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招</a:t>
            </a:r>
            <a:r>
              <a:rPr lang="zh-TW" altLang="en-US" sz="6600" b="1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」</a:t>
            </a:r>
            <a:endParaRPr lang="en-US" altLang="zh-TW" sz="6600" b="1" dirty="0">
              <a:solidFill>
                <a:srgbClr val="0070C0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0B978C9-D41D-4EAE-9EDF-0F0D9C6DA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4558145"/>
            <a:ext cx="88199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54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的意義，再讀一讀</a:t>
            </a:r>
            <a:endParaRPr lang="en-US" altLang="zh-TW" sz="5400" dirty="0">
              <a:solidFill>
                <a:srgbClr val="0070C0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437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216" y="991069"/>
            <a:ext cx="6248400" cy="5229225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搗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藥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搗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米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6740" y="453600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搗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碎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6770" y="2281684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搗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亂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666" y="1048999"/>
            <a:ext cx="6276975" cy="5219700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姑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</a:rPr>
              <a:t>娘</a:t>
            </a:r>
            <a:endParaRPr lang="en-US" altLang="zh-TW" sz="13200" b="1" dirty="0">
              <a:solidFill>
                <a:srgbClr val="0000FF"/>
              </a:solidFill>
              <a:latin typeface="書法中楷（破音二）" panose="02010609010101010101" pitchFamily="49" charset="-120"/>
              <a:ea typeface="書法中楷（破音二）" panose="02010609010101010101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姑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</a:rPr>
              <a:t>姑</a:t>
            </a:r>
            <a:endParaRPr lang="en-US" altLang="zh-TW" sz="8800" b="1" dirty="0">
              <a:solidFill>
                <a:srgbClr val="0000FF"/>
              </a:solidFill>
              <a:latin typeface="書法中楷（破音二）" panose="02010609010101010101" pitchFamily="49" charset="-120"/>
              <a:ea typeface="書法中楷（破音二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2400" y="2306301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姑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媽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7504" y="4545376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姑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丈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054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0579" y="988367"/>
            <a:ext cx="6257925" cy="5229225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姑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</a:rPr>
              <a:t>娘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娘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子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1792" y="226147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爹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娘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792" y="444861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娘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</a:rPr>
              <a:t>娘</a:t>
            </a:r>
            <a:endParaRPr lang="en-US" altLang="zh-TW" sz="8800" b="1" dirty="0">
              <a:solidFill>
                <a:srgbClr val="0000FF"/>
              </a:solidFill>
              <a:latin typeface="書法中楷（破音二）" panose="02010609010101010101" pitchFamily="49" charset="-120"/>
              <a:ea typeface="書法中楷（破音二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36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2886" y="959456"/>
            <a:ext cx="6267450" cy="5286375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躺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躺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著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92770" y="2224305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躺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平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792" y="444861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躺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下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131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748" y="1033834"/>
            <a:ext cx="6296025" cy="5257800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桂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樹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桂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花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92770" y="2224305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桂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林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792" y="444861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桂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圓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205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529" y="999444"/>
            <a:ext cx="6276975" cy="5229225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8770" y="1412875"/>
            <a:ext cx="2556000" cy="3672000"/>
          </a:xfrm>
          <a:prstGeom prst="rect">
            <a:avLst/>
          </a:prstGeom>
          <a:ln w="57150">
            <a:solidFill>
              <a:srgbClr val="0066F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砍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132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倒</a:t>
            </a:r>
            <a:endParaRPr lang="en-US" altLang="zh-TW" sz="132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688" y="22225"/>
            <a:ext cx="2627312" cy="6461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習寫字教學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1951" y="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砍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破音二）" panose="02010609010101010101" pitchFamily="49" charset="-120"/>
                <a:ea typeface="書法中楷（破音二）" panose="02010609010101010101" pitchFamily="49" charset="-120"/>
              </a:rPr>
              <a:t>伐</a:t>
            </a:r>
            <a:endParaRPr lang="en-US" altLang="zh-TW" sz="8800" b="1" dirty="0">
              <a:solidFill>
                <a:srgbClr val="0000FF"/>
              </a:solidFill>
              <a:latin typeface="書法中楷（破音二）" panose="02010609010101010101" pitchFamily="49" charset="-120"/>
              <a:ea typeface="書法中楷（破音二）" panose="02010609010101010101" pitchFamily="49" charset="-12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93251" y="2224305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砍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樹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792" y="4448610"/>
            <a:ext cx="2628000" cy="226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砍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>
              <a:lnSpc>
                <a:spcPct val="80000"/>
              </a:lnSpc>
              <a:defRPr/>
            </a:pPr>
            <a:r>
              <a:rPr lang="zh-TW" altLang="en-US" sz="8800" b="1" dirty="0">
                <a:solidFill>
                  <a:srgbClr val="0000FF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柴</a:t>
            </a:r>
            <a:endParaRPr lang="en-US" altLang="zh-TW" sz="8800" b="1" dirty="0">
              <a:solidFill>
                <a:srgbClr val="0000FF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812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6343</TotalTime>
  <Words>155</Words>
  <Application>Microsoft Office PowerPoint</Application>
  <PresentationFormat>如螢幕大小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2" baseType="lpstr">
      <vt:lpstr>文鼎標準楷體</vt:lpstr>
      <vt:lpstr>書法中楷（注音一）</vt:lpstr>
      <vt:lpstr>書法中楷（破音二）</vt:lpstr>
      <vt:lpstr>華康標楷W5注音</vt:lpstr>
      <vt:lpstr>微軟正黑體</vt:lpstr>
      <vt:lpstr>新細明體</vt:lpstr>
      <vt:lpstr>Arial</vt:lpstr>
      <vt:lpstr>Calibri</vt:lpstr>
      <vt:lpstr>Times New Roman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ilc</cp:lastModifiedBy>
  <cp:revision>711</cp:revision>
  <dcterms:created xsi:type="dcterms:W3CDTF">2014-04-30T03:23:07Z</dcterms:created>
  <dcterms:modified xsi:type="dcterms:W3CDTF">2021-06-06T05:53:24Z</dcterms:modified>
</cp:coreProperties>
</file>