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88" r:id="rId2"/>
  </p:sldMasterIdLst>
  <p:notesMasterIdLst>
    <p:notesMasterId r:id="rId21"/>
  </p:notesMasterIdLst>
  <p:sldIdLst>
    <p:sldId id="258" r:id="rId3"/>
    <p:sldId id="587" r:id="rId4"/>
    <p:sldId id="588" r:id="rId5"/>
    <p:sldId id="308" r:id="rId6"/>
    <p:sldId id="590" r:id="rId7"/>
    <p:sldId id="591" r:id="rId8"/>
    <p:sldId id="589" r:id="rId9"/>
    <p:sldId id="551" r:id="rId10"/>
    <p:sldId id="592" r:id="rId11"/>
    <p:sldId id="597" r:id="rId12"/>
    <p:sldId id="552" r:id="rId13"/>
    <p:sldId id="593" r:id="rId14"/>
    <p:sldId id="594" r:id="rId15"/>
    <p:sldId id="595" r:id="rId16"/>
    <p:sldId id="761" r:id="rId17"/>
    <p:sldId id="596" r:id="rId18"/>
    <p:sldId id="598" r:id="rId19"/>
    <p:sldId id="760" r:id="rId2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086"/>
    <a:srgbClr val="A6654C"/>
    <a:srgbClr val="6E4D3A"/>
    <a:srgbClr val="FFFFFF"/>
    <a:srgbClr val="DCD3B1"/>
    <a:srgbClr val="FFDD00"/>
    <a:srgbClr val="F8F8F8"/>
    <a:srgbClr val="6F489E"/>
    <a:srgbClr val="922790"/>
    <a:srgbClr val="FFF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6" autoAdjust="0"/>
    <p:restoredTop sz="93826" autoAdjust="0"/>
  </p:normalViewPr>
  <p:slideViewPr>
    <p:cSldViewPr>
      <p:cViewPr varScale="1">
        <p:scale>
          <a:sx n="72" d="100"/>
          <a:sy n="72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8C5-7D39-4831-8FFB-1C93F1CFD284}" type="datetimeFigureOut">
              <a:rPr lang="zh-TW" altLang="en-US" smtClean="0"/>
              <a:t>2021/6/9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405-F73D-4798-9F42-389126FAE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18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9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00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09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49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1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67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2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89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9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5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9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theme" Target="../theme/theme2.xml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" Target="../slides/slide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41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1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90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5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20.png"/><Relationship Id="rId7" Type="http://schemas.openxmlformats.org/officeDocument/2006/relationships/image" Target="../media/image6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hVMD0rAuU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0_s4vTMHp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3KOj8Sk3J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14.png"/><Relationship Id="rId7" Type="http://schemas.openxmlformats.org/officeDocument/2006/relationships/image" Target="../media/image6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251"/>
          <a:stretch/>
        </p:blipFill>
        <p:spPr>
          <a:xfrm>
            <a:off x="2101315" y="404664"/>
            <a:ext cx="4774941" cy="1277359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778940" y="2853862"/>
            <a:ext cx="7586120" cy="1150276"/>
            <a:chOff x="790885" y="2638853"/>
            <a:chExt cx="7586120" cy="1150276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CE876E70-8E04-4A6C-985B-2490DD5B9DBB}"/>
                </a:ext>
              </a:extLst>
            </p:cNvPr>
            <p:cNvGrpSpPr/>
            <p:nvPr/>
          </p:nvGrpSpPr>
          <p:grpSpPr>
            <a:xfrm>
              <a:off x="790885" y="2672334"/>
              <a:ext cx="7481141" cy="922570"/>
              <a:chOff x="1655676" y="4219474"/>
              <a:chExt cx="6570265" cy="810242"/>
            </a:xfrm>
          </p:grpSpPr>
          <p:pic>
            <p:nvPicPr>
              <p:cNvPr id="41" name="圖片 40">
                <a:extLst>
                  <a:ext uri="{FF2B5EF4-FFF2-40B4-BE49-F238E27FC236}">
                    <a16:creationId xmlns:a16="http://schemas.microsoft.com/office/drawing/2014/main" id="{87B81338-3A8A-42C1-8308-34BF6E4C19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30"/>
              <a:stretch/>
            </p:blipFill>
            <p:spPr>
              <a:xfrm>
                <a:off x="1655676" y="4219474"/>
                <a:ext cx="3024336" cy="810242"/>
              </a:xfrm>
              <a:prstGeom prst="rect">
                <a:avLst/>
              </a:prstGeom>
            </p:spPr>
          </p:pic>
          <p:pic>
            <p:nvPicPr>
              <p:cNvPr id="42" name="圖片 41">
                <a:extLst>
                  <a:ext uri="{FF2B5EF4-FFF2-40B4-BE49-F238E27FC236}">
                    <a16:creationId xmlns:a16="http://schemas.microsoft.com/office/drawing/2014/main" id="{DF6E9489-BF3F-4819-893B-52FF5CB655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07" r="-1"/>
              <a:stretch/>
            </p:blipFill>
            <p:spPr>
              <a:xfrm>
                <a:off x="5908219" y="4219474"/>
                <a:ext cx="2317722" cy="810242"/>
              </a:xfrm>
              <a:prstGeom prst="rect">
                <a:avLst/>
              </a:prstGeom>
            </p:spPr>
          </p:pic>
          <p:pic>
            <p:nvPicPr>
              <p:cNvPr id="43" name="圖片 42">
                <a:extLst>
                  <a:ext uri="{FF2B5EF4-FFF2-40B4-BE49-F238E27FC236}">
                    <a16:creationId xmlns:a16="http://schemas.microsoft.com/office/drawing/2014/main" id="{DF6E9489-BF3F-4819-893B-52FF5CB655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207" r="30790"/>
              <a:stretch/>
            </p:blipFill>
            <p:spPr>
              <a:xfrm>
                <a:off x="4661610" y="4219474"/>
                <a:ext cx="1295224" cy="810242"/>
              </a:xfrm>
              <a:prstGeom prst="rect">
                <a:avLst/>
              </a:prstGeom>
            </p:spPr>
          </p:pic>
        </p:grp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32B60F79-8150-4979-9CA7-C7265C2A0676}"/>
                </a:ext>
              </a:extLst>
            </p:cNvPr>
            <p:cNvSpPr txBox="1"/>
            <p:nvPr/>
          </p:nvSpPr>
          <p:spPr>
            <a:xfrm>
              <a:off x="839005" y="2893325"/>
              <a:ext cx="995074" cy="598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10</a:t>
              </a:r>
              <a:r>
                <a:rPr lang="en-US" altLang="zh-TW" sz="28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zh-TW" sz="2400" b="1" dirty="0">
                  <a:solidFill>
                    <a:schemeClr val="bg1"/>
                  </a:solidFill>
                  <a:latin typeface="+mn-lt"/>
                </a:rPr>
                <a:t>2</a:t>
              </a:r>
              <a:endParaRPr lang="zh-TW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C319A96D-7466-4128-9C54-9EA85258C325}"/>
                </a:ext>
              </a:extLst>
            </p:cNvPr>
            <p:cNvSpPr txBox="1"/>
            <p:nvPr/>
          </p:nvSpPr>
          <p:spPr>
            <a:xfrm>
              <a:off x="1631093" y="2841162"/>
              <a:ext cx="6745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二分之一</a:t>
              </a:r>
              <a:r>
                <a:rPr lang="zh-TW" altLang="en-US" sz="3600" dirty="0">
                  <a:latin typeface="書法中楷（破音三）" panose="02010609010101010101" pitchFamily="49" charset="-120"/>
                  <a:ea typeface="書法中楷（破音三）" panose="02010609010101010101" pitchFamily="49" charset="-120"/>
                </a:rPr>
                <a:t>和</a:t>
              </a:r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四分之一</a:t>
              </a:r>
            </a:p>
          </p:txBody>
        </p:sp>
        <p:sp>
          <p:nvSpPr>
            <p:cNvPr id="40" name="矩形 39">
              <a:hlinkClick r:id="rId6" action="ppaction://hlinksldjump"/>
              <a:extLst>
                <a:ext uri="{FF2B5EF4-FFF2-40B4-BE49-F238E27FC236}">
                  <a16:creationId xmlns:a16="http://schemas.microsoft.com/office/drawing/2014/main" id="{2DCB0C46-D105-475B-9BDF-52573428B56C}"/>
                </a:ext>
              </a:extLst>
            </p:cNvPr>
            <p:cNvSpPr/>
            <p:nvPr/>
          </p:nvSpPr>
          <p:spPr bwMode="auto">
            <a:xfrm>
              <a:off x="821349" y="2638853"/>
              <a:ext cx="7555656" cy="115027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D7457F8-241D-4017-9117-61C0B037C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5" r="49977"/>
          <a:stretch/>
        </p:blipFill>
        <p:spPr>
          <a:xfrm>
            <a:off x="1115616" y="1256595"/>
            <a:ext cx="1008112" cy="1889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7AC34A4-3B9D-48DA-9CFB-6D552F52F1D7}"/>
                  </a:ext>
                </a:extLst>
              </p:cNvPr>
              <p:cNvSpPr txBox="1"/>
              <p:nvPr/>
            </p:nvSpPr>
            <p:spPr>
              <a:xfrm>
                <a:off x="2127624" y="1566388"/>
                <a:ext cx="5292588" cy="1269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4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←</a:t>
                </a:r>
                <a:r>
                  <a:rPr lang="zh-TW" altLang="en-US" sz="4800" dirty="0"/>
                  <a:t>這是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4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400" kern="100">
                            <a:latin typeface="書法中楷（注音一）" panose="02010609010101010101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400" kern="100">
                            <a:latin typeface="書法中楷（注音一）" panose="02010609010101010101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4800" dirty="0"/>
                  <a:t>張南瓜派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7AC34A4-3B9D-48DA-9CFB-6D552F52F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624" y="1566388"/>
                <a:ext cx="5292588" cy="1269707"/>
              </a:xfrm>
              <a:prstGeom prst="rect">
                <a:avLst/>
              </a:prstGeom>
              <a:blipFill>
                <a:blip r:embed="rId3"/>
                <a:stretch>
                  <a:fillRect l="-5184" b="-10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317F6853-5552-4E84-927C-19392C6C7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20"/>
          <a:stretch/>
        </p:blipFill>
        <p:spPr>
          <a:xfrm>
            <a:off x="1263122" y="3161523"/>
            <a:ext cx="890063" cy="1735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EA0CBD0-8C70-4E7E-9223-90401F9C2C3F}"/>
                  </a:ext>
                </a:extLst>
              </p:cNvPr>
              <p:cNvSpPr txBox="1"/>
              <p:nvPr/>
            </p:nvSpPr>
            <p:spPr>
              <a:xfrm>
                <a:off x="2153185" y="3225582"/>
                <a:ext cx="5292588" cy="1269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4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←</a:t>
                </a:r>
                <a:r>
                  <a:rPr lang="zh-TW" altLang="en-US" sz="4800" dirty="0"/>
                  <a:t>這是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4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400" kern="100">
                            <a:latin typeface="書法中楷（注音一）" panose="02010609010101010101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400" kern="100">
                            <a:latin typeface="書法中楷（注音一）" panose="02010609010101010101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4800" dirty="0"/>
                  <a:t>張色紙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EA0CBD0-8C70-4E7E-9223-90401F9C2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185" y="3225582"/>
                <a:ext cx="5292588" cy="1269707"/>
              </a:xfrm>
              <a:prstGeom prst="rect">
                <a:avLst/>
              </a:prstGeom>
              <a:blipFill>
                <a:blip r:embed="rId5"/>
                <a:stretch>
                  <a:fillRect l="-5184" b="-10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EBF2AD81-B18D-44B3-B92A-A5B9E08263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39914"/>
          <a:stretch/>
        </p:blipFill>
        <p:spPr>
          <a:xfrm>
            <a:off x="-8182" y="4858507"/>
            <a:ext cx="3580551" cy="1772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DB7C5587-F337-46B4-AB10-9B21ABE7575A}"/>
                  </a:ext>
                </a:extLst>
              </p:cNvPr>
              <p:cNvSpPr txBox="1"/>
              <p:nvPr/>
            </p:nvSpPr>
            <p:spPr>
              <a:xfrm>
                <a:off x="2123727" y="5134045"/>
                <a:ext cx="5292588" cy="1269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4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←</a:t>
                </a:r>
                <a:r>
                  <a:rPr lang="zh-TW" altLang="en-US" sz="4800" dirty="0"/>
                  <a:t>這是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4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400" kern="100">
                            <a:latin typeface="書法中楷（注音一）" panose="02010609010101010101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400" kern="100">
                            <a:latin typeface="書法中楷（注音一）" panose="02010609010101010101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4800" dirty="0"/>
                  <a:t>張披薩</a:t>
                </a:r>
                <a:endParaRPr lang="en-US" altLang="zh-TW" sz="4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DB7C5587-F337-46B4-AB10-9B21ABE75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7" y="5134045"/>
                <a:ext cx="5292588" cy="1269707"/>
              </a:xfrm>
              <a:prstGeom prst="rect">
                <a:avLst/>
              </a:prstGeom>
              <a:blipFill>
                <a:blip r:embed="rId7"/>
                <a:stretch>
                  <a:fillRect l="-5178" b="-10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786AE26B-A351-45B9-A103-613B91DD29B2}"/>
              </a:ext>
            </a:extLst>
          </p:cNvPr>
          <p:cNvSpPr/>
          <p:nvPr/>
        </p:nvSpPr>
        <p:spPr>
          <a:xfrm>
            <a:off x="2735796" y="279459"/>
            <a:ext cx="8172400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zh-TW" altLang="en-US" sz="48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練習讀一讀</a:t>
            </a:r>
            <a:r>
              <a:rPr lang="en-US" altLang="zh-TW" sz="48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</a:t>
            </a:r>
            <a:endParaRPr lang="zh-TW" altLang="zh-TW" sz="4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5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手繪多邊形 38"/>
          <p:cNvSpPr/>
          <p:nvPr/>
        </p:nvSpPr>
        <p:spPr bwMode="auto">
          <a:xfrm>
            <a:off x="235590" y="3095764"/>
            <a:ext cx="4325610" cy="3105544"/>
          </a:xfrm>
          <a:custGeom>
            <a:avLst/>
            <a:gdLst>
              <a:gd name="connsiteX0" fmla="*/ 231860 w 4325610"/>
              <a:gd name="connsiteY0" fmla="*/ 0 h 3105544"/>
              <a:gd name="connsiteX1" fmla="*/ 4325610 w 4325610"/>
              <a:gd name="connsiteY1" fmla="*/ 0 h 3105544"/>
              <a:gd name="connsiteX2" fmla="*/ 4325610 w 4325610"/>
              <a:gd name="connsiteY2" fmla="*/ 3105544 h 3105544"/>
              <a:gd name="connsiteX3" fmla="*/ 231860 w 4325610"/>
              <a:gd name="connsiteY3" fmla="*/ 3105544 h 3105544"/>
              <a:gd name="connsiteX4" fmla="*/ 0 w 4325610"/>
              <a:gd name="connsiteY4" fmla="*/ 2873684 h 3105544"/>
              <a:gd name="connsiteX5" fmla="*/ 0 w 4325610"/>
              <a:gd name="connsiteY5" fmla="*/ 231860 h 3105544"/>
              <a:gd name="connsiteX6" fmla="*/ 231860 w 4325610"/>
              <a:gd name="connsiteY6" fmla="*/ 0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610" h="3105544">
                <a:moveTo>
                  <a:pt x="231860" y="0"/>
                </a:moveTo>
                <a:lnTo>
                  <a:pt x="4325610" y="0"/>
                </a:lnTo>
                <a:lnTo>
                  <a:pt x="4325610" y="3105544"/>
                </a:lnTo>
                <a:lnTo>
                  <a:pt x="231860" y="3105544"/>
                </a:lnTo>
                <a:cubicBezTo>
                  <a:pt x="103807" y="3105544"/>
                  <a:pt x="0" y="3001737"/>
                  <a:pt x="0" y="2873684"/>
                </a:cubicBezTo>
                <a:lnTo>
                  <a:pt x="0" y="231860"/>
                </a:lnTo>
                <a:cubicBezTo>
                  <a:pt x="0" y="103807"/>
                  <a:pt x="103807" y="0"/>
                  <a:pt x="231860" y="0"/>
                </a:cubicBezTo>
                <a:close/>
              </a:path>
            </a:pathLst>
          </a:custGeom>
          <a:solidFill>
            <a:srgbClr val="DBF1F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手繪多邊形 43"/>
          <p:cNvSpPr/>
          <p:nvPr/>
        </p:nvSpPr>
        <p:spPr bwMode="auto">
          <a:xfrm>
            <a:off x="4561200" y="3095764"/>
            <a:ext cx="4475296" cy="3105544"/>
          </a:xfrm>
          <a:custGeom>
            <a:avLst/>
            <a:gdLst>
              <a:gd name="connsiteX0" fmla="*/ 0 w 4475296"/>
              <a:gd name="connsiteY0" fmla="*/ 0 h 3105544"/>
              <a:gd name="connsiteX1" fmla="*/ 4243436 w 4475296"/>
              <a:gd name="connsiteY1" fmla="*/ 0 h 3105544"/>
              <a:gd name="connsiteX2" fmla="*/ 4475296 w 4475296"/>
              <a:gd name="connsiteY2" fmla="*/ 231860 h 3105544"/>
              <a:gd name="connsiteX3" fmla="*/ 4475296 w 4475296"/>
              <a:gd name="connsiteY3" fmla="*/ 2873684 h 3105544"/>
              <a:gd name="connsiteX4" fmla="*/ 4243436 w 4475296"/>
              <a:gd name="connsiteY4" fmla="*/ 3105544 h 3105544"/>
              <a:gd name="connsiteX5" fmla="*/ 0 w 4475296"/>
              <a:gd name="connsiteY5" fmla="*/ 3105544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296" h="3105544">
                <a:moveTo>
                  <a:pt x="0" y="0"/>
                </a:moveTo>
                <a:lnTo>
                  <a:pt x="4243436" y="0"/>
                </a:lnTo>
                <a:cubicBezTo>
                  <a:pt x="4371489" y="0"/>
                  <a:pt x="4475296" y="103807"/>
                  <a:pt x="4475296" y="231860"/>
                </a:cubicBezTo>
                <a:lnTo>
                  <a:pt x="4475296" y="2873684"/>
                </a:lnTo>
                <a:cubicBezTo>
                  <a:pt x="4475296" y="3001737"/>
                  <a:pt x="4371489" y="3105544"/>
                  <a:pt x="4243436" y="3105544"/>
                </a:cubicBezTo>
                <a:lnTo>
                  <a:pt x="0" y="3105544"/>
                </a:lnTo>
                <a:close/>
              </a:path>
            </a:pathLst>
          </a:custGeom>
          <a:solidFill>
            <a:srgbClr val="E7E1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38188"/>
          <a:stretch/>
        </p:blipFill>
        <p:spPr>
          <a:xfrm>
            <a:off x="3419872" y="3194640"/>
            <a:ext cx="2232248" cy="2907792"/>
          </a:xfrm>
          <a:prstGeom prst="rect">
            <a:avLst/>
          </a:prstGeom>
        </p:spPr>
      </p:pic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55576" y="1341438"/>
            <a:ext cx="88198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張蔥油餅等分成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皮皮</a:t>
            </a:r>
            <a:endParaRPr lang="en-US" altLang="zh-TW" sz="3600" u="sng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和</a:t>
            </a:r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各拿了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是拿了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endParaRPr lang="en-US" altLang="zh-TW" sz="36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張蔥油餅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16" y="2784263"/>
            <a:ext cx="1279995" cy="10114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513" y="2739507"/>
            <a:ext cx="1405309" cy="1100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385930" y="3869985"/>
                <a:ext cx="3941944" cy="1369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2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皮皮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得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到</a:t>
                </a:r>
              </a:p>
              <a:p>
                <a:pPr marL="72000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張蔥油餅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930" y="3869985"/>
                <a:ext cx="3941944" cy="1369093"/>
              </a:xfrm>
              <a:prstGeom prst="rect">
                <a:avLst/>
              </a:prstGeom>
              <a:blipFill rotWithShape="0">
                <a:blip r:embed="rId5"/>
                <a:stretch>
                  <a:fillRect l="-3864" t="-8036"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5541184" y="3869985"/>
                <a:ext cx="3941944" cy="1369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2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美美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也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得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到</a:t>
                </a:r>
                <a:endParaRPr lang="en-US" altLang="zh-TW" sz="3200" dirty="0">
                  <a:solidFill>
                    <a:srgbClr val="00000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pPr marL="72000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張蔥油餅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1184" y="3869985"/>
                <a:ext cx="3941944" cy="1369093"/>
              </a:xfrm>
              <a:prstGeom prst="rect">
                <a:avLst/>
              </a:prstGeom>
              <a:blipFill rotWithShape="0">
                <a:blip r:embed="rId6"/>
                <a:stretch>
                  <a:fillRect l="-4019" t="-8036"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815414" y="4185084"/>
                <a:ext cx="720080" cy="87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n w="12700"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ln w="12700"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ln w="12700"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dirty="0">
                    <a:ln w="12700">
                      <a:noFill/>
                    </a:ln>
                    <a:solidFill>
                      <a:srgbClr val="FF0000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414" y="4185084"/>
                <a:ext cx="720080" cy="876650"/>
              </a:xfrm>
              <a:prstGeom prst="rect">
                <a:avLst/>
              </a:prstGeom>
              <a:blipFill rotWithShape="0">
                <a:blip r:embed="rId7"/>
                <a:stretch>
                  <a:fillRect l="-847" b="-55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923928" y="4185084"/>
                <a:ext cx="720080" cy="87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ln w="12700"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ln w="12700"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ln w="12700"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glow rad="127000">
                                <a:schemeClr val="bg1"/>
                              </a:glow>
                            </a:effectLst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dirty="0">
                    <a:ln w="12700">
                      <a:noFill/>
                    </a:ln>
                    <a:solidFill>
                      <a:srgbClr val="FF0000"/>
                    </a:solidFill>
                    <a:effectLst>
                      <a:glow rad="127000">
                        <a:schemeClr val="bg1"/>
                      </a:glo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185084"/>
                <a:ext cx="720080" cy="876650"/>
              </a:xfrm>
              <a:prstGeom prst="rect">
                <a:avLst/>
              </a:prstGeom>
              <a:blipFill rotWithShape="0">
                <a:blip r:embed="rId8"/>
                <a:stretch>
                  <a:fillRect l="-847" b="-55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15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40BAE4B-C775-43B5-8FA6-3004CF95820E}"/>
                  </a:ext>
                </a:extLst>
              </p:cNvPr>
              <p:cNvSpPr/>
              <p:nvPr/>
            </p:nvSpPr>
            <p:spPr>
              <a:xfrm>
                <a:off x="485800" y="2708920"/>
                <a:ext cx="8172400" cy="2176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:r>
                  <a:rPr lang="zh-TW" altLang="zh-TW" sz="4400" kern="100" dirty="0"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想一想，</a:t>
                </a:r>
                <a14:m>
                  <m:oMath xmlns:m="http://schemas.openxmlformats.org/officeDocument/2006/math">
                    <m:r>
                      <a:rPr lang="en-US" altLang="zh-TW" sz="4400" kern="100">
                        <a:effectLst/>
                        <a:latin typeface="Cambria Math" panose="02040503050406030204" pitchFamily="18" charset="0"/>
                        <a:ea typeface="書法中楷（注音一）" panose="02010609010101010101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zh-TW" altLang="zh-TW" sz="4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400" kern="100">
                            <a:effectLst/>
                            <a:latin typeface="書法中楷（注音一）" panose="02010609010101010101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400" kern="100">
                            <a:effectLst/>
                            <a:latin typeface="書法中楷（注音一）" panose="02010609010101010101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的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『</a:t>
                </a:r>
                <a:r>
                  <a:rPr lang="en-US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2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』、『</a:t>
                </a:r>
                <a:r>
                  <a:rPr lang="en-US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1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』代表</a:t>
                </a:r>
                <a:endParaRPr lang="en-US" altLang="zh-TW" sz="4400" kern="100" dirty="0"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:endParaRPr lang="en-US" altLang="zh-TW" sz="4400" kern="100" dirty="0">
                  <a:latin typeface="Calibri" panose="020F050202020403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什麼意思呢</a:t>
                </a:r>
                <a:r>
                  <a:rPr lang="en-US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?</a:t>
                </a:r>
                <a:endParaRPr lang="zh-TW" altLang="zh-TW" sz="4400" kern="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40BAE4B-C775-43B5-8FA6-3004CF958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00" y="2708920"/>
                <a:ext cx="8172400" cy="2176750"/>
              </a:xfrm>
              <a:prstGeom prst="rect">
                <a:avLst/>
              </a:prstGeom>
              <a:blipFill>
                <a:blip r:embed="rId2"/>
                <a:stretch>
                  <a:fillRect l="-3060" t="-10364" r="-1493" b="-12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37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40BAE4B-C775-43B5-8FA6-3004CF95820E}"/>
              </a:ext>
            </a:extLst>
          </p:cNvPr>
          <p:cNvSpPr/>
          <p:nvPr/>
        </p:nvSpPr>
        <p:spPr>
          <a:xfrm>
            <a:off x="2591780" y="2654642"/>
            <a:ext cx="8172400" cy="76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想到了嗎</a:t>
            </a:r>
            <a:r>
              <a:rPr lang="en-US" altLang="zh-TW" sz="44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?</a:t>
            </a:r>
            <a:endParaRPr lang="zh-TW" altLang="zh-TW" sz="4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40BAE4B-C775-43B5-8FA6-3004CF95820E}"/>
                  </a:ext>
                </a:extLst>
              </p:cNvPr>
              <p:cNvSpPr/>
              <p:nvPr/>
            </p:nvSpPr>
            <p:spPr>
              <a:xfrm>
                <a:off x="1223628" y="2733634"/>
                <a:ext cx="8172400" cy="2882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:endParaRPr lang="en-US" altLang="zh-TW" sz="4400" i="1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4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400" kern="100">
                            <a:effectLst/>
                            <a:latin typeface="書法中楷（注音一）" panose="02010609010101010101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400" kern="100">
                            <a:effectLst/>
                            <a:latin typeface="書法中楷（注音一）" panose="02010609010101010101"/>
                            <a:ea typeface="DengXian" panose="02010600030101010101" pitchFamily="2" charset="-122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書法中楷（注音一）" panose="02010609010101010101"/>
                    <a:cs typeface="Arial" panose="020B0604020202020204" pitchFamily="34" charset="0"/>
                  </a:rPr>
                  <a:t>的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『</a:t>
                </a:r>
                <a:r>
                  <a:rPr lang="en-US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2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』</a:t>
                </a:r>
                <a:r>
                  <a:rPr lang="zh-TW" altLang="en-US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表示一張蔥油餅被等</a:t>
                </a:r>
                <a:endParaRPr lang="en-US" altLang="zh-TW" sz="4400" kern="100" dirty="0">
                  <a:effectLst/>
                  <a:latin typeface="Calibri" panose="020F050202020403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:endParaRPr lang="en-US" altLang="zh-TW" sz="4400" kern="100" dirty="0">
                  <a:latin typeface="Calibri" panose="020F050202020403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  <a:p>
                <a:pPr>
                  <a:lnSpc>
                    <a:spcPts val="5500"/>
                  </a:lnSpc>
                  <a:spcAft>
                    <a:spcPts val="0"/>
                  </a:spcAft>
                </a:pPr>
                <a:r>
                  <a:rPr lang="zh-TW" altLang="en-US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分成</a:t>
                </a:r>
                <a:r>
                  <a:rPr lang="en-US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2</a:t>
                </a:r>
                <a:r>
                  <a:rPr lang="zh-TW" altLang="en-US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份</a:t>
                </a:r>
                <a:r>
                  <a:rPr lang="en-US" altLang="zh-TW" sz="4400" kern="100" dirty="0">
                    <a:effectLst/>
                    <a:latin typeface="微軟正黑體" panose="020B0604030504040204" pitchFamily="34" charset="-120"/>
                    <a:ea typeface="微軟正黑體" panose="020B0604030504040204" pitchFamily="34" charset="-120"/>
                    <a:cs typeface="Arial" panose="020B0604020202020204" pitchFamily="34" charset="0"/>
                  </a:rPr>
                  <a:t>;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『</a:t>
                </a:r>
                <a:r>
                  <a:rPr lang="en-US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1</a:t>
                </a:r>
                <a:r>
                  <a:rPr lang="zh-TW" altLang="zh-TW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』表</a:t>
                </a:r>
                <a:r>
                  <a:rPr lang="zh-TW" altLang="en-US" sz="4400" kern="100" dirty="0">
                    <a:effectLst/>
                    <a:latin typeface="Calibri" panose="020F050202020403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示其中的一份。</a:t>
                </a:r>
                <a:endParaRPr lang="zh-TW" altLang="zh-TW" sz="4400" kern="1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40BAE4B-C775-43B5-8FA6-3004CF958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2733634"/>
                <a:ext cx="8172400" cy="2882071"/>
              </a:xfrm>
              <a:prstGeom prst="rect">
                <a:avLst/>
              </a:prstGeom>
              <a:blipFill>
                <a:blip r:embed="rId2"/>
                <a:stretch>
                  <a:fillRect l="-3060" r="-2836" b="-93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22022DA8-2241-4206-B2C5-109F0F6C1AEE}"/>
              </a:ext>
            </a:extLst>
          </p:cNvPr>
          <p:cNvSpPr/>
          <p:nvPr/>
        </p:nvSpPr>
        <p:spPr>
          <a:xfrm>
            <a:off x="2483768" y="1942813"/>
            <a:ext cx="8172400" cy="76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答對了</a:t>
            </a:r>
            <a:endParaRPr lang="zh-TW" altLang="zh-TW" sz="4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4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2022DA8-2241-4206-B2C5-109F0F6C1AEE}"/>
              </a:ext>
            </a:extLst>
          </p:cNvPr>
          <p:cNvSpPr/>
          <p:nvPr/>
        </p:nvSpPr>
        <p:spPr>
          <a:xfrm>
            <a:off x="2987824" y="584684"/>
            <a:ext cx="8172400" cy="76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endParaRPr lang="zh-TW" altLang="zh-TW" sz="4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68F363D-D451-484D-BF61-E00993C8742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664804"/>
            <a:ext cx="8172400" cy="4932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756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2022DA8-2241-4206-B2C5-109F0F6C1AEE}"/>
              </a:ext>
            </a:extLst>
          </p:cNvPr>
          <p:cNvSpPr/>
          <p:nvPr/>
        </p:nvSpPr>
        <p:spPr>
          <a:xfrm>
            <a:off x="2987824" y="584684"/>
            <a:ext cx="8172400" cy="76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  <a:spcAft>
                <a:spcPts val="0"/>
              </a:spcAft>
            </a:pPr>
            <a:r>
              <a:rPr lang="zh-TW" altLang="en-US" sz="44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類題練習</a:t>
            </a:r>
            <a:endParaRPr lang="zh-TW" altLang="zh-TW" sz="44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68F363D-D451-484D-BF61-E00993C8742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664804"/>
            <a:ext cx="8172400" cy="4932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A7C3AF71-F724-45AE-A2CC-5B86A35B700C}"/>
              </a:ext>
            </a:extLst>
          </p:cNvPr>
          <p:cNvSpPr/>
          <p:nvPr/>
        </p:nvSpPr>
        <p:spPr bwMode="auto">
          <a:xfrm>
            <a:off x="5580112" y="6266858"/>
            <a:ext cx="324036" cy="3240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2CA23FC-4202-4900-BA72-A96955850DC9}"/>
              </a:ext>
            </a:extLst>
          </p:cNvPr>
          <p:cNvSpPr/>
          <p:nvPr/>
        </p:nvSpPr>
        <p:spPr bwMode="auto">
          <a:xfrm>
            <a:off x="7856106" y="3969059"/>
            <a:ext cx="324036" cy="32403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638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/>
          <a:stretch/>
        </p:blipFill>
        <p:spPr>
          <a:xfrm>
            <a:off x="7956643" y="2640777"/>
            <a:ext cx="1334726" cy="2011994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718894" y="1462015"/>
            <a:ext cx="7453639" cy="3990397"/>
            <a:chOff x="755576" y="4093291"/>
            <a:chExt cx="7088118" cy="148192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/>
            <a:stretch/>
          </p:blipFill>
          <p:spPr>
            <a:xfrm>
              <a:off x="2915816" y="4093291"/>
              <a:ext cx="4927878" cy="1481923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09"/>
            <a:stretch/>
          </p:blipFill>
          <p:spPr>
            <a:xfrm>
              <a:off x="755576" y="4093291"/>
              <a:ext cx="2340260" cy="1481923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755577" y="1880827"/>
            <a:ext cx="6516724" cy="2771943"/>
            <a:chOff x="791580" y="5246175"/>
            <a:chExt cx="8184596" cy="1396647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12"/>
            <a:stretch/>
          </p:blipFill>
          <p:spPr>
            <a:xfrm>
              <a:off x="791580" y="5246175"/>
              <a:ext cx="8184596" cy="847121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96"/>
            <a:stretch/>
          </p:blipFill>
          <p:spPr>
            <a:xfrm>
              <a:off x="791580" y="6081432"/>
              <a:ext cx="8184596" cy="561390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971466" y="2207614"/>
                <a:ext cx="7201067" cy="2445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4800" dirty="0">
                    <a:solidFill>
                      <a:srgbClr val="00B0F0"/>
                    </a:solidFill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今天的重點就是認識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4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，</a:t>
                </a:r>
                <a:endParaRPr lang="en-US" altLang="zh-TW" sz="48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書法中楷（注音一）" panose="02010609010101010101" pitchFamily="49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sz="4800" dirty="0">
                    <a:solidFill>
                      <a:srgbClr val="00B0F0"/>
                    </a:solidFill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  知道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4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讀作二分之一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en-US" altLang="zh-TW" sz="32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466" y="2207614"/>
                <a:ext cx="7201067" cy="2445157"/>
              </a:xfrm>
              <a:prstGeom prst="rect">
                <a:avLst/>
              </a:prstGeom>
              <a:blipFill>
                <a:blip r:embed="rId6"/>
                <a:stretch>
                  <a:fillRect b="-54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35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3F687C8-7FC6-45EA-BB61-8C2BB060406F}"/>
              </a:ext>
            </a:extLst>
          </p:cNvPr>
          <p:cNvSpPr/>
          <p:nvPr/>
        </p:nvSpPr>
        <p:spPr>
          <a:xfrm>
            <a:off x="287524" y="2234321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/>
              <a:t>『</a:t>
            </a:r>
            <a:r>
              <a:rPr lang="zh-TW" altLang="en-US" sz="4800" b="1" dirty="0"/>
              <a:t>等分</a:t>
            </a:r>
            <a:r>
              <a:rPr lang="en-US" altLang="zh-TW" sz="4800" b="1" dirty="0"/>
              <a:t>』:</a:t>
            </a:r>
            <a:br>
              <a:rPr lang="en-US" altLang="zh-TW" sz="4800" b="1" dirty="0"/>
            </a:br>
            <a:r>
              <a:rPr lang="zh-TW" altLang="en-US" sz="4800" dirty="0"/>
              <a:t>就是要分的公平，疊起來每一份都一樣大，也就是每一份一樣多，這種分法就叫做</a:t>
            </a:r>
            <a:r>
              <a:rPr lang="en-US" altLang="zh-TW" sz="4800" dirty="0"/>
              <a:t>『</a:t>
            </a:r>
            <a:r>
              <a:rPr lang="zh-TW" altLang="en-US" sz="4800" dirty="0"/>
              <a:t>等分</a:t>
            </a:r>
            <a:r>
              <a:rPr lang="en-US" altLang="zh-TW" sz="4800" dirty="0"/>
              <a:t>』</a:t>
            </a:r>
            <a:r>
              <a:rPr lang="zh-TW" altLang="en-US" sz="4800" dirty="0"/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0E53BC-4F29-4C6E-A0C7-E8D1340C626A}"/>
              </a:ext>
            </a:extLst>
          </p:cNvPr>
          <p:cNvSpPr/>
          <p:nvPr/>
        </p:nvSpPr>
        <p:spPr>
          <a:xfrm>
            <a:off x="3347864" y="836712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54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複習</a:t>
            </a:r>
            <a:endParaRPr lang="en-US" altLang="zh-TW" sz="5400" dirty="0">
              <a:solidFill>
                <a:srgbClr val="0070C0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912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3F687C8-7FC6-45EA-BB61-8C2BB060406F}"/>
              </a:ext>
            </a:extLst>
          </p:cNvPr>
          <p:cNvSpPr/>
          <p:nvPr/>
        </p:nvSpPr>
        <p:spPr>
          <a:xfrm>
            <a:off x="287524" y="2234321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/>
              <a:t>一、認識二分之一影片</a:t>
            </a:r>
            <a:r>
              <a:rPr lang="en-US" altLang="zh-TW" sz="4800" b="1" dirty="0"/>
              <a:t>: </a:t>
            </a:r>
            <a:r>
              <a:rPr lang="en-US" altLang="zh-TW" sz="4800" b="1" dirty="0">
                <a:hlinkClick r:id="rId2"/>
              </a:rPr>
              <a:t>https://youtu.be/nhVMD0rAuUs</a:t>
            </a:r>
            <a:endParaRPr lang="en-US" altLang="zh-TW" sz="4800" b="1" dirty="0"/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70022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手繪多邊形 38"/>
          <p:cNvSpPr/>
          <p:nvPr/>
        </p:nvSpPr>
        <p:spPr bwMode="auto">
          <a:xfrm>
            <a:off x="235590" y="3095764"/>
            <a:ext cx="4325610" cy="3105544"/>
          </a:xfrm>
          <a:custGeom>
            <a:avLst/>
            <a:gdLst>
              <a:gd name="connsiteX0" fmla="*/ 231860 w 4325610"/>
              <a:gd name="connsiteY0" fmla="*/ 0 h 3105544"/>
              <a:gd name="connsiteX1" fmla="*/ 4325610 w 4325610"/>
              <a:gd name="connsiteY1" fmla="*/ 0 h 3105544"/>
              <a:gd name="connsiteX2" fmla="*/ 4325610 w 4325610"/>
              <a:gd name="connsiteY2" fmla="*/ 3105544 h 3105544"/>
              <a:gd name="connsiteX3" fmla="*/ 231860 w 4325610"/>
              <a:gd name="connsiteY3" fmla="*/ 3105544 h 3105544"/>
              <a:gd name="connsiteX4" fmla="*/ 0 w 4325610"/>
              <a:gd name="connsiteY4" fmla="*/ 2873684 h 3105544"/>
              <a:gd name="connsiteX5" fmla="*/ 0 w 4325610"/>
              <a:gd name="connsiteY5" fmla="*/ 231860 h 3105544"/>
              <a:gd name="connsiteX6" fmla="*/ 231860 w 4325610"/>
              <a:gd name="connsiteY6" fmla="*/ 0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610" h="3105544">
                <a:moveTo>
                  <a:pt x="231860" y="0"/>
                </a:moveTo>
                <a:lnTo>
                  <a:pt x="4325610" y="0"/>
                </a:lnTo>
                <a:lnTo>
                  <a:pt x="4325610" y="3105544"/>
                </a:lnTo>
                <a:lnTo>
                  <a:pt x="231860" y="3105544"/>
                </a:lnTo>
                <a:cubicBezTo>
                  <a:pt x="103807" y="3105544"/>
                  <a:pt x="0" y="3001737"/>
                  <a:pt x="0" y="2873684"/>
                </a:cubicBezTo>
                <a:lnTo>
                  <a:pt x="0" y="231860"/>
                </a:lnTo>
                <a:cubicBezTo>
                  <a:pt x="0" y="103807"/>
                  <a:pt x="103807" y="0"/>
                  <a:pt x="231860" y="0"/>
                </a:cubicBezTo>
                <a:close/>
              </a:path>
            </a:pathLst>
          </a:custGeom>
          <a:solidFill>
            <a:srgbClr val="DBF1F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手繪多邊形 43"/>
          <p:cNvSpPr/>
          <p:nvPr/>
        </p:nvSpPr>
        <p:spPr bwMode="auto">
          <a:xfrm>
            <a:off x="4561200" y="3095764"/>
            <a:ext cx="4475296" cy="3105544"/>
          </a:xfrm>
          <a:custGeom>
            <a:avLst/>
            <a:gdLst>
              <a:gd name="connsiteX0" fmla="*/ 0 w 4475296"/>
              <a:gd name="connsiteY0" fmla="*/ 0 h 3105544"/>
              <a:gd name="connsiteX1" fmla="*/ 4243436 w 4475296"/>
              <a:gd name="connsiteY1" fmla="*/ 0 h 3105544"/>
              <a:gd name="connsiteX2" fmla="*/ 4475296 w 4475296"/>
              <a:gd name="connsiteY2" fmla="*/ 231860 h 3105544"/>
              <a:gd name="connsiteX3" fmla="*/ 4475296 w 4475296"/>
              <a:gd name="connsiteY3" fmla="*/ 2873684 h 3105544"/>
              <a:gd name="connsiteX4" fmla="*/ 4243436 w 4475296"/>
              <a:gd name="connsiteY4" fmla="*/ 3105544 h 3105544"/>
              <a:gd name="connsiteX5" fmla="*/ 0 w 4475296"/>
              <a:gd name="connsiteY5" fmla="*/ 3105544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296" h="3105544">
                <a:moveTo>
                  <a:pt x="0" y="0"/>
                </a:moveTo>
                <a:lnTo>
                  <a:pt x="4243436" y="0"/>
                </a:lnTo>
                <a:cubicBezTo>
                  <a:pt x="4371489" y="0"/>
                  <a:pt x="4475296" y="103807"/>
                  <a:pt x="4475296" y="231860"/>
                </a:cubicBezTo>
                <a:lnTo>
                  <a:pt x="4475296" y="2873684"/>
                </a:lnTo>
                <a:cubicBezTo>
                  <a:pt x="4475296" y="3001737"/>
                  <a:pt x="4371489" y="3105544"/>
                  <a:pt x="4243436" y="3105544"/>
                </a:cubicBezTo>
                <a:lnTo>
                  <a:pt x="0" y="3105544"/>
                </a:lnTo>
                <a:close/>
              </a:path>
            </a:pathLst>
          </a:custGeom>
          <a:solidFill>
            <a:srgbClr val="E7E1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" y="-1517"/>
            <a:ext cx="4896036" cy="923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9C9EA74-0619-4EDC-8411-F361F8A84956}"/>
              </a:ext>
            </a:extLst>
          </p:cNvPr>
          <p:cNvSpPr/>
          <p:nvPr/>
        </p:nvSpPr>
        <p:spPr>
          <a:xfrm>
            <a:off x="467705" y="3109041"/>
            <a:ext cx="9072847" cy="13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1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、觀看課文引</a:t>
            </a:r>
            <a:r>
              <a:rPr lang="zh-TW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導影片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 </a:t>
            </a:r>
            <a:r>
              <a:rPr lang="en-US" altLang="zh-TW" sz="4000" u="sng" kern="100" dirty="0">
                <a:solidFill>
                  <a:srgbClr val="0563C1"/>
                </a:solidFill>
                <a:latin typeface="書法中楷（注音一）" panose="02010609010101010101"/>
                <a:ea typeface="DengXian" panose="02010600030101010101" pitchFamily="2" charset="-122"/>
                <a:cs typeface="Arial" panose="020B0604020202020204" pitchFamily="34" charset="0"/>
                <a:hlinkClick r:id="rId3"/>
              </a:rPr>
              <a:t>https://youtu.be/V0_s4vTMHpA</a:t>
            </a:r>
            <a:endParaRPr lang="zh-TW" altLang="zh-TW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7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手繪多邊形 38"/>
          <p:cNvSpPr/>
          <p:nvPr/>
        </p:nvSpPr>
        <p:spPr bwMode="auto">
          <a:xfrm>
            <a:off x="235590" y="3095764"/>
            <a:ext cx="4325610" cy="3105544"/>
          </a:xfrm>
          <a:custGeom>
            <a:avLst/>
            <a:gdLst>
              <a:gd name="connsiteX0" fmla="*/ 231860 w 4325610"/>
              <a:gd name="connsiteY0" fmla="*/ 0 h 3105544"/>
              <a:gd name="connsiteX1" fmla="*/ 4325610 w 4325610"/>
              <a:gd name="connsiteY1" fmla="*/ 0 h 3105544"/>
              <a:gd name="connsiteX2" fmla="*/ 4325610 w 4325610"/>
              <a:gd name="connsiteY2" fmla="*/ 3105544 h 3105544"/>
              <a:gd name="connsiteX3" fmla="*/ 231860 w 4325610"/>
              <a:gd name="connsiteY3" fmla="*/ 3105544 h 3105544"/>
              <a:gd name="connsiteX4" fmla="*/ 0 w 4325610"/>
              <a:gd name="connsiteY4" fmla="*/ 2873684 h 3105544"/>
              <a:gd name="connsiteX5" fmla="*/ 0 w 4325610"/>
              <a:gd name="connsiteY5" fmla="*/ 231860 h 3105544"/>
              <a:gd name="connsiteX6" fmla="*/ 231860 w 4325610"/>
              <a:gd name="connsiteY6" fmla="*/ 0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610" h="3105544">
                <a:moveTo>
                  <a:pt x="231860" y="0"/>
                </a:moveTo>
                <a:lnTo>
                  <a:pt x="4325610" y="0"/>
                </a:lnTo>
                <a:lnTo>
                  <a:pt x="4325610" y="3105544"/>
                </a:lnTo>
                <a:lnTo>
                  <a:pt x="231860" y="3105544"/>
                </a:lnTo>
                <a:cubicBezTo>
                  <a:pt x="103807" y="3105544"/>
                  <a:pt x="0" y="3001737"/>
                  <a:pt x="0" y="2873684"/>
                </a:cubicBezTo>
                <a:lnTo>
                  <a:pt x="0" y="231860"/>
                </a:lnTo>
                <a:cubicBezTo>
                  <a:pt x="0" y="103807"/>
                  <a:pt x="103807" y="0"/>
                  <a:pt x="231860" y="0"/>
                </a:cubicBezTo>
                <a:close/>
              </a:path>
            </a:pathLst>
          </a:custGeom>
          <a:solidFill>
            <a:srgbClr val="DBF1F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手繪多邊形 43"/>
          <p:cNvSpPr/>
          <p:nvPr/>
        </p:nvSpPr>
        <p:spPr bwMode="auto">
          <a:xfrm>
            <a:off x="4561200" y="3095764"/>
            <a:ext cx="4475296" cy="3105544"/>
          </a:xfrm>
          <a:custGeom>
            <a:avLst/>
            <a:gdLst>
              <a:gd name="connsiteX0" fmla="*/ 0 w 4475296"/>
              <a:gd name="connsiteY0" fmla="*/ 0 h 3105544"/>
              <a:gd name="connsiteX1" fmla="*/ 4243436 w 4475296"/>
              <a:gd name="connsiteY1" fmla="*/ 0 h 3105544"/>
              <a:gd name="connsiteX2" fmla="*/ 4475296 w 4475296"/>
              <a:gd name="connsiteY2" fmla="*/ 231860 h 3105544"/>
              <a:gd name="connsiteX3" fmla="*/ 4475296 w 4475296"/>
              <a:gd name="connsiteY3" fmla="*/ 2873684 h 3105544"/>
              <a:gd name="connsiteX4" fmla="*/ 4243436 w 4475296"/>
              <a:gd name="connsiteY4" fmla="*/ 3105544 h 3105544"/>
              <a:gd name="connsiteX5" fmla="*/ 0 w 4475296"/>
              <a:gd name="connsiteY5" fmla="*/ 3105544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296" h="3105544">
                <a:moveTo>
                  <a:pt x="0" y="0"/>
                </a:moveTo>
                <a:lnTo>
                  <a:pt x="4243436" y="0"/>
                </a:lnTo>
                <a:cubicBezTo>
                  <a:pt x="4371489" y="0"/>
                  <a:pt x="4475296" y="103807"/>
                  <a:pt x="4475296" y="231860"/>
                </a:cubicBezTo>
                <a:lnTo>
                  <a:pt x="4475296" y="2873684"/>
                </a:lnTo>
                <a:cubicBezTo>
                  <a:pt x="4475296" y="3001737"/>
                  <a:pt x="4371489" y="3105544"/>
                  <a:pt x="4243436" y="3105544"/>
                </a:cubicBezTo>
                <a:lnTo>
                  <a:pt x="0" y="3105544"/>
                </a:lnTo>
                <a:close/>
              </a:path>
            </a:pathLst>
          </a:custGeom>
          <a:solidFill>
            <a:srgbClr val="E7E1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" y="-1517"/>
            <a:ext cx="4896036" cy="923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9C9EA74-0619-4EDC-8411-F361F8A84956}"/>
              </a:ext>
            </a:extLst>
          </p:cNvPr>
          <p:cNvSpPr/>
          <p:nvPr/>
        </p:nvSpPr>
        <p:spPr>
          <a:xfrm>
            <a:off x="1529742" y="2668461"/>
            <a:ext cx="9072847" cy="199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2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、觀看解題影片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: 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  <a:hlinkClick r:id="rId3"/>
              </a:rPr>
              <a:t>https://youtu.be/Z3KOj8Sk3JM</a:t>
            </a:r>
            <a:endParaRPr lang="en-US" altLang="zh-TW" sz="4000" kern="100" dirty="0">
              <a:latin typeface="Calibri" panose="020F0502020204030204" pitchFamily="34" charset="0"/>
              <a:ea typeface="書法中楷（注音一）" panose="02010609010101010101"/>
              <a:cs typeface="Arial" panose="020B0604020202020204" pitchFamily="34" charset="0"/>
            </a:endParaRPr>
          </a:p>
          <a:p>
            <a:pPr>
              <a:lnSpc>
                <a:spcPts val="5000"/>
              </a:lnSpc>
              <a:spcAft>
                <a:spcPts val="0"/>
              </a:spcAft>
            </a:pPr>
            <a:endParaRPr lang="zh-TW" altLang="zh-TW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5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手繪多邊形 38"/>
          <p:cNvSpPr/>
          <p:nvPr/>
        </p:nvSpPr>
        <p:spPr bwMode="auto">
          <a:xfrm>
            <a:off x="235590" y="3095764"/>
            <a:ext cx="4325610" cy="3105544"/>
          </a:xfrm>
          <a:custGeom>
            <a:avLst/>
            <a:gdLst>
              <a:gd name="connsiteX0" fmla="*/ 231860 w 4325610"/>
              <a:gd name="connsiteY0" fmla="*/ 0 h 3105544"/>
              <a:gd name="connsiteX1" fmla="*/ 4325610 w 4325610"/>
              <a:gd name="connsiteY1" fmla="*/ 0 h 3105544"/>
              <a:gd name="connsiteX2" fmla="*/ 4325610 w 4325610"/>
              <a:gd name="connsiteY2" fmla="*/ 3105544 h 3105544"/>
              <a:gd name="connsiteX3" fmla="*/ 231860 w 4325610"/>
              <a:gd name="connsiteY3" fmla="*/ 3105544 h 3105544"/>
              <a:gd name="connsiteX4" fmla="*/ 0 w 4325610"/>
              <a:gd name="connsiteY4" fmla="*/ 2873684 h 3105544"/>
              <a:gd name="connsiteX5" fmla="*/ 0 w 4325610"/>
              <a:gd name="connsiteY5" fmla="*/ 231860 h 3105544"/>
              <a:gd name="connsiteX6" fmla="*/ 231860 w 4325610"/>
              <a:gd name="connsiteY6" fmla="*/ 0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610" h="3105544">
                <a:moveTo>
                  <a:pt x="231860" y="0"/>
                </a:moveTo>
                <a:lnTo>
                  <a:pt x="4325610" y="0"/>
                </a:lnTo>
                <a:lnTo>
                  <a:pt x="4325610" y="3105544"/>
                </a:lnTo>
                <a:lnTo>
                  <a:pt x="231860" y="3105544"/>
                </a:lnTo>
                <a:cubicBezTo>
                  <a:pt x="103807" y="3105544"/>
                  <a:pt x="0" y="3001737"/>
                  <a:pt x="0" y="2873684"/>
                </a:cubicBezTo>
                <a:lnTo>
                  <a:pt x="0" y="231860"/>
                </a:lnTo>
                <a:cubicBezTo>
                  <a:pt x="0" y="103807"/>
                  <a:pt x="103807" y="0"/>
                  <a:pt x="231860" y="0"/>
                </a:cubicBezTo>
                <a:close/>
              </a:path>
            </a:pathLst>
          </a:custGeom>
          <a:solidFill>
            <a:srgbClr val="DBF1F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手繪多邊形 43"/>
          <p:cNvSpPr/>
          <p:nvPr/>
        </p:nvSpPr>
        <p:spPr bwMode="auto">
          <a:xfrm>
            <a:off x="4561200" y="3095764"/>
            <a:ext cx="4475296" cy="3105544"/>
          </a:xfrm>
          <a:custGeom>
            <a:avLst/>
            <a:gdLst>
              <a:gd name="connsiteX0" fmla="*/ 0 w 4475296"/>
              <a:gd name="connsiteY0" fmla="*/ 0 h 3105544"/>
              <a:gd name="connsiteX1" fmla="*/ 4243436 w 4475296"/>
              <a:gd name="connsiteY1" fmla="*/ 0 h 3105544"/>
              <a:gd name="connsiteX2" fmla="*/ 4475296 w 4475296"/>
              <a:gd name="connsiteY2" fmla="*/ 231860 h 3105544"/>
              <a:gd name="connsiteX3" fmla="*/ 4475296 w 4475296"/>
              <a:gd name="connsiteY3" fmla="*/ 2873684 h 3105544"/>
              <a:gd name="connsiteX4" fmla="*/ 4243436 w 4475296"/>
              <a:gd name="connsiteY4" fmla="*/ 3105544 h 3105544"/>
              <a:gd name="connsiteX5" fmla="*/ 0 w 4475296"/>
              <a:gd name="connsiteY5" fmla="*/ 3105544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296" h="3105544">
                <a:moveTo>
                  <a:pt x="0" y="0"/>
                </a:moveTo>
                <a:lnTo>
                  <a:pt x="4243436" y="0"/>
                </a:lnTo>
                <a:cubicBezTo>
                  <a:pt x="4371489" y="0"/>
                  <a:pt x="4475296" y="103807"/>
                  <a:pt x="4475296" y="231860"/>
                </a:cubicBezTo>
                <a:lnTo>
                  <a:pt x="4475296" y="2873684"/>
                </a:lnTo>
                <a:cubicBezTo>
                  <a:pt x="4475296" y="3001737"/>
                  <a:pt x="4371489" y="3105544"/>
                  <a:pt x="4243436" y="3105544"/>
                </a:cubicBezTo>
                <a:lnTo>
                  <a:pt x="0" y="3105544"/>
                </a:lnTo>
                <a:close/>
              </a:path>
            </a:pathLst>
          </a:custGeom>
          <a:solidFill>
            <a:srgbClr val="E7E1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" y="-1517"/>
            <a:ext cx="4896036" cy="92371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9C9EA74-0619-4EDC-8411-F361F8A84956}"/>
              </a:ext>
            </a:extLst>
          </p:cNvPr>
          <p:cNvSpPr/>
          <p:nvPr/>
        </p:nvSpPr>
        <p:spPr>
          <a:xfrm>
            <a:off x="647108" y="4048610"/>
            <a:ext cx="9072847" cy="70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觀看影片後，仔細閱讀課文</a:t>
            </a:r>
            <a:r>
              <a:rPr lang="en-US" altLang="zh-TW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132</a:t>
            </a:r>
            <a:r>
              <a:rPr lang="zh-TW" altLang="en-US" sz="4000" kern="100" dirty="0">
                <a:latin typeface="Calibri" panose="020F0502020204030204" pitchFamily="34" charset="0"/>
                <a:ea typeface="書法中楷（注音一）" panose="02010609010101010101"/>
                <a:cs typeface="Arial" panose="020B0604020202020204" pitchFamily="34" charset="0"/>
              </a:rPr>
              <a:t>頁</a:t>
            </a:r>
            <a:endParaRPr lang="zh-TW" altLang="zh-TW" sz="40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7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手繪多邊形 38"/>
          <p:cNvSpPr/>
          <p:nvPr/>
        </p:nvSpPr>
        <p:spPr bwMode="auto">
          <a:xfrm>
            <a:off x="235590" y="3095764"/>
            <a:ext cx="4325610" cy="3105544"/>
          </a:xfrm>
          <a:custGeom>
            <a:avLst/>
            <a:gdLst>
              <a:gd name="connsiteX0" fmla="*/ 231860 w 4325610"/>
              <a:gd name="connsiteY0" fmla="*/ 0 h 3105544"/>
              <a:gd name="connsiteX1" fmla="*/ 4325610 w 4325610"/>
              <a:gd name="connsiteY1" fmla="*/ 0 h 3105544"/>
              <a:gd name="connsiteX2" fmla="*/ 4325610 w 4325610"/>
              <a:gd name="connsiteY2" fmla="*/ 3105544 h 3105544"/>
              <a:gd name="connsiteX3" fmla="*/ 231860 w 4325610"/>
              <a:gd name="connsiteY3" fmla="*/ 3105544 h 3105544"/>
              <a:gd name="connsiteX4" fmla="*/ 0 w 4325610"/>
              <a:gd name="connsiteY4" fmla="*/ 2873684 h 3105544"/>
              <a:gd name="connsiteX5" fmla="*/ 0 w 4325610"/>
              <a:gd name="connsiteY5" fmla="*/ 231860 h 3105544"/>
              <a:gd name="connsiteX6" fmla="*/ 231860 w 4325610"/>
              <a:gd name="connsiteY6" fmla="*/ 0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5610" h="3105544">
                <a:moveTo>
                  <a:pt x="231860" y="0"/>
                </a:moveTo>
                <a:lnTo>
                  <a:pt x="4325610" y="0"/>
                </a:lnTo>
                <a:lnTo>
                  <a:pt x="4325610" y="3105544"/>
                </a:lnTo>
                <a:lnTo>
                  <a:pt x="231860" y="3105544"/>
                </a:lnTo>
                <a:cubicBezTo>
                  <a:pt x="103807" y="3105544"/>
                  <a:pt x="0" y="3001737"/>
                  <a:pt x="0" y="2873684"/>
                </a:cubicBezTo>
                <a:lnTo>
                  <a:pt x="0" y="231860"/>
                </a:lnTo>
                <a:cubicBezTo>
                  <a:pt x="0" y="103807"/>
                  <a:pt x="103807" y="0"/>
                  <a:pt x="231860" y="0"/>
                </a:cubicBezTo>
                <a:close/>
              </a:path>
            </a:pathLst>
          </a:custGeom>
          <a:solidFill>
            <a:srgbClr val="DBF1F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44" name="手繪多邊形 43"/>
          <p:cNvSpPr/>
          <p:nvPr/>
        </p:nvSpPr>
        <p:spPr bwMode="auto">
          <a:xfrm>
            <a:off x="4561200" y="3095764"/>
            <a:ext cx="4475296" cy="3105544"/>
          </a:xfrm>
          <a:custGeom>
            <a:avLst/>
            <a:gdLst>
              <a:gd name="connsiteX0" fmla="*/ 0 w 4475296"/>
              <a:gd name="connsiteY0" fmla="*/ 0 h 3105544"/>
              <a:gd name="connsiteX1" fmla="*/ 4243436 w 4475296"/>
              <a:gd name="connsiteY1" fmla="*/ 0 h 3105544"/>
              <a:gd name="connsiteX2" fmla="*/ 4475296 w 4475296"/>
              <a:gd name="connsiteY2" fmla="*/ 231860 h 3105544"/>
              <a:gd name="connsiteX3" fmla="*/ 4475296 w 4475296"/>
              <a:gd name="connsiteY3" fmla="*/ 2873684 h 3105544"/>
              <a:gd name="connsiteX4" fmla="*/ 4243436 w 4475296"/>
              <a:gd name="connsiteY4" fmla="*/ 3105544 h 3105544"/>
              <a:gd name="connsiteX5" fmla="*/ 0 w 4475296"/>
              <a:gd name="connsiteY5" fmla="*/ 3105544 h 310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296" h="3105544">
                <a:moveTo>
                  <a:pt x="0" y="0"/>
                </a:moveTo>
                <a:lnTo>
                  <a:pt x="4243436" y="0"/>
                </a:lnTo>
                <a:cubicBezTo>
                  <a:pt x="4371489" y="0"/>
                  <a:pt x="4475296" y="103807"/>
                  <a:pt x="4475296" y="231860"/>
                </a:cubicBezTo>
                <a:lnTo>
                  <a:pt x="4475296" y="2873684"/>
                </a:lnTo>
                <a:cubicBezTo>
                  <a:pt x="4475296" y="3001737"/>
                  <a:pt x="4371489" y="3105544"/>
                  <a:pt x="4243436" y="3105544"/>
                </a:cubicBezTo>
                <a:lnTo>
                  <a:pt x="0" y="3105544"/>
                </a:lnTo>
                <a:close/>
              </a:path>
            </a:pathLst>
          </a:custGeom>
          <a:solidFill>
            <a:srgbClr val="E7E1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4640"/>
            <a:ext cx="9144000" cy="2907792"/>
          </a:xfrm>
          <a:prstGeom prst="rect">
            <a:avLst/>
          </a:prstGeom>
        </p:spPr>
      </p:pic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55576" y="1341438"/>
            <a:ext cx="88198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張蔥油餅等分成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皮皮</a:t>
            </a:r>
            <a:endParaRPr lang="en-US" altLang="zh-TW" sz="3600" u="sng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和</a:t>
            </a:r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各拿了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是拿了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endParaRPr lang="en-US" altLang="zh-TW" sz="36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張蔥油餅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" y="-1517"/>
            <a:ext cx="4896036" cy="923718"/>
          </a:xfrm>
          <a:prstGeom prst="rect">
            <a:avLst/>
          </a:prstGeom>
        </p:spPr>
      </p:pic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87524" y="3248980"/>
            <a:ext cx="363142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我拿到半張</a:t>
            </a:r>
          </a:p>
          <a:p>
            <a:pPr algn="r"/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蔥油餅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5508104" y="4782777"/>
                <a:ext cx="4428493" cy="1369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我拿到</a:t>
                </a:r>
              </a:p>
              <a:p>
                <a:pPr marL="72000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張蔥油餅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104" y="4782777"/>
                <a:ext cx="4428493" cy="1369093"/>
              </a:xfrm>
              <a:prstGeom prst="rect">
                <a:avLst/>
              </a:prstGeom>
              <a:blipFill>
                <a:blip r:embed="rId4"/>
                <a:stretch>
                  <a:fillRect l="-3581" t="-6250" b="-62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D43E76B1-0349-478E-B161-9EC2A6B860D2}"/>
              </a:ext>
            </a:extLst>
          </p:cNvPr>
          <p:cNvSpPr/>
          <p:nvPr/>
        </p:nvSpPr>
        <p:spPr>
          <a:xfrm>
            <a:off x="3793976" y="2629338"/>
            <a:ext cx="5150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其中一份就是一半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271F7BDE-1174-4F6C-A610-06F8605A0DF0}"/>
              </a:ext>
            </a:extLst>
          </p:cNvPr>
          <p:cNvCxnSpPr>
            <a:stCxn id="2" idx="2"/>
          </p:cNvCxnSpPr>
          <p:nvPr/>
        </p:nvCxnSpPr>
        <p:spPr bwMode="auto">
          <a:xfrm flipH="1">
            <a:off x="5165520" y="3337224"/>
            <a:ext cx="1203931" cy="98897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678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/>
          <a:stretch/>
        </p:blipFill>
        <p:spPr>
          <a:xfrm>
            <a:off x="7766647" y="3770593"/>
            <a:ext cx="1271828" cy="2011994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262752" y="4016871"/>
            <a:ext cx="7453639" cy="1558343"/>
            <a:chOff x="755576" y="4093291"/>
            <a:chExt cx="7088118" cy="148192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/>
            <a:stretch/>
          </p:blipFill>
          <p:spPr>
            <a:xfrm>
              <a:off x="2915816" y="4093291"/>
              <a:ext cx="4927878" cy="1481923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09"/>
            <a:stretch/>
          </p:blipFill>
          <p:spPr>
            <a:xfrm>
              <a:off x="755576" y="4093291"/>
              <a:ext cx="2340260" cy="1481923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107504" y="5567035"/>
            <a:ext cx="7092789" cy="1210338"/>
            <a:chOff x="791580" y="5246175"/>
            <a:chExt cx="8184596" cy="1396647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12"/>
            <a:stretch/>
          </p:blipFill>
          <p:spPr>
            <a:xfrm>
              <a:off x="791580" y="5246175"/>
              <a:ext cx="8184596" cy="847121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96"/>
            <a:stretch/>
          </p:blipFill>
          <p:spPr>
            <a:xfrm>
              <a:off x="791580" y="6081432"/>
              <a:ext cx="8184596" cy="561390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755576" y="1341438"/>
            <a:ext cx="881988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張蔥油餅等分成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皮皮</a:t>
            </a:r>
            <a:endParaRPr lang="en-US" altLang="zh-TW" sz="3600" u="sng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和</a:t>
            </a:r>
            <a:r>
              <a:rPr lang="zh-TW" altLang="en-US" sz="36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各拿了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份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是拿了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endParaRPr lang="en-US" altLang="zh-TW" sz="3600" dirty="0">
              <a:solidFill>
                <a:srgbClr val="0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張蔥油餅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35590" y="2997823"/>
                <a:ext cx="8819889" cy="876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2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美美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說的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張蔥油餅是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書法中楷（破音三）" panose="02010609010101010101" pitchFamily="49" charset="-120"/>
                    <a:ea typeface="書法中楷（破音三）" panose="02010609010101010101" pitchFamily="49" charset="-120"/>
                    <a:cs typeface="Times New Roman" panose="02020603050405020304" pitchFamily="18" charset="0"/>
                  </a:rPr>
                  <a:t>什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麼意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書法中楷（破音二）" panose="02010609010101010101" pitchFamily="49" charset="-120"/>
                    <a:ea typeface="書法中楷（破音二）" panose="02010609010101010101" pitchFamily="49" charset="-120"/>
                    <a:cs typeface="Times New Roman" panose="02020603050405020304" pitchFamily="18" charset="0"/>
                  </a:rPr>
                  <a:t>思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？</a:t>
                </a:r>
              </a:p>
            </p:txBody>
          </p:sp>
        </mc:Choice>
        <mc:Fallback xmlns="">
          <p:sp>
            <p:nvSpPr>
              <p:cNvPr id="1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590" y="2997823"/>
                <a:ext cx="8819889" cy="876650"/>
              </a:xfrm>
              <a:prstGeom prst="rect">
                <a:avLst/>
              </a:prstGeom>
              <a:blipFill rotWithShape="0">
                <a:blip r:embed="rId6"/>
                <a:stretch>
                  <a:fillRect l="-1798" r="-622" b="-9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313602" y="4055544"/>
                <a:ext cx="8819889" cy="1369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把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書法中楷（破音三）" panose="02010609010101010101" pitchFamily="49" charset="-120"/>
                    <a:ea typeface="書法中楷（破音三）" panose="02010609010101010101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張蔥油餅等分成</a:t>
                </a:r>
                <a:r>
                  <a:rPr lang="en-US" altLang="zh-TW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2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</a:t>
                </a:r>
              </a:p>
              <a:p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其中的</a:t>
                </a:r>
                <a:r>
                  <a:rPr lang="en-US" altLang="zh-TW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份是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張蔥油餅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602" y="4055544"/>
                <a:ext cx="8819889" cy="1369093"/>
              </a:xfrm>
              <a:prstGeom prst="rect">
                <a:avLst/>
              </a:prstGeom>
              <a:blipFill rotWithShape="0">
                <a:blip r:embed="rId7"/>
                <a:stretch>
                  <a:fillRect l="-1728" t="-8000" b="-5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467706" y="5792710"/>
                <a:ext cx="6555524" cy="876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32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32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3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讀作</a:t>
                </a:r>
                <a:r>
                  <a:rPr lang="zh-TW" altLang="en-US" sz="32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二分之一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en-US" altLang="zh-TW" sz="32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706" y="5792710"/>
                <a:ext cx="6555524" cy="876650"/>
              </a:xfrm>
              <a:prstGeom prst="rect">
                <a:avLst/>
              </a:prstGeom>
              <a:blipFill rotWithShape="0">
                <a:blip r:embed="rId8"/>
                <a:stretch>
                  <a:fillRect b="-9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06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/>
          <a:stretch/>
        </p:blipFill>
        <p:spPr>
          <a:xfrm>
            <a:off x="7956643" y="2640777"/>
            <a:ext cx="1271828" cy="2011994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313008" y="2867603"/>
            <a:ext cx="7453639" cy="1558343"/>
            <a:chOff x="755576" y="4093291"/>
            <a:chExt cx="7088118" cy="148192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9"/>
            <a:stretch/>
          </p:blipFill>
          <p:spPr>
            <a:xfrm>
              <a:off x="2915816" y="4093291"/>
              <a:ext cx="4927878" cy="1481923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309"/>
            <a:stretch/>
          </p:blipFill>
          <p:spPr>
            <a:xfrm>
              <a:off x="755576" y="4093291"/>
              <a:ext cx="2340260" cy="1481923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467705" y="2957066"/>
            <a:ext cx="7092789" cy="1210338"/>
            <a:chOff x="791580" y="5246175"/>
            <a:chExt cx="8184596" cy="1396647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112"/>
            <a:stretch/>
          </p:blipFill>
          <p:spPr>
            <a:xfrm>
              <a:off x="791580" y="5246175"/>
              <a:ext cx="8184596" cy="847121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96"/>
            <a:stretch/>
          </p:blipFill>
          <p:spPr>
            <a:xfrm>
              <a:off x="791580" y="6081432"/>
              <a:ext cx="8184596" cy="561390"/>
            </a:xfrm>
            <a:prstGeom prst="rect">
              <a:avLst/>
            </a:prstGeom>
          </p:spPr>
        </p:pic>
      </p:grp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P.132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755576" y="2957066"/>
                <a:ext cx="6555524" cy="12687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sz="48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ea typeface="書法中楷（注音一）" panose="02010609010101010101" pitchFamily="49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讀作</a:t>
                </a:r>
                <a:r>
                  <a:rPr lang="zh-TW" altLang="en-US" sz="4800" b="1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書法中楷（注音一）" panose="02010609010101010101" pitchFamily="49" charset="-120"/>
                    <a:cs typeface="Times New Roman" panose="02020603050405020304" pitchFamily="18" charset="0"/>
                  </a:rPr>
                  <a:t>二分之一</a:t>
                </a:r>
                <a:r>
                  <a:rPr lang="zh-TW" altLang="en-US" sz="3200" dirty="0">
                    <a:solidFill>
                      <a:srgbClr val="00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。</a:t>
                </a:r>
                <a:endParaRPr lang="en-US" altLang="zh-TW" sz="32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957066"/>
                <a:ext cx="6555524" cy="1268745"/>
              </a:xfrm>
              <a:prstGeom prst="rect">
                <a:avLst/>
              </a:prstGeom>
              <a:blipFill>
                <a:blip r:embed="rId6"/>
                <a:stretch>
                  <a:fillRect b="-115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54900F07-BB93-4F84-973C-0AF5249F917E}"/>
              </a:ext>
            </a:extLst>
          </p:cNvPr>
          <p:cNvSpPr/>
          <p:nvPr/>
        </p:nvSpPr>
        <p:spPr>
          <a:xfrm>
            <a:off x="1198144" y="1704593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/>
              <a:t>請圈起來，並請讀</a:t>
            </a:r>
            <a:r>
              <a:rPr lang="en-US" altLang="zh-TW" sz="4800" b="1" dirty="0"/>
              <a:t>5</a:t>
            </a:r>
            <a:r>
              <a:rPr lang="zh-TW" altLang="en-US" sz="4800" b="1" dirty="0"/>
              <a:t>遍</a:t>
            </a:r>
            <a:r>
              <a:rPr lang="en-US" altLang="zh-TW" sz="4800" b="1" dirty="0"/>
              <a:t>:</a:t>
            </a:r>
          </a:p>
          <a:p>
            <a:endParaRPr lang="zh-TW" altLang="en-US" sz="4800" dirty="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83AFF086-D59C-4707-81F9-925AA71FCCBB}"/>
              </a:ext>
            </a:extLst>
          </p:cNvPr>
          <p:cNvSpPr/>
          <p:nvPr/>
        </p:nvSpPr>
        <p:spPr bwMode="auto">
          <a:xfrm>
            <a:off x="1103035" y="2654379"/>
            <a:ext cx="5822128" cy="2011994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7">
                <a:extLst>
                  <a:ext uri="{FF2B5EF4-FFF2-40B4-BE49-F238E27FC236}">
                    <a16:creationId xmlns:a16="http://schemas.microsoft.com/office/drawing/2014/main" id="{322FF310-B5D8-428A-B3B1-83B379486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576" y="5052763"/>
                <a:ext cx="7011071" cy="14761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48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書法中楷（注音一）" panose="02010609010101010101" pitchFamily="49" charset="-120"/>
                          <a:cs typeface="Times New Roman" panose="02020603050405020304" pitchFamily="18" charset="0"/>
                        </a:rPr>
                        <m:t>半張</m:t>
                      </m:r>
                      <m:r>
                        <a:rPr lang="zh-TW" altLang="en-US" sz="4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書法中楷（注音一）" panose="02010609010101010101" pitchFamily="49" charset="-120"/>
                          <a:cs typeface="Times New Roman" panose="02020603050405020304" pitchFamily="18" charset="0"/>
                        </a:rPr>
                        <m:t>也是</m:t>
                      </m:r>
                      <m:r>
                        <a:rPr lang="zh-TW" altLang="en-US" sz="48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書法中楷（注音一）" panose="02010609010101010101" pitchFamily="49" charset="-120"/>
                          <a:cs typeface="Times New Roman" panose="02020603050405020304" pitchFamily="18" charset="0"/>
                        </a:rPr>
                        <m:t>就是</m:t>
                      </m:r>
                      <m:r>
                        <a:rPr lang="zh-TW" altLang="en-US" sz="4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書法中楷（注音一）" panose="02010609010101010101" pitchFamily="49" charset="-120"/>
                          <a:cs typeface="Times New Roman" panose="02020603050405020304" pitchFamily="18" charset="0"/>
                        </a:rPr>
                        <m:t>等於</m:t>
                      </m:r>
                      <m:f>
                        <m:fPr>
                          <m:ctrlPr>
                            <a:rPr lang="en-US" altLang="zh-TW" sz="4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 sz="4800" dirty="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z="4800" dirty="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ea typeface="書法中楷（注音一）" panose="02010609010101010101" pitchFamily="49" charset="-12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TW" sz="3200" dirty="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7">
                <a:extLst>
                  <a:ext uri="{FF2B5EF4-FFF2-40B4-BE49-F238E27FC236}">
                    <a16:creationId xmlns:a16="http://schemas.microsoft.com/office/drawing/2014/main" id="{322FF310-B5D8-428A-B3B1-83B379486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052763"/>
                <a:ext cx="7011071" cy="14761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1108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10538</TotalTime>
  <Words>404</Words>
  <Application>Microsoft Office PowerPoint</Application>
  <PresentationFormat>如螢幕大小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34" baseType="lpstr">
      <vt:lpstr>DengXian</vt:lpstr>
      <vt:lpstr>書法中楷（注音一）</vt:lpstr>
      <vt:lpstr>書法中楷（破音二）</vt:lpstr>
      <vt:lpstr>書法中楷（破音三）</vt:lpstr>
      <vt:lpstr>華康標楷W5注音</vt:lpstr>
      <vt:lpstr>華康標楷W5破音二</vt:lpstr>
      <vt:lpstr>微軟正黑體</vt:lpstr>
      <vt:lpstr>新細明體</vt:lpstr>
      <vt:lpstr>標楷體</vt:lpstr>
      <vt:lpstr>Arial</vt:lpstr>
      <vt:lpstr>Arial Black</vt:lpstr>
      <vt:lpstr>Calibri</vt:lpstr>
      <vt:lpstr>Cambria Math</vt:lpstr>
      <vt:lpstr>Times New Roman</vt:lpstr>
      <vt:lpstr>1_Office 佈景主題</vt:lpstr>
      <vt:lpstr>8_Office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ilc</cp:lastModifiedBy>
  <cp:revision>832</cp:revision>
  <dcterms:created xsi:type="dcterms:W3CDTF">2015-11-06T06:16:07Z</dcterms:created>
  <dcterms:modified xsi:type="dcterms:W3CDTF">2021-06-09T12:15:38Z</dcterms:modified>
</cp:coreProperties>
</file>