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813" r:id="rId4"/>
  </p:sldMasterIdLst>
  <p:notesMasterIdLst>
    <p:notesMasterId r:id="rId36"/>
  </p:notesMasterIdLst>
  <p:sldIdLst>
    <p:sldId id="258" r:id="rId5"/>
    <p:sldId id="260" r:id="rId6"/>
    <p:sldId id="587" r:id="rId7"/>
    <p:sldId id="588" r:id="rId8"/>
    <p:sldId id="433" r:id="rId9"/>
    <p:sldId id="590" r:id="rId10"/>
    <p:sldId id="589" r:id="rId11"/>
    <p:sldId id="591" r:id="rId12"/>
    <p:sldId id="595" r:id="rId13"/>
    <p:sldId id="596" r:id="rId14"/>
    <p:sldId id="597" r:id="rId15"/>
    <p:sldId id="601" r:id="rId16"/>
    <p:sldId id="549" r:id="rId17"/>
    <p:sldId id="592" r:id="rId18"/>
    <p:sldId id="593" r:id="rId19"/>
    <p:sldId id="594" r:id="rId20"/>
    <p:sldId id="598" r:id="rId21"/>
    <p:sldId id="599" r:id="rId22"/>
    <p:sldId id="602" r:id="rId23"/>
    <p:sldId id="600" r:id="rId24"/>
    <p:sldId id="603" r:id="rId25"/>
    <p:sldId id="604" r:id="rId26"/>
    <p:sldId id="550" r:id="rId27"/>
    <p:sldId id="605" r:id="rId28"/>
    <p:sldId id="761" r:id="rId29"/>
    <p:sldId id="762" r:id="rId30"/>
    <p:sldId id="606" r:id="rId31"/>
    <p:sldId id="763" r:id="rId32"/>
    <p:sldId id="607" r:id="rId33"/>
    <p:sldId id="610" r:id="rId34"/>
    <p:sldId id="760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2"/>
    <a:srgbClr val="922790"/>
    <a:srgbClr val="F17086"/>
    <a:srgbClr val="A6654C"/>
    <a:srgbClr val="6E4D3A"/>
    <a:srgbClr val="FFFFFF"/>
    <a:srgbClr val="DCD3B1"/>
    <a:srgbClr val="FFDD00"/>
    <a:srgbClr val="F8F8F8"/>
    <a:srgbClr val="6F4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6" autoAdjust="0"/>
    <p:restoredTop sz="93826" autoAdjust="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-fnn952lA&amp;t=7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51"/>
          <a:stretch/>
        </p:blipFill>
        <p:spPr>
          <a:xfrm>
            <a:off x="1986260" y="1776924"/>
            <a:ext cx="4774941" cy="1277359"/>
          </a:xfrm>
          <a:prstGeom prst="rect">
            <a:avLst/>
          </a:prstGeom>
        </p:spPr>
      </p:pic>
      <p:grpSp>
        <p:nvGrpSpPr>
          <p:cNvPr id="44" name="群組 43"/>
          <p:cNvGrpSpPr/>
          <p:nvPr/>
        </p:nvGrpSpPr>
        <p:grpSpPr>
          <a:xfrm>
            <a:off x="966222" y="3429000"/>
            <a:ext cx="7508881" cy="1007944"/>
            <a:chOff x="766888" y="1556792"/>
            <a:chExt cx="7508881" cy="1007944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2354E57-1CCB-4A74-82A4-F163C1DA6A67}"/>
                </a:ext>
              </a:extLst>
            </p:cNvPr>
            <p:cNvGrpSpPr/>
            <p:nvPr/>
          </p:nvGrpSpPr>
          <p:grpSpPr>
            <a:xfrm>
              <a:off x="766996" y="1619310"/>
              <a:ext cx="7508773" cy="922571"/>
              <a:chOff x="1655676" y="4219474"/>
              <a:chExt cx="6594532" cy="810243"/>
            </a:xfrm>
          </p:grpSpPr>
          <p:pic>
            <p:nvPicPr>
              <p:cNvPr id="49" name="圖片 48">
                <a:extLst>
                  <a:ext uri="{FF2B5EF4-FFF2-40B4-BE49-F238E27FC236}">
                    <a16:creationId xmlns:a16="http://schemas.microsoft.com/office/drawing/2014/main" id="{6DF2E766-427E-4A09-BA16-281888E17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0"/>
              <a:stretch/>
            </p:blipFill>
            <p:spPr>
              <a:xfrm>
                <a:off x="1655676" y="4219474"/>
                <a:ext cx="3024336" cy="810242"/>
              </a:xfrm>
              <a:prstGeom prst="rect">
                <a:avLst/>
              </a:prstGeom>
            </p:spPr>
          </p:pic>
          <p:pic>
            <p:nvPicPr>
              <p:cNvPr id="50" name="圖片 49">
                <a:extLst>
                  <a:ext uri="{FF2B5EF4-FFF2-40B4-BE49-F238E27FC236}">
                    <a16:creationId xmlns:a16="http://schemas.microsoft.com/office/drawing/2014/main" id="{7350BA6A-6390-4484-92B0-356FB3CC46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-1"/>
              <a:stretch/>
            </p:blipFill>
            <p:spPr>
              <a:xfrm>
                <a:off x="5932486" y="4219475"/>
                <a:ext cx="2317722" cy="810242"/>
              </a:xfrm>
              <a:prstGeom prst="rect">
                <a:avLst/>
              </a:prstGeom>
            </p:spPr>
          </p:pic>
          <p:pic>
            <p:nvPicPr>
              <p:cNvPr id="51" name="圖片 50">
                <a:extLst>
                  <a:ext uri="{FF2B5EF4-FFF2-40B4-BE49-F238E27FC236}">
                    <a16:creationId xmlns:a16="http://schemas.microsoft.com/office/drawing/2014/main" id="{7350BA6A-6390-4484-92B0-356FB3CC46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29755"/>
              <a:stretch/>
            </p:blipFill>
            <p:spPr>
              <a:xfrm>
                <a:off x="4648204" y="4219475"/>
                <a:ext cx="1329610" cy="810242"/>
              </a:xfrm>
              <a:prstGeom prst="rect">
                <a:avLst/>
              </a:prstGeom>
            </p:spPr>
          </p:pic>
        </p:grp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9FF1D4C4-EC7E-4ECB-8065-C45C7EEC6077}"/>
                </a:ext>
              </a:extLst>
            </p:cNvPr>
            <p:cNvSpPr txBox="1"/>
            <p:nvPr/>
          </p:nvSpPr>
          <p:spPr>
            <a:xfrm>
              <a:off x="821349" y="1828800"/>
              <a:ext cx="1223274" cy="735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10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4912F8A6-60E5-4C64-95C0-659880A8BCC8}"/>
                </a:ext>
              </a:extLst>
            </p:cNvPr>
            <p:cNvSpPr txBox="1"/>
            <p:nvPr/>
          </p:nvSpPr>
          <p:spPr>
            <a:xfrm>
              <a:off x="1865300" y="1781271"/>
              <a:ext cx="6023057" cy="59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等分</a:t>
              </a:r>
            </a:p>
          </p:txBody>
        </p:sp>
        <p:sp>
          <p:nvSpPr>
            <p:cNvPr id="48" name="矩形 47">
              <a:hlinkClick r:id="rId6" action="ppaction://hlinksldjump"/>
              <a:extLst>
                <a:ext uri="{FF2B5EF4-FFF2-40B4-BE49-F238E27FC236}">
                  <a16:creationId xmlns:a16="http://schemas.microsoft.com/office/drawing/2014/main" id="{EDD6CC51-5EDB-4C9F-A149-6EC8DD61A989}"/>
                </a:ext>
              </a:extLst>
            </p:cNvPr>
            <p:cNvSpPr/>
            <p:nvPr/>
          </p:nvSpPr>
          <p:spPr bwMode="auto">
            <a:xfrm>
              <a:off x="766888" y="1556792"/>
              <a:ext cx="7505137" cy="10079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3" y="1880828"/>
            <a:ext cx="4624713" cy="46247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" y="4970716"/>
            <a:ext cx="1262551" cy="175573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A017C1F-E1A4-45D2-BCCE-25935B507F83}"/>
              </a:ext>
            </a:extLst>
          </p:cNvPr>
          <p:cNvSpPr/>
          <p:nvPr/>
        </p:nvSpPr>
        <p:spPr>
          <a:xfrm>
            <a:off x="791072" y="129605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想一想，有等份成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份嗎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對摺後是什麼形狀呢</a:t>
            </a:r>
            <a:endParaRPr lang="zh-TW" altLang="en-US" sz="3200" b="1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A3F8A2F-49DD-48C4-89FF-CF75E09212B2}"/>
              </a:ext>
            </a:extLst>
          </p:cNvPr>
          <p:cNvCxnSpPr>
            <a:cxnSpLocks/>
          </p:cNvCxnSpPr>
          <p:nvPr/>
        </p:nvCxnSpPr>
        <p:spPr bwMode="auto">
          <a:xfrm>
            <a:off x="2267744" y="1880828"/>
            <a:ext cx="4616612" cy="462471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3" y="1880828"/>
            <a:ext cx="4624713" cy="46247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" y="4970716"/>
            <a:ext cx="1262551" cy="175573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A017C1F-E1A4-45D2-BCCE-25935B507F83}"/>
              </a:ext>
            </a:extLst>
          </p:cNvPr>
          <p:cNvSpPr/>
          <p:nvPr/>
        </p:nvSpPr>
        <p:spPr>
          <a:xfrm>
            <a:off x="780013" y="129605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想一想，有等份成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份嗎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對摺後是什麼形狀呢</a:t>
            </a:r>
            <a:endParaRPr lang="zh-TW" altLang="en-US" sz="3200" b="1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A3F8A2F-49DD-48C4-89FF-CF75E09212B2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9643" y="1880828"/>
            <a:ext cx="4624713" cy="462471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7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73080" y="1685194"/>
            <a:ext cx="3331663" cy="3976054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47000" y="1986904"/>
            <a:ext cx="33316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、我發現對角線對摺後，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個三角形。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1707303-D398-407D-8BFA-DB32FB1C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5" y="5510242"/>
            <a:ext cx="1214826" cy="175573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DFF884B-4DAD-4F1E-925A-4664028E0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4965"/>
            <a:ext cx="2528381" cy="252838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C8BB062-DFEE-47F2-9C0E-A9513C464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6" y="3717032"/>
            <a:ext cx="2528381" cy="2528380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6C9FFA2-0DED-43E4-87E8-3F3F20965F69}"/>
              </a:ext>
            </a:extLst>
          </p:cNvPr>
          <p:cNvCxnSpPr/>
          <p:nvPr/>
        </p:nvCxnSpPr>
        <p:spPr bwMode="auto">
          <a:xfrm>
            <a:off x="5436096" y="834965"/>
            <a:ext cx="2540011" cy="252838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50CD79B6-FF13-4086-99BB-026910536F89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6096" y="3717032"/>
            <a:ext cx="2528381" cy="252838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670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998059" y="3362065"/>
            <a:ext cx="2789964" cy="2155167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先摺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再畫畫看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1560" y="1982780"/>
            <a:ext cx="95410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依照圖示，將色紙等對摺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次，將色紙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再將一份塗上顏色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7" y="3277830"/>
            <a:ext cx="3580170" cy="358017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28" y="5279675"/>
            <a:ext cx="1214826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029325" y="3686620"/>
            <a:ext cx="3580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endParaRPr lang="en-US" altLang="zh-TW" sz="28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知道每份都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endParaRPr lang="en-US" altLang="zh-TW" sz="28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大</a:t>
            </a:r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11278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806210" y="1363032"/>
            <a:ext cx="4337789" cy="4550243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8" y="2069212"/>
            <a:ext cx="3820212" cy="38202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76103"/>
            <a:ext cx="1214826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971909" y="1765296"/>
            <a:ext cx="5082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、我發現對摺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次變成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份，這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、塗上的黃色是一份。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個長方形。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B2AB53-3C44-467A-915D-A47EBEE6A22E}"/>
              </a:ext>
            </a:extLst>
          </p:cNvPr>
          <p:cNvSpPr/>
          <p:nvPr/>
        </p:nvSpPr>
        <p:spPr bwMode="auto">
          <a:xfrm>
            <a:off x="3599892" y="2069212"/>
            <a:ext cx="972108" cy="382021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18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69412" y="3478356"/>
            <a:ext cx="3382508" cy="2155167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先摺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再畫畫看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1560" y="1982780"/>
            <a:ext cx="9541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依照圖示，將色紙等對摺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次，將色紙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再將一份塗上顏色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75" y="3392086"/>
            <a:ext cx="3202961" cy="320296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3" y="5478171"/>
            <a:ext cx="1214826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30184" y="3821808"/>
            <a:ext cx="2860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知道每份都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樣大</a:t>
            </a:r>
            <a:r>
              <a:rPr lang="zh-TW" altLang="en-US" sz="28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cxnSp>
        <p:nvCxnSpPr>
          <p:cNvPr id="24" name="直線接點 23"/>
          <p:cNvCxnSpPr>
            <a:cxnSpLocks/>
            <a:stCxn id="2" idx="1"/>
            <a:endCxn id="2" idx="3"/>
          </p:cNvCxnSpPr>
          <p:nvPr/>
        </p:nvCxnSpPr>
        <p:spPr bwMode="auto">
          <a:xfrm>
            <a:off x="4387775" y="4993567"/>
            <a:ext cx="3202961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>
            <a:cxnSpLocks/>
            <a:stCxn id="2" idx="0"/>
            <a:endCxn id="2" idx="2"/>
          </p:cNvCxnSpPr>
          <p:nvPr/>
        </p:nvCxnSpPr>
        <p:spPr bwMode="auto">
          <a:xfrm>
            <a:off x="5989256" y="3392086"/>
            <a:ext cx="0" cy="32029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60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304323" y="2151981"/>
            <a:ext cx="4534015" cy="3726531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先摺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再畫畫看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81" y="2346396"/>
            <a:ext cx="3943637" cy="394363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51" y="5320395"/>
            <a:ext cx="1214826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67705" y="2346396"/>
            <a:ext cx="410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、我發現對摺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次變成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份，這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、塗上的黃色是一份。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個正方形。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cxnSp>
        <p:nvCxnSpPr>
          <p:cNvPr id="24" name="直線接點 23"/>
          <p:cNvCxnSpPr>
            <a:cxnSpLocks/>
            <a:stCxn id="2" idx="1"/>
            <a:endCxn id="2" idx="3"/>
          </p:cNvCxnSpPr>
          <p:nvPr/>
        </p:nvCxnSpPr>
        <p:spPr bwMode="auto">
          <a:xfrm>
            <a:off x="4971481" y="4318215"/>
            <a:ext cx="3943637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>
            <a:cxnSpLocks/>
            <a:endCxn id="2" idx="2"/>
          </p:cNvCxnSpPr>
          <p:nvPr/>
        </p:nvCxnSpPr>
        <p:spPr bwMode="auto">
          <a:xfrm>
            <a:off x="6943299" y="2346396"/>
            <a:ext cx="1" cy="394363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0AC63EAD-C5EA-4E4C-B608-F7DDE6A63A0E}"/>
              </a:ext>
            </a:extLst>
          </p:cNvPr>
          <p:cNvSpPr/>
          <p:nvPr/>
        </p:nvSpPr>
        <p:spPr bwMode="auto">
          <a:xfrm>
            <a:off x="4971481" y="2346396"/>
            <a:ext cx="1971810" cy="1971817"/>
          </a:xfrm>
          <a:prstGeom prst="rect">
            <a:avLst/>
          </a:prstGeom>
          <a:solidFill>
            <a:srgbClr val="FFF10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88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018127" y="1469233"/>
            <a:ext cx="86769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想一想，還有什麼方式可以將</a:t>
            </a:r>
            <a:endParaRPr lang="en-US" altLang="zh-TW" sz="3600" b="1" dirty="0">
              <a:latin typeface="書法中楷（注音一）" panose="02010609010101010101" pitchFamily="49" charset="-12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這色紙等分成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4</a:t>
            </a:r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份嗎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endParaRPr lang="zh-TW" altLang="en-US" sz="3600" b="1" dirty="0"/>
          </a:p>
          <a:p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81" y="2780928"/>
            <a:ext cx="3943637" cy="394363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C1D5026-68D8-478D-918E-A219F7C53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52746"/>
            <a:ext cx="1262551" cy="17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5576" y="1462015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想一想，有等份成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4</a:t>
            </a:r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份嗎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對摺後是什麼形狀呢</a:t>
            </a:r>
            <a:endParaRPr lang="zh-TW" altLang="en-US" sz="36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76" y="2561767"/>
            <a:ext cx="3943637" cy="394363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C1D5026-68D8-478D-918E-A219F7C53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52746"/>
            <a:ext cx="1262551" cy="1755734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F4B3EE89-5158-4B87-B57A-4E36344C359F}"/>
              </a:ext>
            </a:extLst>
          </p:cNvPr>
          <p:cNvCxnSpPr>
            <a:cxnSpLocks/>
          </p:cNvCxnSpPr>
          <p:nvPr/>
        </p:nvCxnSpPr>
        <p:spPr bwMode="auto">
          <a:xfrm>
            <a:off x="2439476" y="2582944"/>
            <a:ext cx="3971353" cy="39394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526B1B9-5D55-4F88-873D-010AC84C02D3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9476" y="2561767"/>
            <a:ext cx="3943637" cy="394363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8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73080" y="1685194"/>
            <a:ext cx="3331663" cy="3976054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47000" y="1986904"/>
            <a:ext cx="33316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、我發現對角線對摺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次後，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個三角形。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1707303-D398-407D-8BFA-DB32FB1C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5" y="5510242"/>
            <a:ext cx="1214826" cy="17557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E250B14-4E74-4E86-AE5D-C10FA67E4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21" y="1761922"/>
            <a:ext cx="3943637" cy="3943637"/>
          </a:xfrm>
          <a:prstGeom prst="rect">
            <a:avLst/>
          </a:prstGeom>
        </p:spPr>
      </p:pic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28B087C-E38A-4341-9047-E961B595FEAE}"/>
              </a:ext>
            </a:extLst>
          </p:cNvPr>
          <p:cNvCxnSpPr>
            <a:cxnSpLocks/>
          </p:cNvCxnSpPr>
          <p:nvPr/>
        </p:nvCxnSpPr>
        <p:spPr bwMode="auto">
          <a:xfrm>
            <a:off x="4563921" y="1783099"/>
            <a:ext cx="3971353" cy="39394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4DF8015E-D1FD-44BE-A581-682D4A0EB528}"/>
              </a:ext>
            </a:extLst>
          </p:cNvPr>
          <p:cNvCxnSpPr>
            <a:cxnSpLocks/>
          </p:cNvCxnSpPr>
          <p:nvPr/>
        </p:nvCxnSpPr>
        <p:spPr bwMode="auto">
          <a:xfrm flipV="1">
            <a:off x="4563921" y="1761922"/>
            <a:ext cx="3943637" cy="394363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0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80" y="1301307"/>
            <a:ext cx="100811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、複習，再看一次認識等分影片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:</a:t>
            </a:r>
            <a:endParaRPr lang="zh-TW" altLang="en-US" sz="4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90" y="4581128"/>
            <a:ext cx="1268511" cy="16913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8DC1AE4-CEA9-4504-8952-BC773F4EE842}"/>
              </a:ext>
            </a:extLst>
          </p:cNvPr>
          <p:cNvSpPr/>
          <p:nvPr/>
        </p:nvSpPr>
        <p:spPr>
          <a:xfrm>
            <a:off x="413538" y="2642136"/>
            <a:ext cx="8316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、認識等分影片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en-US" altLang="zh-TW" sz="4000" dirty="0"/>
              <a:t>:</a:t>
            </a:r>
            <a:r>
              <a:rPr lang="en-US" altLang="zh-TW" sz="4000" u="sng" dirty="0">
                <a:hlinkClick r:id="rId3"/>
              </a:rPr>
              <a:t>https://www.youtube.com/watch?v=Fv-fnn952lA&amp;t=7s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42663" y="1462015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想一想，有等份成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4</a:t>
            </a:r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份嗎</a:t>
            </a:r>
            <a:r>
              <a:rPr lang="en-US" altLang="zh-TW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r>
              <a:rPr lang="zh-TW" altLang="en-US" sz="36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對摺後是什麼形狀呢</a:t>
            </a:r>
            <a:endParaRPr lang="zh-TW" altLang="en-US" sz="36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56148"/>
            <a:chOff x="235590" y="3126914"/>
            <a:chExt cx="428865" cy="456148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34492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7C1D5026-68D8-478D-918E-A219F7C53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52746"/>
            <a:ext cx="1262551" cy="17557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9F48B9-DF1C-4131-8B4D-16AC21A1C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1915" y="2662344"/>
            <a:ext cx="3580170" cy="35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73080" y="1685194"/>
            <a:ext cx="3331663" cy="3976054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47000" y="1986904"/>
            <a:ext cx="33316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、我發現上下對摺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次後，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個長方形。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1707303-D398-407D-8BFA-DB32FB1C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5" y="5510242"/>
            <a:ext cx="1214826" cy="175573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561EC29-326E-4079-A7E7-3BB118864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8959" y="1638915"/>
            <a:ext cx="3580170" cy="35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59532" y="1484784"/>
            <a:ext cx="9901100" cy="12601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條紙條對摺</a:t>
            </a:r>
            <a:r>
              <a:rPr lang="en-US" altLang="zh-TW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可以等分</a:t>
            </a:r>
            <a:endParaRPr lang="en-US" altLang="zh-TW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長嗎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1016732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5" y="3212976"/>
            <a:ext cx="6138959" cy="25571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80212" y="3933056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" name="矩形 6"/>
          <p:cNvSpPr/>
          <p:nvPr/>
        </p:nvSpPr>
        <p:spPr>
          <a:xfrm>
            <a:off x="6480212" y="4625552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8" name="矩形 7"/>
          <p:cNvSpPr/>
          <p:nvPr/>
        </p:nvSpPr>
        <p:spPr>
          <a:xfrm>
            <a:off x="6480212" y="5318048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152408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59532" y="1484784"/>
            <a:ext cx="9901100" cy="12601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條紙條對摺</a:t>
            </a:r>
            <a:r>
              <a:rPr lang="en-US" altLang="zh-TW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可以等分</a:t>
            </a:r>
            <a:endParaRPr lang="en-US" altLang="zh-TW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成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r>
              <a:rPr lang="zh-TW" altLang="en-US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長嗎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1016732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5" y="3212976"/>
            <a:ext cx="6138959" cy="25571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80212" y="3933056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" name="矩形 6"/>
          <p:cNvSpPr/>
          <p:nvPr/>
        </p:nvSpPr>
        <p:spPr>
          <a:xfrm>
            <a:off x="6480212" y="4625552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8" name="矩形 7"/>
          <p:cNvSpPr/>
          <p:nvPr/>
        </p:nvSpPr>
        <p:spPr>
          <a:xfrm>
            <a:off x="6480212" y="5318048"/>
            <a:ext cx="2916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對摺第</a:t>
            </a:r>
            <a:r>
              <a:rPr lang="en-US" altLang="zh-TW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9" name="矩形 8"/>
          <p:cNvSpPr/>
          <p:nvPr/>
        </p:nvSpPr>
        <p:spPr>
          <a:xfrm>
            <a:off x="2051720" y="249293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</a:pP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</a:p>
        </p:txBody>
      </p:sp>
      <p:sp>
        <p:nvSpPr>
          <p:cNvPr id="10" name="矩形 9"/>
          <p:cNvSpPr/>
          <p:nvPr/>
        </p:nvSpPr>
        <p:spPr>
          <a:xfrm>
            <a:off x="6732240" y="2492934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</a:pPr>
            <a:r>
              <a:rPr lang="zh-TW" altLang="en-US" sz="36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</a:t>
            </a:r>
            <a:r>
              <a:rPr lang="zh-TW" altLang="en-US" sz="36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</a:p>
        </p:txBody>
      </p:sp>
    </p:spTree>
    <p:extLst>
      <p:ext uri="{BB962C8B-B14F-4D97-AF65-F5344CB8AC3E}">
        <p14:creationId xmlns:p14="http://schemas.microsoft.com/office/powerpoint/2010/main" val="3732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2C7D34-DE99-4917-BF4F-F0109F88C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1196752"/>
            <a:ext cx="8748972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53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2C7D34-DE99-4917-BF4F-F0109F88C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8" y="1066428"/>
            <a:ext cx="8748972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C11C318-C378-421D-88DB-929D788AFEBF}"/>
              </a:ext>
            </a:extLst>
          </p:cNvPr>
          <p:cNvSpPr/>
          <p:nvPr/>
        </p:nvSpPr>
        <p:spPr bwMode="auto">
          <a:xfrm>
            <a:off x="7532712" y="3681028"/>
            <a:ext cx="252028" cy="2160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98004B-62CA-4BC1-8DD4-B4CD137E8322}"/>
              </a:ext>
            </a:extLst>
          </p:cNvPr>
          <p:cNvSpPr/>
          <p:nvPr/>
        </p:nvSpPr>
        <p:spPr bwMode="auto">
          <a:xfrm>
            <a:off x="7532712" y="6165304"/>
            <a:ext cx="252028" cy="2160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22FACD77-CAA7-40F2-BAAD-C1E3F00B4E1C}"/>
              </a:ext>
            </a:extLst>
          </p:cNvPr>
          <p:cNvSpPr/>
          <p:nvPr/>
        </p:nvSpPr>
        <p:spPr bwMode="auto">
          <a:xfrm>
            <a:off x="2915816" y="6260977"/>
            <a:ext cx="252028" cy="2160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468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BD9CC7-1038-4F8F-AB23-F55FFF1578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0" y="908720"/>
            <a:ext cx="8229600" cy="576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81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BD9CC7-1038-4F8F-AB23-F55FFF1578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0" y="908720"/>
            <a:ext cx="8229600" cy="5769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A1174755-7835-4115-BAFC-7D58ED364B54}"/>
              </a:ext>
            </a:extLst>
          </p:cNvPr>
          <p:cNvSpPr/>
          <p:nvPr/>
        </p:nvSpPr>
        <p:spPr bwMode="auto">
          <a:xfrm>
            <a:off x="1842052" y="3746381"/>
            <a:ext cx="389231" cy="349887"/>
          </a:xfrm>
          <a:custGeom>
            <a:avLst/>
            <a:gdLst>
              <a:gd name="connsiteX0" fmla="*/ 0 w 389231"/>
              <a:gd name="connsiteY0" fmla="*/ 123254 h 349887"/>
              <a:gd name="connsiteX1" fmla="*/ 132522 w 389231"/>
              <a:gd name="connsiteY1" fmla="*/ 348541 h 349887"/>
              <a:gd name="connsiteX2" fmla="*/ 371061 w 389231"/>
              <a:gd name="connsiteY2" fmla="*/ 30489 h 349887"/>
              <a:gd name="connsiteX3" fmla="*/ 371061 w 389231"/>
              <a:gd name="connsiteY3" fmla="*/ 17236 h 349887"/>
              <a:gd name="connsiteX4" fmla="*/ 357809 w 389231"/>
              <a:gd name="connsiteY4" fmla="*/ 70245 h 34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1" h="349887">
                <a:moveTo>
                  <a:pt x="0" y="123254"/>
                </a:moveTo>
                <a:cubicBezTo>
                  <a:pt x="35339" y="243628"/>
                  <a:pt x="70679" y="364002"/>
                  <a:pt x="132522" y="348541"/>
                </a:cubicBezTo>
                <a:cubicBezTo>
                  <a:pt x="194365" y="333080"/>
                  <a:pt x="331305" y="85706"/>
                  <a:pt x="371061" y="30489"/>
                </a:cubicBezTo>
                <a:cubicBezTo>
                  <a:pt x="410818" y="-24729"/>
                  <a:pt x="373270" y="10610"/>
                  <a:pt x="371061" y="17236"/>
                </a:cubicBezTo>
                <a:cubicBezTo>
                  <a:pt x="368852" y="23862"/>
                  <a:pt x="363330" y="47053"/>
                  <a:pt x="357809" y="7024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AADB0EEA-FD0F-4691-B449-9FEF58823C30}"/>
              </a:ext>
            </a:extLst>
          </p:cNvPr>
          <p:cNvSpPr/>
          <p:nvPr/>
        </p:nvSpPr>
        <p:spPr bwMode="auto">
          <a:xfrm>
            <a:off x="7560332" y="3746380"/>
            <a:ext cx="389231" cy="349887"/>
          </a:xfrm>
          <a:custGeom>
            <a:avLst/>
            <a:gdLst>
              <a:gd name="connsiteX0" fmla="*/ 0 w 389231"/>
              <a:gd name="connsiteY0" fmla="*/ 123254 h 349887"/>
              <a:gd name="connsiteX1" fmla="*/ 132522 w 389231"/>
              <a:gd name="connsiteY1" fmla="*/ 348541 h 349887"/>
              <a:gd name="connsiteX2" fmla="*/ 371061 w 389231"/>
              <a:gd name="connsiteY2" fmla="*/ 30489 h 349887"/>
              <a:gd name="connsiteX3" fmla="*/ 371061 w 389231"/>
              <a:gd name="connsiteY3" fmla="*/ 17236 h 349887"/>
              <a:gd name="connsiteX4" fmla="*/ 357809 w 389231"/>
              <a:gd name="connsiteY4" fmla="*/ 70245 h 34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1" h="349887">
                <a:moveTo>
                  <a:pt x="0" y="123254"/>
                </a:moveTo>
                <a:cubicBezTo>
                  <a:pt x="35339" y="243628"/>
                  <a:pt x="70679" y="364002"/>
                  <a:pt x="132522" y="348541"/>
                </a:cubicBezTo>
                <a:cubicBezTo>
                  <a:pt x="194365" y="333080"/>
                  <a:pt x="331305" y="85706"/>
                  <a:pt x="371061" y="30489"/>
                </a:cubicBezTo>
                <a:cubicBezTo>
                  <a:pt x="410818" y="-24729"/>
                  <a:pt x="373270" y="10610"/>
                  <a:pt x="371061" y="17236"/>
                </a:cubicBezTo>
                <a:cubicBezTo>
                  <a:pt x="368852" y="23862"/>
                  <a:pt x="363330" y="47053"/>
                  <a:pt x="357809" y="7024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51959978-AEAD-4A51-B328-269114F0AEF3}"/>
              </a:ext>
            </a:extLst>
          </p:cNvPr>
          <p:cNvSpPr/>
          <p:nvPr/>
        </p:nvSpPr>
        <p:spPr bwMode="auto">
          <a:xfrm>
            <a:off x="6084168" y="6129300"/>
            <a:ext cx="389231" cy="349887"/>
          </a:xfrm>
          <a:custGeom>
            <a:avLst/>
            <a:gdLst>
              <a:gd name="connsiteX0" fmla="*/ 0 w 389231"/>
              <a:gd name="connsiteY0" fmla="*/ 123254 h 349887"/>
              <a:gd name="connsiteX1" fmla="*/ 132522 w 389231"/>
              <a:gd name="connsiteY1" fmla="*/ 348541 h 349887"/>
              <a:gd name="connsiteX2" fmla="*/ 371061 w 389231"/>
              <a:gd name="connsiteY2" fmla="*/ 30489 h 349887"/>
              <a:gd name="connsiteX3" fmla="*/ 371061 w 389231"/>
              <a:gd name="connsiteY3" fmla="*/ 17236 h 349887"/>
              <a:gd name="connsiteX4" fmla="*/ 357809 w 389231"/>
              <a:gd name="connsiteY4" fmla="*/ 70245 h 34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31" h="349887">
                <a:moveTo>
                  <a:pt x="0" y="123254"/>
                </a:moveTo>
                <a:cubicBezTo>
                  <a:pt x="35339" y="243628"/>
                  <a:pt x="70679" y="364002"/>
                  <a:pt x="132522" y="348541"/>
                </a:cubicBezTo>
                <a:cubicBezTo>
                  <a:pt x="194365" y="333080"/>
                  <a:pt x="331305" y="85706"/>
                  <a:pt x="371061" y="30489"/>
                </a:cubicBezTo>
                <a:cubicBezTo>
                  <a:pt x="410818" y="-24729"/>
                  <a:pt x="373270" y="10610"/>
                  <a:pt x="371061" y="17236"/>
                </a:cubicBezTo>
                <a:cubicBezTo>
                  <a:pt x="368852" y="23862"/>
                  <a:pt x="363330" y="47053"/>
                  <a:pt x="357809" y="7024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0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4DA096-26F6-48EE-A1E3-844B6E9B7E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8" y="1539881"/>
            <a:ext cx="8676964" cy="5246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20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77B46F-4F0E-4803-B35E-E83025B3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類題練習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4DA096-26F6-48EE-A1E3-844B6E9B7E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8" y="1539881"/>
            <a:ext cx="8676964" cy="5246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1AD54611-6B4A-4638-AC7E-784EFA06D5E4}"/>
              </a:ext>
            </a:extLst>
          </p:cNvPr>
          <p:cNvSpPr/>
          <p:nvPr/>
        </p:nvSpPr>
        <p:spPr bwMode="auto">
          <a:xfrm>
            <a:off x="1151620" y="6093296"/>
            <a:ext cx="252028" cy="2160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4F649BE6-CF40-4F5C-A370-FF0270F6FA59}"/>
              </a:ext>
            </a:extLst>
          </p:cNvPr>
          <p:cNvSpPr/>
          <p:nvPr/>
        </p:nvSpPr>
        <p:spPr bwMode="auto">
          <a:xfrm>
            <a:off x="6516216" y="6093296"/>
            <a:ext cx="252028" cy="2160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乘號 5">
            <a:extLst>
              <a:ext uri="{FF2B5EF4-FFF2-40B4-BE49-F238E27FC236}">
                <a16:creationId xmlns:a16="http://schemas.microsoft.com/office/drawing/2014/main" id="{873634B6-7BFB-4A74-A777-3A9556276852}"/>
              </a:ext>
            </a:extLst>
          </p:cNvPr>
          <p:cNvSpPr/>
          <p:nvPr/>
        </p:nvSpPr>
        <p:spPr bwMode="auto">
          <a:xfrm>
            <a:off x="2768622" y="5943297"/>
            <a:ext cx="540060" cy="540060"/>
          </a:xfrm>
          <a:prstGeom prst="mathMultiply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886B1431-A1BF-4C3C-8395-95F4A1C4BA80}"/>
              </a:ext>
            </a:extLst>
          </p:cNvPr>
          <p:cNvSpPr/>
          <p:nvPr/>
        </p:nvSpPr>
        <p:spPr bwMode="auto">
          <a:xfrm>
            <a:off x="4539850" y="5943297"/>
            <a:ext cx="540060" cy="540060"/>
          </a:xfrm>
          <a:prstGeom prst="mathMultiply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8" name="乘號 7">
            <a:extLst>
              <a:ext uri="{FF2B5EF4-FFF2-40B4-BE49-F238E27FC236}">
                <a16:creationId xmlns:a16="http://schemas.microsoft.com/office/drawing/2014/main" id="{5821645A-05D7-4A95-AB6B-78D663EFA55D}"/>
              </a:ext>
            </a:extLst>
          </p:cNvPr>
          <p:cNvSpPr/>
          <p:nvPr/>
        </p:nvSpPr>
        <p:spPr bwMode="auto">
          <a:xfrm>
            <a:off x="8141433" y="5931278"/>
            <a:ext cx="540060" cy="540060"/>
          </a:xfrm>
          <a:prstGeom prst="mathMultiply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69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91580" y="1340768"/>
            <a:ext cx="100811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複習</a:t>
            </a:r>
            <a:r>
              <a:rPr lang="en-US" altLang="zh-TW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:</a:t>
            </a:r>
            <a:endParaRPr lang="zh-TW" altLang="en-US" sz="5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90" y="4581128"/>
            <a:ext cx="1268511" cy="16913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8DC1AE4-CEA9-4504-8952-BC773F4EE842}"/>
              </a:ext>
            </a:extLst>
          </p:cNvPr>
          <p:cNvSpPr/>
          <p:nvPr/>
        </p:nvSpPr>
        <p:spPr>
          <a:xfrm>
            <a:off x="413538" y="2642136"/>
            <a:ext cx="83169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/>
              <a:t>2</a:t>
            </a:r>
            <a:r>
              <a:rPr lang="zh-TW" altLang="en-US" sz="4400" b="1" dirty="0"/>
              <a:t>、</a:t>
            </a:r>
            <a:r>
              <a:rPr lang="en-US" altLang="zh-TW" sz="4400" b="1" dirty="0"/>
              <a:t>『</a:t>
            </a:r>
            <a:r>
              <a:rPr lang="zh-TW" altLang="en-US" sz="4400" b="1" dirty="0"/>
              <a:t>等分</a:t>
            </a:r>
            <a:r>
              <a:rPr lang="en-US" altLang="zh-TW" sz="4400" b="1" dirty="0"/>
              <a:t>』:</a:t>
            </a:r>
          </a:p>
          <a:p>
            <a:r>
              <a:rPr lang="zh-TW" altLang="en-US" sz="4400" dirty="0"/>
              <a:t>就是要分的公平，疊起來每一份都一樣大，也就是每一份一樣多，這種分法就叫做</a:t>
            </a:r>
            <a:r>
              <a:rPr lang="en-US" altLang="zh-TW" sz="4400" dirty="0"/>
              <a:t>『</a:t>
            </a:r>
            <a:r>
              <a:rPr lang="zh-TW" altLang="en-US" sz="4400" dirty="0"/>
              <a:t>等分</a:t>
            </a:r>
            <a:r>
              <a:rPr lang="en-US" altLang="zh-TW" sz="4400" dirty="0"/>
              <a:t>』</a:t>
            </a:r>
            <a:r>
              <a:rPr lang="zh-TW" altLang="en-US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60395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B09AC8-D0CA-45E0-A981-7693249A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72" y="3427208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/>
              <a:t>『</a:t>
            </a:r>
            <a:r>
              <a:rPr lang="zh-TW" altLang="en-US" b="1" dirty="0"/>
              <a:t>等分</a:t>
            </a:r>
            <a:r>
              <a:rPr lang="en-US" altLang="zh-TW" b="1" dirty="0"/>
              <a:t>』:</a:t>
            </a:r>
            <a:br>
              <a:rPr lang="en-US" altLang="zh-TW" b="1" dirty="0"/>
            </a:br>
            <a:r>
              <a:rPr lang="zh-TW" altLang="en-US" dirty="0"/>
              <a:t>就是要分的公平，疊起來每一份都一樣大，也就是每一份一樣多，這種分法就叫做</a:t>
            </a:r>
            <a:r>
              <a:rPr lang="en-US" altLang="zh-TW" dirty="0"/>
              <a:t>『</a:t>
            </a:r>
            <a:r>
              <a:rPr lang="zh-TW" altLang="en-US" dirty="0"/>
              <a:t>等分</a:t>
            </a:r>
            <a:r>
              <a:rPr lang="en-US" altLang="zh-TW" dirty="0"/>
              <a:t>』</a:t>
            </a:r>
            <a:r>
              <a:rPr lang="zh-TW" altLang="en-US" dirty="0"/>
              <a:t>。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59DCDA-9B1A-40B4-9C2B-1D4D12018025}"/>
              </a:ext>
            </a:extLst>
          </p:cNvPr>
          <p:cNvSpPr/>
          <p:nvPr/>
        </p:nvSpPr>
        <p:spPr>
          <a:xfrm>
            <a:off x="2555776" y="476672"/>
            <a:ext cx="3114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學習重點</a:t>
            </a:r>
            <a:r>
              <a:rPr lang="en-US" altLang="zh-TW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6410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7854E92-5586-490A-B8A6-92A18CF6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" y="1376772"/>
            <a:ext cx="100811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二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、課文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131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頁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:</a:t>
            </a:r>
          </a:p>
          <a:p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          仔細閱讀題目，再拿出附件</a:t>
            </a: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22</a:t>
            </a:r>
            <a:r>
              <a:rPr lang="zh-TW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。</a:t>
            </a:r>
            <a:endParaRPr lang="zh-TW" altLang="en-US" sz="4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8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5544108" y="3185956"/>
            <a:ext cx="2666757" cy="2059993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先摺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再畫畫看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1560" y="1982780"/>
            <a:ext cx="9541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依照圖示，將色紙左右對摺，再將一半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塗上顏色。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22" y="3367219"/>
            <a:ext cx="2860965" cy="286096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4983668"/>
            <a:ext cx="1262551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156176" y="3234746"/>
            <a:ext cx="3424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分出來的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每份都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endParaRPr lang="en-US" altLang="zh-TW" sz="28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樣大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43A73BA-CA97-4470-BA16-8DFCFE246A42}"/>
              </a:ext>
            </a:extLst>
          </p:cNvPr>
          <p:cNvSpPr/>
          <p:nvPr/>
        </p:nvSpPr>
        <p:spPr>
          <a:xfrm>
            <a:off x="505319" y="25464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22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</a:t>
            </a:r>
            <a:r>
              <a:rPr lang="zh-TW" altLang="en-US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摺一摺。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046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523975" y="988546"/>
            <a:ext cx="4612420" cy="6112862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kumimoji="0" lang="en-US" altLang="zh-TW" sz="4000" b="1" dirty="0">
              <a:ln w="28575">
                <a:solidFill>
                  <a:srgbClr val="0C4DA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華康標楷W5注音" pitchFamily="66" charset="-120"/>
              <a:cs typeface="Arial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" y="2562813"/>
            <a:ext cx="3890893" cy="389089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43A73BA-CA97-4470-BA16-8DFCFE246A42}"/>
              </a:ext>
            </a:extLst>
          </p:cNvPr>
          <p:cNvSpPr/>
          <p:nvPr/>
        </p:nvSpPr>
        <p:spPr>
          <a:xfrm>
            <a:off x="505319" y="25464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22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</a:t>
            </a:r>
            <a:r>
              <a:rPr lang="zh-TW" altLang="en-US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摺一摺。</a:t>
            </a:r>
            <a:endParaRPr lang="zh-TW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FFD955E-682B-475F-93B2-FF84395AC095}"/>
              </a:ext>
            </a:extLst>
          </p:cNvPr>
          <p:cNvSpPr/>
          <p:nvPr/>
        </p:nvSpPr>
        <p:spPr bwMode="auto">
          <a:xfrm>
            <a:off x="2344716" y="2562813"/>
            <a:ext cx="1944166" cy="389089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390D53-7165-4A2E-8315-D2255D40C787}"/>
              </a:ext>
            </a:extLst>
          </p:cNvPr>
          <p:cNvSpPr/>
          <p:nvPr/>
        </p:nvSpPr>
        <p:spPr>
          <a:xfrm>
            <a:off x="4788025" y="1235975"/>
            <a:ext cx="4355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、我發現左右對摺後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份完全重疊，表示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、塗上的藍色是一份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，也是一張色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紙的一半。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個長方形。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18B37E75-406A-4E2C-8ED3-F45AB6E71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57" y="5575838"/>
            <a:ext cx="1214826" cy="17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664906" y="3335992"/>
            <a:ext cx="2666757" cy="2059993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先摺</a:t>
            </a:r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再畫畫看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1560" y="1982780"/>
            <a:ext cx="95410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依照圖示，將色紙上下對摺，再將一半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塗上顏色。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8" y="3083642"/>
            <a:ext cx="3574520" cy="357451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44882"/>
            <a:ext cx="1262551" cy="17557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330340" y="3429000"/>
            <a:ext cx="3424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分出來的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每份都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endParaRPr lang="en-US" altLang="zh-TW" sz="28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樣大</a:t>
            </a:r>
            <a:r>
              <a:rPr lang="zh-TW" altLang="en-US" sz="28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cxnSp>
        <p:nvCxnSpPr>
          <p:cNvPr id="24" name="直線接點 23"/>
          <p:cNvCxnSpPr>
            <a:cxnSpLocks/>
            <a:endCxn id="2" idx="3"/>
          </p:cNvCxnSpPr>
          <p:nvPr/>
        </p:nvCxnSpPr>
        <p:spPr bwMode="auto">
          <a:xfrm>
            <a:off x="4211498" y="4870901"/>
            <a:ext cx="3574520" cy="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A017C1F-E1A4-45D2-BCCE-25935B507F83}"/>
              </a:ext>
            </a:extLst>
          </p:cNvPr>
          <p:cNvSpPr/>
          <p:nvPr/>
        </p:nvSpPr>
        <p:spPr>
          <a:xfrm>
            <a:off x="495583" y="14743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22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</a:t>
            </a:r>
            <a:r>
              <a:rPr lang="zh-TW" altLang="en-US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摺一摺。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97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73080" y="1685194"/>
            <a:ext cx="3331663" cy="4912158"/>
            <a:chOff x="3129379" y="3201607"/>
            <a:chExt cx="2666757" cy="205999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2"/>
            <a:stretch/>
          </p:blipFill>
          <p:spPr>
            <a:xfrm>
              <a:off x="3129379" y="3201607"/>
              <a:ext cx="2666757" cy="69544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70"/>
            <a:stretch/>
          </p:blipFill>
          <p:spPr>
            <a:xfrm>
              <a:off x="3129379" y="4365104"/>
              <a:ext cx="2666757" cy="896496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3" b="37142"/>
            <a:stretch/>
          </p:blipFill>
          <p:spPr>
            <a:xfrm>
              <a:off x="3129379" y="3897052"/>
              <a:ext cx="2666757" cy="46805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80" y="1670363"/>
            <a:ext cx="4624713" cy="462471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47000" y="1986904"/>
            <a:ext cx="33316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、我發現上下對摺</a:t>
            </a: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後，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份完全重疊，表示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份一樣大，就是等分。</a:t>
            </a: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、塗上的藍色是一份，也是一張色紙的一半。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、摺完變成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個長方形。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cxnSp>
        <p:nvCxnSpPr>
          <p:cNvPr id="24" name="直線接點 23"/>
          <p:cNvCxnSpPr>
            <a:cxnSpLocks/>
            <a:stCxn id="2" idx="1"/>
            <a:endCxn id="2" idx="3"/>
          </p:cNvCxnSpPr>
          <p:nvPr/>
        </p:nvCxnSpPr>
        <p:spPr bwMode="auto">
          <a:xfrm>
            <a:off x="3854380" y="3982719"/>
            <a:ext cx="462471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A017C1F-E1A4-45D2-BCCE-25935B507F83}"/>
              </a:ext>
            </a:extLst>
          </p:cNvPr>
          <p:cNvSpPr/>
          <p:nvPr/>
        </p:nvSpPr>
        <p:spPr>
          <a:xfrm>
            <a:off x="495583" y="14743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en-US" altLang="zh-TW" sz="2800" b="1" u="sng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1)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、拿出附件</a:t>
            </a:r>
            <a:r>
              <a:rPr lang="en-US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22</a:t>
            </a:r>
            <a:r>
              <a:rPr lang="zh-TW" altLang="zh-TW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，沿著虛線</a:t>
            </a:r>
            <a:r>
              <a:rPr lang="zh-TW" altLang="en-US" sz="2800" b="1" u="sng" dirty="0">
                <a:ea typeface="書法中楷（注音一）" panose="02010609010101010101" pitchFamily="49" charset="-120"/>
                <a:cs typeface="Arial" panose="020B0604020202020204" pitchFamily="34" charset="0"/>
              </a:rPr>
              <a:t>摺一摺。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4736D9-9D46-4076-A1A9-676BAE40713E}"/>
              </a:ext>
            </a:extLst>
          </p:cNvPr>
          <p:cNvSpPr/>
          <p:nvPr/>
        </p:nvSpPr>
        <p:spPr bwMode="auto">
          <a:xfrm>
            <a:off x="3854380" y="1670363"/>
            <a:ext cx="4624713" cy="231233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1707303-D398-407D-8BFA-DB32FB1CE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5" y="5510242"/>
            <a:ext cx="1214826" cy="17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18699" y="2126796"/>
            <a:ext cx="428865" cy="475204"/>
            <a:chOff x="235590" y="3126914"/>
            <a:chExt cx="428865" cy="4752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16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3" y="2101738"/>
            <a:ext cx="4624713" cy="462471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" y="4970716"/>
            <a:ext cx="1262551" cy="175573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A017C1F-E1A4-45D2-BCCE-25935B507F83}"/>
              </a:ext>
            </a:extLst>
          </p:cNvPr>
          <p:cNvSpPr/>
          <p:nvPr/>
        </p:nvSpPr>
        <p:spPr>
          <a:xfrm>
            <a:off x="2843808" y="92340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想一想，還有什麼方式可以將</a:t>
            </a:r>
            <a:endParaRPr lang="en-US" altLang="zh-TW" sz="3200" b="1" dirty="0">
              <a:latin typeface="書法中楷（注音一）" panose="02010609010101010101" pitchFamily="49" charset="-120"/>
              <a:cs typeface="Arial" panose="020B0604020202020204" pitchFamily="34" charset="0"/>
            </a:endParaRPr>
          </a:p>
          <a:p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這色紙對摺後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份完全重疊嗎</a:t>
            </a:r>
            <a:r>
              <a:rPr lang="en-US" altLang="zh-TW" sz="3200" b="1" dirty="0">
                <a:latin typeface="書法中楷（注音一）" panose="02010609010101010101" pitchFamily="49" charset="-120"/>
                <a:cs typeface="Arial" panose="020B0604020202020204" pitchFamily="34" charset="0"/>
              </a:rPr>
              <a:t>?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7616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949</Words>
  <Application>Microsoft Office PowerPoint</Application>
  <PresentationFormat>如螢幕大小 (4:3)</PresentationFormat>
  <Paragraphs>146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Office 佈景主題</vt:lpstr>
      <vt:lpstr>1_Office 佈景主題</vt:lpstr>
      <vt:lpstr>2_Office 佈景主題</vt:lpstr>
      <vt:lpstr>3_複習2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類題練習:</vt:lpstr>
      <vt:lpstr>類題練習:</vt:lpstr>
      <vt:lpstr>類題練習:</vt:lpstr>
      <vt:lpstr>類題練習:</vt:lpstr>
      <vt:lpstr>類題練習:</vt:lpstr>
      <vt:lpstr>類題練習:</vt:lpstr>
      <vt:lpstr>『等分』: 就是要分的公平，疊起來每一份都一樣大，也就是每一份一樣多，這種分法就叫做『等分』。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834</cp:revision>
  <dcterms:created xsi:type="dcterms:W3CDTF">2015-11-06T06:16:07Z</dcterms:created>
  <dcterms:modified xsi:type="dcterms:W3CDTF">2021-06-08T12:36:16Z</dcterms:modified>
</cp:coreProperties>
</file>