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730" r:id="rId2"/>
    <p:sldId id="892" r:id="rId3"/>
    <p:sldId id="904" r:id="rId4"/>
    <p:sldId id="907" r:id="rId5"/>
    <p:sldId id="908" r:id="rId6"/>
    <p:sldId id="909" r:id="rId7"/>
    <p:sldId id="910" r:id="rId8"/>
    <p:sldId id="911" r:id="rId9"/>
    <p:sldId id="912" r:id="rId10"/>
    <p:sldId id="659" r:id="rId11"/>
    <p:sldId id="913" r:id="rId12"/>
    <p:sldId id="880" r:id="rId13"/>
    <p:sldId id="914" r:id="rId14"/>
    <p:sldId id="883" r:id="rId15"/>
    <p:sldId id="915" r:id="rId16"/>
    <p:sldId id="884" r:id="rId17"/>
    <p:sldId id="916" r:id="rId18"/>
    <p:sldId id="920" r:id="rId19"/>
    <p:sldId id="921" r:id="rId20"/>
    <p:sldId id="917" r:id="rId21"/>
    <p:sldId id="918" r:id="rId22"/>
    <p:sldId id="919" r:id="rId23"/>
    <p:sldId id="760" r:id="rId24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E9F3F5"/>
    <a:srgbClr val="E8F4F6"/>
    <a:srgbClr val="E9F4F7"/>
    <a:srgbClr val="FFFFCC"/>
    <a:srgbClr val="FCD9FF"/>
    <a:srgbClr val="C2DBEE"/>
    <a:srgbClr val="D7DF7F"/>
    <a:srgbClr val="D2D985"/>
    <a:srgbClr val="D7E1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353" autoAdjust="0"/>
  </p:normalViewPr>
  <p:slideViewPr>
    <p:cSldViewPr>
      <p:cViewPr varScale="1">
        <p:scale>
          <a:sx n="72" d="100"/>
          <a:sy n="72" d="100"/>
        </p:scale>
        <p:origin x="66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897BB-1E2D-4B82-B2A1-7BD37769464F}" type="datetimeFigureOut">
              <a:rPr lang="zh-TW" altLang="en-US" smtClean="0"/>
              <a:t>2021/6/5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1FD7F-AA20-417D-88BD-369C1115C7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18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8E3AA-327D-4436-B469-A12960AE6E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163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E5DE6-475A-4439-87B8-2F3FF5D13F8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213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B3A3F-6537-437C-8033-5A1420C040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638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929AA-6092-4FC3-810A-8989274872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008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4AB2-01AB-4CE1-AC59-8CE151E02D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115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AE7F5-01AE-4FDA-85B9-187ECC12431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268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9A4FF-D700-4BCB-A203-AB9295116D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270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3A6DA-0A14-4D7C-9E30-80B09D603C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422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52E72-F98B-4171-8712-E0EB791712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323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50114-FC1A-4D64-AC5F-BBBB10B149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16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C76EA-E4EE-4E8E-AD94-F0A13FF861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374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33A7B24-AD88-46B6-9960-3D8A13AF6C5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YcygQMHGe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Mz2TdFokJMU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05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2" descr="C:\Users\E04454\Desktop\★108行銷-國小說明會PPT母片PNG\108行銷-國小說明會PPT母片-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80513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42988" y="2205038"/>
            <a:ext cx="712946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8000" dirty="0">
                <a:solidFill>
                  <a:schemeClr val="accent4">
                    <a:lumMod val="85000"/>
                    <a:lumOff val="15000"/>
                  </a:schemeClr>
                </a:solidFill>
                <a:latin typeface="華康標楷W5注音" pitchFamily="66" charset="-120"/>
                <a:ea typeface="華康標楷W5注音" pitchFamily="66" charset="-120"/>
              </a:rPr>
              <a:t>       </a:t>
            </a:r>
            <a:r>
              <a:rPr lang="zh-TW" altLang="en-US" sz="6600" b="1" dirty="0">
                <a:solidFill>
                  <a:schemeClr val="accent4">
                    <a:lumMod val="85000"/>
                    <a:lumOff val="15000"/>
                  </a:schemeClr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第十二課</a:t>
            </a:r>
            <a:r>
              <a:rPr lang="zh-TW" altLang="en-US" sz="8000" dirty="0">
                <a:solidFill>
                  <a:srgbClr val="FF0066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      </a:t>
            </a:r>
            <a:endParaRPr lang="en-US" altLang="zh-TW" sz="11000" b="1" dirty="0">
              <a:solidFill>
                <a:srgbClr val="C00000"/>
              </a:solidFill>
              <a:latin typeface="書法中楷（破音二）" panose="02010609010101010101" pitchFamily="49" charset="-120"/>
              <a:ea typeface="書法中楷（破音二）" panose="02010609010101010101" pitchFamily="49" charset="-120"/>
            </a:endParaRPr>
          </a:p>
          <a:p>
            <a:pPr algn="ctr" eaLnBrk="1" hangingPunct="1">
              <a:defRPr/>
            </a:pPr>
            <a:r>
              <a:rPr lang="zh-TW" altLang="en-US" sz="8800" b="1" dirty="0">
                <a:solidFill>
                  <a:srgbClr val="C00000"/>
                </a:solidFill>
                <a:latin typeface="書法中楷（注音一）" panose="02010609010101010101" pitchFamily="49" charset="-120"/>
                <a:ea typeface="書法中楷（注音一）" panose="02010609010101010101" pitchFamily="49" charset="-120"/>
              </a:rPr>
              <a:t>玉兔搗藥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0762"/>
          <a:stretch/>
        </p:blipFill>
        <p:spPr>
          <a:xfrm>
            <a:off x="1" y="2360687"/>
            <a:ext cx="8117134" cy="449731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377" y="0"/>
            <a:ext cx="1047750" cy="3533775"/>
          </a:xfrm>
          <a:prstGeom prst="rect">
            <a:avLst/>
          </a:prstGeom>
        </p:spPr>
      </p:pic>
      <p:sp>
        <p:nvSpPr>
          <p:cNvPr id="468997" name="Text Box 5"/>
          <p:cNvSpPr txBox="1">
            <a:spLocks noChangeArrowheads="1"/>
          </p:cNvSpPr>
          <p:nvPr/>
        </p:nvSpPr>
        <p:spPr bwMode="auto">
          <a:xfrm>
            <a:off x="8073125" y="3618061"/>
            <a:ext cx="1116012" cy="16557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TW" sz="4200" b="1" dirty="0">
                <a:solidFill>
                  <a:srgbClr val="CC0066"/>
                </a:solidFill>
                <a:latin typeface="書法中楷（注音一）" pitchFamily="49" charset="-120"/>
                <a:ea typeface="書法中楷（注音一）" pitchFamily="49" charset="-120"/>
              </a:rPr>
              <a:t>(</a:t>
            </a:r>
            <a:r>
              <a:rPr lang="zh-TW" altLang="en-US" sz="4200" b="1" dirty="0">
                <a:solidFill>
                  <a:srgbClr val="CC0066"/>
                </a:solidFill>
                <a:latin typeface="書法中楷（注音一）" pitchFamily="49" charset="-120"/>
                <a:ea typeface="書法中楷（注音一）" pitchFamily="49" charset="-120"/>
              </a:rPr>
              <a:t>詩歌</a:t>
            </a:r>
            <a:r>
              <a:rPr lang="en-US" altLang="zh-TW" sz="4200" b="1" dirty="0">
                <a:solidFill>
                  <a:srgbClr val="CC0066"/>
                </a:solidFill>
                <a:latin typeface="書法中楷（注音一）" pitchFamily="49" charset="-120"/>
                <a:ea typeface="書法中楷（注音一）" pitchFamily="49" charset="-120"/>
              </a:rPr>
              <a:t>)</a:t>
            </a:r>
            <a:endParaRPr lang="zh-TW" altLang="en-US" sz="4200" b="1" dirty="0">
              <a:solidFill>
                <a:srgbClr val="CC0066"/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  <p:sp>
        <p:nvSpPr>
          <p:cNvPr id="469010" name="Text Box 18"/>
          <p:cNvSpPr txBox="1">
            <a:spLocks noChangeArrowheads="1"/>
          </p:cNvSpPr>
          <p:nvPr/>
        </p:nvSpPr>
        <p:spPr bwMode="auto">
          <a:xfrm>
            <a:off x="4231217" y="0"/>
            <a:ext cx="3885917" cy="2360687"/>
          </a:xfrm>
          <a:prstGeom prst="rect">
            <a:avLst/>
          </a:prstGeom>
          <a:solidFill>
            <a:srgbClr val="C2DBEE"/>
          </a:solidFill>
          <a:ln>
            <a:noFill/>
          </a:ln>
          <a:extLst/>
        </p:spPr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5500"/>
              </a:lnSpc>
              <a:spcBef>
                <a:spcPts val="600"/>
              </a:spcBef>
            </a:pPr>
            <a:r>
              <a:rPr lang="zh-TW" altLang="en-US" sz="2800" b="1" dirty="0">
                <a:solidFill>
                  <a:srgbClr val="0000FF"/>
                </a:solidFill>
                <a:latin typeface="書法中楷（注音一）" pitchFamily="49" charset="-120"/>
                <a:ea typeface="書法中楷（注音一）" pitchFamily="49" charset="-120"/>
              </a:rPr>
              <a:t>看圖說話：</a:t>
            </a:r>
            <a:endParaRPr lang="en-US" altLang="zh-TW" sz="2800" b="1" dirty="0">
              <a:solidFill>
                <a:srgbClr val="0000FF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5500"/>
              </a:lnSpc>
              <a:spcBef>
                <a:spcPts val="600"/>
              </a:spcBef>
            </a:pPr>
            <a:r>
              <a:rPr lang="en-US" altLang="zh-TW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1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第一張圖</a:t>
            </a:r>
            <a:endParaRPr lang="en-US" altLang="zh-TW" sz="2800" b="1" dirty="0">
              <a:solidFill>
                <a:srgbClr val="FF0066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5500"/>
              </a:lnSpc>
              <a:spcBef>
                <a:spcPts val="600"/>
              </a:spcBef>
            </a:pP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     片裡有</a:t>
            </a:r>
            <a:r>
              <a:rPr lang="zh-TW" altLang="en-US" sz="2800" b="1" dirty="0">
                <a:solidFill>
                  <a:srgbClr val="FF0066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什</a:t>
            </a:r>
            <a:endParaRPr lang="en-US" altLang="zh-TW" sz="2800" b="1" dirty="0">
              <a:solidFill>
                <a:srgbClr val="FF0066"/>
              </a:solidFill>
              <a:latin typeface="書法中楷（破音三）" panose="02010609010101010101" pitchFamily="49" charset="-120"/>
              <a:ea typeface="書法中楷（破音三）" panose="02010609010101010101" pitchFamily="49" charset="-120"/>
            </a:endParaRPr>
          </a:p>
          <a:p>
            <a:pPr eaLnBrk="1" hangingPunct="1">
              <a:lnSpc>
                <a:spcPts val="5500"/>
              </a:lnSpc>
              <a:spcBef>
                <a:spcPts val="600"/>
              </a:spcBef>
            </a:pPr>
            <a:r>
              <a:rPr lang="zh-TW" altLang="en-US" sz="2800" b="1" dirty="0">
                <a:solidFill>
                  <a:srgbClr val="FF0066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     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麼？他在</a:t>
            </a:r>
            <a:endParaRPr lang="en-US" altLang="zh-TW" sz="2800" b="1" dirty="0">
              <a:solidFill>
                <a:srgbClr val="FF0066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5500"/>
              </a:lnSpc>
              <a:spcBef>
                <a:spcPts val="600"/>
              </a:spcBef>
            </a:pP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     做</a:t>
            </a:r>
            <a:r>
              <a:rPr lang="zh-TW" altLang="en-US" sz="2800" b="1" dirty="0">
                <a:solidFill>
                  <a:srgbClr val="FF0066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什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麼？</a:t>
            </a:r>
            <a:endParaRPr lang="en-US" altLang="zh-TW" sz="2800" b="1" dirty="0">
              <a:solidFill>
                <a:srgbClr val="FF0066"/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62EB51-1893-4A83-8FFC-B8A73631A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73" y="4005064"/>
            <a:ext cx="8229600" cy="1143000"/>
          </a:xfrm>
        </p:spPr>
        <p:txBody>
          <a:bodyPr/>
          <a:lstStyle/>
          <a:p>
            <a:pPr algn="l"/>
            <a:r>
              <a:rPr lang="zh-TW" altLang="en-US" dirty="0">
                <a:ea typeface="書法中楷（注音一）"/>
                <a:cs typeface="Times New Roman" panose="02020603050405020304" pitchFamily="18" charset="0"/>
              </a:rPr>
              <a:t>這張圖片是在月亮上，有一隻兔子拿著棍子好像在搗什麼東西，他的旁邊有一棵樹。</a:t>
            </a: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48E13BA-2C8B-4B36-8761-1778F6AE8D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62"/>
          <a:stretch/>
        </p:blipFill>
        <p:spPr>
          <a:xfrm>
            <a:off x="1619672" y="175456"/>
            <a:ext cx="5539121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97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r="9880"/>
          <a:stretch/>
        </p:blipFill>
        <p:spPr>
          <a:xfrm>
            <a:off x="-2657" y="2348881"/>
            <a:ext cx="8109913" cy="450912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377" y="0"/>
            <a:ext cx="1047750" cy="3533775"/>
          </a:xfrm>
          <a:prstGeom prst="rect">
            <a:avLst/>
          </a:prstGeom>
        </p:spPr>
      </p:pic>
      <p:sp>
        <p:nvSpPr>
          <p:cNvPr id="468997" name="Text Box 5"/>
          <p:cNvSpPr txBox="1">
            <a:spLocks noChangeArrowheads="1"/>
          </p:cNvSpPr>
          <p:nvPr/>
        </p:nvSpPr>
        <p:spPr bwMode="auto">
          <a:xfrm>
            <a:off x="8073125" y="3618061"/>
            <a:ext cx="1116012" cy="16557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TW" sz="4200" b="1" dirty="0">
                <a:solidFill>
                  <a:srgbClr val="CC0066"/>
                </a:solidFill>
                <a:latin typeface="書法中楷（注音一）" pitchFamily="49" charset="-120"/>
                <a:ea typeface="書法中楷（注音一）" pitchFamily="49" charset="-120"/>
              </a:rPr>
              <a:t>(</a:t>
            </a:r>
            <a:r>
              <a:rPr lang="zh-TW" altLang="en-US" sz="4200" b="1" dirty="0">
                <a:solidFill>
                  <a:srgbClr val="CC0066"/>
                </a:solidFill>
                <a:latin typeface="書法中楷（注音一）" pitchFamily="49" charset="-120"/>
                <a:ea typeface="書法中楷（注音一）" pitchFamily="49" charset="-120"/>
              </a:rPr>
              <a:t>詩歌</a:t>
            </a:r>
            <a:r>
              <a:rPr lang="en-US" altLang="zh-TW" sz="4200" b="1" dirty="0">
                <a:solidFill>
                  <a:srgbClr val="CC0066"/>
                </a:solidFill>
                <a:latin typeface="書法中楷（注音一）" pitchFamily="49" charset="-120"/>
                <a:ea typeface="書法中楷（注音一）" pitchFamily="49" charset="-120"/>
              </a:rPr>
              <a:t>)</a:t>
            </a:r>
            <a:endParaRPr lang="zh-TW" altLang="en-US" sz="4200" b="1" dirty="0">
              <a:solidFill>
                <a:srgbClr val="CC0066"/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  <p:sp>
        <p:nvSpPr>
          <p:cNvPr id="469010" name="Text Box 18"/>
          <p:cNvSpPr txBox="1">
            <a:spLocks noChangeArrowheads="1"/>
          </p:cNvSpPr>
          <p:nvPr/>
        </p:nvSpPr>
        <p:spPr bwMode="auto">
          <a:xfrm>
            <a:off x="4137345" y="0"/>
            <a:ext cx="3979789" cy="2348881"/>
          </a:xfrm>
          <a:prstGeom prst="rect">
            <a:avLst/>
          </a:prstGeom>
          <a:solidFill>
            <a:srgbClr val="C2DBEE"/>
          </a:solidFill>
          <a:ln>
            <a:noFill/>
          </a:ln>
          <a:extLst/>
        </p:spPr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5500"/>
              </a:lnSpc>
              <a:spcBef>
                <a:spcPts val="600"/>
              </a:spcBef>
            </a:pPr>
            <a:r>
              <a:rPr lang="zh-TW" altLang="en-US" sz="2800" b="1" dirty="0">
                <a:solidFill>
                  <a:srgbClr val="0000FF"/>
                </a:solidFill>
                <a:latin typeface="書法中楷（注音一）" pitchFamily="49" charset="-120"/>
                <a:ea typeface="書法中楷（注音一）" pitchFamily="49" charset="-120"/>
              </a:rPr>
              <a:t>看圖說話：</a:t>
            </a:r>
            <a:endParaRPr lang="en-US" altLang="zh-TW" sz="2800" b="1" dirty="0">
              <a:solidFill>
                <a:srgbClr val="0000FF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5500"/>
              </a:lnSpc>
              <a:spcBef>
                <a:spcPts val="600"/>
              </a:spcBef>
            </a:pPr>
            <a:r>
              <a:rPr lang="en-US" altLang="zh-TW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1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第二張圖</a:t>
            </a:r>
            <a:endParaRPr lang="en-US" altLang="zh-TW" sz="2800" b="1" dirty="0">
              <a:solidFill>
                <a:srgbClr val="FF0066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5500"/>
              </a:lnSpc>
              <a:spcBef>
                <a:spcPts val="600"/>
              </a:spcBef>
            </a:pP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     片裡有</a:t>
            </a:r>
            <a:r>
              <a:rPr lang="zh-TW" altLang="en-US" sz="2800" b="1" dirty="0">
                <a:solidFill>
                  <a:srgbClr val="FF0066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什</a:t>
            </a:r>
            <a:endParaRPr lang="en-US" altLang="zh-TW" sz="2800" b="1" dirty="0">
              <a:solidFill>
                <a:srgbClr val="FF0066"/>
              </a:solidFill>
              <a:latin typeface="書法中楷（破音三）" panose="02010609010101010101" pitchFamily="49" charset="-120"/>
              <a:ea typeface="書法中楷（破音三）" panose="02010609010101010101" pitchFamily="49" charset="-120"/>
            </a:endParaRPr>
          </a:p>
          <a:p>
            <a:pPr eaLnBrk="1" hangingPunct="1">
              <a:lnSpc>
                <a:spcPts val="5500"/>
              </a:lnSpc>
              <a:spcBef>
                <a:spcPts val="600"/>
              </a:spcBef>
            </a:pPr>
            <a:r>
              <a:rPr lang="en-US" altLang="zh-TW" sz="2800" b="1" dirty="0">
                <a:solidFill>
                  <a:srgbClr val="FF0066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     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麼？他們</a:t>
            </a:r>
            <a:endParaRPr lang="en-US" altLang="zh-TW" sz="2800" b="1" dirty="0">
              <a:solidFill>
                <a:srgbClr val="FF0066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5500"/>
              </a:lnSpc>
              <a:spcBef>
                <a:spcPts val="600"/>
              </a:spcBef>
            </a:pPr>
            <a:r>
              <a:rPr lang="en-US" altLang="zh-TW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     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在做</a:t>
            </a:r>
            <a:r>
              <a:rPr lang="zh-TW" altLang="en-US" sz="2800" b="1" dirty="0">
                <a:solidFill>
                  <a:srgbClr val="FF0066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什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麼？</a:t>
            </a:r>
            <a:endParaRPr lang="en-US" altLang="zh-TW" sz="2800" b="1" dirty="0">
              <a:solidFill>
                <a:srgbClr val="FF0066"/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938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62EB51-1893-4A83-8FFC-B8A73631A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37112"/>
            <a:ext cx="8229600" cy="1143000"/>
          </a:xfrm>
        </p:spPr>
        <p:txBody>
          <a:bodyPr/>
          <a:lstStyle/>
          <a:p>
            <a:pPr algn="l"/>
            <a:r>
              <a:rPr lang="zh-TW" altLang="en-US" dirty="0">
                <a:ea typeface="書法中楷（注音一）"/>
                <a:cs typeface="Times New Roman" panose="02020603050405020304" pitchFamily="18" charset="0"/>
              </a:rPr>
              <a:t>這張圖片有一座宮殿，旁邊有一位美麗仙女，還有一位胖胖的男生，躺在地上哭鬧，好像在賴皮、耍脾氣呢</a:t>
            </a:r>
            <a:r>
              <a:rPr lang="en-US" altLang="zh-TW" dirty="0">
                <a:ea typeface="書法中楷（注音一）"/>
                <a:cs typeface="Times New Roman" panose="02020603050405020304" pitchFamily="18" charset="0"/>
              </a:rPr>
              <a:t>!</a:t>
            </a: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08E0909-30A9-40F0-996B-E8EC291600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880"/>
          <a:stretch/>
        </p:blipFill>
        <p:spPr>
          <a:xfrm>
            <a:off x="1547664" y="0"/>
            <a:ext cx="6264696" cy="348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80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3886" t="614" r="10833" b="12344"/>
          <a:stretch/>
        </p:blipFill>
        <p:spPr>
          <a:xfrm>
            <a:off x="15213" y="2369746"/>
            <a:ext cx="8131466" cy="448825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377" y="0"/>
            <a:ext cx="1047750" cy="3533775"/>
          </a:xfrm>
          <a:prstGeom prst="rect">
            <a:avLst/>
          </a:prstGeom>
        </p:spPr>
      </p:pic>
      <p:sp>
        <p:nvSpPr>
          <p:cNvPr id="468997" name="Text Box 5"/>
          <p:cNvSpPr txBox="1">
            <a:spLocks noChangeArrowheads="1"/>
          </p:cNvSpPr>
          <p:nvPr/>
        </p:nvSpPr>
        <p:spPr bwMode="auto">
          <a:xfrm>
            <a:off x="8073125" y="3618061"/>
            <a:ext cx="1116012" cy="16557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TW" sz="4200" b="1" dirty="0">
                <a:solidFill>
                  <a:srgbClr val="CC0066"/>
                </a:solidFill>
                <a:latin typeface="書法中楷（注音一）" pitchFamily="49" charset="-120"/>
                <a:ea typeface="書法中楷（注音一）" pitchFamily="49" charset="-120"/>
              </a:rPr>
              <a:t>(</a:t>
            </a:r>
            <a:r>
              <a:rPr lang="zh-TW" altLang="en-US" sz="4200" b="1" dirty="0">
                <a:solidFill>
                  <a:srgbClr val="CC0066"/>
                </a:solidFill>
                <a:latin typeface="書法中楷（注音一）" pitchFamily="49" charset="-120"/>
                <a:ea typeface="書法中楷（注音一）" pitchFamily="49" charset="-120"/>
              </a:rPr>
              <a:t>詩歌</a:t>
            </a:r>
            <a:r>
              <a:rPr lang="en-US" altLang="zh-TW" sz="4200" b="1" dirty="0">
                <a:solidFill>
                  <a:srgbClr val="CC0066"/>
                </a:solidFill>
                <a:latin typeface="書法中楷（注音一）" pitchFamily="49" charset="-120"/>
                <a:ea typeface="書法中楷（注音一）" pitchFamily="49" charset="-120"/>
              </a:rPr>
              <a:t>)</a:t>
            </a:r>
            <a:endParaRPr lang="zh-TW" altLang="en-US" sz="4200" b="1" dirty="0">
              <a:solidFill>
                <a:srgbClr val="CC0066"/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  <p:sp>
        <p:nvSpPr>
          <p:cNvPr id="469010" name="Text Box 18"/>
          <p:cNvSpPr txBox="1">
            <a:spLocks noChangeArrowheads="1"/>
          </p:cNvSpPr>
          <p:nvPr/>
        </p:nvSpPr>
        <p:spPr bwMode="auto">
          <a:xfrm>
            <a:off x="4137345" y="0"/>
            <a:ext cx="3979789" cy="2369746"/>
          </a:xfrm>
          <a:prstGeom prst="rect">
            <a:avLst/>
          </a:prstGeom>
          <a:solidFill>
            <a:srgbClr val="C2DBEE"/>
          </a:solidFill>
          <a:ln>
            <a:noFill/>
          </a:ln>
          <a:extLst/>
        </p:spPr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5500"/>
              </a:lnSpc>
              <a:spcBef>
                <a:spcPts val="600"/>
              </a:spcBef>
            </a:pPr>
            <a:r>
              <a:rPr lang="zh-TW" altLang="en-US" sz="2800" b="1" dirty="0">
                <a:solidFill>
                  <a:srgbClr val="0000FF"/>
                </a:solidFill>
                <a:latin typeface="書法中楷（注音一）" pitchFamily="49" charset="-120"/>
                <a:ea typeface="書法中楷（注音一）" pitchFamily="49" charset="-120"/>
              </a:rPr>
              <a:t>看圖說話：</a:t>
            </a:r>
            <a:endParaRPr lang="en-US" altLang="zh-TW" sz="2800" b="1" dirty="0">
              <a:solidFill>
                <a:srgbClr val="0000FF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5500"/>
              </a:lnSpc>
              <a:spcBef>
                <a:spcPts val="600"/>
              </a:spcBef>
            </a:pPr>
            <a:r>
              <a:rPr lang="en-US" altLang="zh-TW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1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第三張圖</a:t>
            </a:r>
            <a:endParaRPr lang="en-US" altLang="zh-TW" sz="2800" b="1" dirty="0">
              <a:solidFill>
                <a:srgbClr val="FF0066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5500"/>
              </a:lnSpc>
              <a:spcBef>
                <a:spcPts val="600"/>
              </a:spcBef>
            </a:pP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     片裡有</a:t>
            </a:r>
            <a:r>
              <a:rPr lang="zh-TW" altLang="en-US" sz="2800" b="1" dirty="0">
                <a:solidFill>
                  <a:srgbClr val="FF0066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什</a:t>
            </a:r>
            <a:endParaRPr lang="en-US" altLang="zh-TW" sz="2800" b="1" dirty="0">
              <a:solidFill>
                <a:srgbClr val="FF0066"/>
              </a:solidFill>
              <a:latin typeface="書法中楷（破音三）" panose="02010609010101010101" pitchFamily="49" charset="-120"/>
              <a:ea typeface="書法中楷（破音三）" panose="02010609010101010101" pitchFamily="49" charset="-120"/>
            </a:endParaRPr>
          </a:p>
          <a:p>
            <a:pPr eaLnBrk="1" hangingPunct="1">
              <a:lnSpc>
                <a:spcPts val="5500"/>
              </a:lnSpc>
              <a:spcBef>
                <a:spcPts val="600"/>
              </a:spcBef>
            </a:pPr>
            <a:r>
              <a:rPr lang="en-US" altLang="zh-TW" sz="2800" b="1" dirty="0">
                <a:solidFill>
                  <a:srgbClr val="FF0066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     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麼？他們</a:t>
            </a:r>
            <a:endParaRPr lang="en-US" altLang="zh-TW" sz="2800" b="1" dirty="0">
              <a:solidFill>
                <a:srgbClr val="FF0066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5500"/>
              </a:lnSpc>
              <a:spcBef>
                <a:spcPts val="600"/>
              </a:spcBef>
            </a:pPr>
            <a:r>
              <a:rPr lang="en-US" altLang="zh-TW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     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在做</a:t>
            </a:r>
            <a:r>
              <a:rPr lang="zh-TW" altLang="en-US" sz="2800" b="1" dirty="0">
                <a:solidFill>
                  <a:srgbClr val="FF0066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什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麼？</a:t>
            </a:r>
            <a:endParaRPr lang="en-US" altLang="zh-TW" sz="2800" b="1" dirty="0">
              <a:solidFill>
                <a:srgbClr val="FF0066"/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437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62EB51-1893-4A83-8FFC-B8A73631A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725144"/>
            <a:ext cx="8229600" cy="1143000"/>
          </a:xfrm>
        </p:spPr>
        <p:txBody>
          <a:bodyPr/>
          <a:lstStyle/>
          <a:p>
            <a:pPr algn="l"/>
            <a:r>
              <a:rPr lang="zh-TW" altLang="en-US" dirty="0">
                <a:ea typeface="書法中楷（注音一）"/>
                <a:cs typeface="Times New Roman" panose="02020603050405020304" pitchFamily="18" charset="0"/>
              </a:rPr>
              <a:t>這張圖片有一位胖男生，他拿著斧頭在砍樹，你看，他的肚子好像變小了。</a:t>
            </a: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BE53763-B432-4AFF-BBC2-5D5D4309C5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6" t="614" r="10833" b="12344"/>
          <a:stretch/>
        </p:blipFill>
        <p:spPr>
          <a:xfrm>
            <a:off x="1717542" y="557306"/>
            <a:ext cx="5708915" cy="31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56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t="1049" b="7677"/>
          <a:stretch/>
        </p:blipFill>
        <p:spPr>
          <a:xfrm>
            <a:off x="0" y="2369746"/>
            <a:ext cx="8097377" cy="449608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377" y="0"/>
            <a:ext cx="1047750" cy="3533775"/>
          </a:xfrm>
          <a:prstGeom prst="rect">
            <a:avLst/>
          </a:prstGeom>
        </p:spPr>
      </p:pic>
      <p:sp>
        <p:nvSpPr>
          <p:cNvPr id="468997" name="Text Box 5"/>
          <p:cNvSpPr txBox="1">
            <a:spLocks noChangeArrowheads="1"/>
          </p:cNvSpPr>
          <p:nvPr/>
        </p:nvSpPr>
        <p:spPr bwMode="auto">
          <a:xfrm>
            <a:off x="8073125" y="3618061"/>
            <a:ext cx="1116012" cy="16557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TW" sz="4200" b="1" dirty="0">
                <a:solidFill>
                  <a:srgbClr val="CC0066"/>
                </a:solidFill>
                <a:latin typeface="書法中楷（注音一）" pitchFamily="49" charset="-120"/>
                <a:ea typeface="書法中楷（注音一）" pitchFamily="49" charset="-120"/>
              </a:rPr>
              <a:t>(</a:t>
            </a:r>
            <a:r>
              <a:rPr lang="zh-TW" altLang="en-US" sz="4200" b="1" dirty="0">
                <a:solidFill>
                  <a:srgbClr val="CC0066"/>
                </a:solidFill>
                <a:latin typeface="書法中楷（注音一）" pitchFamily="49" charset="-120"/>
                <a:ea typeface="書法中楷（注音一）" pitchFamily="49" charset="-120"/>
              </a:rPr>
              <a:t>詩歌</a:t>
            </a:r>
            <a:r>
              <a:rPr lang="en-US" altLang="zh-TW" sz="4200" b="1" dirty="0">
                <a:solidFill>
                  <a:srgbClr val="CC0066"/>
                </a:solidFill>
                <a:latin typeface="書法中楷（注音一）" pitchFamily="49" charset="-120"/>
                <a:ea typeface="書法中楷（注音一）" pitchFamily="49" charset="-120"/>
              </a:rPr>
              <a:t>)</a:t>
            </a:r>
            <a:endParaRPr lang="zh-TW" altLang="en-US" sz="4200" b="1" dirty="0">
              <a:solidFill>
                <a:srgbClr val="CC0066"/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  <p:sp>
        <p:nvSpPr>
          <p:cNvPr id="469010" name="Text Box 18"/>
          <p:cNvSpPr txBox="1">
            <a:spLocks noChangeArrowheads="1"/>
          </p:cNvSpPr>
          <p:nvPr/>
        </p:nvSpPr>
        <p:spPr bwMode="auto">
          <a:xfrm>
            <a:off x="4137345" y="0"/>
            <a:ext cx="3979789" cy="2369746"/>
          </a:xfrm>
          <a:prstGeom prst="rect">
            <a:avLst/>
          </a:prstGeom>
          <a:solidFill>
            <a:srgbClr val="C2DBEE"/>
          </a:solidFill>
          <a:ln>
            <a:noFill/>
          </a:ln>
          <a:extLst/>
        </p:spPr>
        <p:txBody>
          <a:bodyPr vert="eaVert" wrap="square" lIns="72000" tIns="72000" rIns="72000" bIns="72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ts val="5500"/>
              </a:lnSpc>
              <a:spcBef>
                <a:spcPts val="600"/>
              </a:spcBef>
            </a:pPr>
            <a:r>
              <a:rPr lang="zh-TW" altLang="en-US" sz="2800" b="1" dirty="0">
                <a:solidFill>
                  <a:srgbClr val="0000FF"/>
                </a:solidFill>
                <a:latin typeface="書法中楷（注音一）" pitchFamily="49" charset="-120"/>
                <a:ea typeface="書法中楷（注音一）" pitchFamily="49" charset="-120"/>
              </a:rPr>
              <a:t>看圖說話：</a:t>
            </a:r>
            <a:endParaRPr lang="en-US" altLang="zh-TW" sz="2800" b="1" dirty="0">
              <a:solidFill>
                <a:srgbClr val="0000FF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5500"/>
              </a:lnSpc>
              <a:spcBef>
                <a:spcPts val="600"/>
              </a:spcBef>
            </a:pPr>
            <a:r>
              <a:rPr lang="en-US" altLang="zh-TW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1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第四張圖</a:t>
            </a:r>
            <a:endParaRPr lang="en-US" altLang="zh-TW" sz="2800" b="1" dirty="0">
              <a:solidFill>
                <a:srgbClr val="FF0066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5500"/>
              </a:lnSpc>
              <a:spcBef>
                <a:spcPts val="600"/>
              </a:spcBef>
            </a:pP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     片裡有</a:t>
            </a:r>
            <a:r>
              <a:rPr lang="zh-TW" altLang="en-US" sz="2800" b="1" dirty="0">
                <a:solidFill>
                  <a:srgbClr val="FF0066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什</a:t>
            </a:r>
            <a:endParaRPr lang="en-US" altLang="zh-TW" sz="2800" b="1" dirty="0">
              <a:solidFill>
                <a:srgbClr val="FF0066"/>
              </a:solidFill>
              <a:latin typeface="書法中楷（破音三）" panose="02010609010101010101" pitchFamily="49" charset="-120"/>
              <a:ea typeface="書法中楷（破音三）" panose="02010609010101010101" pitchFamily="49" charset="-120"/>
            </a:endParaRPr>
          </a:p>
          <a:p>
            <a:pPr eaLnBrk="1" hangingPunct="1">
              <a:lnSpc>
                <a:spcPts val="5500"/>
              </a:lnSpc>
              <a:spcBef>
                <a:spcPts val="600"/>
              </a:spcBef>
            </a:pPr>
            <a:r>
              <a:rPr lang="en-US" altLang="zh-TW" sz="2800" b="1" dirty="0">
                <a:solidFill>
                  <a:srgbClr val="FF0066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     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麼？他們</a:t>
            </a:r>
            <a:endParaRPr lang="en-US" altLang="zh-TW" sz="2800" b="1" dirty="0">
              <a:solidFill>
                <a:srgbClr val="FF0066"/>
              </a:solidFill>
              <a:latin typeface="書法中楷（注音一）" pitchFamily="49" charset="-120"/>
              <a:ea typeface="書法中楷（注音一）" pitchFamily="49" charset="-120"/>
            </a:endParaRPr>
          </a:p>
          <a:p>
            <a:pPr eaLnBrk="1" hangingPunct="1">
              <a:lnSpc>
                <a:spcPts val="5500"/>
              </a:lnSpc>
              <a:spcBef>
                <a:spcPts val="600"/>
              </a:spcBef>
            </a:pPr>
            <a:r>
              <a:rPr lang="en-US" altLang="zh-TW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     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在做</a:t>
            </a:r>
            <a:r>
              <a:rPr lang="zh-TW" altLang="en-US" sz="2800" b="1" dirty="0">
                <a:solidFill>
                  <a:srgbClr val="FF0066"/>
                </a:solidFill>
                <a:latin typeface="書法中楷（破音三）" panose="02010609010101010101" pitchFamily="49" charset="-120"/>
                <a:ea typeface="書法中楷（破音三）" panose="02010609010101010101" pitchFamily="49" charset="-120"/>
              </a:rPr>
              <a:t>什</a:t>
            </a:r>
            <a:r>
              <a:rPr lang="zh-TW" altLang="en-US" sz="2800" b="1" dirty="0">
                <a:solidFill>
                  <a:srgbClr val="FF0066"/>
                </a:solidFill>
                <a:latin typeface="書法中楷（注音一）" pitchFamily="49" charset="-120"/>
                <a:ea typeface="書法中楷（注音一）" pitchFamily="49" charset="-120"/>
              </a:rPr>
              <a:t>麼？</a:t>
            </a:r>
            <a:endParaRPr lang="en-US" altLang="zh-TW" sz="2800" b="1" dirty="0">
              <a:solidFill>
                <a:srgbClr val="FF0066"/>
              </a:solidFill>
              <a:latin typeface="書法中楷（注音一）" pitchFamily="49" charset="-120"/>
              <a:ea typeface="書法中楷（注音一）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00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62EB51-1893-4A83-8FFC-B8A73631A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581128"/>
            <a:ext cx="8229600" cy="1143000"/>
          </a:xfrm>
        </p:spPr>
        <p:txBody>
          <a:bodyPr/>
          <a:lstStyle/>
          <a:p>
            <a:pPr algn="l"/>
            <a:r>
              <a:rPr lang="zh-TW" altLang="en-US" dirty="0">
                <a:ea typeface="書法中楷（注音一）"/>
                <a:cs typeface="Times New Roman" panose="02020603050405020304" pitchFamily="18" charset="0"/>
              </a:rPr>
              <a:t>這張圖片內漂亮的仙女在笑，兔子拿著棍子在做體操。</a:t>
            </a: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D6C3039-6313-4312-BF19-7FDC51BC03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9" b="7677"/>
          <a:stretch/>
        </p:blipFill>
        <p:spPr>
          <a:xfrm>
            <a:off x="1720280" y="332656"/>
            <a:ext cx="5292080" cy="293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13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62EB51-1893-4A83-8FFC-B8A73631A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052736"/>
            <a:ext cx="8229600" cy="1143000"/>
          </a:xfrm>
        </p:spPr>
        <p:txBody>
          <a:bodyPr/>
          <a:lstStyle/>
          <a:p>
            <a:pPr algn="l"/>
            <a:r>
              <a:rPr lang="zh-TW" altLang="en-US" dirty="0">
                <a:ea typeface="書法中楷（注音一）"/>
                <a:cs typeface="Times New Roman" panose="02020603050405020304" pitchFamily="18" charset="0"/>
              </a:rPr>
              <a:t>想一想，你知道那位漂亮的仙女是誰嗎</a:t>
            </a:r>
            <a:r>
              <a:rPr lang="en-US" altLang="zh-TW" dirty="0">
                <a:ea typeface="書法中楷（注音一）"/>
                <a:cs typeface="Times New Roman" panose="02020603050405020304" pitchFamily="18" charset="0"/>
              </a:rPr>
              <a:t>?</a:t>
            </a: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D6C3039-6313-4312-BF19-7FDC51BC03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67" t="-5809" r="41491" b="11867"/>
          <a:stretch/>
        </p:blipFill>
        <p:spPr>
          <a:xfrm>
            <a:off x="3023828" y="2564904"/>
            <a:ext cx="3096344" cy="406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13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62EB51-1893-4A83-8FFC-B8A73631A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44" y="1052736"/>
            <a:ext cx="8733656" cy="1143000"/>
          </a:xfrm>
        </p:spPr>
        <p:txBody>
          <a:bodyPr/>
          <a:lstStyle/>
          <a:p>
            <a:r>
              <a:rPr lang="zh-TW" altLang="en-US" dirty="0">
                <a:ea typeface="書法中楷（注音一）"/>
                <a:cs typeface="Times New Roman" panose="02020603050405020304" pitchFamily="18" charset="0"/>
              </a:rPr>
              <a:t>答對了</a:t>
            </a:r>
            <a:br>
              <a:rPr lang="en-US" altLang="zh-TW" dirty="0">
                <a:ea typeface="書法中楷（注音一）"/>
                <a:cs typeface="Times New Roman" panose="02020603050405020304" pitchFamily="18" charset="0"/>
              </a:rPr>
            </a:br>
            <a:r>
              <a:rPr lang="zh-TW" altLang="en-US" dirty="0">
                <a:ea typeface="書法中楷（注音一）"/>
                <a:cs typeface="Times New Roman" panose="02020603050405020304" pitchFamily="18" charset="0"/>
              </a:rPr>
              <a:t>是跟玉兔住在月亮的</a:t>
            </a:r>
            <a:r>
              <a:rPr lang="zh-TW" altLang="en-US" u="sng" dirty="0">
                <a:ea typeface="書法中楷（注音一）"/>
                <a:cs typeface="Times New Roman" panose="02020603050405020304" pitchFamily="18" charset="0"/>
              </a:rPr>
              <a:t>嫦娥</a:t>
            </a:r>
            <a:r>
              <a:rPr lang="zh-TW" altLang="en-US" dirty="0">
                <a:ea typeface="書法中楷（注音一）"/>
                <a:cs typeface="Times New Roman" panose="02020603050405020304" pitchFamily="18" charset="0"/>
              </a:rPr>
              <a:t>。</a:t>
            </a: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D6C3039-6313-4312-BF19-7FDC51BC03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67" t="-5809" r="41491" b="11867"/>
          <a:stretch/>
        </p:blipFill>
        <p:spPr>
          <a:xfrm>
            <a:off x="3023828" y="2564904"/>
            <a:ext cx="3096344" cy="406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19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62EB51-1893-4A83-8FFC-B8A73631A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/>
          <a:lstStyle/>
          <a:p>
            <a:r>
              <a:rPr lang="zh-TW" altLang="zh-TW" dirty="0">
                <a:ea typeface="書法中楷（注音一）"/>
                <a:cs typeface="Times New Roman" panose="02020603050405020304" pitchFamily="18" charset="0"/>
              </a:rPr>
              <a:t>請你</a:t>
            </a:r>
            <a:r>
              <a:rPr lang="zh-TW" altLang="en-US" dirty="0">
                <a:ea typeface="書法中楷（注音一）"/>
                <a:cs typeface="Times New Roman" panose="02020603050405020304" pitchFamily="18" charset="0"/>
              </a:rPr>
              <a:t>先</a:t>
            </a:r>
            <a:r>
              <a:rPr lang="zh-TW" altLang="zh-TW" dirty="0">
                <a:ea typeface="書法中楷（注音一）"/>
                <a:cs typeface="Times New Roman" panose="02020603050405020304" pitchFamily="18" charset="0"/>
              </a:rPr>
              <a:t>觀看影片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D532042-27FA-400D-9332-ABBF11A23ACE}"/>
              </a:ext>
            </a:extLst>
          </p:cNvPr>
          <p:cNvSpPr/>
          <p:nvPr/>
        </p:nvSpPr>
        <p:spPr>
          <a:xfrm>
            <a:off x="1115616" y="2708920"/>
            <a:ext cx="7200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u="sng" dirty="0">
                <a:solidFill>
                  <a:srgbClr val="0563C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玉兔搗藥</a:t>
            </a:r>
            <a:r>
              <a:rPr lang="en-US" altLang="zh-TW" sz="4800" u="sng" dirty="0">
                <a:solidFill>
                  <a:srgbClr val="0563C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  <a:hlinkClick r:id="rId2"/>
              </a:rPr>
              <a:t>https://www.youtube.com/watch?v=hYcygQMHGeg</a:t>
            </a:r>
            <a:endParaRPr lang="en-US" altLang="zh-TW" sz="4800" u="sng" dirty="0">
              <a:solidFill>
                <a:srgbClr val="0563C1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4288736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62EB51-1893-4A83-8FFC-B8A73631A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887" y="3068960"/>
            <a:ext cx="8892480" cy="1143000"/>
          </a:xfrm>
        </p:spPr>
        <p:txBody>
          <a:bodyPr/>
          <a:lstStyle/>
          <a:p>
            <a:pPr algn="l"/>
            <a:r>
              <a:rPr lang="zh-TW" altLang="zh-TW" dirty="0"/>
              <a:t>小朋友</a:t>
            </a:r>
            <a:r>
              <a:rPr lang="zh-TW" altLang="en-US" dirty="0"/>
              <a:t>，</a:t>
            </a:r>
            <a:r>
              <a:rPr lang="zh-TW" altLang="zh-TW" dirty="0"/>
              <a:t>請你說說看，你的家人或同學有因為體重過重而困擾嗎</a:t>
            </a:r>
            <a:r>
              <a:rPr lang="en-US" altLang="zh-TW" dirty="0"/>
              <a:t>?</a:t>
            </a:r>
            <a:br>
              <a:rPr lang="en-US" altLang="zh-TW" dirty="0"/>
            </a:br>
            <a:r>
              <a:rPr lang="zh-TW" altLang="zh-TW" dirty="0"/>
              <a:t>他們</a:t>
            </a:r>
            <a:r>
              <a:rPr lang="zh-TW" altLang="en-US" dirty="0"/>
              <a:t>用過</a:t>
            </a:r>
            <a:r>
              <a:rPr lang="zh-TW" altLang="zh-TW" dirty="0"/>
              <a:t>什麼減肥方法</a:t>
            </a:r>
            <a:r>
              <a:rPr lang="en-US" altLang="zh-TW" dirty="0"/>
              <a:t>?</a:t>
            </a:r>
            <a:br>
              <a:rPr lang="en-US" altLang="zh-TW" dirty="0"/>
            </a:br>
            <a:r>
              <a:rPr lang="zh-TW" altLang="zh-TW" dirty="0"/>
              <a:t>你覺得有用嗎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2589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62EB51-1893-4A83-8FFC-B8A73631A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887" y="3068960"/>
            <a:ext cx="8892480" cy="1143000"/>
          </a:xfrm>
        </p:spPr>
        <p:txBody>
          <a:bodyPr/>
          <a:lstStyle/>
          <a:p>
            <a:pPr algn="l"/>
            <a:r>
              <a:rPr lang="zh-TW" altLang="en-US" dirty="0"/>
              <a:t>老師之前是利用騎腳踏車、路跑來運動，讓自己能減重，但，最近都在抱小孩、換尿布。</a:t>
            </a:r>
            <a:br>
              <a:rPr lang="en-US" altLang="zh-TW" dirty="0"/>
            </a:br>
            <a:br>
              <a:rPr lang="en-US" altLang="zh-TW" dirty="0"/>
            </a:br>
            <a:r>
              <a:rPr lang="zh-TW" altLang="en-US" dirty="0"/>
              <a:t>養成固定運動習慣很重要喔</a:t>
            </a:r>
            <a:r>
              <a:rPr lang="en-US" altLang="zh-TW" dirty="0"/>
              <a:t>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5021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62EB51-1893-4A83-8FFC-B8A73631A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068960"/>
            <a:ext cx="8966855" cy="1143000"/>
          </a:xfrm>
        </p:spPr>
        <p:txBody>
          <a:bodyPr/>
          <a:lstStyle/>
          <a:p>
            <a:r>
              <a:rPr lang="en-US" altLang="zh-TW" dirty="0"/>
              <a:t>(</a:t>
            </a:r>
            <a:r>
              <a:rPr lang="zh-TW" altLang="zh-TW" dirty="0"/>
              <a:t>三</a:t>
            </a:r>
            <a:r>
              <a:rPr lang="en-US" altLang="zh-TW" dirty="0"/>
              <a:t>)</a:t>
            </a:r>
            <a:r>
              <a:rPr lang="zh-TW" altLang="zh-TW" dirty="0"/>
              <a:t>、依著領讀聲音，課文念一念</a:t>
            </a:r>
            <a:r>
              <a:rPr lang="zh-TW" altLang="zh-TW" b="1" dirty="0"/>
              <a:t>。</a:t>
            </a:r>
            <a:r>
              <a:rPr lang="en-US" altLang="zh-TW" b="1" u="sng" dirty="0">
                <a:hlinkClick r:id="rId2"/>
              </a:rPr>
              <a:t>https://youtu.be/Mz2TdFokJMU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1736001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04454\Desktop\★108行銷-國小說明會PPT母片PNG\108行銷-國小說明會PPT母片-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2" y="-27384"/>
            <a:ext cx="9180000" cy="6885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grpSp>
        <p:nvGrpSpPr>
          <p:cNvPr id="19" name="PA_组合 131"/>
          <p:cNvGrpSpPr/>
          <p:nvPr>
            <p:custDataLst>
              <p:tags r:id="rId1"/>
            </p:custDataLst>
          </p:nvPr>
        </p:nvGrpSpPr>
        <p:grpSpPr>
          <a:xfrm rot="11634288" flipV="1">
            <a:off x="4298838" y="3288976"/>
            <a:ext cx="1853202" cy="1592622"/>
            <a:chOff x="0" y="0"/>
            <a:chExt cx="1270000" cy="1091425"/>
          </a:xfrm>
          <a:solidFill>
            <a:srgbClr val="F8F2A2"/>
          </a:solidFill>
        </p:grpSpPr>
        <p:sp>
          <p:nvSpPr>
            <p:cNvPr id="20" name="chenying0907 125"/>
            <p:cNvSpPr/>
            <p:nvPr/>
          </p:nvSpPr>
          <p:spPr>
            <a:xfrm>
              <a:off x="355600" y="266700"/>
              <a:ext cx="648718" cy="808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71" y="15519"/>
                  </a:moveTo>
                  <a:cubicBezTo>
                    <a:pt x="18543" y="17158"/>
                    <a:pt x="18935" y="19724"/>
                    <a:pt x="19275" y="21600"/>
                  </a:cubicBezTo>
                  <a:cubicBezTo>
                    <a:pt x="19609" y="18899"/>
                    <a:pt x="20824" y="15817"/>
                    <a:pt x="21600" y="13143"/>
                  </a:cubicBezTo>
                  <a:lnTo>
                    <a:pt x="0" y="0"/>
                  </a:lnTo>
                  <a:cubicBezTo>
                    <a:pt x="0" y="0"/>
                    <a:pt x="17371" y="15519"/>
                    <a:pt x="17371" y="15519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21" name="Group 130"/>
            <p:cNvGrpSpPr/>
            <p:nvPr/>
          </p:nvGrpSpPr>
          <p:grpSpPr>
            <a:xfrm>
              <a:off x="0" y="0"/>
              <a:ext cx="1270000" cy="1091426"/>
              <a:chOff x="0" y="0"/>
              <a:chExt cx="1270000" cy="1091425"/>
            </a:xfrm>
            <a:grpFill/>
          </p:grpSpPr>
          <p:sp>
            <p:nvSpPr>
              <p:cNvPr id="22" name="chenying0907 126"/>
              <p:cNvSpPr/>
              <p:nvPr/>
            </p:nvSpPr>
            <p:spPr>
              <a:xfrm>
                <a:off x="0" y="0"/>
                <a:ext cx="888592" cy="1091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8516" y="5552"/>
                      <a:pt x="15211" y="10785"/>
                      <a:pt x="21600" y="16688"/>
                    </a:cubicBezTo>
                    <a:cubicBezTo>
                      <a:pt x="18956" y="18979"/>
                      <a:pt x="14998" y="19147"/>
                      <a:pt x="12325" y="21600"/>
                    </a:cubicBezTo>
                    <a:cubicBezTo>
                      <a:pt x="8974" y="17526"/>
                      <a:pt x="8870" y="15376"/>
                      <a:pt x="6637" y="10800"/>
                    </a:cubicBezTo>
                    <a:cubicBezTo>
                      <a:pt x="5366" y="8193"/>
                      <a:pt x="2056" y="2254"/>
                      <a:pt x="0" y="0"/>
                    </a:cubicBezTo>
                    <a:close/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3" name="chenying0907 127"/>
              <p:cNvSpPr/>
              <p:nvPr/>
            </p:nvSpPr>
            <p:spPr>
              <a:xfrm>
                <a:off x="0" y="0"/>
                <a:ext cx="1270000" cy="755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80" y="12054"/>
                    </a:moveTo>
                    <a:cubicBezTo>
                      <a:pt x="11598" y="15147"/>
                      <a:pt x="14200" y="19689"/>
                      <a:pt x="16833" y="21600"/>
                    </a:cubicBezTo>
                    <a:cubicBezTo>
                      <a:pt x="18014" y="19571"/>
                      <a:pt x="20025" y="17911"/>
                      <a:pt x="21600" y="16704"/>
                    </a:cubicBezTo>
                    <a:cubicBezTo>
                      <a:pt x="14953" y="11525"/>
                      <a:pt x="7053" y="3483"/>
                      <a:pt x="0" y="0"/>
                    </a:cubicBezTo>
                    <a:cubicBezTo>
                      <a:pt x="0" y="0"/>
                      <a:pt x="6515" y="8057"/>
                      <a:pt x="9380" y="12054"/>
                    </a:cubicBezTo>
                    <a:close/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4" name="chenying0907 128"/>
              <p:cNvSpPr/>
              <p:nvPr/>
            </p:nvSpPr>
            <p:spPr>
              <a:xfrm>
                <a:off x="876300" y="762000"/>
                <a:ext cx="127000" cy="316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68"/>
                    </a:moveTo>
                    <a:cubicBezTo>
                      <a:pt x="5986" y="10255"/>
                      <a:pt x="7989" y="16810"/>
                      <a:pt x="9724" y="21600"/>
                    </a:cubicBezTo>
                    <a:cubicBezTo>
                      <a:pt x="11432" y="14701"/>
                      <a:pt x="17634" y="6830"/>
                      <a:pt x="21600" y="0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5" name="chenying0907 129"/>
              <p:cNvSpPr/>
              <p:nvPr/>
            </p:nvSpPr>
            <p:spPr>
              <a:xfrm>
                <a:off x="749300" y="952500"/>
                <a:ext cx="177800" cy="114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5994" y="9254"/>
                      <a:pt x="14545" y="14595"/>
                      <a:pt x="21600" y="21600"/>
                    </a:cubicBezTo>
                  </a:path>
                </a:pathLst>
              </a:custGeom>
              <a:grpFill/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lIns="38100" tIns="38100" rIns="38100" bIns="38100" anchor="ctr"/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6" name="PA_组合 2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1234529">
            <a:off x="642938" y="3825875"/>
            <a:ext cx="2146300" cy="979488"/>
            <a:chOff x="0" y="-1"/>
            <a:chExt cx="1887191" cy="861891"/>
          </a:xfrm>
        </p:grpSpPr>
        <p:sp>
          <p:nvSpPr>
            <p:cNvPr id="27" name="chenying0907 20"/>
            <p:cNvSpPr/>
            <p:nvPr/>
          </p:nvSpPr>
          <p:spPr>
            <a:xfrm>
              <a:off x="278156" y="405855"/>
              <a:ext cx="1606624" cy="455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0451" extrusionOk="0">
                  <a:moveTo>
                    <a:pt x="0" y="19208"/>
                  </a:moveTo>
                  <a:cubicBezTo>
                    <a:pt x="4851" y="18183"/>
                    <a:pt x="8348" y="15830"/>
                    <a:pt x="11759" y="14762"/>
                  </a:cubicBezTo>
                  <a:cubicBezTo>
                    <a:pt x="14906" y="13777"/>
                    <a:pt x="17829" y="8081"/>
                    <a:pt x="19986" y="0"/>
                  </a:cubicBezTo>
                  <a:cubicBezTo>
                    <a:pt x="21056" y="3168"/>
                    <a:pt x="21600" y="19813"/>
                    <a:pt x="21573" y="19813"/>
                  </a:cubicBezTo>
                  <a:cubicBezTo>
                    <a:pt x="17828" y="19813"/>
                    <a:pt x="14082" y="19819"/>
                    <a:pt x="10337" y="19818"/>
                  </a:cubicBezTo>
                  <a:cubicBezTo>
                    <a:pt x="8484" y="19817"/>
                    <a:pt x="6631" y="19817"/>
                    <a:pt x="4779" y="19809"/>
                  </a:cubicBezTo>
                  <a:cubicBezTo>
                    <a:pt x="3446" y="19802"/>
                    <a:pt x="1189" y="21600"/>
                    <a:pt x="0" y="19208"/>
                  </a:cubicBezTo>
                  <a:close/>
                </a:path>
              </a:pathLst>
            </a:custGeom>
            <a:solidFill>
              <a:srgbClr val="E7E4EA"/>
            </a:solidFill>
            <a:ln w="12700" cap="flat">
              <a:noFill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8" name="chenying0907 21"/>
            <p:cNvSpPr/>
            <p:nvPr/>
          </p:nvSpPr>
          <p:spPr>
            <a:xfrm>
              <a:off x="-901" y="-91"/>
              <a:ext cx="1887191" cy="849318"/>
            </a:xfrm>
            <a:custGeom>
              <a:avLst/>
              <a:gdLst>
                <a:gd name="connsiteX0" fmla="*/ 7770 w 21600"/>
                <a:gd name="connsiteY0" fmla="*/ 21519 h 23557"/>
                <a:gd name="connsiteX1" fmla="*/ 0 w 21600"/>
                <a:gd name="connsiteY1" fmla="*/ 21519 h 23557"/>
                <a:gd name="connsiteX2" fmla="*/ 745 w 21600"/>
                <a:gd name="connsiteY2" fmla="*/ 12132 h 23557"/>
                <a:gd name="connsiteX3" fmla="*/ 4557 w 21600"/>
                <a:gd name="connsiteY3" fmla="*/ 10885 h 23557"/>
                <a:gd name="connsiteX4" fmla="*/ 8782 w 21600"/>
                <a:gd name="connsiteY4" fmla="*/ 1 h 23557"/>
                <a:gd name="connsiteX5" fmla="*/ 13726 w 21600"/>
                <a:gd name="connsiteY5" fmla="*/ 11178 h 23557"/>
                <a:gd name="connsiteX6" fmla="*/ 19043 w 21600"/>
                <a:gd name="connsiteY6" fmla="*/ 7147 h 23557"/>
                <a:gd name="connsiteX7" fmla="*/ 21600 w 21600"/>
                <a:gd name="connsiteY7" fmla="*/ 21519 h 23557"/>
                <a:gd name="connsiteX8" fmla="*/ 8690 w 21600"/>
                <a:gd name="connsiteY8" fmla="*/ 23557 h 23557"/>
                <a:gd name="connsiteX0" fmla="*/ 7770 w 21600"/>
                <a:gd name="connsiteY0" fmla="*/ 21519 h 21519"/>
                <a:gd name="connsiteX1" fmla="*/ 0 w 21600"/>
                <a:gd name="connsiteY1" fmla="*/ 21519 h 21519"/>
                <a:gd name="connsiteX2" fmla="*/ 745 w 21600"/>
                <a:gd name="connsiteY2" fmla="*/ 12132 h 21519"/>
                <a:gd name="connsiteX3" fmla="*/ 4557 w 21600"/>
                <a:gd name="connsiteY3" fmla="*/ 10885 h 21519"/>
                <a:gd name="connsiteX4" fmla="*/ 8782 w 21600"/>
                <a:gd name="connsiteY4" fmla="*/ 1 h 21519"/>
                <a:gd name="connsiteX5" fmla="*/ 13726 w 21600"/>
                <a:gd name="connsiteY5" fmla="*/ 11178 h 21519"/>
                <a:gd name="connsiteX6" fmla="*/ 19043 w 21600"/>
                <a:gd name="connsiteY6" fmla="*/ 7147 h 21519"/>
                <a:gd name="connsiteX7" fmla="*/ 21600 w 21600"/>
                <a:gd name="connsiteY7" fmla="*/ 21519 h 21519"/>
                <a:gd name="connsiteX0" fmla="*/ 0 w 21600"/>
                <a:gd name="connsiteY0" fmla="*/ 21519 h 21519"/>
                <a:gd name="connsiteX1" fmla="*/ 745 w 21600"/>
                <a:gd name="connsiteY1" fmla="*/ 12132 h 21519"/>
                <a:gd name="connsiteX2" fmla="*/ 4557 w 21600"/>
                <a:gd name="connsiteY2" fmla="*/ 10885 h 21519"/>
                <a:gd name="connsiteX3" fmla="*/ 8782 w 21600"/>
                <a:gd name="connsiteY3" fmla="*/ 1 h 21519"/>
                <a:gd name="connsiteX4" fmla="*/ 13726 w 21600"/>
                <a:gd name="connsiteY4" fmla="*/ 11178 h 21519"/>
                <a:gd name="connsiteX5" fmla="*/ 19043 w 21600"/>
                <a:gd name="connsiteY5" fmla="*/ 7147 h 21519"/>
                <a:gd name="connsiteX6" fmla="*/ 21600 w 21600"/>
                <a:gd name="connsiteY6" fmla="*/ 21519 h 2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0" h="21519" extrusionOk="0">
                  <a:moveTo>
                    <a:pt x="0" y="21519"/>
                  </a:moveTo>
                  <a:cubicBezTo>
                    <a:pt x="53" y="17915"/>
                    <a:pt x="143" y="14345"/>
                    <a:pt x="745" y="12132"/>
                  </a:cubicBezTo>
                  <a:cubicBezTo>
                    <a:pt x="1347" y="9920"/>
                    <a:pt x="2460" y="9063"/>
                    <a:pt x="4557" y="10885"/>
                  </a:cubicBezTo>
                  <a:cubicBezTo>
                    <a:pt x="4266" y="3514"/>
                    <a:pt x="6464" y="-81"/>
                    <a:pt x="8782" y="1"/>
                  </a:cubicBezTo>
                  <a:cubicBezTo>
                    <a:pt x="11100" y="83"/>
                    <a:pt x="13537" y="3842"/>
                    <a:pt x="13726" y="11178"/>
                  </a:cubicBezTo>
                  <a:cubicBezTo>
                    <a:pt x="14814" y="7849"/>
                    <a:pt x="17234" y="5175"/>
                    <a:pt x="19043" y="7147"/>
                  </a:cubicBezTo>
                  <a:cubicBezTo>
                    <a:pt x="21193" y="9491"/>
                    <a:pt x="21277" y="16976"/>
                    <a:pt x="21600" y="21519"/>
                  </a:cubicBezTo>
                </a:path>
              </a:pathLst>
            </a:custGeom>
            <a:noFill/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1348184" y="1401135"/>
            <a:ext cx="6680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9600" dirty="0">
                <a:solidFill>
                  <a:srgbClr val="0070C0"/>
                </a:solidFill>
                <a:latin typeface="書法中楷（注音一）" pitchFamily="49" charset="-120"/>
                <a:ea typeface="書法中楷（注音一）" pitchFamily="49" charset="-120"/>
              </a:rPr>
              <a:t>下課了！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62EB51-1893-4A83-8FFC-B8A73631A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/>
          <a:lstStyle/>
          <a:p>
            <a:r>
              <a:rPr lang="zh-TW" altLang="zh-TW" dirty="0"/>
              <a:t>動動腦</a:t>
            </a:r>
            <a:r>
              <a:rPr lang="en-US" altLang="zh-TW" dirty="0"/>
              <a:t>:</a:t>
            </a:r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587855A-FC4F-490D-A16B-8C3BF87A1F8D}"/>
              </a:ext>
            </a:extLst>
          </p:cNvPr>
          <p:cNvSpPr/>
          <p:nvPr/>
        </p:nvSpPr>
        <p:spPr>
          <a:xfrm>
            <a:off x="56256" y="3044279"/>
            <a:ext cx="90877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dirty="0"/>
              <a:t>(1)</a:t>
            </a:r>
            <a:r>
              <a:rPr lang="zh-TW" altLang="en-US" sz="4400" dirty="0"/>
              <a:t>、故事中，</a:t>
            </a:r>
            <a:r>
              <a:rPr lang="zh-TW" altLang="en-US" sz="4400" u="sng" dirty="0"/>
              <a:t>吳剛</a:t>
            </a:r>
            <a:r>
              <a:rPr lang="zh-TW" altLang="en-US" sz="4400" dirty="0"/>
              <a:t>為什麼想找仙藥</a:t>
            </a:r>
            <a:r>
              <a:rPr lang="en-US" altLang="zh-TW" sz="4400" dirty="0"/>
              <a:t>?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933849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62EB51-1893-4A83-8FFC-B8A73631A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79" y="463153"/>
            <a:ext cx="8229600" cy="1143000"/>
          </a:xfrm>
        </p:spPr>
        <p:txBody>
          <a:bodyPr/>
          <a:lstStyle/>
          <a:p>
            <a:r>
              <a:rPr lang="zh-TW" altLang="zh-TW" dirty="0"/>
              <a:t>動動腦</a:t>
            </a:r>
            <a:r>
              <a:rPr lang="en-US" altLang="zh-TW" dirty="0"/>
              <a:t>:</a:t>
            </a:r>
            <a:endParaRPr lang="zh-TW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587855A-FC4F-490D-A16B-8C3BF87A1F8D}"/>
              </a:ext>
            </a:extLst>
          </p:cNvPr>
          <p:cNvSpPr/>
          <p:nvPr/>
        </p:nvSpPr>
        <p:spPr>
          <a:xfrm>
            <a:off x="5308" y="2128553"/>
            <a:ext cx="90877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dirty="0"/>
              <a:t>(1)</a:t>
            </a:r>
            <a:r>
              <a:rPr lang="zh-TW" altLang="en-US" sz="4400" dirty="0"/>
              <a:t>、故事中，</a:t>
            </a:r>
            <a:r>
              <a:rPr lang="zh-TW" altLang="en-US" sz="4400" u="sng" dirty="0"/>
              <a:t>吳剛</a:t>
            </a:r>
            <a:r>
              <a:rPr lang="zh-TW" altLang="en-US" sz="4400" dirty="0"/>
              <a:t>為什麼想找仙藥</a:t>
            </a:r>
            <a:r>
              <a:rPr lang="en-US" altLang="zh-TW" sz="4400" dirty="0"/>
              <a:t>?</a:t>
            </a:r>
            <a:endParaRPr lang="zh-TW" altLang="en-US" sz="44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3FAF7BA-F83B-4E5F-877C-D91CAB410F0D}"/>
              </a:ext>
            </a:extLst>
          </p:cNvPr>
          <p:cNvSpPr/>
          <p:nvPr/>
        </p:nvSpPr>
        <p:spPr>
          <a:xfrm>
            <a:off x="529868" y="3420394"/>
            <a:ext cx="8084264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srgbClr val="FF0000"/>
                </a:solidFill>
              </a:rPr>
              <a:t>參考答案</a:t>
            </a:r>
            <a:r>
              <a:rPr lang="en-US" altLang="zh-TW" sz="4400" b="1" dirty="0">
                <a:solidFill>
                  <a:srgbClr val="FF0000"/>
                </a:solidFill>
              </a:rPr>
              <a:t>:</a:t>
            </a:r>
          </a:p>
          <a:p>
            <a:endParaRPr lang="en-US" altLang="zh-TW" sz="4400" b="1" dirty="0">
              <a:solidFill>
                <a:srgbClr val="FF0000"/>
              </a:solidFill>
            </a:endParaRPr>
          </a:p>
          <a:p>
            <a:r>
              <a:rPr lang="zh-TW" altLang="en-US" sz="4400" b="1" dirty="0">
                <a:solidFill>
                  <a:schemeClr val="accent2">
                    <a:lumMod val="75000"/>
                  </a:schemeClr>
                </a:solidFill>
              </a:rPr>
              <a:t>他聽說仙藥有神奇的功效，想要</a:t>
            </a:r>
            <a:endParaRPr lang="en-US" altLang="zh-TW" sz="4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zh-TW" altLang="en-US" sz="4400" b="1" dirty="0">
                <a:solidFill>
                  <a:schemeClr val="accent2">
                    <a:lumMod val="75000"/>
                  </a:schemeClr>
                </a:solidFill>
              </a:rPr>
              <a:t>吃仙藥減重</a:t>
            </a:r>
            <a:r>
              <a:rPr lang="en-US" altLang="zh-TW" sz="44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zh-TW" altLang="en-US" sz="4400" b="1" dirty="0">
                <a:solidFill>
                  <a:schemeClr val="accent2">
                    <a:lumMod val="75000"/>
                  </a:schemeClr>
                </a:solidFill>
              </a:rPr>
              <a:t>減肥</a:t>
            </a:r>
            <a:r>
              <a:rPr lang="en-US" altLang="zh-TW" sz="44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zh-TW" altLang="en-US" sz="4400" b="1" dirty="0">
                <a:solidFill>
                  <a:schemeClr val="accent2">
                    <a:lumMod val="75000"/>
                  </a:schemeClr>
                </a:solidFill>
              </a:rPr>
              <a:t>。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977190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62EB51-1893-4A83-8FFC-B8A73631A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/>
          <a:lstStyle/>
          <a:p>
            <a:r>
              <a:rPr lang="zh-TW" altLang="zh-TW" dirty="0"/>
              <a:t>動動腦</a:t>
            </a:r>
            <a:r>
              <a:rPr lang="en-US" altLang="zh-TW" dirty="0"/>
              <a:t>:</a:t>
            </a:r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587855A-FC4F-490D-A16B-8C3BF87A1F8D}"/>
              </a:ext>
            </a:extLst>
          </p:cNvPr>
          <p:cNvSpPr/>
          <p:nvPr/>
        </p:nvSpPr>
        <p:spPr>
          <a:xfrm>
            <a:off x="425202" y="3044279"/>
            <a:ext cx="84672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400" dirty="0"/>
              <a:t>(2)</a:t>
            </a:r>
            <a:r>
              <a:rPr lang="zh-TW" altLang="en-US" sz="4400" dirty="0"/>
              <a:t>、</a:t>
            </a:r>
            <a:r>
              <a:rPr lang="zh-TW" altLang="en-US" sz="4400" u="sng" dirty="0"/>
              <a:t>吳剛</a:t>
            </a:r>
            <a:r>
              <a:rPr lang="zh-TW" altLang="en-US" sz="4400" dirty="0"/>
              <a:t>沒吃仙藥，為什麼能成  </a:t>
            </a:r>
            <a:endParaRPr lang="en-US" altLang="zh-TW" sz="4400" dirty="0"/>
          </a:p>
          <a:p>
            <a:r>
              <a:rPr lang="zh-TW" altLang="en-US" sz="4400" dirty="0"/>
              <a:t>        功減重呢</a:t>
            </a:r>
            <a:r>
              <a:rPr lang="en-US" altLang="zh-TW" sz="4400" dirty="0"/>
              <a:t>?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392488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62EB51-1893-4A83-8FFC-B8A73631A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79" y="463153"/>
            <a:ext cx="8229600" cy="1143000"/>
          </a:xfrm>
        </p:spPr>
        <p:txBody>
          <a:bodyPr/>
          <a:lstStyle/>
          <a:p>
            <a:r>
              <a:rPr lang="zh-TW" altLang="zh-TW" dirty="0"/>
              <a:t>動動腦</a:t>
            </a:r>
            <a:r>
              <a:rPr lang="en-US" altLang="zh-TW" dirty="0"/>
              <a:t>:</a:t>
            </a:r>
            <a:endParaRPr lang="zh-TW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587855A-FC4F-490D-A16B-8C3BF87A1F8D}"/>
              </a:ext>
            </a:extLst>
          </p:cNvPr>
          <p:cNvSpPr/>
          <p:nvPr/>
        </p:nvSpPr>
        <p:spPr>
          <a:xfrm>
            <a:off x="196629" y="1996564"/>
            <a:ext cx="87507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400" dirty="0"/>
              <a:t>(2)</a:t>
            </a:r>
            <a:r>
              <a:rPr lang="zh-TW" altLang="en-US" sz="4400" dirty="0"/>
              <a:t>、</a:t>
            </a:r>
            <a:r>
              <a:rPr lang="zh-TW" altLang="en-US" sz="4400" u="sng" dirty="0"/>
              <a:t>吳剛</a:t>
            </a:r>
            <a:r>
              <a:rPr lang="zh-TW" altLang="en-US" sz="4400" dirty="0"/>
              <a:t>沒吃仙藥，為什麼能成功</a:t>
            </a:r>
            <a:endParaRPr lang="en-US" altLang="zh-TW" sz="4400" dirty="0"/>
          </a:p>
          <a:p>
            <a:r>
              <a:rPr lang="zh-TW" altLang="en-US" sz="4400" dirty="0"/>
              <a:t>        減重呢</a:t>
            </a:r>
            <a:r>
              <a:rPr lang="en-US" altLang="zh-TW" sz="4400" dirty="0"/>
              <a:t>?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3FAF7BA-F83B-4E5F-877C-D91CAB410F0D}"/>
              </a:ext>
            </a:extLst>
          </p:cNvPr>
          <p:cNvSpPr/>
          <p:nvPr/>
        </p:nvSpPr>
        <p:spPr>
          <a:xfrm>
            <a:off x="529868" y="3420394"/>
            <a:ext cx="8648521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solidFill>
                  <a:srgbClr val="FF0000"/>
                </a:solidFill>
              </a:rPr>
              <a:t>參考答案</a:t>
            </a:r>
            <a:r>
              <a:rPr lang="en-US" altLang="zh-TW" sz="4400" b="1" dirty="0">
                <a:solidFill>
                  <a:srgbClr val="FF0000"/>
                </a:solidFill>
              </a:rPr>
              <a:t>:</a:t>
            </a:r>
          </a:p>
          <a:p>
            <a:endParaRPr lang="en-US" altLang="zh-TW" sz="4400" b="1" dirty="0">
              <a:solidFill>
                <a:srgbClr val="FF0000"/>
              </a:solidFill>
            </a:endParaRPr>
          </a:p>
          <a:p>
            <a:r>
              <a:rPr lang="zh-TW" altLang="en-US" sz="4400" b="1" dirty="0">
                <a:solidFill>
                  <a:schemeClr val="accent2">
                    <a:lumMod val="75000"/>
                  </a:schemeClr>
                </a:solidFill>
              </a:rPr>
              <a:t>因為他持續砍樹，等於持續運動，</a:t>
            </a:r>
            <a:endParaRPr lang="en-US" altLang="zh-TW" sz="4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zh-TW" altLang="en-US" sz="4400" b="1" dirty="0">
                <a:solidFill>
                  <a:schemeClr val="accent2">
                    <a:lumMod val="75000"/>
                  </a:schemeClr>
                </a:solidFill>
              </a:rPr>
              <a:t>不知不覺就減重了。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344978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62EB51-1893-4A83-8FFC-B8A73631A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/>
          <a:lstStyle/>
          <a:p>
            <a:r>
              <a:rPr lang="zh-TW" altLang="zh-TW" dirty="0"/>
              <a:t>動動腦</a:t>
            </a:r>
            <a:r>
              <a:rPr lang="en-US" altLang="zh-TW" dirty="0"/>
              <a:t>:</a:t>
            </a:r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587855A-FC4F-490D-A16B-8C3BF87A1F8D}"/>
              </a:ext>
            </a:extLst>
          </p:cNvPr>
          <p:cNvSpPr/>
          <p:nvPr/>
        </p:nvSpPr>
        <p:spPr>
          <a:xfrm>
            <a:off x="425202" y="3044279"/>
            <a:ext cx="84672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400" dirty="0"/>
              <a:t>(3)</a:t>
            </a:r>
            <a:r>
              <a:rPr lang="zh-TW" altLang="en-US" sz="4400" dirty="0"/>
              <a:t>、想減重除了控制飲食，還有</a:t>
            </a:r>
            <a:endParaRPr lang="en-US" altLang="zh-TW" sz="4400" dirty="0"/>
          </a:p>
          <a:p>
            <a:r>
              <a:rPr lang="zh-TW" altLang="en-US" sz="4400" dirty="0"/>
              <a:t>        一個妙招是什麼</a:t>
            </a:r>
            <a:r>
              <a:rPr lang="en-US" altLang="zh-TW" sz="4400" dirty="0"/>
              <a:t>?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592826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62EB51-1893-4A83-8FFC-B8A73631A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79" y="463153"/>
            <a:ext cx="8229600" cy="1143000"/>
          </a:xfrm>
        </p:spPr>
        <p:txBody>
          <a:bodyPr/>
          <a:lstStyle/>
          <a:p>
            <a:r>
              <a:rPr lang="zh-TW" altLang="zh-TW" dirty="0"/>
              <a:t>動動腦</a:t>
            </a:r>
            <a:r>
              <a:rPr lang="en-US" altLang="zh-TW" dirty="0"/>
              <a:t>:</a:t>
            </a:r>
            <a:endParaRPr lang="zh-TW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587855A-FC4F-490D-A16B-8C3BF87A1F8D}"/>
              </a:ext>
            </a:extLst>
          </p:cNvPr>
          <p:cNvSpPr/>
          <p:nvPr/>
        </p:nvSpPr>
        <p:spPr>
          <a:xfrm>
            <a:off x="374208" y="1906250"/>
            <a:ext cx="87507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400" dirty="0"/>
              <a:t>(3)</a:t>
            </a:r>
            <a:r>
              <a:rPr lang="zh-TW" altLang="en-US" sz="4400" dirty="0"/>
              <a:t>、想減重除了控制飲食，還有</a:t>
            </a:r>
            <a:endParaRPr lang="en-US" altLang="zh-TW" sz="4400" dirty="0"/>
          </a:p>
          <a:p>
            <a:r>
              <a:rPr lang="zh-TW" altLang="en-US" sz="4400" dirty="0"/>
              <a:t>        一個妙招是什麼</a:t>
            </a:r>
            <a:r>
              <a:rPr lang="en-US" altLang="zh-TW" sz="4400" dirty="0"/>
              <a:t>?</a:t>
            </a:r>
            <a:endParaRPr lang="zh-TW" altLang="en-US" sz="44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3FAF7BA-F83B-4E5F-877C-D91CAB410F0D}"/>
              </a:ext>
            </a:extLst>
          </p:cNvPr>
          <p:cNvSpPr/>
          <p:nvPr/>
        </p:nvSpPr>
        <p:spPr>
          <a:xfrm>
            <a:off x="634779" y="3462164"/>
            <a:ext cx="62743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>
                <a:solidFill>
                  <a:srgbClr val="FF0000"/>
                </a:solidFill>
              </a:rPr>
              <a:t>參考答案</a:t>
            </a:r>
            <a:r>
              <a:rPr lang="en-US" altLang="zh-TW" sz="4400" b="1" dirty="0">
                <a:solidFill>
                  <a:srgbClr val="FF0000"/>
                </a:solidFill>
              </a:rPr>
              <a:t>:</a:t>
            </a:r>
          </a:p>
          <a:p>
            <a:endParaRPr lang="en-US" altLang="zh-TW" sz="4400" b="1" dirty="0">
              <a:solidFill>
                <a:srgbClr val="FF0000"/>
              </a:solidFill>
            </a:endParaRPr>
          </a:p>
          <a:p>
            <a:r>
              <a:rPr lang="zh-TW" altLang="en-US" sz="4400" b="1" dirty="0">
                <a:solidFill>
                  <a:schemeClr val="accent2">
                    <a:lumMod val="75000"/>
                  </a:schemeClr>
                </a:solidFill>
              </a:rPr>
              <a:t>保持運動。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072500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62EB51-1893-4A83-8FFC-B8A73631A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068960"/>
            <a:ext cx="8229600" cy="1143000"/>
          </a:xfrm>
        </p:spPr>
        <p:txBody>
          <a:bodyPr/>
          <a:lstStyle/>
          <a:p>
            <a:pPr algn="l"/>
            <a:r>
              <a:rPr lang="zh-TW" altLang="zh-TW" dirty="0">
                <a:ea typeface="書法中楷（注音一）"/>
                <a:cs typeface="Times New Roman" panose="02020603050405020304" pitchFamily="18" charset="0"/>
              </a:rPr>
              <a:t>請你</a:t>
            </a:r>
            <a:r>
              <a:rPr lang="zh-TW" altLang="en-US" dirty="0">
                <a:ea typeface="書法中楷（注音一）"/>
                <a:cs typeface="Times New Roman" panose="02020603050405020304" pitchFamily="18" charset="0"/>
              </a:rPr>
              <a:t>打開課本</a:t>
            </a:r>
            <a:r>
              <a:rPr lang="en-US" altLang="zh-TW" dirty="0">
                <a:ea typeface="書法中楷（注音一）"/>
                <a:cs typeface="Times New Roman" panose="02020603050405020304" pitchFamily="18" charset="0"/>
              </a:rPr>
              <a:t>100-103</a:t>
            </a:r>
            <a:r>
              <a:rPr lang="zh-TW" altLang="en-US" dirty="0">
                <a:ea typeface="書法中楷（注音一）"/>
                <a:cs typeface="Times New Roman" panose="02020603050405020304" pitchFamily="18" charset="0"/>
              </a:rPr>
              <a:t>頁，先看</a:t>
            </a:r>
            <a:br>
              <a:rPr lang="en-US" altLang="zh-TW" dirty="0">
                <a:ea typeface="書法中楷（注音一）"/>
                <a:cs typeface="Times New Roman" panose="02020603050405020304" pitchFamily="18" charset="0"/>
              </a:rPr>
            </a:br>
            <a:br>
              <a:rPr lang="en-US" altLang="zh-TW" dirty="0">
                <a:ea typeface="書法中楷（注音一）"/>
                <a:cs typeface="Times New Roman" panose="02020603050405020304" pitchFamily="18" charset="0"/>
              </a:rPr>
            </a:br>
            <a:r>
              <a:rPr lang="zh-TW" altLang="en-US" dirty="0">
                <a:ea typeface="書法中楷（注音一）"/>
                <a:cs typeface="Times New Roman" panose="02020603050405020304" pitchFamily="18" charset="0"/>
              </a:rPr>
              <a:t>仔細觀察圖片，再試著回答問題</a:t>
            </a:r>
            <a:r>
              <a:rPr lang="en-US" altLang="zh-TW" dirty="0">
                <a:ea typeface="書法中楷（注音一）"/>
                <a:cs typeface="Times New Roman" panose="02020603050405020304" pitchFamily="18" charset="0"/>
              </a:rPr>
              <a:t>: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48796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7913</TotalTime>
  <Words>554</Words>
  <Application>Microsoft Office PowerPoint</Application>
  <PresentationFormat>如螢幕大小 (4:3)</PresentationFormat>
  <Paragraphs>66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3" baseType="lpstr">
      <vt:lpstr>DengXian</vt:lpstr>
      <vt:lpstr>書法中楷（注音一）</vt:lpstr>
      <vt:lpstr>書法中楷（破音二）</vt:lpstr>
      <vt:lpstr>書法中楷（破音三）</vt:lpstr>
      <vt:lpstr>華康標楷W5注音</vt:lpstr>
      <vt:lpstr>新細明體</vt:lpstr>
      <vt:lpstr>Arial</vt:lpstr>
      <vt:lpstr>Calibri</vt:lpstr>
      <vt:lpstr>Times New Roman</vt:lpstr>
      <vt:lpstr>預設簡報設計</vt:lpstr>
      <vt:lpstr>PowerPoint 簡報</vt:lpstr>
      <vt:lpstr>請你先觀看影片</vt:lpstr>
      <vt:lpstr>動動腦:</vt:lpstr>
      <vt:lpstr>動動腦:</vt:lpstr>
      <vt:lpstr>動動腦:</vt:lpstr>
      <vt:lpstr>動動腦:</vt:lpstr>
      <vt:lpstr>動動腦:</vt:lpstr>
      <vt:lpstr>動動腦:</vt:lpstr>
      <vt:lpstr>請你打開課本100-103頁，先看  仔細觀察圖片，再試著回答問題:</vt:lpstr>
      <vt:lpstr>PowerPoint 簡報</vt:lpstr>
      <vt:lpstr>這張圖片是在月亮上，有一隻兔子拿著棍子好像在搗什麼東西，他的旁邊有一棵樹。</vt:lpstr>
      <vt:lpstr>PowerPoint 簡報</vt:lpstr>
      <vt:lpstr>這張圖片有一座宮殿，旁邊有一位美麗仙女，還有一位胖胖的男生，躺在地上哭鬧，好像在賴皮、耍脾氣呢!</vt:lpstr>
      <vt:lpstr>PowerPoint 簡報</vt:lpstr>
      <vt:lpstr>這張圖片有一位胖男生，他拿著斧頭在砍樹，你看，他的肚子好像變小了。</vt:lpstr>
      <vt:lpstr>PowerPoint 簡報</vt:lpstr>
      <vt:lpstr>這張圖片內漂亮的仙女在笑，兔子拿著棍子在做體操。</vt:lpstr>
      <vt:lpstr>想一想，你知道那位漂亮的仙女是誰嗎?</vt:lpstr>
      <vt:lpstr>答對了 是跟玉兔住在月亮的嫦娥。</vt:lpstr>
      <vt:lpstr>小朋友，請你說說看，你的家人或同學有因為體重過重而困擾嗎? 他們用過什麼減肥方法? 你覺得有用嗎?</vt:lpstr>
      <vt:lpstr>老師之前是利用騎腳踏車、路跑來運動，讓自己能減重，但，最近都在抱小孩、換尿布。  養成固定運動習慣很重要喔!</vt:lpstr>
      <vt:lpstr>(三)、依著領讀聲音，課文念一念。https://youtu.be/Mz2TdFokJMU</vt:lpstr>
      <vt:lpstr>PowerPoint 簡報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ilc</cp:lastModifiedBy>
  <cp:revision>720</cp:revision>
  <dcterms:created xsi:type="dcterms:W3CDTF">2014-04-30T03:23:07Z</dcterms:created>
  <dcterms:modified xsi:type="dcterms:W3CDTF">2021-06-05T06:11:44Z</dcterms:modified>
</cp:coreProperties>
</file>