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2" r:id="rId2"/>
  </p:sldMasterIdLst>
  <p:notesMasterIdLst>
    <p:notesMasterId r:id="rId22"/>
  </p:notesMasterIdLst>
  <p:sldIdLst>
    <p:sldId id="259" r:id="rId3"/>
    <p:sldId id="587" r:id="rId4"/>
    <p:sldId id="588" r:id="rId5"/>
    <p:sldId id="589" r:id="rId6"/>
    <p:sldId id="590" r:id="rId7"/>
    <p:sldId id="591" r:id="rId8"/>
    <p:sldId id="592" r:id="rId9"/>
    <p:sldId id="593" r:id="rId10"/>
    <p:sldId id="594" r:id="rId11"/>
    <p:sldId id="595" r:id="rId12"/>
    <p:sldId id="762" r:id="rId13"/>
    <p:sldId id="765" r:id="rId14"/>
    <p:sldId id="596" r:id="rId15"/>
    <p:sldId id="763" r:id="rId16"/>
    <p:sldId id="764" r:id="rId17"/>
    <p:sldId id="516" r:id="rId18"/>
    <p:sldId id="766" r:id="rId19"/>
    <p:sldId id="761" r:id="rId20"/>
    <p:sldId id="760" r:id="rId21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7086"/>
    <a:srgbClr val="A6654C"/>
    <a:srgbClr val="6E4D3A"/>
    <a:srgbClr val="FFFFFF"/>
    <a:srgbClr val="DCD3B1"/>
    <a:srgbClr val="FFDD00"/>
    <a:srgbClr val="F8F8F8"/>
    <a:srgbClr val="6F489E"/>
    <a:srgbClr val="922790"/>
    <a:srgbClr val="FFF1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6" autoAdjust="0"/>
    <p:restoredTop sz="93826" autoAdjust="0"/>
  </p:normalViewPr>
  <p:slideViewPr>
    <p:cSldViewPr>
      <p:cViewPr varScale="1">
        <p:scale>
          <a:sx n="72" d="100"/>
          <a:sy n="72" d="100"/>
        </p:scale>
        <p:origin x="12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4E8C5-7D39-4831-8FFB-1C93F1CFD284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60405-F73D-4798-9F42-389126FAE8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1621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232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576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412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828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050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679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8901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6993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8238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71183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4490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1352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9373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6794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82557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0235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2310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6539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4225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2749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543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6527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5629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6" Type="http://schemas.openxmlformats.org/officeDocument/2006/relationships/slide" Target="../slides/slide2.xml"/><Relationship Id="rId20" Type="http://schemas.microsoft.com/office/2007/relationships/hdphoto" Target="../media/hdphoto2.wdp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microsoft.com/office/2007/relationships/hdphoto" Target="../media/hdphoto1.wdp"/><Relationship Id="rId22" Type="http://schemas.microsoft.com/office/2007/relationships/hdphoto" Target="../media/hdphoto3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07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0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圖片 9">
            <a:hlinkClick r:id="rId15" action="ppaction://hlinksldjump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82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565" b="90435" l="3556" r="94667">
                        <a14:foregroundMark x1="26667" y1="29565" x2="24000" y2="37391"/>
                        <a14:foregroundMark x1="23556" y1="38261" x2="25778" y2="43478"/>
                        <a14:foregroundMark x1="26667" y1="44348" x2="23111" y2="51304"/>
                        <a14:foregroundMark x1="23111" y1="51304" x2="29778" y2="49565"/>
                        <a14:foregroundMark x1="25333" y1="52174" x2="26222" y2="70435"/>
                        <a14:foregroundMark x1="24889" y1="60000" x2="22667" y2="68696"/>
                        <a14:foregroundMark x1="27556" y1="54783" x2="29333" y2="66087"/>
                        <a14:foregroundMark x1="32889" y1="33913" x2="43111" y2="32174"/>
                        <a14:foregroundMark x1="37778" y1="29565" x2="37333" y2="70435"/>
                        <a14:foregroundMark x1="32889" y1="42609" x2="32889" y2="53913"/>
                        <a14:foregroundMark x1="32000" y1="40000" x2="44000" y2="41739"/>
                        <a14:foregroundMark x1="44000" y1="41739" x2="39556" y2="51304"/>
                        <a14:foregroundMark x1="33333" y1="43478" x2="36889" y2="51304"/>
                        <a14:foregroundMark x1="37778" y1="57391" x2="29333" y2="70435"/>
                        <a14:foregroundMark x1="48444" y1="31304" x2="59111" y2="32174"/>
                        <a14:foregroundMark x1="59111" y1="32174" x2="56889" y2="47826"/>
                        <a14:foregroundMark x1="53333" y1="34783" x2="49333" y2="40000"/>
                        <a14:foregroundMark x1="56889" y1="40870" x2="50667" y2="47826"/>
                        <a14:foregroundMark x1="61333" y1="33043" x2="68889" y2="30435"/>
                        <a14:foregroundMark x1="68889" y1="30435" x2="70222" y2="46957"/>
                        <a14:foregroundMark x1="70222" y1="46957" x2="61778" y2="46957"/>
                        <a14:foregroundMark x1="64889" y1="33913" x2="62222" y2="38261"/>
                        <a14:foregroundMark x1="58667" y1="51304" x2="60444" y2="66957"/>
                        <a14:foregroundMark x1="58222" y1="53913" x2="50667" y2="57391"/>
                        <a14:foregroundMark x1="52000" y1="56522" x2="52444" y2="66957"/>
                        <a14:foregroundMark x1="52444" y1="66957" x2="61778" y2="69565"/>
                        <a14:foregroundMark x1="62667" y1="72174" x2="68000" y2="71304"/>
                        <a14:foregroundMark x1="61333" y1="53043" x2="69333" y2="58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56" t="12136" r="4974" b="9370"/>
          <a:stretch/>
        </p:blipFill>
        <p:spPr>
          <a:xfrm>
            <a:off x="71664" y="152636"/>
            <a:ext cx="1476000" cy="688800"/>
          </a:xfrm>
          <a:prstGeom prst="rect">
            <a:avLst/>
          </a:prstGeom>
        </p:spPr>
      </p:pic>
      <p:sp>
        <p:nvSpPr>
          <p:cNvPr id="615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615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5" name="日期版面配置區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頁尾版面配置區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3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9">
            <a:hlinkClick r:id="rId16" action="ppaction://hlinksldjump"/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zAXvF_tMa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v-fnn952lA&amp;t=7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6322" name="Rectangle 2"/>
              <p:cNvSpPr>
                <a:spLocks noChangeArrowheads="1"/>
              </p:cNvSpPr>
              <p:nvPr/>
            </p:nvSpPr>
            <p:spPr bwMode="auto">
              <a:xfrm>
                <a:off x="431540" y="1864481"/>
                <a:ext cx="8712460" cy="38810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>
                        <a:alpha val="60001"/>
                      </a:schemeClr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>
                  <a:lnSpc>
                    <a:spcPts val="5000"/>
                  </a:lnSpc>
                </a:pPr>
                <a:r>
                  <a:rPr lang="en-US" altLang="zh-TW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(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一</a:t>
                </a:r>
                <a:r>
                  <a:rPr lang="en-US" altLang="zh-TW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)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單元目標</a:t>
                </a:r>
              </a:p>
              <a:p>
                <a:pPr>
                  <a:lnSpc>
                    <a:spcPts val="5000"/>
                  </a:lnSpc>
                </a:pPr>
                <a:r>
                  <a:rPr lang="en-US" altLang="zh-TW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1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、認識等分的意義。</a:t>
                </a:r>
              </a:p>
              <a:p>
                <a:pPr>
                  <a:lnSpc>
                    <a:spcPts val="5000"/>
                  </a:lnSpc>
                </a:pPr>
                <a:r>
                  <a:rPr lang="en-US" altLang="zh-TW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2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、認識分數二分之一</a:t>
                </a:r>
                <a:r>
                  <a:rPr lang="en-US" altLang="zh-TW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/>
                          <m:t>2</m:t>
                        </m:r>
                      </m:den>
                    </m:f>
                  </m:oMath>
                </a14:m>
                <a:r>
                  <a:rPr lang="en-US" altLang="zh-TW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  )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、 </a:t>
                </a:r>
                <a:endParaRPr lang="en-US" altLang="zh-TW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endParaRPr>
              </a:p>
              <a:p>
                <a:pPr>
                  <a:lnSpc>
                    <a:spcPts val="5000"/>
                  </a:lnSpc>
                </a:pPr>
                <a:r>
                  <a:rPr lang="en-US" altLang="zh-TW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        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四分之一</a:t>
                </a:r>
                <a:r>
                  <a:rPr lang="en-US" altLang="zh-TW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(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/>
                          <m:t>4</m:t>
                        </m:r>
                      </m:den>
                    </m:f>
                  </m:oMath>
                </a14:m>
                <a:r>
                  <a:rPr lang="en-US" altLang="zh-TW" dirty="0"/>
                  <a:t> </a:t>
                </a:r>
                <a:r>
                  <a:rPr lang="en-US" altLang="zh-TW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)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，並進行讀寫。</a:t>
                </a:r>
              </a:p>
              <a:p>
                <a:pPr>
                  <a:lnSpc>
                    <a:spcPts val="5000"/>
                  </a:lnSpc>
                </a:pPr>
                <a:r>
                  <a:rPr lang="en-US" altLang="zh-TW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3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、認識單位分數，並進行讀   </a:t>
                </a:r>
                <a:endParaRPr lang="en-US" altLang="zh-TW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endParaRPr>
              </a:p>
              <a:p>
                <a:pPr>
                  <a:lnSpc>
                    <a:spcPts val="5000"/>
                  </a:lnSpc>
                </a:pPr>
                <a:r>
                  <a:rPr lang="en-US" altLang="zh-TW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        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寫。</a:t>
                </a:r>
              </a:p>
            </p:txBody>
          </p:sp>
        </mc:Choice>
        <mc:Fallback xmlns="">
          <p:sp>
            <p:nvSpPr>
              <p:cNvPr id="5632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1540" y="1864481"/>
                <a:ext cx="8712460" cy="3881062"/>
              </a:xfrm>
              <a:prstGeom prst="rect">
                <a:avLst/>
              </a:prstGeom>
              <a:blipFill>
                <a:blip r:embed="rId2"/>
                <a:stretch>
                  <a:fillRect l="-2169" t="-2041" r="-10007" b="-47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60001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7" y="171420"/>
            <a:ext cx="5634269" cy="12773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>
            <a:extLst>
              <a:ext uri="{FF2B5EF4-FFF2-40B4-BE49-F238E27FC236}">
                <a16:creationId xmlns:a16="http://schemas.microsoft.com/office/drawing/2014/main" id="{37A6AF88-7C77-4568-8CF2-DA165B27953B}"/>
              </a:ext>
            </a:extLst>
          </p:cNvPr>
          <p:cNvGrpSpPr/>
          <p:nvPr/>
        </p:nvGrpSpPr>
        <p:grpSpPr>
          <a:xfrm>
            <a:off x="678592" y="6151659"/>
            <a:ext cx="6845736" cy="784612"/>
            <a:chOff x="755577" y="5332475"/>
            <a:chExt cx="6954356" cy="745786"/>
          </a:xfrm>
        </p:grpSpPr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F9A36DE9-70FE-46DA-837F-839965074F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8"/>
            <a:stretch/>
          </p:blipFill>
          <p:spPr>
            <a:xfrm>
              <a:off x="3455876" y="5332475"/>
              <a:ext cx="4254057" cy="745786"/>
            </a:xfrm>
            <a:prstGeom prst="rect">
              <a:avLst/>
            </a:prstGeom>
          </p:spPr>
        </p:pic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BD416D28-3995-4B07-9842-0BDA6E61CD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444"/>
            <a:stretch/>
          </p:blipFill>
          <p:spPr>
            <a:xfrm>
              <a:off x="755577" y="5332475"/>
              <a:ext cx="2772307" cy="745786"/>
            </a:xfrm>
            <a:prstGeom prst="rect">
              <a:avLst/>
            </a:prstGeom>
          </p:spPr>
        </p:pic>
      </p:grpSp>
      <p:sp>
        <p:nvSpPr>
          <p:cNvPr id="9" name="橢圓 8">
            <a:extLst>
              <a:ext uri="{FF2B5EF4-FFF2-40B4-BE49-F238E27FC236}">
                <a16:creationId xmlns:a16="http://schemas.microsoft.com/office/drawing/2014/main" id="{7662D076-042C-44EC-80A4-E9A516A2F04D}"/>
              </a:ext>
            </a:extLst>
          </p:cNvPr>
          <p:cNvSpPr/>
          <p:nvPr/>
        </p:nvSpPr>
        <p:spPr bwMode="auto">
          <a:xfrm>
            <a:off x="107504" y="1736812"/>
            <a:ext cx="828092" cy="684076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A60CED8-EE16-420C-8CF2-5D0D37B3ECA3}"/>
              </a:ext>
            </a:extLst>
          </p:cNvPr>
          <p:cNvSpPr/>
          <p:nvPr/>
        </p:nvSpPr>
        <p:spPr>
          <a:xfrm>
            <a:off x="575556" y="188640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latin typeface="書法中楷（注音一）" panose="02010609010101010101" pitchFamily="49" charset="-120"/>
                <a:cs typeface="Arial" panose="020B0604020202020204" pitchFamily="34" charset="0"/>
              </a:rPr>
              <a:t>(</a:t>
            </a:r>
            <a:r>
              <a:rPr lang="en-US" altLang="zh-TW" sz="2800" b="1" u="sng" dirty="0">
                <a:latin typeface="書法中楷（注音一）" panose="02010609010101010101" pitchFamily="49" charset="-120"/>
                <a:cs typeface="Arial" panose="020B0604020202020204" pitchFamily="34" charset="0"/>
              </a:rPr>
              <a:t>1)</a:t>
            </a:r>
            <a:r>
              <a:rPr lang="zh-TW" altLang="zh-TW" sz="2800" b="1" u="sng" dirty="0">
                <a:ea typeface="書法中楷（注音一）" panose="02010609010101010101" pitchFamily="49" charset="-120"/>
                <a:cs typeface="Arial" panose="020B0604020202020204" pitchFamily="34" charset="0"/>
              </a:rPr>
              <a:t>、拿出附件</a:t>
            </a:r>
            <a:r>
              <a:rPr lang="en-US" altLang="zh-TW" sz="2800" b="1" u="sng" dirty="0">
                <a:ea typeface="書法中楷（注音一）" panose="02010609010101010101" pitchFamily="49" charset="-120"/>
                <a:cs typeface="Arial" panose="020B0604020202020204" pitchFamily="34" charset="0"/>
              </a:rPr>
              <a:t>20</a:t>
            </a:r>
            <a:r>
              <a:rPr lang="zh-TW" altLang="zh-TW" sz="2800" b="1" u="sng" dirty="0">
                <a:ea typeface="書法中楷（注音一）" panose="02010609010101010101" pitchFamily="49" charset="-120"/>
                <a:cs typeface="Arial" panose="020B0604020202020204" pitchFamily="34" charset="0"/>
              </a:rPr>
              <a:t>，沿著虛線剪開，並將剪開的兩半疊起 來，說說看哪一個分法才公平</a:t>
            </a:r>
            <a:endParaRPr lang="zh-TW" altLang="en-US" sz="2800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19952CE-B397-43D1-A515-DCB83F227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339" y="2446609"/>
            <a:ext cx="977332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媽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媽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買了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個南瓜派要分給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u="sng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皮皮</a:t>
            </a:r>
            <a:r>
              <a:rPr lang="zh-TW" altLang="en-US" sz="3600" dirty="0">
                <a:solidFill>
                  <a:srgbClr val="000000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  <a:cs typeface="Times New Roman" panose="02020603050405020304" pitchFamily="18" charset="0"/>
              </a:rPr>
              <a:t>和</a:t>
            </a:r>
            <a:r>
              <a:rPr lang="zh-TW" altLang="en-US" sz="3600" u="sng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美美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吃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怎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樣分才公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平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8311C428-5600-49DB-8E4B-0FCC56CF2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302" y="1893273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latin typeface="微軟正黑體" pitchFamily="34" charset="-120"/>
                <a:ea typeface="微軟正黑體" pitchFamily="34" charset="-120"/>
              </a:rPr>
              <a:t>P.130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內容版面配置區 4">
            <a:extLst>
              <a:ext uri="{FF2B5EF4-FFF2-40B4-BE49-F238E27FC236}">
                <a16:creationId xmlns:a16="http://schemas.microsoft.com/office/drawing/2014/main" id="{9AF95981-814A-4F5E-A50F-631E8CDD28B4}"/>
              </a:ext>
            </a:extLst>
          </p:cNvPr>
          <p:cNvSpPr>
            <a:spLocks/>
          </p:cNvSpPr>
          <p:nvPr/>
        </p:nvSpPr>
        <p:spPr bwMode="auto">
          <a:xfrm>
            <a:off x="219353" y="1842360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1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AF99074D-9890-44E3-AD24-70A377FF4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339" y="3681028"/>
            <a:ext cx="5868652" cy="1889294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AA28D003-14E1-42DA-8ABA-828CA09E0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550" y="5566884"/>
            <a:ext cx="78488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你</a:t>
            </a:r>
            <a:r>
              <a:rPr lang="zh-TW" altLang="en-US" sz="32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怎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麼知道兩份</a:t>
            </a:r>
            <a:r>
              <a:rPr lang="zh-TW" altLang="en-US" sz="32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樣多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D3C7D993-A9AF-4D01-8157-33ABDCA7F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564" y="6265945"/>
            <a:ext cx="759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疊起來</a:t>
            </a:r>
            <a:r>
              <a:rPr lang="zh-TW" altLang="en-US" sz="28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樣大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就是</a:t>
            </a:r>
            <a:r>
              <a:rPr lang="zh-TW" altLang="en-US" sz="28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樣多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53E4BF1C-8A14-4C8B-BF7A-566E2EBCFC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990" y="4581128"/>
            <a:ext cx="1268511" cy="169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39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橢圓 8">
            <a:extLst>
              <a:ext uri="{FF2B5EF4-FFF2-40B4-BE49-F238E27FC236}">
                <a16:creationId xmlns:a16="http://schemas.microsoft.com/office/drawing/2014/main" id="{7662D076-042C-44EC-80A4-E9A516A2F04D}"/>
              </a:ext>
            </a:extLst>
          </p:cNvPr>
          <p:cNvSpPr/>
          <p:nvPr/>
        </p:nvSpPr>
        <p:spPr bwMode="auto">
          <a:xfrm>
            <a:off x="107504" y="1736812"/>
            <a:ext cx="828092" cy="684076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A60CED8-EE16-420C-8CF2-5D0D37B3ECA3}"/>
              </a:ext>
            </a:extLst>
          </p:cNvPr>
          <p:cNvSpPr/>
          <p:nvPr/>
        </p:nvSpPr>
        <p:spPr>
          <a:xfrm>
            <a:off x="575556" y="188640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latin typeface="書法中楷（注音一）" panose="02010609010101010101" pitchFamily="49" charset="-120"/>
                <a:cs typeface="Arial" panose="020B0604020202020204" pitchFamily="34" charset="0"/>
              </a:rPr>
              <a:t>(</a:t>
            </a:r>
            <a:r>
              <a:rPr lang="en-US" altLang="zh-TW" sz="2800" b="1" u="sng" dirty="0">
                <a:latin typeface="書法中楷（注音一）" panose="02010609010101010101" pitchFamily="49" charset="-120"/>
                <a:cs typeface="Arial" panose="020B0604020202020204" pitchFamily="34" charset="0"/>
              </a:rPr>
              <a:t>1)</a:t>
            </a:r>
            <a:r>
              <a:rPr lang="zh-TW" altLang="zh-TW" sz="2800" b="1" u="sng" dirty="0">
                <a:ea typeface="書法中楷（注音一）" panose="02010609010101010101" pitchFamily="49" charset="-120"/>
                <a:cs typeface="Arial" panose="020B0604020202020204" pitchFamily="34" charset="0"/>
              </a:rPr>
              <a:t>、拿出附件</a:t>
            </a:r>
            <a:r>
              <a:rPr lang="en-US" altLang="zh-TW" sz="2800" b="1" u="sng" dirty="0">
                <a:ea typeface="書法中楷（注音一）" panose="02010609010101010101" pitchFamily="49" charset="-120"/>
                <a:cs typeface="Arial" panose="020B0604020202020204" pitchFamily="34" charset="0"/>
              </a:rPr>
              <a:t>20</a:t>
            </a:r>
            <a:r>
              <a:rPr lang="zh-TW" altLang="zh-TW" sz="2800" b="1" u="sng" dirty="0">
                <a:ea typeface="書法中楷（注音一）" panose="02010609010101010101" pitchFamily="49" charset="-120"/>
                <a:cs typeface="Arial" panose="020B0604020202020204" pitchFamily="34" charset="0"/>
              </a:rPr>
              <a:t>，沿著虛線剪開，並將剪開的兩半疊起來，說說看哪一個分法才公平</a:t>
            </a:r>
            <a:r>
              <a:rPr lang="zh-TW" altLang="en-US" sz="2800" b="1" u="sng" dirty="0">
                <a:ea typeface="書法中楷（注音一）" panose="02010609010101010101" pitchFamily="49" charset="-120"/>
                <a:cs typeface="Arial" panose="020B0604020202020204" pitchFamily="34" charset="0"/>
              </a:rPr>
              <a:t>。</a:t>
            </a:r>
            <a:endParaRPr lang="zh-TW" altLang="en-US" sz="2800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19952CE-B397-43D1-A515-DCB83F227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7684" y="2828835"/>
            <a:ext cx="977332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答對了，這個剪開成兩份，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疊起來一樣大，所以很公平。</a:t>
            </a:r>
            <a:endParaRPr lang="zh-TW" altLang="en-US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8311C428-5600-49DB-8E4B-0FCC56CF2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302" y="1893273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latin typeface="微軟正黑體" pitchFamily="34" charset="-120"/>
                <a:ea typeface="微軟正黑體" pitchFamily="34" charset="-120"/>
              </a:rPr>
              <a:t>P.130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內容版面配置區 4">
            <a:extLst>
              <a:ext uri="{FF2B5EF4-FFF2-40B4-BE49-F238E27FC236}">
                <a16:creationId xmlns:a16="http://schemas.microsoft.com/office/drawing/2014/main" id="{9AF95981-814A-4F5E-A50F-631E8CDD28B4}"/>
              </a:ext>
            </a:extLst>
          </p:cNvPr>
          <p:cNvSpPr>
            <a:spLocks/>
          </p:cNvSpPr>
          <p:nvPr/>
        </p:nvSpPr>
        <p:spPr bwMode="auto">
          <a:xfrm>
            <a:off x="219353" y="1842360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1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AF99074D-9890-44E3-AD24-70A377FF40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5" r="32799"/>
          <a:stretch/>
        </p:blipFill>
        <p:spPr>
          <a:xfrm>
            <a:off x="3239852" y="4368274"/>
            <a:ext cx="2016225" cy="1889294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53E4BF1C-8A14-4C8B-BF7A-566E2EBCF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990" y="4581128"/>
            <a:ext cx="1268511" cy="169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840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橢圓 8">
            <a:extLst>
              <a:ext uri="{FF2B5EF4-FFF2-40B4-BE49-F238E27FC236}">
                <a16:creationId xmlns:a16="http://schemas.microsoft.com/office/drawing/2014/main" id="{7662D076-042C-44EC-80A4-E9A516A2F04D}"/>
              </a:ext>
            </a:extLst>
          </p:cNvPr>
          <p:cNvSpPr/>
          <p:nvPr/>
        </p:nvSpPr>
        <p:spPr bwMode="auto">
          <a:xfrm>
            <a:off x="107504" y="1736812"/>
            <a:ext cx="828092" cy="684076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19952CE-B397-43D1-A515-DCB83F227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037" y="2960948"/>
            <a:ext cx="977332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這個剪開成兩份，其中一份就是一半喔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!</a:t>
            </a:r>
            <a:endParaRPr lang="zh-TW" altLang="en-US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8311C428-5600-49DB-8E4B-0FCC56CF2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302" y="1893273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latin typeface="微軟正黑體" pitchFamily="34" charset="-120"/>
                <a:ea typeface="微軟正黑體" pitchFamily="34" charset="-120"/>
              </a:rPr>
              <a:t>P.130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內容版面配置區 4">
            <a:extLst>
              <a:ext uri="{FF2B5EF4-FFF2-40B4-BE49-F238E27FC236}">
                <a16:creationId xmlns:a16="http://schemas.microsoft.com/office/drawing/2014/main" id="{9AF95981-814A-4F5E-A50F-631E8CDD28B4}"/>
              </a:ext>
            </a:extLst>
          </p:cNvPr>
          <p:cNvSpPr>
            <a:spLocks/>
          </p:cNvSpPr>
          <p:nvPr/>
        </p:nvSpPr>
        <p:spPr bwMode="auto">
          <a:xfrm>
            <a:off x="219353" y="1842360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1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AF99074D-9890-44E3-AD24-70A377FF40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5" r="32799"/>
          <a:stretch/>
        </p:blipFill>
        <p:spPr>
          <a:xfrm>
            <a:off x="2807804" y="4285449"/>
            <a:ext cx="2016225" cy="1889294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53E4BF1C-8A14-4C8B-BF7A-566E2EBCF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990" y="4581128"/>
            <a:ext cx="1268511" cy="169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27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橢圓 8">
            <a:extLst>
              <a:ext uri="{FF2B5EF4-FFF2-40B4-BE49-F238E27FC236}">
                <a16:creationId xmlns:a16="http://schemas.microsoft.com/office/drawing/2014/main" id="{7662D076-042C-44EC-80A4-E9A516A2F04D}"/>
              </a:ext>
            </a:extLst>
          </p:cNvPr>
          <p:cNvSpPr/>
          <p:nvPr/>
        </p:nvSpPr>
        <p:spPr bwMode="auto">
          <a:xfrm>
            <a:off x="107504" y="1425122"/>
            <a:ext cx="828092" cy="684076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A60CED8-EE16-420C-8CF2-5D0D37B3ECA3}"/>
              </a:ext>
            </a:extLst>
          </p:cNvPr>
          <p:cNvSpPr/>
          <p:nvPr/>
        </p:nvSpPr>
        <p:spPr>
          <a:xfrm>
            <a:off x="575556" y="188640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u="sng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Arial" panose="020B0604020202020204" pitchFamily="34" charset="0"/>
              </a:rPr>
              <a:t>(2)</a:t>
            </a:r>
            <a:r>
              <a:rPr lang="zh-TW" altLang="en-US" sz="2800" b="1" u="sng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Arial" panose="020B0604020202020204" pitchFamily="34" charset="0"/>
              </a:rPr>
              <a:t>、拿出附件</a:t>
            </a:r>
            <a:r>
              <a:rPr lang="en-US" altLang="zh-TW" sz="2800" b="1" u="sng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Arial" panose="020B0604020202020204" pitchFamily="34" charset="0"/>
              </a:rPr>
              <a:t>21</a:t>
            </a:r>
            <a:r>
              <a:rPr lang="zh-TW" altLang="en-US" sz="2800" b="1" u="sng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Arial" panose="020B0604020202020204" pitchFamily="34" charset="0"/>
              </a:rPr>
              <a:t>，沿著虛線摺成或剪成四份，說說看哪一個分法才公平。</a:t>
            </a:r>
            <a:endParaRPr lang="zh-TW" altLang="en-US" sz="2800" b="1" u="sng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19952CE-B397-43D1-A515-DCB83F227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858" y="2054900"/>
            <a:ext cx="864314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把南瓜派分成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份，怎樣分才</a:t>
            </a: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公平？拿出附件做做看。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8311C428-5600-49DB-8E4B-0FCC56CF2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552" y="1493222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latin typeface="微軟正黑體" pitchFamily="34" charset="-120"/>
                <a:ea typeface="微軟正黑體" pitchFamily="34" charset="-120"/>
              </a:rPr>
              <a:t>P.130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內容版面配置區 4">
            <a:extLst>
              <a:ext uri="{FF2B5EF4-FFF2-40B4-BE49-F238E27FC236}">
                <a16:creationId xmlns:a16="http://schemas.microsoft.com/office/drawing/2014/main" id="{9AF95981-814A-4F5E-A50F-631E8CDD28B4}"/>
              </a:ext>
            </a:extLst>
          </p:cNvPr>
          <p:cNvSpPr>
            <a:spLocks/>
          </p:cNvSpPr>
          <p:nvPr/>
        </p:nvSpPr>
        <p:spPr bwMode="auto">
          <a:xfrm>
            <a:off x="315563" y="1545327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2</a:t>
            </a: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F3A806D2-8690-42D0-99E5-6F2932836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59" y="3145818"/>
            <a:ext cx="8224842" cy="236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97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>
            <a:extLst>
              <a:ext uri="{FF2B5EF4-FFF2-40B4-BE49-F238E27FC236}">
                <a16:creationId xmlns:a16="http://schemas.microsoft.com/office/drawing/2014/main" id="{37A6AF88-7C77-4568-8CF2-DA165B27953B}"/>
              </a:ext>
            </a:extLst>
          </p:cNvPr>
          <p:cNvGrpSpPr/>
          <p:nvPr/>
        </p:nvGrpSpPr>
        <p:grpSpPr>
          <a:xfrm>
            <a:off x="678591" y="5364778"/>
            <a:ext cx="8379909" cy="1571493"/>
            <a:chOff x="755577" y="5332475"/>
            <a:chExt cx="6954356" cy="745786"/>
          </a:xfrm>
        </p:grpSpPr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F9A36DE9-70FE-46DA-837F-839965074F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8"/>
            <a:stretch/>
          </p:blipFill>
          <p:spPr>
            <a:xfrm>
              <a:off x="3455876" y="5332475"/>
              <a:ext cx="4254057" cy="745786"/>
            </a:xfrm>
            <a:prstGeom prst="rect">
              <a:avLst/>
            </a:prstGeom>
          </p:spPr>
        </p:pic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BD416D28-3995-4B07-9842-0BDA6E61CD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444"/>
            <a:stretch/>
          </p:blipFill>
          <p:spPr>
            <a:xfrm>
              <a:off x="755577" y="5332475"/>
              <a:ext cx="2772307" cy="745786"/>
            </a:xfrm>
            <a:prstGeom prst="rect">
              <a:avLst/>
            </a:prstGeom>
          </p:spPr>
        </p:pic>
      </p:grpSp>
      <p:sp>
        <p:nvSpPr>
          <p:cNvPr id="9" name="橢圓 8">
            <a:extLst>
              <a:ext uri="{FF2B5EF4-FFF2-40B4-BE49-F238E27FC236}">
                <a16:creationId xmlns:a16="http://schemas.microsoft.com/office/drawing/2014/main" id="{7662D076-042C-44EC-80A4-E9A516A2F04D}"/>
              </a:ext>
            </a:extLst>
          </p:cNvPr>
          <p:cNvSpPr/>
          <p:nvPr/>
        </p:nvSpPr>
        <p:spPr bwMode="auto">
          <a:xfrm>
            <a:off x="107504" y="1425122"/>
            <a:ext cx="828092" cy="684076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A60CED8-EE16-420C-8CF2-5D0D37B3ECA3}"/>
              </a:ext>
            </a:extLst>
          </p:cNvPr>
          <p:cNvSpPr/>
          <p:nvPr/>
        </p:nvSpPr>
        <p:spPr>
          <a:xfrm>
            <a:off x="575556" y="188640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u="sng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Arial" panose="020B0604020202020204" pitchFamily="34" charset="0"/>
              </a:rPr>
              <a:t>(2)</a:t>
            </a:r>
            <a:r>
              <a:rPr lang="zh-TW" altLang="en-US" sz="2800" b="1" u="sng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Arial" panose="020B0604020202020204" pitchFamily="34" charset="0"/>
              </a:rPr>
              <a:t>、拿出附件</a:t>
            </a:r>
            <a:r>
              <a:rPr lang="en-US" altLang="zh-TW" sz="2800" b="1" u="sng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Arial" panose="020B0604020202020204" pitchFamily="34" charset="0"/>
              </a:rPr>
              <a:t>21</a:t>
            </a:r>
            <a:r>
              <a:rPr lang="zh-TW" altLang="en-US" sz="2800" b="1" u="sng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Arial" panose="020B0604020202020204" pitchFamily="34" charset="0"/>
              </a:rPr>
              <a:t>，沿著虛線摺成或剪成四份，說說看哪一個分法才公平。</a:t>
            </a:r>
            <a:endParaRPr lang="zh-TW" altLang="en-US" sz="2800" b="1" u="sng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19952CE-B397-43D1-A515-DCB83F227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670" y="2271674"/>
            <a:ext cx="864314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答對了，這個摺成或剪開成四份，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疊起來每一份都一樣大，所以很公平。</a:t>
            </a:r>
            <a:endParaRPr lang="zh-TW" altLang="en-US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8311C428-5600-49DB-8E4B-0FCC56CF2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552" y="1493222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latin typeface="微軟正黑體" pitchFamily="34" charset="-120"/>
                <a:ea typeface="微軟正黑體" pitchFamily="34" charset="-120"/>
              </a:rPr>
              <a:t>P.130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內容版面配置區 4">
            <a:extLst>
              <a:ext uri="{FF2B5EF4-FFF2-40B4-BE49-F238E27FC236}">
                <a16:creationId xmlns:a16="http://schemas.microsoft.com/office/drawing/2014/main" id="{9AF95981-814A-4F5E-A50F-631E8CDD28B4}"/>
              </a:ext>
            </a:extLst>
          </p:cNvPr>
          <p:cNvSpPr>
            <a:spLocks/>
          </p:cNvSpPr>
          <p:nvPr/>
        </p:nvSpPr>
        <p:spPr bwMode="auto">
          <a:xfrm>
            <a:off x="315563" y="1545327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2</a:t>
            </a: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F3A806D2-8690-42D0-99E5-6F29328369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33"/>
          <a:stretch/>
        </p:blipFill>
        <p:spPr>
          <a:xfrm>
            <a:off x="3150464" y="3242483"/>
            <a:ext cx="3550397" cy="2363923"/>
          </a:xfrm>
          <a:prstGeom prst="rect">
            <a:avLst/>
          </a:prstGeom>
        </p:spPr>
      </p:pic>
      <p:sp>
        <p:nvSpPr>
          <p:cNvPr id="18" name="Rectangle 7">
            <a:extLst>
              <a:ext uri="{FF2B5EF4-FFF2-40B4-BE49-F238E27FC236}">
                <a16:creationId xmlns:a16="http://schemas.microsoft.com/office/drawing/2014/main" id="{AC74B028-401C-4EEA-B6A8-AC0A087BB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620" y="5406314"/>
            <a:ext cx="93221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所以每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份都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樣大的分法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5311E3DD-95BC-4219-83A1-44D036C5F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619" y="5954328"/>
            <a:ext cx="468052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叫作</a:t>
            </a:r>
            <a:r>
              <a:rPr lang="zh-TW" alt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等分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642145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1AFD423B-1A76-4EE0-B7A2-42CC3BB96A45}"/>
              </a:ext>
            </a:extLst>
          </p:cNvPr>
          <p:cNvSpPr/>
          <p:nvPr/>
        </p:nvSpPr>
        <p:spPr>
          <a:xfrm>
            <a:off x="683568" y="1843950"/>
            <a:ext cx="82449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altLang="zh-TW" sz="4000" dirty="0"/>
            </a:br>
            <a:r>
              <a:rPr lang="zh-TW" altLang="zh-TW" sz="4000" dirty="0"/>
              <a:t>就是要分的公平，疊起來每一份都一樣大，也就是每一份一樣多，這種分法就叫做『等分』。</a:t>
            </a:r>
            <a:endParaRPr lang="zh-TW" altLang="en-US" sz="40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7562463-21C0-4790-8246-46D240188E81}"/>
              </a:ext>
            </a:extLst>
          </p:cNvPr>
          <p:cNvSpPr/>
          <p:nvPr/>
        </p:nvSpPr>
        <p:spPr>
          <a:xfrm>
            <a:off x="237507" y="1340768"/>
            <a:ext cx="8244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TW" sz="4000" dirty="0"/>
              <a:t>『等分』</a:t>
            </a:r>
            <a:r>
              <a:rPr lang="en-US" altLang="zh-TW" sz="4000" dirty="0"/>
              <a:t>: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291139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6277E3E4-A102-4F00-B01B-6DEA8BC43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1" y="1988840"/>
            <a:ext cx="8944199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25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6277E3E4-A102-4F00-B01B-6DEA8BC43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1" y="1988840"/>
            <a:ext cx="8944199" cy="3960440"/>
          </a:xfrm>
          <a:prstGeom prst="rect">
            <a:avLst/>
          </a:prstGeom>
        </p:spPr>
      </p:pic>
      <p:sp>
        <p:nvSpPr>
          <p:cNvPr id="2" name="橢圓 1">
            <a:extLst>
              <a:ext uri="{FF2B5EF4-FFF2-40B4-BE49-F238E27FC236}">
                <a16:creationId xmlns:a16="http://schemas.microsoft.com/office/drawing/2014/main" id="{929D70EE-1C77-41C1-A59B-37B922158749}"/>
              </a:ext>
            </a:extLst>
          </p:cNvPr>
          <p:cNvSpPr/>
          <p:nvPr/>
        </p:nvSpPr>
        <p:spPr bwMode="auto">
          <a:xfrm>
            <a:off x="2699792" y="5301208"/>
            <a:ext cx="360040" cy="39604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5FDE9011-4234-478B-B178-6BDC47E79F69}"/>
              </a:ext>
            </a:extLst>
          </p:cNvPr>
          <p:cNvSpPr/>
          <p:nvPr/>
        </p:nvSpPr>
        <p:spPr bwMode="auto">
          <a:xfrm>
            <a:off x="4491880" y="5301208"/>
            <a:ext cx="360040" cy="39604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3" name="乘號 2">
            <a:extLst>
              <a:ext uri="{FF2B5EF4-FFF2-40B4-BE49-F238E27FC236}">
                <a16:creationId xmlns:a16="http://schemas.microsoft.com/office/drawing/2014/main" id="{D36B9C73-92BC-4EC6-BDD9-F43673B13322}"/>
              </a:ext>
            </a:extLst>
          </p:cNvPr>
          <p:cNvSpPr/>
          <p:nvPr/>
        </p:nvSpPr>
        <p:spPr bwMode="auto">
          <a:xfrm>
            <a:off x="745127" y="5188277"/>
            <a:ext cx="576064" cy="621906"/>
          </a:xfrm>
          <a:prstGeom prst="mathMultiply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6" name="乘號 5">
            <a:extLst>
              <a:ext uri="{FF2B5EF4-FFF2-40B4-BE49-F238E27FC236}">
                <a16:creationId xmlns:a16="http://schemas.microsoft.com/office/drawing/2014/main" id="{16555A07-DE39-4DCC-B252-121DF737113C}"/>
              </a:ext>
            </a:extLst>
          </p:cNvPr>
          <p:cNvSpPr/>
          <p:nvPr/>
        </p:nvSpPr>
        <p:spPr bwMode="auto">
          <a:xfrm>
            <a:off x="6279942" y="5188277"/>
            <a:ext cx="576064" cy="621906"/>
          </a:xfrm>
          <a:prstGeom prst="mathMultiply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7" name="乘號 6">
            <a:extLst>
              <a:ext uri="{FF2B5EF4-FFF2-40B4-BE49-F238E27FC236}">
                <a16:creationId xmlns:a16="http://schemas.microsoft.com/office/drawing/2014/main" id="{1F2BCF15-54FE-45DA-A88D-0EB77E67E530}"/>
              </a:ext>
            </a:extLst>
          </p:cNvPr>
          <p:cNvSpPr/>
          <p:nvPr/>
        </p:nvSpPr>
        <p:spPr bwMode="auto">
          <a:xfrm>
            <a:off x="8110841" y="5162111"/>
            <a:ext cx="576064" cy="621906"/>
          </a:xfrm>
          <a:prstGeom prst="mathMultiply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33843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04454\Desktop\★108行銷-國小說明會PPT母片PNG\108行銷-國小說明會PPT母片-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2" y="-27384"/>
            <a:ext cx="9180000" cy="6885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396557" y="120681"/>
            <a:ext cx="8746931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br>
              <a:rPr lang="zh-TW" altLang="en-US" sz="4000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</a:br>
            <a:r>
              <a:rPr lang="zh-TW" altLang="en-US" sz="4000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學習重點</a:t>
            </a:r>
            <a:r>
              <a:rPr lang="en-US" altLang="zh-TW" sz="4000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:</a:t>
            </a:r>
          </a:p>
          <a:p>
            <a:pPr eaLnBrk="1" hangingPunct="1"/>
            <a:r>
              <a:rPr lang="en-US" altLang="zh-TW" sz="4000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1</a:t>
            </a:r>
            <a:r>
              <a:rPr lang="zh-TW" altLang="en-US" sz="4000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、認識等分的意義。</a:t>
            </a:r>
            <a:endParaRPr lang="en-US" altLang="zh-TW" sz="4000" dirty="0">
              <a:solidFill>
                <a:srgbClr val="0070C0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/>
            <a:endParaRPr lang="zh-TW" altLang="en-US" sz="4000" dirty="0">
              <a:solidFill>
                <a:srgbClr val="0070C0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/>
            <a:r>
              <a:rPr lang="en-US" altLang="zh-TW" sz="4000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2</a:t>
            </a:r>
            <a:r>
              <a:rPr lang="zh-TW" altLang="en-US" sz="4000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、</a:t>
            </a:r>
            <a:r>
              <a:rPr lang="en-US" altLang="zh-TW" sz="4000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『</a:t>
            </a:r>
            <a:r>
              <a:rPr lang="zh-TW" altLang="en-US" sz="4000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等分</a:t>
            </a:r>
            <a:r>
              <a:rPr lang="en-US" altLang="zh-TW" sz="4000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』:</a:t>
            </a:r>
            <a:r>
              <a:rPr lang="zh-TW" altLang="en-US" sz="4000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就是要分的公平，疊起來每一份都一樣大，也就是每一份一樣多，這種分法就叫做</a:t>
            </a:r>
            <a:r>
              <a:rPr lang="en-US" altLang="zh-TW" sz="4000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『</a:t>
            </a:r>
            <a:r>
              <a:rPr lang="zh-TW" altLang="en-US" sz="4000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等分</a:t>
            </a:r>
            <a:r>
              <a:rPr lang="en-US" altLang="zh-TW" sz="4000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』</a:t>
            </a:r>
            <a:r>
              <a:rPr lang="zh-TW" altLang="en-US" sz="3200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。！</a:t>
            </a:r>
            <a:endParaRPr lang="zh-TW" altLang="en-US" sz="4000" dirty="0">
              <a:solidFill>
                <a:srgbClr val="0070C0"/>
              </a:solidFill>
              <a:latin typeface="書法中楷（注音一）" pitchFamily="49" charset="-120"/>
              <a:ea typeface="書法中楷（注音一）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816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04454\Desktop\★108行銷-國小說明會PPT母片PNG\108行銷-國小說明會PPT母片-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2" y="-27384"/>
            <a:ext cx="9180000" cy="6885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grpSp>
        <p:nvGrpSpPr>
          <p:cNvPr id="19" name="PA_组合 131"/>
          <p:cNvGrpSpPr/>
          <p:nvPr>
            <p:custDataLst>
              <p:tags r:id="rId1"/>
            </p:custDataLst>
          </p:nvPr>
        </p:nvGrpSpPr>
        <p:grpSpPr>
          <a:xfrm rot="11634288" flipV="1">
            <a:off x="4298838" y="3288976"/>
            <a:ext cx="1853202" cy="1592622"/>
            <a:chOff x="0" y="0"/>
            <a:chExt cx="1270000" cy="1091425"/>
          </a:xfrm>
          <a:solidFill>
            <a:srgbClr val="F8F2A2"/>
          </a:solidFill>
        </p:grpSpPr>
        <p:sp>
          <p:nvSpPr>
            <p:cNvPr id="20" name="chenying0907 125"/>
            <p:cNvSpPr/>
            <p:nvPr/>
          </p:nvSpPr>
          <p:spPr>
            <a:xfrm>
              <a:off x="355600" y="266700"/>
              <a:ext cx="648718" cy="808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71" y="15519"/>
                  </a:moveTo>
                  <a:cubicBezTo>
                    <a:pt x="18543" y="17158"/>
                    <a:pt x="18935" y="19724"/>
                    <a:pt x="19275" y="21600"/>
                  </a:cubicBezTo>
                  <a:cubicBezTo>
                    <a:pt x="19609" y="18899"/>
                    <a:pt x="20824" y="15817"/>
                    <a:pt x="21600" y="13143"/>
                  </a:cubicBezTo>
                  <a:lnTo>
                    <a:pt x="0" y="0"/>
                  </a:lnTo>
                  <a:cubicBezTo>
                    <a:pt x="0" y="0"/>
                    <a:pt x="17371" y="15519"/>
                    <a:pt x="17371" y="15519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21" name="Group 130"/>
            <p:cNvGrpSpPr/>
            <p:nvPr/>
          </p:nvGrpSpPr>
          <p:grpSpPr>
            <a:xfrm>
              <a:off x="0" y="0"/>
              <a:ext cx="1270000" cy="1091426"/>
              <a:chOff x="0" y="0"/>
              <a:chExt cx="1270000" cy="1091425"/>
            </a:xfrm>
            <a:grpFill/>
          </p:grpSpPr>
          <p:sp>
            <p:nvSpPr>
              <p:cNvPr id="22" name="chenying0907 126"/>
              <p:cNvSpPr/>
              <p:nvPr/>
            </p:nvSpPr>
            <p:spPr>
              <a:xfrm>
                <a:off x="0" y="0"/>
                <a:ext cx="888592" cy="1091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8516" y="5552"/>
                      <a:pt x="15211" y="10785"/>
                      <a:pt x="21600" y="16688"/>
                    </a:cubicBezTo>
                    <a:cubicBezTo>
                      <a:pt x="18956" y="18979"/>
                      <a:pt x="14998" y="19147"/>
                      <a:pt x="12325" y="21600"/>
                    </a:cubicBezTo>
                    <a:cubicBezTo>
                      <a:pt x="8974" y="17526"/>
                      <a:pt x="8870" y="15376"/>
                      <a:pt x="6637" y="10800"/>
                    </a:cubicBezTo>
                    <a:cubicBezTo>
                      <a:pt x="5366" y="8193"/>
                      <a:pt x="2056" y="2254"/>
                      <a:pt x="0" y="0"/>
                    </a:cubicBezTo>
                    <a:close/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3" name="chenying0907 127"/>
              <p:cNvSpPr/>
              <p:nvPr/>
            </p:nvSpPr>
            <p:spPr>
              <a:xfrm>
                <a:off x="0" y="0"/>
                <a:ext cx="1270000" cy="755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80" y="12054"/>
                    </a:moveTo>
                    <a:cubicBezTo>
                      <a:pt x="11598" y="15147"/>
                      <a:pt x="14200" y="19689"/>
                      <a:pt x="16833" y="21600"/>
                    </a:cubicBezTo>
                    <a:cubicBezTo>
                      <a:pt x="18014" y="19571"/>
                      <a:pt x="20025" y="17911"/>
                      <a:pt x="21600" y="16704"/>
                    </a:cubicBezTo>
                    <a:cubicBezTo>
                      <a:pt x="14953" y="11525"/>
                      <a:pt x="7053" y="3483"/>
                      <a:pt x="0" y="0"/>
                    </a:cubicBezTo>
                    <a:cubicBezTo>
                      <a:pt x="0" y="0"/>
                      <a:pt x="6515" y="8057"/>
                      <a:pt x="9380" y="12054"/>
                    </a:cubicBezTo>
                    <a:close/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4" name="chenying0907 128"/>
              <p:cNvSpPr/>
              <p:nvPr/>
            </p:nvSpPr>
            <p:spPr>
              <a:xfrm>
                <a:off x="876300" y="762000"/>
                <a:ext cx="127000" cy="316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68"/>
                    </a:moveTo>
                    <a:cubicBezTo>
                      <a:pt x="5986" y="10255"/>
                      <a:pt x="7989" y="16810"/>
                      <a:pt x="9724" y="21600"/>
                    </a:cubicBezTo>
                    <a:cubicBezTo>
                      <a:pt x="11432" y="14701"/>
                      <a:pt x="17634" y="6830"/>
                      <a:pt x="21600" y="0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5" name="chenying0907 129"/>
              <p:cNvSpPr/>
              <p:nvPr/>
            </p:nvSpPr>
            <p:spPr>
              <a:xfrm>
                <a:off x="749300" y="952500"/>
                <a:ext cx="177800" cy="114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5994" y="9254"/>
                      <a:pt x="14545" y="14595"/>
                      <a:pt x="21600" y="21600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6" name="PA_组合 2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1234529">
            <a:off x="642938" y="3825875"/>
            <a:ext cx="2146300" cy="979488"/>
            <a:chOff x="0" y="-1"/>
            <a:chExt cx="1887191" cy="861891"/>
          </a:xfrm>
        </p:grpSpPr>
        <p:sp>
          <p:nvSpPr>
            <p:cNvPr id="27" name="chenying0907 20"/>
            <p:cNvSpPr/>
            <p:nvPr/>
          </p:nvSpPr>
          <p:spPr>
            <a:xfrm>
              <a:off x="278156" y="405855"/>
              <a:ext cx="1606624" cy="455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451" extrusionOk="0">
                  <a:moveTo>
                    <a:pt x="0" y="19208"/>
                  </a:moveTo>
                  <a:cubicBezTo>
                    <a:pt x="4851" y="18183"/>
                    <a:pt x="8348" y="15830"/>
                    <a:pt x="11759" y="14762"/>
                  </a:cubicBezTo>
                  <a:cubicBezTo>
                    <a:pt x="14906" y="13777"/>
                    <a:pt x="17829" y="8081"/>
                    <a:pt x="19986" y="0"/>
                  </a:cubicBezTo>
                  <a:cubicBezTo>
                    <a:pt x="21056" y="3168"/>
                    <a:pt x="21600" y="19813"/>
                    <a:pt x="21573" y="19813"/>
                  </a:cubicBezTo>
                  <a:cubicBezTo>
                    <a:pt x="17828" y="19813"/>
                    <a:pt x="14082" y="19819"/>
                    <a:pt x="10337" y="19818"/>
                  </a:cubicBezTo>
                  <a:cubicBezTo>
                    <a:pt x="8484" y="19817"/>
                    <a:pt x="6631" y="19817"/>
                    <a:pt x="4779" y="19809"/>
                  </a:cubicBezTo>
                  <a:cubicBezTo>
                    <a:pt x="3446" y="19802"/>
                    <a:pt x="1189" y="21600"/>
                    <a:pt x="0" y="1920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8" name="chenying0907 21"/>
            <p:cNvSpPr/>
            <p:nvPr/>
          </p:nvSpPr>
          <p:spPr>
            <a:xfrm>
              <a:off x="-901" y="-91"/>
              <a:ext cx="1887191" cy="849318"/>
            </a:xfrm>
            <a:custGeom>
              <a:avLst/>
              <a:gdLst>
                <a:gd name="connsiteX0" fmla="*/ 7770 w 21600"/>
                <a:gd name="connsiteY0" fmla="*/ 21519 h 23557"/>
                <a:gd name="connsiteX1" fmla="*/ 0 w 21600"/>
                <a:gd name="connsiteY1" fmla="*/ 21519 h 23557"/>
                <a:gd name="connsiteX2" fmla="*/ 745 w 21600"/>
                <a:gd name="connsiteY2" fmla="*/ 12132 h 23557"/>
                <a:gd name="connsiteX3" fmla="*/ 4557 w 21600"/>
                <a:gd name="connsiteY3" fmla="*/ 10885 h 23557"/>
                <a:gd name="connsiteX4" fmla="*/ 8782 w 21600"/>
                <a:gd name="connsiteY4" fmla="*/ 1 h 23557"/>
                <a:gd name="connsiteX5" fmla="*/ 13726 w 21600"/>
                <a:gd name="connsiteY5" fmla="*/ 11178 h 23557"/>
                <a:gd name="connsiteX6" fmla="*/ 19043 w 21600"/>
                <a:gd name="connsiteY6" fmla="*/ 7147 h 23557"/>
                <a:gd name="connsiteX7" fmla="*/ 21600 w 21600"/>
                <a:gd name="connsiteY7" fmla="*/ 21519 h 23557"/>
                <a:gd name="connsiteX8" fmla="*/ 8690 w 21600"/>
                <a:gd name="connsiteY8" fmla="*/ 23557 h 23557"/>
                <a:gd name="connsiteX0" fmla="*/ 7770 w 21600"/>
                <a:gd name="connsiteY0" fmla="*/ 21519 h 21519"/>
                <a:gd name="connsiteX1" fmla="*/ 0 w 21600"/>
                <a:gd name="connsiteY1" fmla="*/ 21519 h 21519"/>
                <a:gd name="connsiteX2" fmla="*/ 745 w 21600"/>
                <a:gd name="connsiteY2" fmla="*/ 12132 h 21519"/>
                <a:gd name="connsiteX3" fmla="*/ 4557 w 21600"/>
                <a:gd name="connsiteY3" fmla="*/ 10885 h 21519"/>
                <a:gd name="connsiteX4" fmla="*/ 8782 w 21600"/>
                <a:gd name="connsiteY4" fmla="*/ 1 h 21519"/>
                <a:gd name="connsiteX5" fmla="*/ 13726 w 21600"/>
                <a:gd name="connsiteY5" fmla="*/ 11178 h 21519"/>
                <a:gd name="connsiteX6" fmla="*/ 19043 w 21600"/>
                <a:gd name="connsiteY6" fmla="*/ 7147 h 21519"/>
                <a:gd name="connsiteX7" fmla="*/ 21600 w 21600"/>
                <a:gd name="connsiteY7" fmla="*/ 21519 h 21519"/>
                <a:gd name="connsiteX0" fmla="*/ 0 w 21600"/>
                <a:gd name="connsiteY0" fmla="*/ 21519 h 21519"/>
                <a:gd name="connsiteX1" fmla="*/ 745 w 21600"/>
                <a:gd name="connsiteY1" fmla="*/ 12132 h 21519"/>
                <a:gd name="connsiteX2" fmla="*/ 4557 w 21600"/>
                <a:gd name="connsiteY2" fmla="*/ 10885 h 21519"/>
                <a:gd name="connsiteX3" fmla="*/ 8782 w 21600"/>
                <a:gd name="connsiteY3" fmla="*/ 1 h 21519"/>
                <a:gd name="connsiteX4" fmla="*/ 13726 w 21600"/>
                <a:gd name="connsiteY4" fmla="*/ 11178 h 21519"/>
                <a:gd name="connsiteX5" fmla="*/ 19043 w 21600"/>
                <a:gd name="connsiteY5" fmla="*/ 7147 h 21519"/>
                <a:gd name="connsiteX6" fmla="*/ 21600 w 21600"/>
                <a:gd name="connsiteY6" fmla="*/ 21519 h 2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" h="21519" extrusionOk="0">
                  <a:moveTo>
                    <a:pt x="0" y="21519"/>
                  </a:moveTo>
                  <a:cubicBezTo>
                    <a:pt x="53" y="17915"/>
                    <a:pt x="143" y="14345"/>
                    <a:pt x="745" y="12132"/>
                  </a:cubicBezTo>
                  <a:cubicBezTo>
                    <a:pt x="1347" y="9920"/>
                    <a:pt x="2460" y="9063"/>
                    <a:pt x="4557" y="10885"/>
                  </a:cubicBezTo>
                  <a:cubicBezTo>
                    <a:pt x="4266" y="3514"/>
                    <a:pt x="6464" y="-81"/>
                    <a:pt x="8782" y="1"/>
                  </a:cubicBezTo>
                  <a:cubicBezTo>
                    <a:pt x="11100" y="83"/>
                    <a:pt x="13537" y="3842"/>
                    <a:pt x="13726" y="11178"/>
                  </a:cubicBezTo>
                  <a:cubicBezTo>
                    <a:pt x="14814" y="7849"/>
                    <a:pt x="17234" y="5175"/>
                    <a:pt x="19043" y="7147"/>
                  </a:cubicBezTo>
                  <a:cubicBezTo>
                    <a:pt x="21193" y="9491"/>
                    <a:pt x="21277" y="16976"/>
                    <a:pt x="21600" y="2151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1348184" y="1401135"/>
            <a:ext cx="6680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9600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下課了！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163" y="0"/>
            <a:ext cx="5496837" cy="6858000"/>
          </a:xfrm>
          <a:prstGeom prst="rect">
            <a:avLst/>
          </a:prstGeom>
        </p:spPr>
      </p:pic>
      <p:grpSp>
        <p:nvGrpSpPr>
          <p:cNvPr id="9" name="群組 8"/>
          <p:cNvGrpSpPr/>
          <p:nvPr/>
        </p:nvGrpSpPr>
        <p:grpSpPr>
          <a:xfrm>
            <a:off x="5868144" y="996664"/>
            <a:ext cx="2801560" cy="2550740"/>
            <a:chOff x="5868144" y="996664"/>
            <a:chExt cx="2801560" cy="2550740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498"/>
            <a:stretch/>
          </p:blipFill>
          <p:spPr>
            <a:xfrm>
              <a:off x="5868144" y="2600908"/>
              <a:ext cx="2801560" cy="946496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4" b="39914"/>
            <a:stretch/>
          </p:blipFill>
          <p:spPr>
            <a:xfrm>
              <a:off x="5868144" y="996664"/>
              <a:ext cx="2801560" cy="1387003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498" b="19786"/>
            <a:stretch/>
          </p:blipFill>
          <p:spPr>
            <a:xfrm>
              <a:off x="5868144" y="2368830"/>
              <a:ext cx="2801560" cy="484106"/>
            </a:xfrm>
            <a:prstGeom prst="rect">
              <a:avLst/>
            </a:prstGeom>
          </p:spPr>
        </p:pic>
      </p:grp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359532" y="1620199"/>
            <a:ext cx="471342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zh-TW" altLang="en-US" sz="3600" u="sng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皮皮</a:t>
            </a:r>
            <a:r>
              <a:rPr lang="zh-TW" altLang="en-US" sz="3600" dirty="0">
                <a:solidFill>
                  <a:srgbClr val="000000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  <a:cs typeface="Times New Roman" panose="02020603050405020304" pitchFamily="18" charset="0"/>
              </a:rPr>
              <a:t>和</a:t>
            </a:r>
            <a:r>
              <a:rPr lang="zh-TW" altLang="en-US" sz="3600" u="sng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美</a:t>
            </a:r>
            <a:endParaRPr lang="en-US" altLang="zh-TW" sz="3600" u="sng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u="sng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美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在吃奶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油甜餅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600" u="sng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皮皮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說的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對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嗎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7" y="171420"/>
            <a:ext cx="5634269" cy="127735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82227"/>
            <a:ext cx="1421131" cy="215374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606274" y="2348880"/>
            <a:ext cx="26732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我吃了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半個餅</a:t>
            </a:r>
            <a:endParaRPr lang="en-US" altLang="zh-TW" sz="20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29695" y="2261398"/>
            <a:ext cx="27306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我也吃了半個</a:t>
            </a:r>
            <a:endParaRPr lang="en-US" altLang="zh-TW" sz="20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餅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我們兩個</a:t>
            </a:r>
            <a:endParaRPr lang="en-US" altLang="zh-TW" sz="20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吃的</a:t>
            </a:r>
            <a:r>
              <a:rPr lang="zh-TW" altLang="en-US" sz="20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樣多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046565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C7709B-29FF-46F8-8267-63A389B80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/>
          <a:lstStyle/>
          <a:p>
            <a:pPr algn="l">
              <a:lnSpc>
                <a:spcPts val="7800"/>
              </a:lnSpc>
            </a:pPr>
            <a:r>
              <a:rPr lang="zh-TW" altLang="en-US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課本</a:t>
            </a:r>
            <a:r>
              <a:rPr lang="en-US" altLang="zh-TW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129</a:t>
            </a:r>
            <a:r>
              <a:rPr lang="zh-TW" altLang="zh-TW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頁，</a:t>
            </a:r>
            <a:br>
              <a:rPr lang="en-US" altLang="zh-TW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en-US" altLang="zh-TW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</a:t>
            </a:r>
            <a:r>
              <a:rPr lang="zh-TW" altLang="en-US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二</a:t>
            </a:r>
            <a:r>
              <a:rPr lang="en-US" altLang="zh-TW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)</a:t>
            </a:r>
            <a:r>
              <a:rPr lang="zh-TW" altLang="en-US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</a:t>
            </a:r>
            <a:r>
              <a:rPr lang="zh-TW" altLang="zh-TW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觀看影片</a:t>
            </a:r>
            <a:r>
              <a:rPr lang="en-US" altLang="zh-TW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  <a:br>
              <a:rPr lang="zh-TW" altLang="zh-TW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en-US" altLang="zh-TW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</a:t>
            </a:r>
            <a:r>
              <a:rPr lang="zh-TW" altLang="zh-TW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</a:t>
            </a:r>
            <a:r>
              <a:rPr lang="en-US" altLang="zh-TW" sz="5400" u="sng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hlinkClick r:id="rId2"/>
              </a:rPr>
              <a:t>認識分數https://www.youtube.com/watch?v=SzAXvF_tMa0</a:t>
            </a:r>
            <a:br>
              <a:rPr lang="zh-TW" altLang="zh-TW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endParaRPr lang="zh-TW" altLang="en-US" sz="54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5564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C7709B-29FF-46F8-8267-63A389B80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524" y="3440719"/>
            <a:ext cx="8568952" cy="1143000"/>
          </a:xfrm>
        </p:spPr>
        <p:txBody>
          <a:bodyPr/>
          <a:lstStyle/>
          <a:p>
            <a:pPr algn="l">
              <a:lnSpc>
                <a:spcPts val="7800"/>
              </a:lnSpc>
            </a:pPr>
            <a:r>
              <a:rPr lang="en-US" altLang="zh-TW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2</a:t>
            </a:r>
            <a:r>
              <a:rPr lang="zh-TW" altLang="en-US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、說說看</a:t>
            </a:r>
            <a:r>
              <a:rPr lang="en-US" altLang="zh-TW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  <a:br>
              <a:rPr lang="en-US" altLang="zh-TW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en-US" altLang="zh-TW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(1)</a:t>
            </a:r>
            <a:r>
              <a:rPr lang="zh-TW" altLang="en-US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</a:t>
            </a:r>
            <a:r>
              <a:rPr lang="zh-TW" altLang="en-US" sz="5400" u="sng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皮皮</a:t>
            </a:r>
            <a:r>
              <a:rPr lang="zh-TW" altLang="en-US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吃了半個奶油甜餅，「半個」是多少</a:t>
            </a:r>
            <a:r>
              <a:rPr lang="en-US" altLang="zh-TW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 </a:t>
            </a:r>
            <a:r>
              <a:rPr lang="zh-TW" altLang="en-US" sz="5400" u="sng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美美</a:t>
            </a:r>
            <a:r>
              <a:rPr lang="zh-TW" altLang="en-US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也吃了半個奶油甜餅，「半個」是多少</a:t>
            </a:r>
            <a:r>
              <a:rPr lang="en-US" altLang="zh-TW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br>
              <a:rPr lang="en-US" altLang="zh-TW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br>
              <a:rPr lang="zh-TW" altLang="zh-TW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endParaRPr lang="zh-TW" altLang="en-US" sz="54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4870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C7709B-29FF-46F8-8267-63A389B80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/>
          <a:lstStyle/>
          <a:p>
            <a:pPr algn="l">
              <a:lnSpc>
                <a:spcPts val="7800"/>
              </a:lnSpc>
            </a:pPr>
            <a:r>
              <a:rPr lang="zh-TW" altLang="en-US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</a:t>
            </a:r>
            <a:br>
              <a:rPr lang="en-US" altLang="zh-TW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en-US" altLang="zh-TW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2</a:t>
            </a:r>
            <a:r>
              <a:rPr lang="zh-TW" altLang="en-US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、說說看</a:t>
            </a:r>
            <a:r>
              <a:rPr lang="en-US" altLang="zh-TW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  <a:br>
              <a:rPr lang="en-US" altLang="zh-TW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en-US" altLang="zh-TW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(2)</a:t>
            </a:r>
            <a:r>
              <a:rPr lang="zh-TW" altLang="en-US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、皮皮說他們吃的奶油甜餅一樣多，他說對了嗎</a:t>
            </a:r>
            <a:r>
              <a:rPr lang="en-US" altLang="zh-TW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br>
              <a:rPr lang="en-US" altLang="zh-TW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br>
              <a:rPr lang="zh-TW" altLang="zh-TW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endParaRPr lang="zh-TW" altLang="en-US" sz="54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6547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CBA3B0-970E-46CA-8102-FF2642187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996952"/>
            <a:ext cx="8697652" cy="1143000"/>
          </a:xfrm>
        </p:spPr>
        <p:txBody>
          <a:bodyPr/>
          <a:lstStyle/>
          <a:p>
            <a:pPr algn="l"/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</a:t>
            </a:r>
            <a:r>
              <a:rPr lang="zh-TW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三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)</a:t>
            </a:r>
            <a:r>
              <a:rPr lang="zh-TW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130</a:t>
            </a:r>
            <a:r>
              <a:rPr lang="zh-TW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頁，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先</a:t>
            </a:r>
            <a:r>
              <a:rPr lang="zh-TW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觀看影片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  <a:br>
              <a:rPr lang="zh-TW" altLang="zh-TW" dirty="0"/>
            </a:b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</a:t>
            </a:r>
            <a:r>
              <a:rPr lang="zh-TW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</a:t>
            </a:r>
            <a:r>
              <a:rPr lang="en-US" altLang="zh-TW" u="sng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hlinkClick r:id="rId2"/>
              </a:rPr>
              <a:t>認識等分https://www.youtube.com/watch?v=Fv-fnn952lA&amp;t=7s</a:t>
            </a:r>
            <a:br>
              <a:rPr lang="zh-TW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67100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CBA3B0-970E-46CA-8102-FF2642187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996952"/>
            <a:ext cx="8697652" cy="1143000"/>
          </a:xfrm>
        </p:spPr>
        <p:txBody>
          <a:bodyPr/>
          <a:lstStyle/>
          <a:p>
            <a:pPr algn="l"/>
            <a:r>
              <a:rPr lang="zh-TW" altLang="en-US" dirty="0"/>
              <a:t>看完影片後，知道什麼是</a:t>
            </a:r>
            <a:r>
              <a:rPr lang="zh-TW" altLang="zh-TW" dirty="0"/>
              <a:t>『等分』</a:t>
            </a:r>
            <a:r>
              <a:rPr lang="zh-TW" altLang="en-US" dirty="0"/>
              <a:t>了嗎</a:t>
            </a:r>
            <a:r>
              <a:rPr lang="en-US" altLang="zh-TW" dirty="0"/>
              <a:t>?</a:t>
            </a:r>
            <a:br>
              <a:rPr lang="en-US" altLang="zh-TW" dirty="0"/>
            </a:br>
            <a:br>
              <a:rPr lang="en-US" altLang="zh-TW" dirty="0"/>
            </a:br>
            <a:br>
              <a:rPr lang="zh-TW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56648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CBA3B0-970E-46CA-8102-FF2642187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74" y="2420888"/>
            <a:ext cx="8697652" cy="1143000"/>
          </a:xfrm>
        </p:spPr>
        <p:txBody>
          <a:bodyPr/>
          <a:lstStyle/>
          <a:p>
            <a:pPr algn="l"/>
            <a:br>
              <a:rPr lang="en-US" altLang="zh-TW" dirty="0"/>
            </a:br>
            <a:r>
              <a:rPr lang="zh-TW" altLang="zh-TW" dirty="0"/>
              <a:t>『等分』</a:t>
            </a:r>
            <a:r>
              <a:rPr lang="en-US" altLang="zh-TW" dirty="0"/>
              <a:t>:</a:t>
            </a:r>
            <a:br>
              <a:rPr lang="en-US" altLang="zh-TW" dirty="0"/>
            </a:br>
            <a:r>
              <a:rPr lang="zh-TW" altLang="zh-TW" dirty="0"/>
              <a:t>就是要分的公平，疊起來每一份都一樣大，也就是每一份一樣多，這種分法就叫做『等分』。</a:t>
            </a:r>
            <a:br>
              <a:rPr lang="zh-TW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9238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CBA3B0-970E-46CA-8102-FF2642187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74" y="2420888"/>
            <a:ext cx="8697652" cy="1143000"/>
          </a:xfrm>
        </p:spPr>
        <p:txBody>
          <a:bodyPr/>
          <a:lstStyle/>
          <a:p>
            <a:pPr algn="l"/>
            <a:r>
              <a:rPr lang="zh-TW" altLang="zh-TW" dirty="0"/>
              <a:t>閱讀題目後，一題一題作答。</a:t>
            </a:r>
            <a:br>
              <a:rPr lang="zh-TW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275481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佈景主題">
  <a:themeElements>
    <a:clrScheme name="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Office 佈景主題">
  <a:themeElements>
    <a:clrScheme name="5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5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10494</TotalTime>
  <Words>637</Words>
  <Application>Microsoft Office PowerPoint</Application>
  <PresentationFormat>如螢幕大小 (4:3)</PresentationFormat>
  <Paragraphs>59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19</vt:i4>
      </vt:variant>
    </vt:vector>
  </HeadingPairs>
  <TitlesOfParts>
    <vt:vector size="34" baseType="lpstr">
      <vt:lpstr>書法中楷（注音一）</vt:lpstr>
      <vt:lpstr>書法中楷（破音二）</vt:lpstr>
      <vt:lpstr>書法中楷（破音三）</vt:lpstr>
      <vt:lpstr>華康標楷W5注音</vt:lpstr>
      <vt:lpstr>華康標楷W5破音二</vt:lpstr>
      <vt:lpstr>微軟正黑體</vt:lpstr>
      <vt:lpstr>新細明體</vt:lpstr>
      <vt:lpstr>標楷體</vt:lpstr>
      <vt:lpstr>Arial</vt:lpstr>
      <vt:lpstr>Arial Black</vt:lpstr>
      <vt:lpstr>Calibri</vt:lpstr>
      <vt:lpstr>Cambria Math</vt:lpstr>
      <vt:lpstr>Times New Roman</vt:lpstr>
      <vt:lpstr>Office 佈景主題</vt:lpstr>
      <vt:lpstr>5_Office 佈景主題</vt:lpstr>
      <vt:lpstr>PowerPoint 簡報</vt:lpstr>
      <vt:lpstr>PowerPoint 簡報</vt:lpstr>
      <vt:lpstr>        課本129頁， (二)、觀看影片: 1、認識分數https://www.youtube.com/watch?v=SzAXvF_tMa0 </vt:lpstr>
      <vt:lpstr>2、說說看: (1)、皮皮吃了半個奶油甜餅，「半個」是多少? 美美也吃了半個奶油甜餅，「半個」是多少?  </vt:lpstr>
      <vt:lpstr>         2、說說看: (2)、皮皮說他們吃的奶油甜餅一樣多，他說對了嗎?  </vt:lpstr>
      <vt:lpstr>(三)、130頁，先觀看影片: 1、認識等分https://www.youtube.com/watch?v=Fv-fnn952lA&amp;t=7s </vt:lpstr>
      <vt:lpstr>看完影片後，知道什麼是『等分』了嗎?   </vt:lpstr>
      <vt:lpstr> 『等分』: 就是要分的公平，疊起來每一份都一樣大，也就是每一份一樣多，這種分法就叫做『等分』。 </vt:lpstr>
      <vt:lpstr>閱讀題目後，一題一題作答。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HL</dc:creator>
  <cp:lastModifiedBy>ilc</cp:lastModifiedBy>
  <cp:revision>828</cp:revision>
  <dcterms:created xsi:type="dcterms:W3CDTF">2015-11-06T06:16:07Z</dcterms:created>
  <dcterms:modified xsi:type="dcterms:W3CDTF">2021-06-07T14:34:38Z</dcterms:modified>
</cp:coreProperties>
</file>