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730" r:id="rId2"/>
    <p:sldId id="839" r:id="rId3"/>
    <p:sldId id="881" r:id="rId4"/>
    <p:sldId id="901" r:id="rId5"/>
    <p:sldId id="900" r:id="rId6"/>
    <p:sldId id="902" r:id="rId7"/>
    <p:sldId id="903" r:id="rId8"/>
    <p:sldId id="883" r:id="rId9"/>
    <p:sldId id="904" r:id="rId10"/>
    <p:sldId id="659" r:id="rId11"/>
    <p:sldId id="908" r:id="rId12"/>
    <p:sldId id="905" r:id="rId13"/>
    <p:sldId id="906" r:id="rId14"/>
    <p:sldId id="909" r:id="rId15"/>
    <p:sldId id="907" r:id="rId16"/>
    <p:sldId id="910" r:id="rId17"/>
    <p:sldId id="911" r:id="rId18"/>
    <p:sldId id="912" r:id="rId19"/>
    <p:sldId id="915" r:id="rId20"/>
    <p:sldId id="913" r:id="rId21"/>
    <p:sldId id="914" r:id="rId22"/>
    <p:sldId id="916" r:id="rId23"/>
    <p:sldId id="917" r:id="rId24"/>
    <p:sldId id="840" r:id="rId25"/>
    <p:sldId id="918" r:id="rId26"/>
    <p:sldId id="845" r:id="rId27"/>
    <p:sldId id="825" r:id="rId28"/>
    <p:sldId id="919" r:id="rId29"/>
    <p:sldId id="826" r:id="rId30"/>
    <p:sldId id="760" r:id="rId3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E9F3F5"/>
    <a:srgbClr val="E8F4F6"/>
    <a:srgbClr val="E9F4F7"/>
    <a:srgbClr val="FFFFCC"/>
    <a:srgbClr val="FCD9FF"/>
    <a:srgbClr val="C2DBEE"/>
    <a:srgbClr val="D7DF7F"/>
    <a:srgbClr val="D2D985"/>
    <a:srgbClr val="D7E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353" autoAdjust="0"/>
  </p:normalViewPr>
  <p:slideViewPr>
    <p:cSldViewPr>
      <p:cViewPr varScale="1">
        <p:scale>
          <a:sx n="52" d="100"/>
          <a:sy n="52" d="100"/>
        </p:scale>
        <p:origin x="122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FD7F-AA20-417D-88BD-369C1115C71F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224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FD7F-AA20-417D-88BD-369C1115C71F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590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FD7F-AA20-417D-88BD-369C1115C71F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451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FD7F-AA20-417D-88BD-369C1115C71F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074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FD7F-AA20-417D-88BD-369C1115C71F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50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3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42988" y="2205038"/>
            <a:ext cx="712946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80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       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第十一課</a:t>
            </a:r>
            <a:r>
              <a:rPr lang="zh-TW" altLang="en-US" sz="80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</a:t>
            </a:r>
            <a:endParaRPr lang="en-US" altLang="zh-TW" sz="11000" b="1" dirty="0">
              <a:solidFill>
                <a:srgbClr val="C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sz="88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蜘蛛救蛋</a:t>
            </a:r>
          </a:p>
          <a:p>
            <a:pPr algn="ctr" eaLnBrk="1" hangingPunct="1">
              <a:defRPr/>
            </a:pPr>
            <a:r>
              <a:rPr lang="zh-TW" altLang="en-US" sz="96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</a:t>
            </a:r>
            <a:r>
              <a:rPr lang="en-US" altLang="zh-TW" sz="96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99</a:t>
            </a:r>
            <a:r>
              <a:rPr lang="zh-TW" altLang="en-US" sz="96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endParaRPr lang="zh-TW" altLang="en-US" sz="11500" b="1" dirty="0">
              <a:solidFill>
                <a:srgbClr val="C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8183814" y="416001"/>
            <a:ext cx="996152" cy="42210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(</a:t>
            </a:r>
            <a:r>
              <a:rPr lang="zh-TW" altLang="en-US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四</a:t>
            </a:r>
            <a:r>
              <a:rPr lang="en-US" altLang="zh-TW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)</a:t>
            </a:r>
            <a:r>
              <a:rPr lang="zh-TW" altLang="en-US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、閱讀理解</a:t>
            </a:r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3131840" y="3046"/>
            <a:ext cx="2099467" cy="6151015"/>
          </a:xfrm>
          <a:prstGeom prst="rect">
            <a:avLst/>
          </a:prstGeom>
          <a:solidFill>
            <a:srgbClr val="C2DBEE"/>
          </a:solidFill>
          <a:ln>
            <a:noFill/>
          </a:ln>
          <a:extLst/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en-US" altLang="zh-TW" sz="40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1</a:t>
            </a:r>
            <a:r>
              <a:rPr lang="zh-TW" altLang="en-US" sz="40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、觀察課文圖片，說說</a:t>
            </a:r>
            <a:endParaRPr lang="en-US" altLang="zh-TW" sz="40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en-US" altLang="zh-TW" sz="40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         </a:t>
            </a:r>
            <a:r>
              <a:rPr lang="zh-TW" altLang="en-US" sz="40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看，故事的主角有誰？</a:t>
            </a:r>
            <a:endParaRPr lang="en-US" altLang="zh-TW" sz="40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8183814" y="416001"/>
            <a:ext cx="996152" cy="42210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(</a:t>
            </a:r>
            <a:r>
              <a:rPr lang="zh-TW" altLang="en-US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四</a:t>
            </a:r>
            <a:r>
              <a:rPr lang="en-US" altLang="zh-TW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)</a:t>
            </a:r>
            <a:r>
              <a:rPr lang="zh-TW" altLang="en-US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、閱讀理解</a:t>
            </a:r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2981060" y="1844825"/>
            <a:ext cx="2099467" cy="3816424"/>
          </a:xfrm>
          <a:prstGeom prst="rect">
            <a:avLst/>
          </a:prstGeom>
          <a:solidFill>
            <a:srgbClr val="C2DBEE"/>
          </a:solidFill>
          <a:ln>
            <a:noFill/>
          </a:ln>
          <a:extLst/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zh-TW" altLang="en-US" sz="40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你說對了嗎？</a:t>
            </a:r>
            <a:endParaRPr lang="en-US" altLang="zh-TW" sz="40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zh-TW" altLang="en-US" sz="40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我們來看看答案。</a:t>
            </a:r>
            <a:endParaRPr lang="en-US" altLang="zh-TW" sz="40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017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8183814" y="416001"/>
            <a:ext cx="996152" cy="42210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(</a:t>
            </a:r>
            <a:r>
              <a:rPr lang="zh-TW" altLang="en-US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四</a:t>
            </a:r>
            <a:r>
              <a:rPr lang="en-US" altLang="zh-TW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)</a:t>
            </a:r>
            <a:r>
              <a:rPr lang="zh-TW" altLang="en-US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、閱讀理解</a:t>
            </a:r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2530803" y="416001"/>
            <a:ext cx="4288848" cy="6151015"/>
          </a:xfrm>
          <a:prstGeom prst="rect">
            <a:avLst/>
          </a:prstGeom>
          <a:solidFill>
            <a:srgbClr val="C2DBEE"/>
          </a:solidFill>
          <a:ln>
            <a:noFill/>
          </a:ln>
          <a:extLst/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主角是鴿子、鴿子蛋和蜘蛛。</a:t>
            </a:r>
            <a:endParaRPr lang="en-US" altLang="zh-TW" sz="3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因為主角在每一頁插圖中幾乎 </a:t>
            </a:r>
            <a:endParaRPr lang="en-US" altLang="zh-TW" sz="3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都會出現，而且都會在畫面比</a:t>
            </a:r>
            <a:endParaRPr lang="en-US" altLang="zh-TW" sz="3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較明顯的地方出現。</a:t>
            </a:r>
            <a:endParaRPr lang="en-US" altLang="zh-TW" sz="3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6" name="文字方塊 8">
            <a:extLst>
              <a:ext uri="{FF2B5EF4-FFF2-40B4-BE49-F238E27FC236}">
                <a16:creationId xmlns:a16="http://schemas.microsoft.com/office/drawing/2014/main" id="{EA860921-A3AC-4EAA-9313-28650F8F7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4676" y="409464"/>
            <a:ext cx="587056" cy="60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答</a:t>
            </a:r>
          </a:p>
        </p:txBody>
      </p:sp>
    </p:spTree>
    <p:extLst>
      <p:ext uri="{BB962C8B-B14F-4D97-AF65-F5344CB8AC3E}">
        <p14:creationId xmlns:p14="http://schemas.microsoft.com/office/powerpoint/2010/main" val="167085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8183814" y="416001"/>
            <a:ext cx="996152" cy="42210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(</a:t>
            </a:r>
            <a:r>
              <a:rPr lang="zh-TW" altLang="en-US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四</a:t>
            </a:r>
            <a:r>
              <a:rPr lang="en-US" altLang="zh-TW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)</a:t>
            </a:r>
            <a:r>
              <a:rPr lang="zh-TW" altLang="en-US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、閱讀理解</a:t>
            </a:r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1820888" y="188640"/>
            <a:ext cx="4305199" cy="6511055"/>
          </a:xfrm>
          <a:prstGeom prst="rect">
            <a:avLst/>
          </a:prstGeom>
          <a:solidFill>
            <a:srgbClr val="C2DBEE"/>
          </a:solidFill>
          <a:ln>
            <a:noFill/>
          </a:ln>
          <a:extLst/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en-US" altLang="zh-TW" sz="40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2</a:t>
            </a:r>
            <a:r>
              <a:rPr lang="zh-TW" altLang="en-US" sz="40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觀察課文圖片，說說看鴿</a:t>
            </a:r>
            <a:endParaRPr lang="en-US" altLang="zh-TW" sz="40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zh-TW" altLang="en-US" sz="40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      子蛋有裂痕的問題，最後 </a:t>
            </a:r>
            <a:endParaRPr lang="en-US" altLang="zh-TW" sz="40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zh-TW" altLang="en-US" sz="40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      是誰解決的？他運用了什</a:t>
            </a:r>
            <a:endParaRPr lang="en-US" altLang="zh-TW" sz="40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en-US" altLang="zh-TW" sz="40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      </a:t>
            </a:r>
            <a:r>
              <a:rPr lang="zh-TW" altLang="en-US" sz="40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麼方法？</a:t>
            </a:r>
            <a:endParaRPr lang="en-US" altLang="zh-TW" sz="40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640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8183814" y="416001"/>
            <a:ext cx="996152" cy="42210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(</a:t>
            </a:r>
            <a:r>
              <a:rPr lang="zh-TW" altLang="en-US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四</a:t>
            </a:r>
            <a:r>
              <a:rPr lang="en-US" altLang="zh-TW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)</a:t>
            </a:r>
            <a:r>
              <a:rPr lang="zh-TW" altLang="en-US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、閱讀理解</a:t>
            </a:r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2981060" y="1844825"/>
            <a:ext cx="2099467" cy="3816424"/>
          </a:xfrm>
          <a:prstGeom prst="rect">
            <a:avLst/>
          </a:prstGeom>
          <a:solidFill>
            <a:srgbClr val="C2DBEE"/>
          </a:solidFill>
          <a:ln>
            <a:noFill/>
          </a:ln>
          <a:extLst/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zh-TW" altLang="en-US" sz="40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你說對了嗎？</a:t>
            </a:r>
            <a:endParaRPr lang="en-US" altLang="zh-TW" sz="40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zh-TW" altLang="en-US" sz="40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我們來看看答案。</a:t>
            </a:r>
            <a:endParaRPr lang="en-US" altLang="zh-TW" sz="40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258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8183814" y="416001"/>
            <a:ext cx="996152" cy="42210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(</a:t>
            </a:r>
            <a:r>
              <a:rPr lang="zh-TW" altLang="en-US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四</a:t>
            </a:r>
            <a:r>
              <a:rPr lang="en-US" altLang="zh-TW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)</a:t>
            </a:r>
            <a:r>
              <a:rPr lang="zh-TW" altLang="en-US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、閱讀理解</a:t>
            </a:r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3633669" y="416001"/>
            <a:ext cx="3185982" cy="6151015"/>
          </a:xfrm>
          <a:prstGeom prst="rect">
            <a:avLst/>
          </a:prstGeom>
          <a:solidFill>
            <a:srgbClr val="C2DBEE"/>
          </a:solidFill>
          <a:ln>
            <a:noFill/>
          </a:ln>
          <a:extLst/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最後是小蜘蛛吐出絲線，一圈</a:t>
            </a:r>
            <a:endParaRPr lang="en-US" altLang="zh-TW" sz="3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圈纏繞著保護鴿子蛋，解決了</a:t>
            </a:r>
            <a:endParaRPr lang="en-US" altLang="zh-TW" sz="3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問題。</a:t>
            </a:r>
            <a:endParaRPr lang="en-US" altLang="zh-TW" sz="3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6" name="文字方塊 8">
            <a:extLst>
              <a:ext uri="{FF2B5EF4-FFF2-40B4-BE49-F238E27FC236}">
                <a16:creationId xmlns:a16="http://schemas.microsoft.com/office/drawing/2014/main" id="{EA860921-A3AC-4EAA-9313-28650F8F7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4676" y="409464"/>
            <a:ext cx="587056" cy="60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答</a:t>
            </a:r>
          </a:p>
        </p:txBody>
      </p:sp>
    </p:spTree>
    <p:extLst>
      <p:ext uri="{BB962C8B-B14F-4D97-AF65-F5344CB8AC3E}">
        <p14:creationId xmlns:p14="http://schemas.microsoft.com/office/powerpoint/2010/main" val="2563136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8183814" y="416001"/>
            <a:ext cx="996152" cy="42210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(</a:t>
            </a:r>
            <a:r>
              <a:rPr lang="zh-TW" altLang="en-US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四</a:t>
            </a:r>
            <a:r>
              <a:rPr lang="en-US" altLang="zh-TW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)</a:t>
            </a:r>
            <a:r>
              <a:rPr lang="zh-TW" altLang="en-US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、閱讀理解</a:t>
            </a:r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2923754" y="188640"/>
            <a:ext cx="3202333" cy="6511055"/>
          </a:xfrm>
          <a:prstGeom prst="rect">
            <a:avLst/>
          </a:prstGeom>
          <a:solidFill>
            <a:srgbClr val="C2DBEE"/>
          </a:solidFill>
          <a:ln>
            <a:noFill/>
          </a:ln>
          <a:extLst/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en-US" altLang="zh-TW" sz="40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3</a:t>
            </a:r>
            <a:r>
              <a:rPr lang="zh-TW" altLang="en-US" sz="40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你覺得小蜘蛛是一個怎麼 </a:t>
            </a:r>
            <a:endParaRPr lang="en-US" altLang="zh-TW" sz="40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en-US" altLang="zh-TW" sz="40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      </a:t>
            </a:r>
            <a:r>
              <a:rPr lang="zh-TW" altLang="en-US" sz="40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樣的人？請從課文中找出</a:t>
            </a:r>
            <a:endParaRPr lang="en-US" altLang="zh-TW" sz="40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en-US" altLang="zh-TW" sz="40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      </a:t>
            </a:r>
            <a:r>
              <a:rPr lang="zh-TW" altLang="en-US" sz="40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證據。</a:t>
            </a:r>
          </a:p>
        </p:txBody>
      </p:sp>
    </p:spTree>
    <p:extLst>
      <p:ext uri="{BB962C8B-B14F-4D97-AF65-F5344CB8AC3E}">
        <p14:creationId xmlns:p14="http://schemas.microsoft.com/office/powerpoint/2010/main" val="1708949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8183814" y="416001"/>
            <a:ext cx="996152" cy="42210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(</a:t>
            </a:r>
            <a:r>
              <a:rPr lang="zh-TW" altLang="en-US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四</a:t>
            </a:r>
            <a:r>
              <a:rPr lang="en-US" altLang="zh-TW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)</a:t>
            </a:r>
            <a:r>
              <a:rPr lang="zh-TW" altLang="en-US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、閱讀理解</a:t>
            </a:r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2981060" y="1844825"/>
            <a:ext cx="2099467" cy="3816424"/>
          </a:xfrm>
          <a:prstGeom prst="rect">
            <a:avLst/>
          </a:prstGeom>
          <a:solidFill>
            <a:srgbClr val="C2DBEE"/>
          </a:solidFill>
          <a:ln>
            <a:noFill/>
          </a:ln>
          <a:extLst/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zh-TW" altLang="en-US" sz="40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你找到了嗎？</a:t>
            </a:r>
            <a:endParaRPr lang="en-US" altLang="zh-TW" sz="40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zh-TW" altLang="en-US" sz="40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我們來看看答案。</a:t>
            </a:r>
            <a:endParaRPr lang="en-US" altLang="zh-TW" sz="40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082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8183814" y="416001"/>
            <a:ext cx="996152" cy="42210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(</a:t>
            </a:r>
            <a:r>
              <a:rPr lang="zh-TW" altLang="en-US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四</a:t>
            </a:r>
            <a:r>
              <a:rPr lang="en-US" altLang="zh-TW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)</a:t>
            </a:r>
            <a:r>
              <a:rPr lang="zh-TW" altLang="en-US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、閱讀理解</a:t>
            </a:r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325071" y="416001"/>
            <a:ext cx="6494580" cy="6151015"/>
          </a:xfrm>
          <a:prstGeom prst="rect">
            <a:avLst/>
          </a:prstGeom>
          <a:solidFill>
            <a:srgbClr val="C2DBEE"/>
          </a:solidFill>
          <a:ln>
            <a:noFill/>
          </a:ln>
          <a:extLst/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我覺得小蜘蛛是一個聰明又</a:t>
            </a:r>
          </a:p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熱心的人，因為他能從自己</a:t>
            </a:r>
          </a:p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聽過的「女媧補天」的故事，</a:t>
            </a:r>
          </a:p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聯想到用蜘蛛絲來修補蛋痕，</a:t>
            </a:r>
          </a:p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並且主動幫忙，所以是個聰</a:t>
            </a:r>
          </a:p>
          <a:p>
            <a:pPr eaLnBrk="1" hangingPunct="1">
              <a:lnSpc>
                <a:spcPts val="8000"/>
              </a:lnSpc>
              <a:spcBef>
                <a:spcPts val="600"/>
              </a:spcBef>
            </a:pP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明又熱心的人。</a:t>
            </a:r>
          </a:p>
        </p:txBody>
      </p:sp>
      <p:sp>
        <p:nvSpPr>
          <p:cNvPr id="6" name="文字方塊 8">
            <a:extLst>
              <a:ext uri="{FF2B5EF4-FFF2-40B4-BE49-F238E27FC236}">
                <a16:creationId xmlns:a16="http://schemas.microsoft.com/office/drawing/2014/main" id="{EA860921-A3AC-4EAA-9313-28650F8F7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4676" y="409464"/>
            <a:ext cx="58705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參考答案</a:t>
            </a:r>
          </a:p>
        </p:txBody>
      </p:sp>
    </p:spTree>
    <p:extLst>
      <p:ext uri="{BB962C8B-B14F-4D97-AF65-F5344CB8AC3E}">
        <p14:creationId xmlns:p14="http://schemas.microsoft.com/office/powerpoint/2010/main" val="1411693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81A022C-A091-4398-9BC3-80A098DD3C4A}"/>
              </a:ext>
            </a:extLst>
          </p:cNvPr>
          <p:cNvSpPr txBox="1"/>
          <p:nvPr/>
        </p:nvSpPr>
        <p:spPr>
          <a:xfrm>
            <a:off x="611560" y="2420888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閱讀大意與課文結構</a:t>
            </a:r>
          </a:p>
        </p:txBody>
      </p:sp>
    </p:spTree>
    <p:extLst>
      <p:ext uri="{BB962C8B-B14F-4D97-AF65-F5344CB8AC3E}">
        <p14:creationId xmlns:p14="http://schemas.microsoft.com/office/powerpoint/2010/main" val="357398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96" y="173126"/>
            <a:ext cx="7523999" cy="35200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04" y="3520283"/>
            <a:ext cx="7451991" cy="3164591"/>
          </a:xfrm>
          <a:prstGeom prst="rect">
            <a:avLst/>
          </a:prstGeom>
        </p:spPr>
      </p:pic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8604512" y="1588"/>
            <a:ext cx="576000" cy="6858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latin typeface="文鼎標準楷體" pitchFamily="49" charset="-120"/>
                <a:ea typeface="文鼎標準楷體" pitchFamily="49" charset="-120"/>
              </a:rPr>
              <a:t>三、認讀生字：</a:t>
            </a: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字形字音字義</a:t>
            </a:r>
          </a:p>
        </p:txBody>
      </p:sp>
    </p:spTree>
    <p:extLst>
      <p:ext uri="{BB962C8B-B14F-4D97-AF65-F5344CB8AC3E}">
        <p14:creationId xmlns:p14="http://schemas.microsoft.com/office/powerpoint/2010/main" val="3852732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001" cy="6876000"/>
          </a:xfrm>
          <a:prstGeom prst="rect">
            <a:avLst/>
          </a:prstGeom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027988" y="549275"/>
            <a:ext cx="936625" cy="28702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>
            <a:solidFill>
              <a:srgbClr val="800000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ts val="8000"/>
              </a:lnSpc>
            </a:pPr>
            <a:r>
              <a:rPr lang="zh-TW" altLang="en-US" sz="4400" b="1">
                <a:solidFill>
                  <a:srgbClr val="9900CC"/>
                </a:solidFill>
                <a:latin typeface="書法中楷（注音一）" pitchFamily="49" charset="-120"/>
                <a:ea typeface="書法中楷（注音一）" pitchFamily="49" charset="-120"/>
              </a:rPr>
              <a:t>課文大意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259632" y="332656"/>
            <a:ext cx="6001643" cy="536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3600" dirty="0">
                <a:solidFill>
                  <a:srgbClr val="6600CC"/>
                </a:solidFill>
                <a:latin typeface="書法中楷（注音一）" pitchFamily="49" charset="-120"/>
                <a:ea typeface="書法中楷（注音一）" pitchFamily="49" charset="-120"/>
              </a:rPr>
              <a:t>       鴿子媽</a:t>
            </a:r>
            <a:r>
              <a:rPr lang="zh-TW" altLang="en-US" sz="3600" dirty="0">
                <a:solidFill>
                  <a:srgbClr val="6600CC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媽</a:t>
            </a:r>
            <a:r>
              <a:rPr lang="zh-TW" altLang="en-US" sz="3600" dirty="0">
                <a:solidFill>
                  <a:srgbClr val="6600CC"/>
                </a:solidFill>
                <a:latin typeface="書法中楷（注音一）" pitchFamily="49" charset="-120"/>
                <a:ea typeface="書法中楷（注音一）" pitchFamily="49" charset="-120"/>
              </a:rPr>
              <a:t>的蛋有</a:t>
            </a:r>
            <a:r>
              <a:rPr lang="zh-TW" altLang="en-US" sz="3600" dirty="0">
                <a:solidFill>
                  <a:srgbClr val="6600CC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一</a:t>
            </a:r>
            <a:r>
              <a:rPr lang="zh-TW" altLang="en-US" sz="3600" dirty="0">
                <a:solidFill>
                  <a:srgbClr val="6600CC"/>
                </a:solidFill>
                <a:latin typeface="書法中楷（注音一）" pitchFamily="49" charset="-120"/>
                <a:ea typeface="書法中楷（注音一）" pitchFamily="49" charset="-120"/>
              </a:rPr>
              <a:t>道細</a:t>
            </a:r>
            <a:r>
              <a:rPr lang="zh-TW" altLang="en-US" sz="3600" dirty="0">
                <a:solidFill>
                  <a:srgbClr val="6600CC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長</a:t>
            </a:r>
            <a:r>
              <a:rPr lang="zh-TW" altLang="en-US" sz="3600" dirty="0">
                <a:solidFill>
                  <a:srgbClr val="6600CC"/>
                </a:solidFill>
                <a:latin typeface="書法中楷（注音一）" pitchFamily="49" charset="-120"/>
                <a:ea typeface="書法中楷（注音一）" pitchFamily="49" charset="-120"/>
              </a:rPr>
              <a:t>的裂痕，她拜託大家幫忙。小蜘蛛知道了，學</a:t>
            </a:r>
            <a:r>
              <a:rPr lang="zh-TW" altLang="en-US" sz="3600" u="sng" dirty="0">
                <a:solidFill>
                  <a:srgbClr val="6600CC"/>
                </a:solidFill>
                <a:latin typeface="書法中楷（注音一）" pitchFamily="49" charset="-120"/>
                <a:ea typeface="書法中楷（注音一）" pitchFamily="49" charset="-120"/>
              </a:rPr>
              <a:t>女媧</a:t>
            </a:r>
            <a:r>
              <a:rPr lang="zh-TW" altLang="en-US" sz="3600" dirty="0">
                <a:solidFill>
                  <a:srgbClr val="6600CC"/>
                </a:solidFill>
                <a:latin typeface="書法中楷（注音一）" pitchFamily="49" charset="-120"/>
                <a:ea typeface="書法中楷（注音一）" pitchFamily="49" charset="-120"/>
              </a:rPr>
              <a:t>補天的方式，用吐出來的絲把蛋補好。之後在鴿子媽</a:t>
            </a:r>
            <a:r>
              <a:rPr lang="zh-TW" altLang="en-US" sz="3600" dirty="0">
                <a:solidFill>
                  <a:srgbClr val="6600CC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媽</a:t>
            </a:r>
            <a:r>
              <a:rPr lang="zh-TW" altLang="en-US" sz="3600" dirty="0">
                <a:solidFill>
                  <a:srgbClr val="6600CC"/>
                </a:solidFill>
                <a:latin typeface="書法中楷（注音一）" pitchFamily="49" charset="-120"/>
                <a:ea typeface="書法中楷（注音一）" pitchFamily="49" charset="-120"/>
              </a:rPr>
              <a:t>的細心照顧下，小鴿子平安的出生了。</a:t>
            </a:r>
          </a:p>
        </p:txBody>
      </p:sp>
    </p:spTree>
    <p:extLst>
      <p:ext uri="{BB962C8B-B14F-4D97-AF65-F5344CB8AC3E}">
        <p14:creationId xmlns:p14="http://schemas.microsoft.com/office/powerpoint/2010/main" val="2439805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" y="0"/>
            <a:ext cx="9252520" cy="6885000"/>
          </a:xfrm>
          <a:prstGeom prst="rect">
            <a:avLst/>
          </a:prstGeom>
        </p:spPr>
      </p:pic>
      <p:sp>
        <p:nvSpPr>
          <p:cNvPr id="476162" name="AutoShape 2"/>
          <p:cNvSpPr>
            <a:spLocks noChangeArrowheads="1"/>
          </p:cNvSpPr>
          <p:nvPr/>
        </p:nvSpPr>
        <p:spPr bwMode="auto">
          <a:xfrm>
            <a:off x="1691680" y="144741"/>
            <a:ext cx="4392488" cy="7270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4400" b="1" dirty="0">
                <a:solidFill>
                  <a:srgbClr val="990000"/>
                </a:solidFill>
                <a:latin typeface="書法中楷（注音一）" pitchFamily="49" charset="-120"/>
                <a:ea typeface="書法中楷（注音一）" pitchFamily="49" charset="-120"/>
              </a:rPr>
              <a:t>蜘蛛救蛋</a:t>
            </a: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5724103" y="893213"/>
            <a:ext cx="936000" cy="1179538"/>
            <a:chOff x="3598" y="1234"/>
            <a:chExt cx="1337" cy="257"/>
          </a:xfrm>
        </p:grpSpPr>
        <p:sp>
          <p:nvSpPr>
            <p:cNvPr id="26641" name="AutoShape 19"/>
            <p:cNvSpPr>
              <a:spLocks noChangeArrowheads="1"/>
            </p:cNvSpPr>
            <p:nvPr/>
          </p:nvSpPr>
          <p:spPr bwMode="auto">
            <a:xfrm>
              <a:off x="3598" y="1268"/>
              <a:ext cx="1337" cy="223"/>
            </a:xfrm>
            <a:prstGeom prst="roundRect">
              <a:avLst>
                <a:gd name="adj" fmla="val 16667"/>
              </a:avLst>
            </a:prstGeom>
            <a:solidFill>
              <a:srgbClr val="E1FFE1"/>
            </a:solidFill>
            <a:ln w="38100" algn="ctr">
              <a:solidFill>
                <a:srgbClr val="8000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ts val="6000"/>
                </a:lnSpc>
              </a:pPr>
              <a:r>
                <a:rPr lang="zh-TW" altLang="en-US" sz="3800" b="1" dirty="0">
                  <a:solidFill>
                    <a:srgbClr val="FF00FF"/>
                  </a:solidFill>
                  <a:latin typeface="書法中楷（注音一）" pitchFamily="49" charset="-120"/>
                  <a:ea typeface="書法中楷（注音一）" pitchFamily="49" charset="-120"/>
                </a:rPr>
                <a:t>起因</a:t>
              </a:r>
              <a:endParaRPr lang="en-US" altLang="zh-TW" sz="3800" b="1" dirty="0">
                <a:solidFill>
                  <a:srgbClr val="FF00FF"/>
                </a:solidFill>
                <a:latin typeface="書法中楷（注音一）" pitchFamily="49" charset="-120"/>
                <a:ea typeface="書法中楷（注音一）" pitchFamily="49" charset="-120"/>
              </a:endParaRPr>
            </a:p>
          </p:txBody>
        </p:sp>
        <p:cxnSp>
          <p:nvCxnSpPr>
            <p:cNvPr id="26642" name="AutoShape 20"/>
            <p:cNvCxnSpPr>
              <a:cxnSpLocks noChangeShapeType="1"/>
            </p:cNvCxnSpPr>
            <p:nvPr/>
          </p:nvCxnSpPr>
          <p:spPr bwMode="auto">
            <a:xfrm>
              <a:off x="3834" y="1234"/>
              <a:ext cx="304" cy="34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631" name="AutoShape 62"/>
          <p:cNvCxnSpPr>
            <a:cxnSpLocks noChangeShapeType="1"/>
          </p:cNvCxnSpPr>
          <p:nvPr/>
        </p:nvCxnSpPr>
        <p:spPr bwMode="auto">
          <a:xfrm>
            <a:off x="-6149975" y="2355850"/>
            <a:ext cx="0" cy="220663"/>
          </a:xfrm>
          <a:prstGeom prst="straightConnector1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9" name="Group 48"/>
          <p:cNvGrpSpPr>
            <a:grpSpLocks/>
          </p:cNvGrpSpPr>
          <p:nvPr/>
        </p:nvGrpSpPr>
        <p:grpSpPr bwMode="auto">
          <a:xfrm>
            <a:off x="5169348" y="2072513"/>
            <a:ext cx="2349182" cy="4488594"/>
            <a:chOff x="4578" y="533"/>
            <a:chExt cx="1562" cy="3680"/>
          </a:xfrm>
        </p:grpSpPr>
        <p:sp>
          <p:nvSpPr>
            <p:cNvPr id="26635" name="AutoShape 49"/>
            <p:cNvSpPr>
              <a:spLocks noChangeArrowheads="1"/>
            </p:cNvSpPr>
            <p:nvPr/>
          </p:nvSpPr>
          <p:spPr bwMode="auto">
            <a:xfrm>
              <a:off x="4578" y="739"/>
              <a:ext cx="1562" cy="3474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28575" algn="ctr">
              <a:solidFill>
                <a:srgbClr val="800000"/>
              </a:solidFill>
              <a:round/>
              <a:headEnd/>
              <a:tailEnd/>
            </a:ln>
          </p:spPr>
          <p:txBody>
            <a:bodyPr vert="eaVert"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TW" altLang="en-US" sz="2800" b="1" dirty="0">
                  <a:solidFill>
                    <a:srgbClr val="009900"/>
                  </a:solidFill>
                  <a:latin typeface="書法中楷（注音一）" pitchFamily="49" charset="-120"/>
                  <a:ea typeface="書法中楷（注音一）" pitchFamily="49" charset="-120"/>
                </a:rPr>
                <a:t>鴿子蛋出現</a:t>
              </a:r>
              <a:r>
                <a:rPr lang="zh-TW" altLang="en-US" sz="2800" b="1" dirty="0">
                  <a:solidFill>
                    <a:srgbClr val="009900"/>
                  </a:solidFill>
                  <a:latin typeface="書法中楷（破音二）" panose="02010609010101010101" pitchFamily="49" charset="-120"/>
                  <a:ea typeface="書法中楷（破音二）" panose="02010609010101010101" pitchFamily="49" charset="-120"/>
                </a:rPr>
                <a:t>一</a:t>
              </a:r>
              <a:r>
                <a:rPr lang="zh-TW" altLang="en-US" sz="2800" b="1" dirty="0">
                  <a:solidFill>
                    <a:srgbClr val="009900"/>
                  </a:solidFill>
                  <a:latin typeface="書法中楷（注音一）" pitchFamily="49" charset="-120"/>
                  <a:ea typeface="書法中楷（注音一）" pitchFamily="49" charset="-120"/>
                </a:rPr>
                <a:t>道細</a:t>
              </a:r>
              <a:r>
                <a:rPr lang="zh-TW" altLang="en-US" sz="2800" b="1" dirty="0">
                  <a:solidFill>
                    <a:srgbClr val="009900"/>
                  </a:solidFill>
                  <a:latin typeface="書法中楷（破音二）" panose="02010609010101010101" pitchFamily="49" charset="-120"/>
                  <a:ea typeface="書法中楷（破音二）" panose="02010609010101010101" pitchFamily="49" charset="-120"/>
                </a:rPr>
                <a:t>長</a:t>
              </a:r>
              <a:r>
                <a:rPr lang="zh-TW" altLang="en-US" sz="2800" b="1" dirty="0">
                  <a:solidFill>
                    <a:srgbClr val="009900"/>
                  </a:solidFill>
                  <a:latin typeface="書法中楷（注音一）" pitchFamily="49" charset="-120"/>
                  <a:ea typeface="書法中楷（注音一）" pitchFamily="49" charset="-120"/>
                </a:rPr>
                <a:t>的裂痕，鴿子媽</a:t>
              </a:r>
              <a:r>
                <a:rPr lang="zh-TW" altLang="en-US" sz="2800" b="1" dirty="0">
                  <a:solidFill>
                    <a:srgbClr val="009900"/>
                  </a:solidFill>
                  <a:latin typeface="書法中楷（破音二）" panose="02010609010101010101" pitchFamily="49" charset="-120"/>
                  <a:ea typeface="書法中楷（破音二）" panose="02010609010101010101" pitchFamily="49" charset="-120"/>
                </a:rPr>
                <a:t>媽</a:t>
              </a:r>
              <a:r>
                <a:rPr lang="zh-TW" altLang="en-US" sz="2800" b="1" dirty="0">
                  <a:solidFill>
                    <a:srgbClr val="009900"/>
                  </a:solidFill>
                  <a:latin typeface="書法中楷（注音一）" pitchFamily="49" charset="-120"/>
                  <a:ea typeface="書法中楷（注音一）" pitchFamily="49" charset="-120"/>
                </a:rPr>
                <a:t>拜託大家救救她的寶貝蛋。</a:t>
              </a:r>
            </a:p>
          </p:txBody>
        </p:sp>
        <p:cxnSp>
          <p:nvCxnSpPr>
            <p:cNvPr id="26636" name="AutoShape 50"/>
            <p:cNvCxnSpPr>
              <a:cxnSpLocks noChangeShapeType="1"/>
              <a:stCxn id="26641" idx="2"/>
              <a:endCxn id="26635" idx="0"/>
            </p:cNvCxnSpPr>
            <p:nvPr/>
          </p:nvCxnSpPr>
          <p:spPr bwMode="auto">
            <a:xfrm>
              <a:off x="5258" y="533"/>
              <a:ext cx="101" cy="206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8027988" y="549275"/>
            <a:ext cx="936625" cy="28702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>
            <a:solidFill>
              <a:srgbClr val="800000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ts val="8000"/>
              </a:lnSpc>
            </a:pPr>
            <a:r>
              <a:rPr lang="zh-TW" altLang="en-US" sz="4400" b="1">
                <a:solidFill>
                  <a:srgbClr val="9900CC"/>
                </a:solidFill>
                <a:latin typeface="書法中楷（注音一）" pitchFamily="49" charset="-120"/>
                <a:ea typeface="書法中楷（注音一）" pitchFamily="49" charset="-120"/>
              </a:rPr>
              <a:t>課文結構</a:t>
            </a:r>
          </a:p>
        </p:txBody>
      </p:sp>
      <p:grpSp>
        <p:nvGrpSpPr>
          <p:cNvPr id="35" name="Group 18"/>
          <p:cNvGrpSpPr>
            <a:grpSpLocks/>
          </p:cNvGrpSpPr>
          <p:nvPr/>
        </p:nvGrpSpPr>
        <p:grpSpPr bwMode="auto">
          <a:xfrm>
            <a:off x="3333469" y="871816"/>
            <a:ext cx="936000" cy="1152000"/>
            <a:chOff x="3598" y="1240"/>
            <a:chExt cx="1337" cy="251"/>
          </a:xfrm>
        </p:grpSpPr>
        <p:sp>
          <p:nvSpPr>
            <p:cNvPr id="36" name="AutoShape 19"/>
            <p:cNvSpPr>
              <a:spLocks noChangeArrowheads="1"/>
            </p:cNvSpPr>
            <p:nvPr/>
          </p:nvSpPr>
          <p:spPr bwMode="auto">
            <a:xfrm>
              <a:off x="3598" y="1268"/>
              <a:ext cx="1337" cy="223"/>
            </a:xfrm>
            <a:prstGeom prst="roundRect">
              <a:avLst>
                <a:gd name="adj" fmla="val 16667"/>
              </a:avLst>
            </a:prstGeom>
            <a:solidFill>
              <a:srgbClr val="E1FFE1"/>
            </a:solidFill>
            <a:ln w="38100" algn="ctr">
              <a:solidFill>
                <a:srgbClr val="8000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ts val="6000"/>
                </a:lnSpc>
              </a:pPr>
              <a:r>
                <a:rPr lang="zh-TW" altLang="en-US" sz="3800" b="1" dirty="0">
                  <a:solidFill>
                    <a:srgbClr val="FF00FF"/>
                  </a:solidFill>
                  <a:latin typeface="書法中楷（注音一）" pitchFamily="49" charset="-120"/>
                  <a:ea typeface="書法中楷（注音一）" pitchFamily="49" charset="-120"/>
                </a:rPr>
                <a:t>經過</a:t>
              </a:r>
              <a:endParaRPr lang="en-US" altLang="zh-TW" sz="3800" b="1" dirty="0">
                <a:solidFill>
                  <a:srgbClr val="FF00FF"/>
                </a:solidFill>
                <a:latin typeface="書法中楷（注音一）" pitchFamily="49" charset="-120"/>
                <a:ea typeface="書法中楷（注音一）" pitchFamily="49" charset="-120"/>
              </a:endParaRPr>
            </a:p>
          </p:txBody>
        </p:sp>
        <p:cxnSp>
          <p:nvCxnSpPr>
            <p:cNvPr id="37" name="AutoShape 20"/>
            <p:cNvCxnSpPr>
              <a:cxnSpLocks noChangeShapeType="1"/>
              <a:endCxn id="36" idx="0"/>
            </p:cNvCxnSpPr>
            <p:nvPr/>
          </p:nvCxnSpPr>
          <p:spPr bwMode="auto">
            <a:xfrm>
              <a:off x="4266" y="1240"/>
              <a:ext cx="0" cy="28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Group 18"/>
          <p:cNvGrpSpPr>
            <a:grpSpLocks/>
          </p:cNvGrpSpPr>
          <p:nvPr/>
        </p:nvGrpSpPr>
        <p:grpSpPr bwMode="auto">
          <a:xfrm>
            <a:off x="1155655" y="893313"/>
            <a:ext cx="936000" cy="1152000"/>
            <a:chOff x="3598" y="1242"/>
            <a:chExt cx="1337" cy="249"/>
          </a:xfrm>
        </p:grpSpPr>
        <p:sp>
          <p:nvSpPr>
            <p:cNvPr id="27" name="AutoShape 19"/>
            <p:cNvSpPr>
              <a:spLocks noChangeArrowheads="1"/>
            </p:cNvSpPr>
            <p:nvPr/>
          </p:nvSpPr>
          <p:spPr bwMode="auto">
            <a:xfrm>
              <a:off x="3598" y="1268"/>
              <a:ext cx="1337" cy="223"/>
            </a:xfrm>
            <a:prstGeom prst="roundRect">
              <a:avLst>
                <a:gd name="adj" fmla="val 16667"/>
              </a:avLst>
            </a:prstGeom>
            <a:solidFill>
              <a:srgbClr val="E1FFE1"/>
            </a:solidFill>
            <a:ln w="38100" algn="ctr">
              <a:solidFill>
                <a:srgbClr val="8000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ts val="6000"/>
                </a:lnSpc>
              </a:pPr>
              <a:r>
                <a:rPr lang="zh-TW" altLang="en-US" sz="3800" b="1" dirty="0">
                  <a:solidFill>
                    <a:srgbClr val="FF00FF"/>
                  </a:solidFill>
                  <a:latin typeface="書法中楷（注音一）" pitchFamily="49" charset="-120"/>
                  <a:ea typeface="書法中楷（注音一）" pitchFamily="49" charset="-120"/>
                </a:rPr>
                <a:t>結果</a:t>
              </a:r>
              <a:endParaRPr lang="en-US" altLang="zh-TW" sz="3800" b="1" dirty="0">
                <a:solidFill>
                  <a:srgbClr val="FF00FF"/>
                </a:solidFill>
                <a:latin typeface="書法中楷（注音一）" pitchFamily="49" charset="-120"/>
                <a:ea typeface="書法中楷（注音一）" pitchFamily="49" charset="-120"/>
              </a:endParaRPr>
            </a:p>
          </p:txBody>
        </p:sp>
        <p:cxnSp>
          <p:nvCxnSpPr>
            <p:cNvPr id="28" name="AutoShape 20"/>
            <p:cNvCxnSpPr>
              <a:cxnSpLocks noChangeShapeType="1"/>
              <a:endCxn id="27" idx="0"/>
            </p:cNvCxnSpPr>
            <p:nvPr/>
          </p:nvCxnSpPr>
          <p:spPr bwMode="auto">
            <a:xfrm flipH="1">
              <a:off x="4266" y="1242"/>
              <a:ext cx="359" cy="26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" name="Group 48"/>
          <p:cNvGrpSpPr>
            <a:grpSpLocks/>
          </p:cNvGrpSpPr>
          <p:nvPr/>
        </p:nvGrpSpPr>
        <p:grpSpPr bwMode="auto">
          <a:xfrm>
            <a:off x="2617141" y="2023487"/>
            <a:ext cx="2349061" cy="4533368"/>
            <a:chOff x="5009" y="480"/>
            <a:chExt cx="1867" cy="3942"/>
          </a:xfrm>
        </p:grpSpPr>
        <p:sp>
          <p:nvSpPr>
            <p:cNvPr id="43" name="AutoShape 49"/>
            <p:cNvSpPr>
              <a:spLocks noChangeArrowheads="1"/>
            </p:cNvSpPr>
            <p:nvPr/>
          </p:nvSpPr>
          <p:spPr bwMode="auto">
            <a:xfrm>
              <a:off x="5009" y="721"/>
              <a:ext cx="1867" cy="3701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28575" algn="ctr">
              <a:solidFill>
                <a:srgbClr val="800000"/>
              </a:solidFill>
              <a:round/>
              <a:headEnd/>
              <a:tailEnd/>
            </a:ln>
          </p:spPr>
          <p:txBody>
            <a:bodyPr vert="eaVert"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TW" altLang="en-US" sz="2800" b="1" dirty="0">
                  <a:solidFill>
                    <a:srgbClr val="009900"/>
                  </a:solidFill>
                  <a:latin typeface="書法中楷（注音一）" pitchFamily="49" charset="-120"/>
                  <a:ea typeface="書法中楷（注音一）" pitchFamily="49" charset="-120"/>
                </a:rPr>
                <a:t>小蜘蛛想到</a:t>
              </a:r>
              <a:r>
                <a:rPr lang="zh-TW" altLang="en-US" sz="2800" b="1" u="sng" dirty="0">
                  <a:solidFill>
                    <a:srgbClr val="009900"/>
                  </a:solidFill>
                  <a:latin typeface="書法中楷（注音一）" pitchFamily="49" charset="-120"/>
                  <a:ea typeface="書法中楷（注音一）" pitchFamily="49" charset="-120"/>
                </a:rPr>
                <a:t>女媧</a:t>
              </a:r>
              <a:r>
                <a:rPr lang="zh-TW" altLang="en-US" sz="2800" b="1" dirty="0">
                  <a:solidFill>
                    <a:srgbClr val="009900"/>
                  </a:solidFill>
                  <a:latin typeface="書法中楷（注音一）" pitchFamily="49" charset="-120"/>
                  <a:ea typeface="書法中楷（注音一）" pitchFamily="49" charset="-120"/>
                </a:rPr>
                <a:t>補天的故事，他決定學</a:t>
              </a:r>
              <a:r>
                <a:rPr lang="zh-TW" altLang="en-US" sz="2800" b="1" u="sng" dirty="0">
                  <a:solidFill>
                    <a:srgbClr val="009900"/>
                  </a:solidFill>
                  <a:latin typeface="書法中楷（注音一）" pitchFamily="49" charset="-120"/>
                  <a:ea typeface="書法中楷（注音一）" pitchFamily="49" charset="-120"/>
                </a:rPr>
                <a:t>女媧</a:t>
              </a:r>
              <a:r>
                <a:rPr lang="zh-TW" altLang="en-US" sz="2800" b="1" dirty="0">
                  <a:solidFill>
                    <a:srgbClr val="009900"/>
                  </a:solidFill>
                  <a:latin typeface="書法中楷（注音一）" pitchFamily="49" charset="-120"/>
                  <a:ea typeface="書法中楷（注音一）" pitchFamily="49" charset="-120"/>
                </a:rPr>
                <a:t>補天，用吐出來的絲把蛋補好。</a:t>
              </a:r>
            </a:p>
          </p:txBody>
        </p:sp>
        <p:cxnSp>
          <p:nvCxnSpPr>
            <p:cNvPr id="44" name="AutoShape 50"/>
            <p:cNvCxnSpPr>
              <a:cxnSpLocks noChangeShapeType="1"/>
              <a:stCxn id="36" idx="2"/>
              <a:endCxn id="43" idx="0"/>
            </p:cNvCxnSpPr>
            <p:nvPr/>
          </p:nvCxnSpPr>
          <p:spPr bwMode="auto">
            <a:xfrm flipH="1">
              <a:off x="5943" y="480"/>
              <a:ext cx="8" cy="241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" name="Group 48"/>
          <p:cNvGrpSpPr>
            <a:grpSpLocks/>
          </p:cNvGrpSpPr>
          <p:nvPr/>
        </p:nvGrpSpPr>
        <p:grpSpPr bwMode="auto">
          <a:xfrm>
            <a:off x="33464" y="2045395"/>
            <a:ext cx="2349503" cy="4479949"/>
            <a:chOff x="4155" y="416"/>
            <a:chExt cx="1480" cy="3408"/>
          </a:xfrm>
        </p:grpSpPr>
        <p:sp>
          <p:nvSpPr>
            <p:cNvPr id="49" name="AutoShape 49"/>
            <p:cNvSpPr>
              <a:spLocks noChangeArrowheads="1"/>
            </p:cNvSpPr>
            <p:nvPr/>
          </p:nvSpPr>
          <p:spPr bwMode="auto">
            <a:xfrm>
              <a:off x="4155" y="606"/>
              <a:ext cx="1480" cy="3218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28575" algn="ctr">
              <a:solidFill>
                <a:srgbClr val="800000"/>
              </a:solidFill>
              <a:round/>
              <a:headEnd/>
              <a:tailEnd/>
            </a:ln>
          </p:spPr>
          <p:txBody>
            <a:bodyPr vert="eaVert"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TW" altLang="en-US" sz="2800" b="1" dirty="0">
                  <a:solidFill>
                    <a:srgbClr val="009900"/>
                  </a:solidFill>
                  <a:latin typeface="書法中楷（注音一）" pitchFamily="49" charset="-120"/>
                  <a:ea typeface="書法中楷（注音一）" pitchFamily="49" charset="-120"/>
                </a:rPr>
                <a:t>在鴿子媽</a:t>
              </a:r>
              <a:r>
                <a:rPr lang="zh-TW" altLang="en-US" sz="2800" b="1" dirty="0">
                  <a:solidFill>
                    <a:srgbClr val="009900"/>
                  </a:solidFill>
                  <a:latin typeface="書法中楷（破音二）" panose="02010609010101010101" pitchFamily="49" charset="-120"/>
                  <a:ea typeface="書法中楷（破音二）" panose="02010609010101010101" pitchFamily="49" charset="-120"/>
                </a:rPr>
                <a:t>媽</a:t>
              </a:r>
              <a:r>
                <a:rPr lang="zh-TW" altLang="en-US" sz="2800" b="1" dirty="0">
                  <a:solidFill>
                    <a:srgbClr val="009900"/>
                  </a:solidFill>
                  <a:latin typeface="書法中楷（注音一）" pitchFamily="49" charset="-120"/>
                  <a:ea typeface="書法中楷（注音一）" pitchFamily="49" charset="-120"/>
                </a:rPr>
                <a:t>細心照顧下， 蛋破了，小鴿子平安的出生，小蜘蛛也放心的離開。</a:t>
              </a:r>
            </a:p>
          </p:txBody>
        </p:sp>
        <p:cxnSp>
          <p:nvCxnSpPr>
            <p:cNvPr id="50" name="AutoShape 50"/>
            <p:cNvCxnSpPr>
              <a:cxnSpLocks noChangeShapeType="1"/>
              <a:stCxn id="27" idx="2"/>
              <a:endCxn id="49" idx="0"/>
            </p:cNvCxnSpPr>
            <p:nvPr/>
          </p:nvCxnSpPr>
          <p:spPr bwMode="auto">
            <a:xfrm flipH="1">
              <a:off x="4895" y="416"/>
              <a:ext cx="262" cy="190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1492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84654" y="2381813"/>
            <a:ext cx="8964488" cy="127419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96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習作</a:t>
            </a:r>
            <a:r>
              <a:rPr lang="en-US" altLang="zh-TW" sz="96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80-83</a:t>
            </a:r>
            <a:r>
              <a:rPr lang="zh-TW" altLang="en-US" sz="96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endParaRPr lang="en-US" altLang="zh-TW" sz="96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355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678314"/>
            <a:ext cx="5889201" cy="414588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685" y="80416"/>
            <a:ext cx="5464358" cy="2614981"/>
          </a:xfrm>
          <a:prstGeom prst="rect">
            <a:avLst/>
          </a:prstGeom>
        </p:spPr>
      </p:pic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8419553" y="1588"/>
            <a:ext cx="760959" cy="6876000"/>
          </a:xfrm>
          <a:prstGeom prst="rect">
            <a:avLst/>
          </a:prstGeom>
          <a:solidFill>
            <a:srgbClr val="F8F2A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4800"/>
              </a:lnSpc>
              <a:defRPr/>
            </a:pP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  <a:sym typeface="Wingdings 2"/>
              </a:rPr>
              <a:t></a:t>
            </a: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習作第十一課第</a:t>
            </a:r>
            <a:r>
              <a:rPr lang="en-US" altLang="zh-TW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80</a:t>
            </a: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頁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231816" y="726168"/>
            <a:ext cx="677108" cy="5027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裂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347864" y="766058"/>
            <a:ext cx="677108" cy="5027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破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2454732" y="766058"/>
            <a:ext cx="677108" cy="5027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吐</a:t>
            </a:r>
          </a:p>
        </p:txBody>
      </p:sp>
    </p:spTree>
    <p:extLst>
      <p:ext uri="{BB962C8B-B14F-4D97-AF65-F5344CB8AC3E}">
        <p14:creationId xmlns:p14="http://schemas.microsoft.com/office/powerpoint/2010/main" val="350111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678314"/>
            <a:ext cx="5889201" cy="414588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685" y="80416"/>
            <a:ext cx="5464358" cy="2614981"/>
          </a:xfrm>
          <a:prstGeom prst="rect">
            <a:avLst/>
          </a:prstGeom>
        </p:spPr>
      </p:pic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8419553" y="1588"/>
            <a:ext cx="760959" cy="6876000"/>
          </a:xfrm>
          <a:prstGeom prst="rect">
            <a:avLst/>
          </a:prstGeom>
          <a:solidFill>
            <a:srgbClr val="F8F2A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4800"/>
              </a:lnSpc>
              <a:defRPr/>
            </a:pP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  <a:sym typeface="Wingdings 2"/>
              </a:rPr>
              <a:t></a:t>
            </a: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習作第十一課第</a:t>
            </a:r>
            <a:r>
              <a:rPr lang="en-US" altLang="zh-TW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80</a:t>
            </a: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頁</a:t>
            </a:r>
          </a:p>
        </p:txBody>
      </p:sp>
      <p:sp>
        <p:nvSpPr>
          <p:cNvPr id="20" name="橢圓 19"/>
          <p:cNvSpPr/>
          <p:nvPr/>
        </p:nvSpPr>
        <p:spPr>
          <a:xfrm>
            <a:off x="4500864" y="4833539"/>
            <a:ext cx="408060" cy="3956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231816" y="726168"/>
            <a:ext cx="677108" cy="5027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裂</a:t>
            </a:r>
          </a:p>
        </p:txBody>
      </p:sp>
      <p:sp>
        <p:nvSpPr>
          <p:cNvPr id="27" name="橢圓 26"/>
          <p:cNvSpPr/>
          <p:nvPr/>
        </p:nvSpPr>
        <p:spPr>
          <a:xfrm>
            <a:off x="3557211" y="4553423"/>
            <a:ext cx="408060" cy="3956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3347864" y="766058"/>
            <a:ext cx="677108" cy="5027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破</a:t>
            </a:r>
          </a:p>
        </p:txBody>
      </p:sp>
      <p:sp>
        <p:nvSpPr>
          <p:cNvPr id="33" name="橢圓 32"/>
          <p:cNvSpPr/>
          <p:nvPr/>
        </p:nvSpPr>
        <p:spPr>
          <a:xfrm>
            <a:off x="2651772" y="4545507"/>
            <a:ext cx="408060" cy="3956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2454732" y="766058"/>
            <a:ext cx="677108" cy="5027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吐</a:t>
            </a:r>
          </a:p>
        </p:txBody>
      </p:sp>
    </p:spTree>
    <p:extLst>
      <p:ext uri="{BB962C8B-B14F-4D97-AF65-F5344CB8AC3E}">
        <p14:creationId xmlns:p14="http://schemas.microsoft.com/office/powerpoint/2010/main" val="146383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27" grpId="0" animBg="1"/>
      <p:bldP spid="32" grpId="0"/>
      <p:bldP spid="33" grpId="0" animBg="1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176" y="1588"/>
            <a:ext cx="6276975" cy="5133975"/>
          </a:xfrm>
          <a:prstGeom prst="rect">
            <a:avLst/>
          </a:prstGeom>
        </p:spPr>
      </p:pic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8419553" y="1588"/>
            <a:ext cx="760959" cy="6876000"/>
          </a:xfrm>
          <a:prstGeom prst="rect">
            <a:avLst/>
          </a:prstGeom>
          <a:solidFill>
            <a:srgbClr val="F8F2A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4800"/>
              </a:lnSpc>
              <a:defRPr/>
            </a:pP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  <a:sym typeface="Wingdings 2"/>
              </a:rPr>
              <a:t></a:t>
            </a: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習作第十一課第</a:t>
            </a:r>
            <a:r>
              <a:rPr lang="en-US" altLang="zh-TW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81</a:t>
            </a: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頁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015" y="5135562"/>
            <a:ext cx="4678979" cy="171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98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176" y="1588"/>
            <a:ext cx="6276975" cy="5133975"/>
          </a:xfrm>
          <a:prstGeom prst="rect">
            <a:avLst/>
          </a:prstGeom>
        </p:spPr>
      </p:pic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8419553" y="1588"/>
            <a:ext cx="760959" cy="6876000"/>
          </a:xfrm>
          <a:prstGeom prst="rect">
            <a:avLst/>
          </a:prstGeom>
          <a:solidFill>
            <a:srgbClr val="F8F2A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4800"/>
              </a:lnSpc>
              <a:defRPr/>
            </a:pPr>
            <a:r>
              <a:rPr lang="zh-TW" altLang="en-US" sz="4000" b="1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  <a:sym typeface="Wingdings 2"/>
              </a:rPr>
              <a:t></a:t>
            </a:r>
            <a:r>
              <a:rPr lang="zh-TW" altLang="en-US" sz="4000" b="1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習作第十一課第</a:t>
            </a:r>
            <a:r>
              <a:rPr lang="en-US" altLang="zh-TW" sz="4000" b="1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81</a:t>
            </a:r>
            <a:r>
              <a:rPr lang="zh-TW" altLang="en-US" sz="4000" b="1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頁</a:t>
            </a:r>
            <a:endParaRPr lang="zh-TW" altLang="en-US" sz="4000" b="1" dirty="0">
              <a:solidFill>
                <a:schemeClr val="accent5">
                  <a:lumMod val="25000"/>
                </a:schemeClr>
              </a:solidFill>
              <a:latin typeface="文鼎標準楷體" pitchFamily="49" charset="-120"/>
              <a:ea typeface="文鼎標準楷體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099945" y="1719198"/>
            <a:ext cx="615553" cy="4514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413258" y="1018921"/>
            <a:ext cx="615553" cy="4514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就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643296" y="1231636"/>
            <a:ext cx="615553" cy="4514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我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944819" y="1624727"/>
            <a:ext cx="615553" cy="18876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抱起小貓玩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084239" y="836712"/>
            <a:ext cx="615553" cy="40421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姐</a:t>
            </a:r>
            <a:r>
              <a:rPr lang="zh-TW" altLang="en-US" sz="2800" dirty="0">
                <a:solidFill>
                  <a:srgbClr val="FF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姐</a:t>
            </a:r>
            <a:r>
              <a:rPr lang="zh-TW" altLang="en-US" sz="2800" dirty="0">
                <a:solidFill>
                  <a:srgbClr val="FF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28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收到卡片，就開心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403648" y="836712"/>
            <a:ext cx="615553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的笑了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015" y="5135562"/>
            <a:ext cx="4678979" cy="171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  <p:bldP spid="10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b="22757"/>
          <a:stretch/>
        </p:blipFill>
        <p:spPr>
          <a:xfrm>
            <a:off x="6614897" y="4407991"/>
            <a:ext cx="1771650" cy="2450009"/>
          </a:xfrm>
          <a:prstGeom prst="rect">
            <a:avLst/>
          </a:prstGeom>
        </p:spPr>
      </p:pic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8419553" y="1588"/>
            <a:ext cx="760959" cy="6876000"/>
          </a:xfrm>
          <a:prstGeom prst="rect">
            <a:avLst/>
          </a:prstGeom>
          <a:solidFill>
            <a:srgbClr val="F8F2A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4800"/>
              </a:lnSpc>
              <a:defRPr/>
            </a:pP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  <a:sym typeface="Wingdings 2"/>
              </a:rPr>
              <a:t></a:t>
            </a: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習作第十一課第</a:t>
            </a:r>
            <a:r>
              <a:rPr lang="en-US" altLang="zh-TW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82</a:t>
            </a: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頁</a:t>
            </a:r>
          </a:p>
        </p:txBody>
      </p:sp>
      <p:cxnSp>
        <p:nvCxnSpPr>
          <p:cNvPr id="10" name="直線接點 9"/>
          <p:cNvCxnSpPr/>
          <p:nvPr/>
        </p:nvCxnSpPr>
        <p:spPr>
          <a:xfrm flipV="1">
            <a:off x="3635896" y="3768724"/>
            <a:ext cx="1368152" cy="1244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 flipV="1">
            <a:off x="3583048" y="3768724"/>
            <a:ext cx="2092624" cy="1244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818" y="22087"/>
            <a:ext cx="581025" cy="51339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734" y="2007443"/>
            <a:ext cx="4562475" cy="47339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803" y="0"/>
            <a:ext cx="3312333" cy="204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510" y="44624"/>
            <a:ext cx="5396335" cy="348777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397" y="3532396"/>
            <a:ext cx="5539899" cy="3310428"/>
          </a:xfrm>
          <a:prstGeom prst="rect">
            <a:avLst/>
          </a:prstGeom>
        </p:spPr>
      </p:pic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8419553" y="1588"/>
            <a:ext cx="760959" cy="6876000"/>
          </a:xfrm>
          <a:prstGeom prst="rect">
            <a:avLst/>
          </a:prstGeom>
          <a:solidFill>
            <a:srgbClr val="F8F2A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4800"/>
              </a:lnSpc>
              <a:defRPr/>
            </a:pP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  <a:sym typeface="Wingdings 2"/>
              </a:rPr>
              <a:t></a:t>
            </a: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習作練習：第十一課第</a:t>
            </a:r>
            <a:r>
              <a:rPr lang="en-US" altLang="zh-TW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83</a:t>
            </a: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頁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491880" y="631776"/>
            <a:ext cx="615553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267744" y="631776"/>
            <a:ext cx="615553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510" y="44624"/>
            <a:ext cx="5396335" cy="348777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397" y="3532396"/>
            <a:ext cx="5539899" cy="3310428"/>
          </a:xfrm>
          <a:prstGeom prst="rect">
            <a:avLst/>
          </a:prstGeom>
        </p:spPr>
      </p:pic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8419553" y="1588"/>
            <a:ext cx="760959" cy="6876000"/>
          </a:xfrm>
          <a:prstGeom prst="rect">
            <a:avLst/>
          </a:prstGeom>
          <a:solidFill>
            <a:srgbClr val="F8F2A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4800"/>
              </a:lnSpc>
              <a:defRPr/>
            </a:pP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  <a:sym typeface="Wingdings 2"/>
              </a:rPr>
              <a:t></a:t>
            </a: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習作練習：第十一課第</a:t>
            </a:r>
            <a:r>
              <a:rPr lang="en-US" altLang="zh-TW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83</a:t>
            </a: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頁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716016" y="631776"/>
            <a:ext cx="615553" cy="4842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2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491880" y="631776"/>
            <a:ext cx="615553" cy="4842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3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267744" y="631776"/>
            <a:ext cx="615553" cy="4842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3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B7FF14-5252-44F2-870F-FD5EBA91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US" altLang="zh-TW" dirty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r>
              <a:rPr lang="zh-TW" altLang="zh-TW" dirty="0"/>
              <a:t>、『我會認字』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6440D27-46CD-4A58-B31A-03CB902C4BAD}"/>
              </a:ext>
            </a:extLst>
          </p:cNvPr>
          <p:cNvSpPr txBox="1">
            <a:spLocks/>
          </p:cNvSpPr>
          <p:nvPr/>
        </p:nvSpPr>
        <p:spPr bwMode="auto">
          <a:xfrm>
            <a:off x="287524" y="2060848"/>
            <a:ext cx="88564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圈出</a:t>
            </a:r>
            <a:r>
              <a:rPr lang="zh-TW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裂</a:t>
            </a:r>
            <a:r>
              <a:rPr lang="zh-TW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」和「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烈</a:t>
            </a:r>
            <a:r>
              <a:rPr lang="zh-TW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」兩個字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</a:t>
            </a:r>
            <a:r>
              <a:rPr lang="zh-TW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不一樣的地方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，是不是部首不一樣</a:t>
            </a:r>
            <a: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zh-TW" sz="4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endParaRPr lang="zh-TW" altLang="en-US" kern="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56CAD14-A82C-4CA6-AEAF-600759FD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92" t="2487"/>
          <a:stretch/>
        </p:blipFill>
        <p:spPr>
          <a:xfrm>
            <a:off x="2827358" y="3425486"/>
            <a:ext cx="3077923" cy="3432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0004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9" name="PA_组合 131"/>
          <p:cNvGrpSpPr/>
          <p:nvPr>
            <p:custDataLst>
              <p:tags r:id="rId1"/>
            </p:custDataLst>
          </p:nvPr>
        </p:nvGrpSpPr>
        <p:grpSpPr>
          <a:xfrm rot="11634288" flipV="1">
            <a:off x="4298838" y="3288976"/>
            <a:ext cx="1853202" cy="1592622"/>
            <a:chOff x="0" y="0"/>
            <a:chExt cx="1270000" cy="1091425"/>
          </a:xfrm>
          <a:solidFill>
            <a:srgbClr val="F8F2A2"/>
          </a:solidFill>
        </p:grpSpPr>
        <p:sp>
          <p:nvSpPr>
            <p:cNvPr id="20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1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22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" name="PA_组合 2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234529">
            <a:off x="642938" y="3825875"/>
            <a:ext cx="2146300" cy="979488"/>
            <a:chOff x="0" y="-1"/>
            <a:chExt cx="1887191" cy="861891"/>
          </a:xfrm>
        </p:grpSpPr>
        <p:sp>
          <p:nvSpPr>
            <p:cNvPr id="27" name="chenying0907 20"/>
            <p:cNvSpPr/>
            <p:nvPr/>
          </p:nvSpPr>
          <p:spPr>
            <a:xfrm>
              <a:off x="278156" y="405855"/>
              <a:ext cx="1606624" cy="45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chenying0907 21"/>
            <p:cNvSpPr/>
            <p:nvPr/>
          </p:nvSpPr>
          <p:spPr>
            <a:xfrm>
              <a:off x="-901" y="-91"/>
              <a:ext cx="1887191" cy="849318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348184" y="1401135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下課了！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B7FF14-5252-44F2-870F-FD5EBA91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50205"/>
            <a:ext cx="8229600" cy="1143000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、不一樣的地方，</a:t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「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裂</a:t>
            </a: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的部首是衣部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;</a:t>
            </a: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烈</a:t>
            </a: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的不受是火部。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56CAD14-A82C-4CA6-AEAF-600759FD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92" t="2487"/>
          <a:stretch/>
        </p:blipFill>
        <p:spPr>
          <a:xfrm>
            <a:off x="4366320" y="2060848"/>
            <a:ext cx="4390369" cy="4896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id="{59F84476-A537-4E42-936E-2BF4E12C4241}"/>
              </a:ext>
            </a:extLst>
          </p:cNvPr>
          <p:cNvSpPr/>
          <p:nvPr/>
        </p:nvSpPr>
        <p:spPr>
          <a:xfrm>
            <a:off x="6300192" y="2868562"/>
            <a:ext cx="768270" cy="560438"/>
          </a:xfrm>
          <a:custGeom>
            <a:avLst/>
            <a:gdLst>
              <a:gd name="connsiteX0" fmla="*/ 0 w 768270"/>
              <a:gd name="connsiteY0" fmla="*/ 14748 h 560438"/>
              <a:gd name="connsiteX1" fmla="*/ 737420 w 768270"/>
              <a:gd name="connsiteY1" fmla="*/ 29496 h 560438"/>
              <a:gd name="connsiteX2" fmla="*/ 766917 w 768270"/>
              <a:gd name="connsiteY2" fmla="*/ 73742 h 560438"/>
              <a:gd name="connsiteX3" fmla="*/ 752168 w 768270"/>
              <a:gd name="connsiteY3" fmla="*/ 383458 h 560438"/>
              <a:gd name="connsiteX4" fmla="*/ 722671 w 768270"/>
              <a:gd name="connsiteY4" fmla="*/ 427703 h 560438"/>
              <a:gd name="connsiteX5" fmla="*/ 634181 w 768270"/>
              <a:gd name="connsiteY5" fmla="*/ 486696 h 560438"/>
              <a:gd name="connsiteX6" fmla="*/ 589936 w 768270"/>
              <a:gd name="connsiteY6" fmla="*/ 516193 h 560438"/>
              <a:gd name="connsiteX7" fmla="*/ 530942 w 768270"/>
              <a:gd name="connsiteY7" fmla="*/ 530942 h 560438"/>
              <a:gd name="connsiteX8" fmla="*/ 442452 w 768270"/>
              <a:gd name="connsiteY8" fmla="*/ 560438 h 560438"/>
              <a:gd name="connsiteX9" fmla="*/ 265471 w 768270"/>
              <a:gd name="connsiteY9" fmla="*/ 545690 h 560438"/>
              <a:gd name="connsiteX10" fmla="*/ 176981 w 768270"/>
              <a:gd name="connsiteY10" fmla="*/ 471948 h 560438"/>
              <a:gd name="connsiteX11" fmla="*/ 132736 w 768270"/>
              <a:gd name="connsiteY11" fmla="*/ 442451 h 560438"/>
              <a:gd name="connsiteX12" fmla="*/ 103239 w 768270"/>
              <a:gd name="connsiteY12" fmla="*/ 383458 h 560438"/>
              <a:gd name="connsiteX13" fmla="*/ 58994 w 768270"/>
              <a:gd name="connsiteY13" fmla="*/ 235974 h 560438"/>
              <a:gd name="connsiteX14" fmla="*/ 73742 w 768270"/>
              <a:gd name="connsiteY14" fmla="*/ 58993 h 560438"/>
              <a:gd name="connsiteX15" fmla="*/ 117988 w 768270"/>
              <a:gd name="connsiteY15" fmla="*/ 29496 h 560438"/>
              <a:gd name="connsiteX16" fmla="*/ 206478 w 768270"/>
              <a:gd name="connsiteY16" fmla="*/ 0 h 560438"/>
              <a:gd name="connsiteX17" fmla="*/ 486697 w 768270"/>
              <a:gd name="connsiteY17" fmla="*/ 14748 h 560438"/>
              <a:gd name="connsiteX18" fmla="*/ 530942 w 768270"/>
              <a:gd name="connsiteY18" fmla="*/ 44245 h 560438"/>
              <a:gd name="connsiteX19" fmla="*/ 575188 w 768270"/>
              <a:gd name="connsiteY19" fmla="*/ 58993 h 560438"/>
              <a:gd name="connsiteX20" fmla="*/ 663678 w 768270"/>
              <a:gd name="connsiteY20" fmla="*/ 117987 h 560438"/>
              <a:gd name="connsiteX21" fmla="*/ 752168 w 768270"/>
              <a:gd name="connsiteY21" fmla="*/ 191729 h 560438"/>
              <a:gd name="connsiteX22" fmla="*/ 737420 w 768270"/>
              <a:gd name="connsiteY22" fmla="*/ 368709 h 560438"/>
              <a:gd name="connsiteX23" fmla="*/ 693175 w 768270"/>
              <a:gd name="connsiteY23" fmla="*/ 427703 h 560438"/>
              <a:gd name="connsiteX24" fmla="*/ 663678 w 768270"/>
              <a:gd name="connsiteY24" fmla="*/ 471948 h 560438"/>
              <a:gd name="connsiteX25" fmla="*/ 604684 w 768270"/>
              <a:gd name="connsiteY25" fmla="*/ 516193 h 560438"/>
              <a:gd name="connsiteX26" fmla="*/ 486697 w 768270"/>
              <a:gd name="connsiteY26" fmla="*/ 545690 h 560438"/>
              <a:gd name="connsiteX27" fmla="*/ 265471 w 768270"/>
              <a:gd name="connsiteY27" fmla="*/ 530942 h 560438"/>
              <a:gd name="connsiteX28" fmla="*/ 206478 w 768270"/>
              <a:gd name="connsiteY28" fmla="*/ 516193 h 560438"/>
              <a:gd name="connsiteX29" fmla="*/ 162233 w 768270"/>
              <a:gd name="connsiteY29" fmla="*/ 471948 h 560438"/>
              <a:gd name="connsiteX30" fmla="*/ 117988 w 768270"/>
              <a:gd name="connsiteY30" fmla="*/ 442451 h 560438"/>
              <a:gd name="connsiteX31" fmla="*/ 88491 w 768270"/>
              <a:gd name="connsiteY31" fmla="*/ 398206 h 560438"/>
              <a:gd name="connsiteX32" fmla="*/ 58994 w 768270"/>
              <a:gd name="connsiteY32" fmla="*/ 309716 h 560438"/>
              <a:gd name="connsiteX33" fmla="*/ 29497 w 768270"/>
              <a:gd name="connsiteY33" fmla="*/ 265471 h 560438"/>
              <a:gd name="connsiteX34" fmla="*/ 14749 w 768270"/>
              <a:gd name="connsiteY34" fmla="*/ 221225 h 560438"/>
              <a:gd name="connsiteX35" fmla="*/ 29497 w 768270"/>
              <a:gd name="connsiteY35" fmla="*/ 132735 h 56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68270" h="560438">
                <a:moveTo>
                  <a:pt x="0" y="14748"/>
                </a:moveTo>
                <a:cubicBezTo>
                  <a:pt x="245807" y="19664"/>
                  <a:pt x="492288" y="10640"/>
                  <a:pt x="737420" y="29496"/>
                </a:cubicBezTo>
                <a:cubicBezTo>
                  <a:pt x="755093" y="30856"/>
                  <a:pt x="766179" y="56032"/>
                  <a:pt x="766917" y="73742"/>
                </a:cubicBezTo>
                <a:cubicBezTo>
                  <a:pt x="771220" y="177008"/>
                  <a:pt x="764988" y="280900"/>
                  <a:pt x="752168" y="383458"/>
                </a:cubicBezTo>
                <a:cubicBezTo>
                  <a:pt x="749969" y="401046"/>
                  <a:pt x="736011" y="416031"/>
                  <a:pt x="722671" y="427703"/>
                </a:cubicBezTo>
                <a:cubicBezTo>
                  <a:pt x="695992" y="451047"/>
                  <a:pt x="663678" y="467032"/>
                  <a:pt x="634181" y="486696"/>
                </a:cubicBezTo>
                <a:cubicBezTo>
                  <a:pt x="619433" y="496528"/>
                  <a:pt x="607132" y="511894"/>
                  <a:pt x="589936" y="516193"/>
                </a:cubicBezTo>
                <a:cubicBezTo>
                  <a:pt x="570271" y="521109"/>
                  <a:pt x="550357" y="525118"/>
                  <a:pt x="530942" y="530942"/>
                </a:cubicBezTo>
                <a:cubicBezTo>
                  <a:pt x="501161" y="539876"/>
                  <a:pt x="442452" y="560438"/>
                  <a:pt x="442452" y="560438"/>
                </a:cubicBezTo>
                <a:cubicBezTo>
                  <a:pt x="383458" y="555522"/>
                  <a:pt x="323520" y="557300"/>
                  <a:pt x="265471" y="545690"/>
                </a:cubicBezTo>
                <a:cubicBezTo>
                  <a:pt x="236563" y="539909"/>
                  <a:pt x="195292" y="487207"/>
                  <a:pt x="176981" y="471948"/>
                </a:cubicBezTo>
                <a:cubicBezTo>
                  <a:pt x="163364" y="460600"/>
                  <a:pt x="147484" y="452283"/>
                  <a:pt x="132736" y="442451"/>
                </a:cubicBezTo>
                <a:cubicBezTo>
                  <a:pt x="122904" y="422787"/>
                  <a:pt x="111404" y="403871"/>
                  <a:pt x="103239" y="383458"/>
                </a:cubicBezTo>
                <a:cubicBezTo>
                  <a:pt x="79301" y="323613"/>
                  <a:pt x="73480" y="293921"/>
                  <a:pt x="58994" y="235974"/>
                </a:cubicBezTo>
                <a:cubicBezTo>
                  <a:pt x="63910" y="176980"/>
                  <a:pt x="57479" y="115913"/>
                  <a:pt x="73742" y="58993"/>
                </a:cubicBezTo>
                <a:cubicBezTo>
                  <a:pt x="78612" y="41949"/>
                  <a:pt x="101790" y="36695"/>
                  <a:pt x="117988" y="29496"/>
                </a:cubicBezTo>
                <a:cubicBezTo>
                  <a:pt x="146400" y="16868"/>
                  <a:pt x="206478" y="0"/>
                  <a:pt x="206478" y="0"/>
                </a:cubicBezTo>
                <a:cubicBezTo>
                  <a:pt x="299884" y="4916"/>
                  <a:pt x="394019" y="2110"/>
                  <a:pt x="486697" y="14748"/>
                </a:cubicBezTo>
                <a:cubicBezTo>
                  <a:pt x="504260" y="17143"/>
                  <a:pt x="515088" y="36318"/>
                  <a:pt x="530942" y="44245"/>
                </a:cubicBezTo>
                <a:cubicBezTo>
                  <a:pt x="544847" y="51197"/>
                  <a:pt x="560439" y="54077"/>
                  <a:pt x="575188" y="58993"/>
                </a:cubicBezTo>
                <a:cubicBezTo>
                  <a:pt x="627031" y="136759"/>
                  <a:pt x="574791" y="79893"/>
                  <a:pt x="663678" y="117987"/>
                </a:cubicBezTo>
                <a:cubicBezTo>
                  <a:pt x="699614" y="133388"/>
                  <a:pt x="725589" y="165149"/>
                  <a:pt x="752168" y="191729"/>
                </a:cubicBezTo>
                <a:cubicBezTo>
                  <a:pt x="747252" y="250722"/>
                  <a:pt x="751777" y="311279"/>
                  <a:pt x="737420" y="368709"/>
                </a:cubicBezTo>
                <a:cubicBezTo>
                  <a:pt x="731458" y="392556"/>
                  <a:pt x="707462" y="407701"/>
                  <a:pt x="693175" y="427703"/>
                </a:cubicBezTo>
                <a:cubicBezTo>
                  <a:pt x="682872" y="442127"/>
                  <a:pt x="676212" y="459414"/>
                  <a:pt x="663678" y="471948"/>
                </a:cubicBezTo>
                <a:cubicBezTo>
                  <a:pt x="646297" y="489329"/>
                  <a:pt x="626026" y="503997"/>
                  <a:pt x="604684" y="516193"/>
                </a:cubicBezTo>
                <a:cubicBezTo>
                  <a:pt x="580261" y="530149"/>
                  <a:pt x="505375" y="541954"/>
                  <a:pt x="486697" y="545690"/>
                </a:cubicBezTo>
                <a:cubicBezTo>
                  <a:pt x="412955" y="540774"/>
                  <a:pt x="338971" y="538679"/>
                  <a:pt x="265471" y="530942"/>
                </a:cubicBezTo>
                <a:cubicBezTo>
                  <a:pt x="245313" y="528820"/>
                  <a:pt x="224077" y="526250"/>
                  <a:pt x="206478" y="516193"/>
                </a:cubicBezTo>
                <a:cubicBezTo>
                  <a:pt x="188369" y="505845"/>
                  <a:pt x="178256" y="485301"/>
                  <a:pt x="162233" y="471948"/>
                </a:cubicBezTo>
                <a:cubicBezTo>
                  <a:pt x="148616" y="460600"/>
                  <a:pt x="132736" y="452283"/>
                  <a:pt x="117988" y="442451"/>
                </a:cubicBezTo>
                <a:cubicBezTo>
                  <a:pt x="108156" y="427703"/>
                  <a:pt x="95690" y="414404"/>
                  <a:pt x="88491" y="398206"/>
                </a:cubicBezTo>
                <a:cubicBezTo>
                  <a:pt x="75863" y="369794"/>
                  <a:pt x="76241" y="335586"/>
                  <a:pt x="58994" y="309716"/>
                </a:cubicBezTo>
                <a:lnTo>
                  <a:pt x="29497" y="265471"/>
                </a:lnTo>
                <a:cubicBezTo>
                  <a:pt x="24581" y="250722"/>
                  <a:pt x="14749" y="236771"/>
                  <a:pt x="14749" y="221225"/>
                </a:cubicBezTo>
                <a:cubicBezTo>
                  <a:pt x="14749" y="191321"/>
                  <a:pt x="29497" y="132735"/>
                  <a:pt x="29497" y="13273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手繪多邊形: 圖案 6">
            <a:extLst>
              <a:ext uri="{FF2B5EF4-FFF2-40B4-BE49-F238E27FC236}">
                <a16:creationId xmlns:a16="http://schemas.microsoft.com/office/drawing/2014/main" id="{FA14C5CE-BE84-42EE-A6B3-FB065A435922}"/>
              </a:ext>
            </a:extLst>
          </p:cNvPr>
          <p:cNvSpPr/>
          <p:nvPr/>
        </p:nvSpPr>
        <p:spPr>
          <a:xfrm>
            <a:off x="4967317" y="2996952"/>
            <a:ext cx="768271" cy="582561"/>
          </a:xfrm>
          <a:custGeom>
            <a:avLst/>
            <a:gdLst>
              <a:gd name="connsiteX0" fmla="*/ 663678 w 1150375"/>
              <a:gd name="connsiteY0" fmla="*/ 693971 h 693971"/>
              <a:gd name="connsiteX1" fmla="*/ 589936 w 1150375"/>
              <a:gd name="connsiteY1" fmla="*/ 664474 h 693971"/>
              <a:gd name="connsiteX2" fmla="*/ 486697 w 1150375"/>
              <a:gd name="connsiteY2" fmla="*/ 620229 h 693971"/>
              <a:gd name="connsiteX3" fmla="*/ 368710 w 1150375"/>
              <a:gd name="connsiteY3" fmla="*/ 590732 h 693971"/>
              <a:gd name="connsiteX4" fmla="*/ 250723 w 1150375"/>
              <a:gd name="connsiteY4" fmla="*/ 546487 h 693971"/>
              <a:gd name="connsiteX5" fmla="*/ 206478 w 1150375"/>
              <a:gd name="connsiteY5" fmla="*/ 516990 h 693971"/>
              <a:gd name="connsiteX6" fmla="*/ 132736 w 1150375"/>
              <a:gd name="connsiteY6" fmla="*/ 502242 h 693971"/>
              <a:gd name="connsiteX7" fmla="*/ 88491 w 1150375"/>
              <a:gd name="connsiteY7" fmla="*/ 487493 h 693971"/>
              <a:gd name="connsiteX8" fmla="*/ 0 w 1150375"/>
              <a:gd name="connsiteY8" fmla="*/ 428500 h 693971"/>
              <a:gd name="connsiteX9" fmla="*/ 14749 w 1150375"/>
              <a:gd name="connsiteY9" fmla="*/ 222022 h 693971"/>
              <a:gd name="connsiteX10" fmla="*/ 29497 w 1150375"/>
              <a:gd name="connsiteY10" fmla="*/ 177777 h 693971"/>
              <a:gd name="connsiteX11" fmla="*/ 103239 w 1150375"/>
              <a:gd name="connsiteY11" fmla="*/ 133532 h 693971"/>
              <a:gd name="connsiteX12" fmla="*/ 191730 w 1150375"/>
              <a:gd name="connsiteY12" fmla="*/ 89287 h 693971"/>
              <a:gd name="connsiteX13" fmla="*/ 693175 w 1150375"/>
              <a:gd name="connsiteY13" fmla="*/ 30293 h 693971"/>
              <a:gd name="connsiteX14" fmla="*/ 811162 w 1150375"/>
              <a:gd name="connsiteY14" fmla="*/ 797 h 693971"/>
              <a:gd name="connsiteX15" fmla="*/ 973394 w 1150375"/>
              <a:gd name="connsiteY15" fmla="*/ 30293 h 693971"/>
              <a:gd name="connsiteX16" fmla="*/ 1002891 w 1150375"/>
              <a:gd name="connsiteY16" fmla="*/ 74538 h 693971"/>
              <a:gd name="connsiteX17" fmla="*/ 1091381 w 1150375"/>
              <a:gd name="connsiteY17" fmla="*/ 133532 h 693971"/>
              <a:gd name="connsiteX18" fmla="*/ 1135626 w 1150375"/>
              <a:gd name="connsiteY18" fmla="*/ 266267 h 693971"/>
              <a:gd name="connsiteX19" fmla="*/ 1150375 w 1150375"/>
              <a:gd name="connsiteY19" fmla="*/ 310513 h 693971"/>
              <a:gd name="connsiteX20" fmla="*/ 1135626 w 1150375"/>
              <a:gd name="connsiteY20" fmla="*/ 443248 h 693971"/>
              <a:gd name="connsiteX21" fmla="*/ 1120878 w 1150375"/>
              <a:gd name="connsiteY21" fmla="*/ 487493 h 693971"/>
              <a:gd name="connsiteX22" fmla="*/ 1076633 w 1150375"/>
              <a:gd name="connsiteY22" fmla="*/ 516990 h 693971"/>
              <a:gd name="connsiteX23" fmla="*/ 988142 w 1150375"/>
              <a:gd name="connsiteY23" fmla="*/ 575984 h 693971"/>
              <a:gd name="connsiteX24" fmla="*/ 943897 w 1150375"/>
              <a:gd name="connsiteY24" fmla="*/ 605480 h 693971"/>
              <a:gd name="connsiteX25" fmla="*/ 840659 w 1150375"/>
              <a:gd name="connsiteY25" fmla="*/ 649726 h 693971"/>
              <a:gd name="connsiteX26" fmla="*/ 781665 w 1150375"/>
              <a:gd name="connsiteY26" fmla="*/ 664474 h 693971"/>
              <a:gd name="connsiteX27" fmla="*/ 604684 w 1150375"/>
              <a:gd name="connsiteY27" fmla="*/ 664474 h 69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50375" h="693971">
                <a:moveTo>
                  <a:pt x="663678" y="693971"/>
                </a:moveTo>
                <a:cubicBezTo>
                  <a:pt x="639097" y="684139"/>
                  <a:pt x="614128" y="675226"/>
                  <a:pt x="589936" y="664474"/>
                </a:cubicBezTo>
                <a:cubicBezTo>
                  <a:pt x="525944" y="636033"/>
                  <a:pt x="545501" y="636266"/>
                  <a:pt x="486697" y="620229"/>
                </a:cubicBezTo>
                <a:cubicBezTo>
                  <a:pt x="447586" y="609562"/>
                  <a:pt x="368710" y="590732"/>
                  <a:pt x="368710" y="590732"/>
                </a:cubicBezTo>
                <a:cubicBezTo>
                  <a:pt x="264948" y="521556"/>
                  <a:pt x="396520" y="601161"/>
                  <a:pt x="250723" y="546487"/>
                </a:cubicBezTo>
                <a:cubicBezTo>
                  <a:pt x="234126" y="540263"/>
                  <a:pt x="223075" y="523214"/>
                  <a:pt x="206478" y="516990"/>
                </a:cubicBezTo>
                <a:cubicBezTo>
                  <a:pt x="183007" y="508188"/>
                  <a:pt x="157055" y="508322"/>
                  <a:pt x="132736" y="502242"/>
                </a:cubicBezTo>
                <a:cubicBezTo>
                  <a:pt x="117654" y="498471"/>
                  <a:pt x="102081" y="495043"/>
                  <a:pt x="88491" y="487493"/>
                </a:cubicBezTo>
                <a:cubicBezTo>
                  <a:pt x="57501" y="470277"/>
                  <a:pt x="0" y="428500"/>
                  <a:pt x="0" y="428500"/>
                </a:cubicBezTo>
                <a:cubicBezTo>
                  <a:pt x="4916" y="359674"/>
                  <a:pt x="6687" y="290551"/>
                  <a:pt x="14749" y="222022"/>
                </a:cubicBezTo>
                <a:cubicBezTo>
                  <a:pt x="16565" y="206582"/>
                  <a:pt x="18504" y="188770"/>
                  <a:pt x="29497" y="177777"/>
                </a:cubicBezTo>
                <a:cubicBezTo>
                  <a:pt x="49767" y="157507"/>
                  <a:pt x="78931" y="148725"/>
                  <a:pt x="103239" y="133532"/>
                </a:cubicBezTo>
                <a:cubicBezTo>
                  <a:pt x="168589" y="92688"/>
                  <a:pt x="123503" y="112028"/>
                  <a:pt x="191730" y="89287"/>
                </a:cubicBezTo>
                <a:cubicBezTo>
                  <a:pt x="309400" y="-87222"/>
                  <a:pt x="195787" y="57179"/>
                  <a:pt x="693175" y="30293"/>
                </a:cubicBezTo>
                <a:cubicBezTo>
                  <a:pt x="735659" y="27997"/>
                  <a:pt x="771975" y="13859"/>
                  <a:pt x="811162" y="797"/>
                </a:cubicBezTo>
                <a:cubicBezTo>
                  <a:pt x="811555" y="862"/>
                  <a:pt x="964907" y="25443"/>
                  <a:pt x="973394" y="30293"/>
                </a:cubicBezTo>
                <a:cubicBezTo>
                  <a:pt x="988784" y="39087"/>
                  <a:pt x="989551" y="62866"/>
                  <a:pt x="1002891" y="74538"/>
                </a:cubicBezTo>
                <a:cubicBezTo>
                  <a:pt x="1029570" y="97883"/>
                  <a:pt x="1091381" y="133532"/>
                  <a:pt x="1091381" y="133532"/>
                </a:cubicBezTo>
                <a:lnTo>
                  <a:pt x="1135626" y="266267"/>
                </a:lnTo>
                <a:lnTo>
                  <a:pt x="1150375" y="310513"/>
                </a:lnTo>
                <a:cubicBezTo>
                  <a:pt x="1145459" y="354758"/>
                  <a:pt x="1142945" y="399336"/>
                  <a:pt x="1135626" y="443248"/>
                </a:cubicBezTo>
                <a:cubicBezTo>
                  <a:pt x="1133070" y="458583"/>
                  <a:pt x="1130589" y="475354"/>
                  <a:pt x="1120878" y="487493"/>
                </a:cubicBezTo>
                <a:cubicBezTo>
                  <a:pt x="1109805" y="501334"/>
                  <a:pt x="1090250" y="505642"/>
                  <a:pt x="1076633" y="516990"/>
                </a:cubicBezTo>
                <a:cubicBezTo>
                  <a:pt x="950828" y="621828"/>
                  <a:pt x="1104773" y="517669"/>
                  <a:pt x="988142" y="575984"/>
                </a:cubicBezTo>
                <a:cubicBezTo>
                  <a:pt x="972288" y="583911"/>
                  <a:pt x="959287" y="596686"/>
                  <a:pt x="943897" y="605480"/>
                </a:cubicBezTo>
                <a:cubicBezTo>
                  <a:pt x="904570" y="627952"/>
                  <a:pt x="882022" y="637908"/>
                  <a:pt x="840659" y="649726"/>
                </a:cubicBezTo>
                <a:cubicBezTo>
                  <a:pt x="821169" y="655295"/>
                  <a:pt x="801895" y="663210"/>
                  <a:pt x="781665" y="664474"/>
                </a:cubicBezTo>
                <a:cubicBezTo>
                  <a:pt x="722786" y="668154"/>
                  <a:pt x="663678" y="664474"/>
                  <a:pt x="604684" y="66447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B7FF14-5252-44F2-870F-FD5EBA91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US" altLang="zh-TW" dirty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r>
              <a:rPr lang="zh-TW" altLang="zh-TW" dirty="0"/>
              <a:t>、『我會認字』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6440D27-46CD-4A58-B31A-03CB902C4BAD}"/>
              </a:ext>
            </a:extLst>
          </p:cNvPr>
          <p:cNvSpPr txBox="1">
            <a:spLocks/>
          </p:cNvSpPr>
          <p:nvPr/>
        </p:nvSpPr>
        <p:spPr bwMode="auto">
          <a:xfrm>
            <a:off x="287524" y="2060848"/>
            <a:ext cx="88564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說說看</a:t>
            </a:r>
            <a:r>
              <a:rPr lang="zh-TW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裂</a:t>
            </a:r>
            <a:r>
              <a:rPr lang="zh-TW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」和「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烈</a:t>
            </a:r>
            <a:r>
              <a:rPr lang="zh-TW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」兩個字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相同的</a:t>
            </a:r>
            <a:r>
              <a:rPr lang="zh-TW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地方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endParaRPr lang="zh-TW" altLang="zh-TW" sz="4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endParaRPr lang="zh-TW" altLang="en-US" kern="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56CAD14-A82C-4CA6-AEAF-600759FD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92" t="2487"/>
          <a:stretch/>
        </p:blipFill>
        <p:spPr>
          <a:xfrm>
            <a:off x="2827358" y="3425486"/>
            <a:ext cx="3077923" cy="3432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70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6440D27-46CD-4A58-B31A-03CB902C4BAD}"/>
              </a:ext>
            </a:extLst>
          </p:cNvPr>
          <p:cNvSpPr txBox="1">
            <a:spLocks/>
          </p:cNvSpPr>
          <p:nvPr/>
        </p:nvSpPr>
        <p:spPr bwMode="auto">
          <a:xfrm>
            <a:off x="395536" y="1340549"/>
            <a:ext cx="88564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說說看</a:t>
            </a:r>
            <a:r>
              <a:rPr lang="zh-TW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裂</a:t>
            </a:r>
            <a:r>
              <a:rPr lang="zh-TW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」和「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烈</a:t>
            </a:r>
            <a:r>
              <a:rPr lang="zh-TW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」兩個字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都有</a:t>
            </a:r>
            <a:r>
              <a:rPr lang="zh-TW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列</a:t>
            </a:r>
            <a:r>
              <a:rPr lang="zh-TW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 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endParaRPr lang="zh-TW" altLang="zh-TW" sz="4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endParaRPr lang="zh-TW" altLang="en-US" kern="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56CAD14-A82C-4CA6-AEAF-600759FD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92" t="2487"/>
          <a:stretch/>
        </p:blipFill>
        <p:spPr>
          <a:xfrm>
            <a:off x="2827358" y="2262347"/>
            <a:ext cx="4120906" cy="4595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手繪多邊形: 圖案 6">
            <a:extLst>
              <a:ext uri="{FF2B5EF4-FFF2-40B4-BE49-F238E27FC236}">
                <a16:creationId xmlns:a16="http://schemas.microsoft.com/office/drawing/2014/main" id="{38D1A01B-617E-4925-BFB3-0ECBB00F0CA1}"/>
              </a:ext>
            </a:extLst>
          </p:cNvPr>
          <p:cNvSpPr/>
          <p:nvPr/>
        </p:nvSpPr>
        <p:spPr>
          <a:xfrm>
            <a:off x="3390575" y="2787445"/>
            <a:ext cx="635735" cy="545690"/>
          </a:xfrm>
          <a:custGeom>
            <a:avLst/>
            <a:gdLst>
              <a:gd name="connsiteX0" fmla="*/ 635735 w 635735"/>
              <a:gd name="connsiteY0" fmla="*/ 339213 h 545690"/>
              <a:gd name="connsiteX1" fmla="*/ 576741 w 635735"/>
              <a:gd name="connsiteY1" fmla="*/ 427703 h 545690"/>
              <a:gd name="connsiteX2" fmla="*/ 488251 w 635735"/>
              <a:gd name="connsiteY2" fmla="*/ 457200 h 545690"/>
              <a:gd name="connsiteX3" fmla="*/ 444006 w 635735"/>
              <a:gd name="connsiteY3" fmla="*/ 486697 h 545690"/>
              <a:gd name="connsiteX4" fmla="*/ 355515 w 635735"/>
              <a:gd name="connsiteY4" fmla="*/ 516194 h 545690"/>
              <a:gd name="connsiteX5" fmla="*/ 252277 w 635735"/>
              <a:gd name="connsiteY5" fmla="*/ 545690 h 545690"/>
              <a:gd name="connsiteX6" fmla="*/ 90044 w 635735"/>
              <a:gd name="connsiteY6" fmla="*/ 530942 h 545690"/>
              <a:gd name="connsiteX7" fmla="*/ 60548 w 635735"/>
              <a:gd name="connsiteY7" fmla="*/ 486697 h 545690"/>
              <a:gd name="connsiteX8" fmla="*/ 16302 w 635735"/>
              <a:gd name="connsiteY8" fmla="*/ 398207 h 545690"/>
              <a:gd name="connsiteX9" fmla="*/ 1554 w 635735"/>
              <a:gd name="connsiteY9" fmla="*/ 339213 h 545690"/>
              <a:gd name="connsiteX10" fmla="*/ 16302 w 635735"/>
              <a:gd name="connsiteY10" fmla="*/ 117987 h 545690"/>
              <a:gd name="connsiteX11" fmla="*/ 90044 w 635735"/>
              <a:gd name="connsiteY11" fmla="*/ 73742 h 545690"/>
              <a:gd name="connsiteX12" fmla="*/ 134290 w 635735"/>
              <a:gd name="connsiteY12" fmla="*/ 44245 h 545690"/>
              <a:gd name="connsiteX13" fmla="*/ 252277 w 635735"/>
              <a:gd name="connsiteY13" fmla="*/ 14749 h 545690"/>
              <a:gd name="connsiteX14" fmla="*/ 296522 w 635735"/>
              <a:gd name="connsiteY14" fmla="*/ 0 h 545690"/>
              <a:gd name="connsiteX15" fmla="*/ 414509 w 635735"/>
              <a:gd name="connsiteY15" fmla="*/ 29497 h 545690"/>
              <a:gd name="connsiteX16" fmla="*/ 458754 w 635735"/>
              <a:gd name="connsiteY16" fmla="*/ 58994 h 545690"/>
              <a:gd name="connsiteX17" fmla="*/ 488251 w 635735"/>
              <a:gd name="connsiteY17" fmla="*/ 103239 h 545690"/>
              <a:gd name="connsiteX18" fmla="*/ 576741 w 635735"/>
              <a:gd name="connsiteY18" fmla="*/ 162232 h 545690"/>
              <a:gd name="connsiteX19" fmla="*/ 606238 w 635735"/>
              <a:gd name="connsiteY19" fmla="*/ 250723 h 545690"/>
              <a:gd name="connsiteX20" fmla="*/ 620986 w 635735"/>
              <a:gd name="connsiteY20" fmla="*/ 398207 h 54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5735" h="545690">
                <a:moveTo>
                  <a:pt x="635735" y="339213"/>
                </a:moveTo>
                <a:cubicBezTo>
                  <a:pt x="616070" y="368710"/>
                  <a:pt x="604423" y="405557"/>
                  <a:pt x="576741" y="427703"/>
                </a:cubicBezTo>
                <a:cubicBezTo>
                  <a:pt x="552462" y="447126"/>
                  <a:pt x="488251" y="457200"/>
                  <a:pt x="488251" y="457200"/>
                </a:cubicBezTo>
                <a:cubicBezTo>
                  <a:pt x="473503" y="467032"/>
                  <a:pt x="460204" y="479498"/>
                  <a:pt x="444006" y="486697"/>
                </a:cubicBezTo>
                <a:cubicBezTo>
                  <a:pt x="415593" y="499325"/>
                  <a:pt x="385012" y="506362"/>
                  <a:pt x="355515" y="516194"/>
                </a:cubicBezTo>
                <a:cubicBezTo>
                  <a:pt x="292044" y="537351"/>
                  <a:pt x="326347" y="527173"/>
                  <a:pt x="252277" y="545690"/>
                </a:cubicBezTo>
                <a:cubicBezTo>
                  <a:pt x="198199" y="540774"/>
                  <a:pt x="141943" y="546911"/>
                  <a:pt x="90044" y="530942"/>
                </a:cubicBezTo>
                <a:cubicBezTo>
                  <a:pt x="73103" y="525729"/>
                  <a:pt x="68475" y="502551"/>
                  <a:pt x="60548" y="486697"/>
                </a:cubicBezTo>
                <a:cubicBezTo>
                  <a:pt x="-509" y="364584"/>
                  <a:pt x="100830" y="524998"/>
                  <a:pt x="16302" y="398207"/>
                </a:cubicBezTo>
                <a:cubicBezTo>
                  <a:pt x="11386" y="378542"/>
                  <a:pt x="1554" y="359483"/>
                  <a:pt x="1554" y="339213"/>
                </a:cubicBezTo>
                <a:cubicBezTo>
                  <a:pt x="1554" y="265307"/>
                  <a:pt x="-7069" y="188100"/>
                  <a:pt x="16302" y="117987"/>
                </a:cubicBezTo>
                <a:cubicBezTo>
                  <a:pt x="25367" y="90792"/>
                  <a:pt x="65735" y="88935"/>
                  <a:pt x="90044" y="73742"/>
                </a:cubicBezTo>
                <a:cubicBezTo>
                  <a:pt x="105075" y="64347"/>
                  <a:pt x="117632" y="50303"/>
                  <a:pt x="134290" y="44245"/>
                </a:cubicBezTo>
                <a:cubicBezTo>
                  <a:pt x="172389" y="30391"/>
                  <a:pt x="213818" y="27569"/>
                  <a:pt x="252277" y="14749"/>
                </a:cubicBezTo>
                <a:lnTo>
                  <a:pt x="296522" y="0"/>
                </a:lnTo>
                <a:cubicBezTo>
                  <a:pt x="324565" y="5609"/>
                  <a:pt x="384278" y="14381"/>
                  <a:pt x="414509" y="29497"/>
                </a:cubicBezTo>
                <a:cubicBezTo>
                  <a:pt x="430363" y="37424"/>
                  <a:pt x="444006" y="49162"/>
                  <a:pt x="458754" y="58994"/>
                </a:cubicBezTo>
                <a:cubicBezTo>
                  <a:pt x="468586" y="73742"/>
                  <a:pt x="473503" y="93407"/>
                  <a:pt x="488251" y="103239"/>
                </a:cubicBezTo>
                <a:cubicBezTo>
                  <a:pt x="562422" y="152686"/>
                  <a:pt x="537766" y="74538"/>
                  <a:pt x="576741" y="162232"/>
                </a:cubicBezTo>
                <a:cubicBezTo>
                  <a:pt x="589369" y="190645"/>
                  <a:pt x="606238" y="250723"/>
                  <a:pt x="606238" y="250723"/>
                </a:cubicBezTo>
                <a:lnTo>
                  <a:pt x="620986" y="398207"/>
                </a:ln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手繪多邊形: 圖案 7">
            <a:extLst>
              <a:ext uri="{FF2B5EF4-FFF2-40B4-BE49-F238E27FC236}">
                <a16:creationId xmlns:a16="http://schemas.microsoft.com/office/drawing/2014/main" id="{37FFC006-753F-4094-9884-028F98920591}"/>
              </a:ext>
            </a:extLst>
          </p:cNvPr>
          <p:cNvSpPr/>
          <p:nvPr/>
        </p:nvSpPr>
        <p:spPr>
          <a:xfrm>
            <a:off x="3377381" y="2778115"/>
            <a:ext cx="709072" cy="569769"/>
          </a:xfrm>
          <a:custGeom>
            <a:avLst/>
            <a:gdLst>
              <a:gd name="connsiteX0" fmla="*/ 0 w 709072"/>
              <a:gd name="connsiteY0" fmla="*/ 156814 h 569769"/>
              <a:gd name="connsiteX1" fmla="*/ 29496 w 709072"/>
              <a:gd name="connsiteY1" fmla="*/ 83072 h 569769"/>
              <a:gd name="connsiteX2" fmla="*/ 88490 w 709072"/>
              <a:gd name="connsiteY2" fmla="*/ 68324 h 569769"/>
              <a:gd name="connsiteX3" fmla="*/ 147484 w 709072"/>
              <a:gd name="connsiteY3" fmla="*/ 38827 h 569769"/>
              <a:gd name="connsiteX4" fmla="*/ 221225 w 709072"/>
              <a:gd name="connsiteY4" fmla="*/ 9330 h 569769"/>
              <a:gd name="connsiteX5" fmla="*/ 604684 w 709072"/>
              <a:gd name="connsiteY5" fmla="*/ 53575 h 569769"/>
              <a:gd name="connsiteX6" fmla="*/ 648929 w 709072"/>
              <a:gd name="connsiteY6" fmla="*/ 97820 h 569769"/>
              <a:gd name="connsiteX7" fmla="*/ 678425 w 709072"/>
              <a:gd name="connsiteY7" fmla="*/ 186311 h 569769"/>
              <a:gd name="connsiteX8" fmla="*/ 707922 w 709072"/>
              <a:gd name="connsiteY8" fmla="*/ 260053 h 569769"/>
              <a:gd name="connsiteX9" fmla="*/ 663677 w 709072"/>
              <a:gd name="connsiteY9" fmla="*/ 422285 h 569769"/>
              <a:gd name="connsiteX10" fmla="*/ 619432 w 709072"/>
              <a:gd name="connsiteY10" fmla="*/ 451782 h 569769"/>
              <a:gd name="connsiteX11" fmla="*/ 530942 w 709072"/>
              <a:gd name="connsiteY11" fmla="*/ 510775 h 569769"/>
              <a:gd name="connsiteX12" fmla="*/ 486696 w 709072"/>
              <a:gd name="connsiteY12" fmla="*/ 540272 h 569769"/>
              <a:gd name="connsiteX13" fmla="*/ 353961 w 709072"/>
              <a:gd name="connsiteY13" fmla="*/ 569769 h 569769"/>
              <a:gd name="connsiteX14" fmla="*/ 132735 w 709072"/>
              <a:gd name="connsiteY14" fmla="*/ 555020 h 569769"/>
              <a:gd name="connsiteX15" fmla="*/ 58993 w 709072"/>
              <a:gd name="connsiteY15" fmla="*/ 437033 h 569769"/>
              <a:gd name="connsiteX16" fmla="*/ 14748 w 709072"/>
              <a:gd name="connsiteY16" fmla="*/ 407537 h 569769"/>
              <a:gd name="connsiteX17" fmla="*/ 29496 w 709072"/>
              <a:gd name="connsiteY17" fmla="*/ 127317 h 569769"/>
              <a:gd name="connsiteX18" fmla="*/ 73742 w 709072"/>
              <a:gd name="connsiteY18" fmla="*/ 97820 h 569769"/>
              <a:gd name="connsiteX19" fmla="*/ 162232 w 709072"/>
              <a:gd name="connsiteY19" fmla="*/ 68324 h 569769"/>
              <a:gd name="connsiteX20" fmla="*/ 206477 w 709072"/>
              <a:gd name="connsiteY20" fmla="*/ 53575 h 569769"/>
              <a:gd name="connsiteX21" fmla="*/ 383458 w 709072"/>
              <a:gd name="connsiteY21" fmla="*/ 68324 h 569769"/>
              <a:gd name="connsiteX22" fmla="*/ 471948 w 709072"/>
              <a:gd name="connsiteY22" fmla="*/ 97820 h 569769"/>
              <a:gd name="connsiteX23" fmla="*/ 516193 w 709072"/>
              <a:gd name="connsiteY23" fmla="*/ 127317 h 569769"/>
              <a:gd name="connsiteX24" fmla="*/ 560438 w 709072"/>
              <a:gd name="connsiteY24" fmla="*/ 274801 h 569769"/>
              <a:gd name="connsiteX25" fmla="*/ 575187 w 709072"/>
              <a:gd name="connsiteY25" fmla="*/ 363291 h 56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09072" h="569769">
                <a:moveTo>
                  <a:pt x="0" y="156814"/>
                </a:moveTo>
                <a:cubicBezTo>
                  <a:pt x="9832" y="132233"/>
                  <a:pt x="10776" y="101792"/>
                  <a:pt x="29496" y="83072"/>
                </a:cubicBezTo>
                <a:cubicBezTo>
                  <a:pt x="43829" y="68739"/>
                  <a:pt x="69511" y="75441"/>
                  <a:pt x="88490" y="68324"/>
                </a:cubicBezTo>
                <a:cubicBezTo>
                  <a:pt x="109076" y="60604"/>
                  <a:pt x="127393" y="47756"/>
                  <a:pt x="147484" y="38827"/>
                </a:cubicBezTo>
                <a:cubicBezTo>
                  <a:pt x="171676" y="28075"/>
                  <a:pt x="196645" y="19162"/>
                  <a:pt x="221225" y="9330"/>
                </a:cubicBezTo>
                <a:cubicBezTo>
                  <a:pt x="391638" y="16740"/>
                  <a:pt x="495477" y="-37429"/>
                  <a:pt x="604684" y="53575"/>
                </a:cubicBezTo>
                <a:cubicBezTo>
                  <a:pt x="620707" y="66927"/>
                  <a:pt x="634181" y="83072"/>
                  <a:pt x="648929" y="97820"/>
                </a:cubicBezTo>
                <a:cubicBezTo>
                  <a:pt x="658761" y="127317"/>
                  <a:pt x="667799" y="157090"/>
                  <a:pt x="678425" y="186311"/>
                </a:cubicBezTo>
                <a:cubicBezTo>
                  <a:pt x="687472" y="211191"/>
                  <a:pt x="705891" y="233657"/>
                  <a:pt x="707922" y="260053"/>
                </a:cubicBezTo>
                <a:cubicBezTo>
                  <a:pt x="712284" y="316762"/>
                  <a:pt x="705630" y="380332"/>
                  <a:pt x="663677" y="422285"/>
                </a:cubicBezTo>
                <a:cubicBezTo>
                  <a:pt x="651143" y="434819"/>
                  <a:pt x="633049" y="440434"/>
                  <a:pt x="619432" y="451782"/>
                </a:cubicBezTo>
                <a:cubicBezTo>
                  <a:pt x="545783" y="513157"/>
                  <a:pt x="608697" y="484857"/>
                  <a:pt x="530942" y="510775"/>
                </a:cubicBezTo>
                <a:cubicBezTo>
                  <a:pt x="516193" y="520607"/>
                  <a:pt x="502550" y="532345"/>
                  <a:pt x="486696" y="540272"/>
                </a:cubicBezTo>
                <a:cubicBezTo>
                  <a:pt x="450391" y="558424"/>
                  <a:pt x="387944" y="564105"/>
                  <a:pt x="353961" y="569769"/>
                </a:cubicBezTo>
                <a:cubicBezTo>
                  <a:pt x="280219" y="564853"/>
                  <a:pt x="205055" y="570245"/>
                  <a:pt x="132735" y="555020"/>
                </a:cubicBezTo>
                <a:cubicBezTo>
                  <a:pt x="40879" y="535682"/>
                  <a:pt x="91626" y="494139"/>
                  <a:pt x="58993" y="437033"/>
                </a:cubicBezTo>
                <a:cubicBezTo>
                  <a:pt x="50199" y="421643"/>
                  <a:pt x="29496" y="417369"/>
                  <a:pt x="14748" y="407537"/>
                </a:cubicBezTo>
                <a:cubicBezTo>
                  <a:pt x="19664" y="314130"/>
                  <a:pt x="11994" y="219201"/>
                  <a:pt x="29496" y="127317"/>
                </a:cubicBezTo>
                <a:cubicBezTo>
                  <a:pt x="32813" y="109904"/>
                  <a:pt x="57544" y="105019"/>
                  <a:pt x="73742" y="97820"/>
                </a:cubicBezTo>
                <a:cubicBezTo>
                  <a:pt x="102154" y="85192"/>
                  <a:pt x="132735" y="78156"/>
                  <a:pt x="162232" y="68324"/>
                </a:cubicBezTo>
                <a:lnTo>
                  <a:pt x="206477" y="53575"/>
                </a:lnTo>
                <a:cubicBezTo>
                  <a:pt x="265471" y="58491"/>
                  <a:pt x="325065" y="58592"/>
                  <a:pt x="383458" y="68324"/>
                </a:cubicBezTo>
                <a:cubicBezTo>
                  <a:pt x="414127" y="73435"/>
                  <a:pt x="471948" y="97820"/>
                  <a:pt x="471948" y="97820"/>
                </a:cubicBezTo>
                <a:cubicBezTo>
                  <a:pt x="486696" y="107652"/>
                  <a:pt x="503659" y="114783"/>
                  <a:pt x="516193" y="127317"/>
                </a:cubicBezTo>
                <a:cubicBezTo>
                  <a:pt x="563275" y="174399"/>
                  <a:pt x="546513" y="205175"/>
                  <a:pt x="560438" y="274801"/>
                </a:cubicBezTo>
                <a:cubicBezTo>
                  <a:pt x="579851" y="371865"/>
                  <a:pt x="575187" y="266664"/>
                  <a:pt x="575187" y="36329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: 圖案 8">
            <a:extLst>
              <a:ext uri="{FF2B5EF4-FFF2-40B4-BE49-F238E27FC236}">
                <a16:creationId xmlns:a16="http://schemas.microsoft.com/office/drawing/2014/main" id="{394A46DC-6836-42D4-A1F3-1A974A156121}"/>
              </a:ext>
            </a:extLst>
          </p:cNvPr>
          <p:cNvSpPr/>
          <p:nvPr/>
        </p:nvSpPr>
        <p:spPr>
          <a:xfrm>
            <a:off x="4601496" y="2772697"/>
            <a:ext cx="561376" cy="427703"/>
          </a:xfrm>
          <a:custGeom>
            <a:avLst/>
            <a:gdLst>
              <a:gd name="connsiteX0" fmla="*/ 471949 w 561376"/>
              <a:gd name="connsiteY0" fmla="*/ 280219 h 427703"/>
              <a:gd name="connsiteX1" fmla="*/ 280220 w 561376"/>
              <a:gd name="connsiteY1" fmla="*/ 324464 h 427703"/>
              <a:gd name="connsiteX2" fmla="*/ 221227 w 561376"/>
              <a:gd name="connsiteY2" fmla="*/ 353961 h 427703"/>
              <a:gd name="connsiteX3" fmla="*/ 176981 w 561376"/>
              <a:gd name="connsiteY3" fmla="*/ 368709 h 427703"/>
              <a:gd name="connsiteX4" fmla="*/ 58994 w 561376"/>
              <a:gd name="connsiteY4" fmla="*/ 324464 h 427703"/>
              <a:gd name="connsiteX5" fmla="*/ 73743 w 561376"/>
              <a:gd name="connsiteY5" fmla="*/ 162232 h 427703"/>
              <a:gd name="connsiteX6" fmla="*/ 88491 w 561376"/>
              <a:gd name="connsiteY6" fmla="*/ 117987 h 427703"/>
              <a:gd name="connsiteX7" fmla="*/ 191730 w 561376"/>
              <a:gd name="connsiteY7" fmla="*/ 29497 h 427703"/>
              <a:gd name="connsiteX8" fmla="*/ 235975 w 561376"/>
              <a:gd name="connsiteY8" fmla="*/ 14748 h 427703"/>
              <a:gd name="connsiteX9" fmla="*/ 427704 w 561376"/>
              <a:gd name="connsiteY9" fmla="*/ 29497 h 427703"/>
              <a:gd name="connsiteX10" fmla="*/ 471949 w 561376"/>
              <a:gd name="connsiteY10" fmla="*/ 44245 h 427703"/>
              <a:gd name="connsiteX11" fmla="*/ 516194 w 561376"/>
              <a:gd name="connsiteY11" fmla="*/ 88490 h 427703"/>
              <a:gd name="connsiteX12" fmla="*/ 545691 w 561376"/>
              <a:gd name="connsiteY12" fmla="*/ 132735 h 427703"/>
              <a:gd name="connsiteX13" fmla="*/ 545691 w 561376"/>
              <a:gd name="connsiteY13" fmla="*/ 250722 h 427703"/>
              <a:gd name="connsiteX14" fmla="*/ 516194 w 561376"/>
              <a:gd name="connsiteY14" fmla="*/ 339213 h 427703"/>
              <a:gd name="connsiteX15" fmla="*/ 353962 w 561376"/>
              <a:gd name="connsiteY15" fmla="*/ 412955 h 427703"/>
              <a:gd name="connsiteX16" fmla="*/ 221227 w 561376"/>
              <a:gd name="connsiteY16" fmla="*/ 427703 h 427703"/>
              <a:gd name="connsiteX17" fmla="*/ 14749 w 561376"/>
              <a:gd name="connsiteY17" fmla="*/ 412955 h 427703"/>
              <a:gd name="connsiteX18" fmla="*/ 1 w 561376"/>
              <a:gd name="connsiteY18" fmla="*/ 368709 h 427703"/>
              <a:gd name="connsiteX19" fmla="*/ 14749 w 561376"/>
              <a:gd name="connsiteY19" fmla="*/ 147484 h 427703"/>
              <a:gd name="connsiteX20" fmla="*/ 58994 w 561376"/>
              <a:gd name="connsiteY20" fmla="*/ 88490 h 427703"/>
              <a:gd name="connsiteX21" fmla="*/ 103239 w 561376"/>
              <a:gd name="connsiteY21" fmla="*/ 44245 h 427703"/>
              <a:gd name="connsiteX22" fmla="*/ 147485 w 561376"/>
              <a:gd name="connsiteY22" fmla="*/ 29497 h 427703"/>
              <a:gd name="connsiteX23" fmla="*/ 206478 w 561376"/>
              <a:gd name="connsiteY23" fmla="*/ 0 h 427703"/>
              <a:gd name="connsiteX24" fmla="*/ 516194 w 561376"/>
              <a:gd name="connsiteY24" fmla="*/ 14748 h 427703"/>
              <a:gd name="connsiteX25" fmla="*/ 545691 w 561376"/>
              <a:gd name="connsiteY25" fmla="*/ 58993 h 427703"/>
              <a:gd name="connsiteX26" fmla="*/ 530943 w 561376"/>
              <a:gd name="connsiteY26" fmla="*/ 280219 h 427703"/>
              <a:gd name="connsiteX27" fmla="*/ 442452 w 561376"/>
              <a:gd name="connsiteY27" fmla="*/ 294968 h 427703"/>
              <a:gd name="connsiteX28" fmla="*/ 309717 w 561376"/>
              <a:gd name="connsiteY28" fmla="*/ 324464 h 427703"/>
              <a:gd name="connsiteX29" fmla="*/ 221227 w 561376"/>
              <a:gd name="connsiteY29" fmla="*/ 353961 h 427703"/>
              <a:gd name="connsiteX30" fmla="*/ 103239 w 561376"/>
              <a:gd name="connsiteY30" fmla="*/ 353961 h 42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1376" h="427703">
                <a:moveTo>
                  <a:pt x="471949" y="280219"/>
                </a:moveTo>
                <a:cubicBezTo>
                  <a:pt x="281109" y="356555"/>
                  <a:pt x="544692" y="258346"/>
                  <a:pt x="280220" y="324464"/>
                </a:cubicBezTo>
                <a:cubicBezTo>
                  <a:pt x="258891" y="329796"/>
                  <a:pt x="241435" y="345301"/>
                  <a:pt x="221227" y="353961"/>
                </a:cubicBezTo>
                <a:cubicBezTo>
                  <a:pt x="206938" y="360085"/>
                  <a:pt x="191730" y="363793"/>
                  <a:pt x="176981" y="368709"/>
                </a:cubicBezTo>
                <a:cubicBezTo>
                  <a:pt x="171106" y="367534"/>
                  <a:pt x="63816" y="355810"/>
                  <a:pt x="58994" y="324464"/>
                </a:cubicBezTo>
                <a:cubicBezTo>
                  <a:pt x="50737" y="270795"/>
                  <a:pt x="66064" y="215987"/>
                  <a:pt x="73743" y="162232"/>
                </a:cubicBezTo>
                <a:cubicBezTo>
                  <a:pt x="75942" y="146842"/>
                  <a:pt x="79868" y="130922"/>
                  <a:pt x="88491" y="117987"/>
                </a:cubicBezTo>
                <a:cubicBezTo>
                  <a:pt x="104585" y="93846"/>
                  <a:pt x="169711" y="42080"/>
                  <a:pt x="191730" y="29497"/>
                </a:cubicBezTo>
                <a:cubicBezTo>
                  <a:pt x="205228" y="21784"/>
                  <a:pt x="221227" y="19664"/>
                  <a:pt x="235975" y="14748"/>
                </a:cubicBezTo>
                <a:cubicBezTo>
                  <a:pt x="299885" y="19664"/>
                  <a:pt x="364100" y="21546"/>
                  <a:pt x="427704" y="29497"/>
                </a:cubicBezTo>
                <a:cubicBezTo>
                  <a:pt x="443130" y="31425"/>
                  <a:pt x="459014" y="35622"/>
                  <a:pt x="471949" y="44245"/>
                </a:cubicBezTo>
                <a:cubicBezTo>
                  <a:pt x="489303" y="55814"/>
                  <a:pt x="502841" y="72467"/>
                  <a:pt x="516194" y="88490"/>
                </a:cubicBezTo>
                <a:cubicBezTo>
                  <a:pt x="527542" y="102107"/>
                  <a:pt x="535859" y="117987"/>
                  <a:pt x="545691" y="132735"/>
                </a:cubicBezTo>
                <a:cubicBezTo>
                  <a:pt x="566158" y="194138"/>
                  <a:pt x="567047" y="172415"/>
                  <a:pt x="545691" y="250722"/>
                </a:cubicBezTo>
                <a:cubicBezTo>
                  <a:pt x="537510" y="280719"/>
                  <a:pt x="544004" y="325308"/>
                  <a:pt x="516194" y="339213"/>
                </a:cubicBezTo>
                <a:cubicBezTo>
                  <a:pt x="505879" y="344371"/>
                  <a:pt x="396938" y="405792"/>
                  <a:pt x="353962" y="412955"/>
                </a:cubicBezTo>
                <a:cubicBezTo>
                  <a:pt x="310050" y="420274"/>
                  <a:pt x="265472" y="422787"/>
                  <a:pt x="221227" y="427703"/>
                </a:cubicBezTo>
                <a:cubicBezTo>
                  <a:pt x="152401" y="422787"/>
                  <a:pt x="81420" y="430734"/>
                  <a:pt x="14749" y="412955"/>
                </a:cubicBezTo>
                <a:cubicBezTo>
                  <a:pt x="-272" y="408949"/>
                  <a:pt x="1" y="384255"/>
                  <a:pt x="1" y="368709"/>
                </a:cubicBezTo>
                <a:cubicBezTo>
                  <a:pt x="1" y="294804"/>
                  <a:pt x="-476" y="219804"/>
                  <a:pt x="14749" y="147484"/>
                </a:cubicBezTo>
                <a:cubicBezTo>
                  <a:pt x="19813" y="123431"/>
                  <a:pt x="42997" y="107153"/>
                  <a:pt x="58994" y="88490"/>
                </a:cubicBezTo>
                <a:cubicBezTo>
                  <a:pt x="72568" y="72654"/>
                  <a:pt x="85885" y="55814"/>
                  <a:pt x="103239" y="44245"/>
                </a:cubicBezTo>
                <a:cubicBezTo>
                  <a:pt x="116174" y="35622"/>
                  <a:pt x="133196" y="35621"/>
                  <a:pt x="147485" y="29497"/>
                </a:cubicBezTo>
                <a:cubicBezTo>
                  <a:pt x="167693" y="20837"/>
                  <a:pt x="186814" y="9832"/>
                  <a:pt x="206478" y="0"/>
                </a:cubicBezTo>
                <a:cubicBezTo>
                  <a:pt x="309717" y="4916"/>
                  <a:pt x="414367" y="-2961"/>
                  <a:pt x="516194" y="14748"/>
                </a:cubicBezTo>
                <a:cubicBezTo>
                  <a:pt x="533657" y="17785"/>
                  <a:pt x="544708" y="41295"/>
                  <a:pt x="545691" y="58993"/>
                </a:cubicBezTo>
                <a:cubicBezTo>
                  <a:pt x="549791" y="132785"/>
                  <a:pt x="560566" y="212510"/>
                  <a:pt x="530943" y="280219"/>
                </a:cubicBezTo>
                <a:cubicBezTo>
                  <a:pt x="518957" y="307616"/>
                  <a:pt x="471874" y="289619"/>
                  <a:pt x="442452" y="294968"/>
                </a:cubicBezTo>
                <a:cubicBezTo>
                  <a:pt x="406827" y="301445"/>
                  <a:pt x="346136" y="313538"/>
                  <a:pt x="309717" y="324464"/>
                </a:cubicBezTo>
                <a:cubicBezTo>
                  <a:pt x="279936" y="333398"/>
                  <a:pt x="252319" y="353961"/>
                  <a:pt x="221227" y="353961"/>
                </a:cubicBezTo>
                <a:lnTo>
                  <a:pt x="103239" y="35396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712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B7FF14-5252-44F2-870F-FD5EBA91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6592" y="260648"/>
            <a:ext cx="8229600" cy="1143000"/>
          </a:xfrm>
        </p:spPr>
        <p:txBody>
          <a:bodyPr/>
          <a:lstStyle/>
          <a:p>
            <a:r>
              <a:rPr lang="en-US" altLang="zh-TW" sz="4000" b="1" dirty="0"/>
              <a:t>(</a:t>
            </a:r>
            <a:r>
              <a:rPr lang="zh-TW" altLang="zh-TW" sz="4000" b="1" dirty="0"/>
              <a:t>二</a:t>
            </a:r>
            <a:r>
              <a:rPr lang="en-US" altLang="zh-TW" sz="4000" b="1" dirty="0"/>
              <a:t>)</a:t>
            </a:r>
            <a:r>
              <a:rPr lang="zh-TW" altLang="zh-TW" sz="4000" b="1" dirty="0"/>
              <a:t>、『</a:t>
            </a:r>
            <a:r>
              <a:rPr lang="zh-TW" altLang="zh-TW" sz="40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部首</a:t>
            </a:r>
            <a:r>
              <a:rPr lang="zh-TW" altLang="en-US" sz="40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魔術師</a:t>
            </a:r>
            <a:r>
              <a:rPr lang="zh-TW" altLang="zh-TW" sz="4000" b="1" dirty="0"/>
              <a:t>』</a:t>
            </a:r>
            <a:r>
              <a:rPr lang="en-US" altLang="zh-TW" sz="4000" b="1" dirty="0"/>
              <a:t>:</a:t>
            </a:r>
            <a:endParaRPr lang="zh-TW" altLang="en-US" sz="4000" b="1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6440D27-46CD-4A58-B31A-03CB902C4BAD}"/>
              </a:ext>
            </a:extLst>
          </p:cNvPr>
          <p:cNvSpPr txBox="1">
            <a:spLocks/>
          </p:cNvSpPr>
          <p:nvPr/>
        </p:nvSpPr>
        <p:spPr bwMode="auto">
          <a:xfrm>
            <a:off x="228396" y="4653136"/>
            <a:ext cx="8376052" cy="164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sz="4000" dirty="0"/>
              <a:t>1</a:t>
            </a:r>
            <a:r>
              <a:rPr lang="zh-TW" altLang="zh-TW" sz="4000" dirty="0"/>
              <a:t>、</a:t>
            </a:r>
            <a:r>
              <a:rPr lang="zh-TW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用字典找出 「補」、「袋」、「燒」、「煮」、「捧」、「拿」 這幾個字的部首，並且圈起來。</a:t>
            </a:r>
          </a:p>
          <a:p>
            <a:pPr algn="l"/>
            <a:endParaRPr lang="zh-TW" altLang="en-US" kern="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61B4272-B155-4739-ABD8-B77D82776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630"/>
          <a:stretch/>
        </p:blipFill>
        <p:spPr>
          <a:xfrm>
            <a:off x="6178519" y="158977"/>
            <a:ext cx="2997589" cy="32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95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B7FF14-5252-44F2-870F-FD5EBA91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9036496" cy="2160240"/>
          </a:xfrm>
        </p:spPr>
        <p:txBody>
          <a:bodyPr/>
          <a:lstStyle/>
          <a:p>
            <a:pPr algn="l">
              <a:lnSpc>
                <a:spcPts val="6600"/>
              </a:lnSpc>
            </a:pPr>
            <a: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、類題</a:t>
            </a:r>
            <a: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用字典找出部首，看看部首的位置在哪裡</a:t>
            </a:r>
            <a:r>
              <a:rPr lang="zh-TW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48092DD-AFA2-4FA4-BFDB-BC2BA63F21B9}"/>
              </a:ext>
            </a:extLst>
          </p:cNvPr>
          <p:cNvSpPr txBox="1">
            <a:spLocks/>
          </p:cNvSpPr>
          <p:nvPr/>
        </p:nvSpPr>
        <p:spPr bwMode="auto">
          <a:xfrm>
            <a:off x="683568" y="37890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lnSpc>
                <a:spcPts val="8000"/>
              </a:lnSpc>
            </a:pP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(1)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、「快」和「忘」 </a:t>
            </a:r>
          </a:p>
          <a:p>
            <a:pPr algn="l">
              <a:lnSpc>
                <a:spcPts val="8000"/>
              </a:lnSpc>
            </a:pP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(2)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、「今」和「仙」</a:t>
            </a:r>
          </a:p>
          <a:p>
            <a:pPr algn="l">
              <a:lnSpc>
                <a:spcPts val="8000"/>
              </a:lnSpc>
            </a:pP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(3)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、「爬」和「爭」</a:t>
            </a:r>
          </a:p>
          <a:p>
            <a:pPr algn="l">
              <a:lnSpc>
                <a:spcPts val="8000"/>
              </a:lnSpc>
            </a:pP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(4)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、「望」和「有」</a:t>
            </a:r>
          </a:p>
        </p:txBody>
      </p:sp>
    </p:spTree>
    <p:extLst>
      <p:ext uri="{BB962C8B-B14F-4D97-AF65-F5344CB8AC3E}">
        <p14:creationId xmlns:p14="http://schemas.microsoft.com/office/powerpoint/2010/main" val="280564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B793494-0DE8-49FB-9ED8-5F9DCA9F1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04" y="3212976"/>
            <a:ext cx="7451991" cy="3164591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6EA0DC80-348B-48C7-9F70-3BAE0108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80728"/>
            <a:ext cx="8867330" cy="1728192"/>
          </a:xfrm>
        </p:spPr>
        <p:txBody>
          <a:bodyPr/>
          <a:lstStyle/>
          <a:p>
            <a:pPr algn="l"/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三</a:t>
            </a: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、『句子說明要清楚』</a:t>
            </a: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b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br>
              <a:rPr lang="zh-TW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、念一念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b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、句型練習</a:t>
            </a: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r>
              <a:rPr lang="zh-TW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</a:t>
            </a: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</a:t>
            </a:r>
            <a:r>
              <a:rPr lang="zh-TW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一</a:t>
            </a: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</a:t>
            </a:r>
            <a:r>
              <a:rPr lang="zh-TW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就</a:t>
            </a: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</a:t>
            </a:r>
            <a:r>
              <a:rPr lang="zh-TW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</a:t>
            </a:r>
            <a:b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</a:t>
            </a:r>
            <a:r>
              <a:rPr lang="zh-TW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記得</a:t>
            </a:r>
            <a:r>
              <a:rPr lang="zh-TW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句子說清楚。</a:t>
            </a:r>
            <a:br>
              <a:rPr lang="zh-TW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32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51199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6301</TotalTime>
  <Words>770</Words>
  <Application>Microsoft Office PowerPoint</Application>
  <PresentationFormat>如螢幕大小 (4:3)</PresentationFormat>
  <Paragraphs>98</Paragraphs>
  <Slides>30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1" baseType="lpstr">
      <vt:lpstr>文鼎標準楷體</vt:lpstr>
      <vt:lpstr>書法中楷（注音一）</vt:lpstr>
      <vt:lpstr>書法中楷（破音二）</vt:lpstr>
      <vt:lpstr>書法中楷（破音三）</vt:lpstr>
      <vt:lpstr>華康標楷W5注音</vt:lpstr>
      <vt:lpstr>微軟正黑體</vt:lpstr>
      <vt:lpstr>新細明體</vt:lpstr>
      <vt:lpstr>Arial</vt:lpstr>
      <vt:lpstr>Calibri</vt:lpstr>
      <vt:lpstr>Wingdings 2</vt:lpstr>
      <vt:lpstr>預設簡報設計</vt:lpstr>
      <vt:lpstr>PowerPoint 簡報</vt:lpstr>
      <vt:lpstr>PowerPoint 簡報</vt:lpstr>
      <vt:lpstr>(一)、『我會認字』:</vt:lpstr>
      <vt:lpstr>1、不一樣的地方， 2、 「裂」的部首是衣部;「烈」的不受是火部。</vt:lpstr>
      <vt:lpstr>(一)、『我會認字』:</vt:lpstr>
      <vt:lpstr>PowerPoint 簡報</vt:lpstr>
      <vt:lpstr>(二)、『部首魔術師』:</vt:lpstr>
      <vt:lpstr>2、類題:用字典找出部首，看看部首的位置在哪裡。</vt:lpstr>
      <vt:lpstr>(三)、『句子說明要清楚』:  1、念一念。 2、句型練習:「…一…就…」        ，記得句子說清楚。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692</cp:revision>
  <dcterms:created xsi:type="dcterms:W3CDTF">2014-04-30T03:23:07Z</dcterms:created>
  <dcterms:modified xsi:type="dcterms:W3CDTF">2021-06-01T07:26:49Z</dcterms:modified>
</cp:coreProperties>
</file>