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slideLayouts/slideLayout64.xml" ContentType="application/vnd.openxmlformats-officedocument.presentationml.slideLayout+xml"/>
  <Override PartName="/ppt/theme/theme1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4.xml" ContentType="application/vnd.openxmlformats-officedocument.theme+xml"/>
  <Override PartName="/ppt/slideLayouts/slideLayout88.xml" ContentType="application/vnd.openxmlformats-officedocument.presentationml.slideLayout+xml"/>
  <Override PartName="/ppt/theme/theme15.xml" ContentType="application/vnd.openxmlformats-officedocument.theme+xml"/>
  <Override PartName="/ppt/slideLayouts/slideLayout89.xml" ContentType="application/vnd.openxmlformats-officedocument.presentationml.slideLayout+xml"/>
  <Override PartName="/ppt/theme/theme1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796" r:id="rId4"/>
    <p:sldMasterId id="2147483788" r:id="rId5"/>
    <p:sldMasterId id="2147483877" r:id="rId6"/>
    <p:sldMasterId id="2147483875" r:id="rId7"/>
    <p:sldMasterId id="2147483863" r:id="rId8"/>
    <p:sldMasterId id="2147483809" r:id="rId9"/>
    <p:sldMasterId id="2147483652" r:id="rId10"/>
    <p:sldMasterId id="2147483653" r:id="rId11"/>
    <p:sldMasterId id="2147483853" r:id="rId12"/>
    <p:sldMasterId id="2147483654" r:id="rId13"/>
    <p:sldMasterId id="2147483655" r:id="rId14"/>
    <p:sldMasterId id="2147483879" r:id="rId15"/>
    <p:sldMasterId id="2147483871" r:id="rId16"/>
    <p:sldMasterId id="2147483656" r:id="rId17"/>
    <p:sldMasterId id="2147483813" r:id="rId18"/>
    <p:sldMasterId id="2147483657" r:id="rId19"/>
  </p:sldMasterIdLst>
  <p:notesMasterIdLst>
    <p:notesMasterId r:id="rId42"/>
  </p:notesMasterIdLst>
  <p:sldIdLst>
    <p:sldId id="258" r:id="rId20"/>
    <p:sldId id="551" r:id="rId21"/>
    <p:sldId id="257" r:id="rId22"/>
    <p:sldId id="558" r:id="rId23"/>
    <p:sldId id="561" r:id="rId24"/>
    <p:sldId id="265" r:id="rId25"/>
    <p:sldId id="259" r:id="rId26"/>
    <p:sldId id="550" r:id="rId27"/>
    <p:sldId id="559" r:id="rId28"/>
    <p:sldId id="269" r:id="rId29"/>
    <p:sldId id="560" r:id="rId30"/>
    <p:sldId id="268" r:id="rId31"/>
    <p:sldId id="552" r:id="rId32"/>
    <p:sldId id="553" r:id="rId33"/>
    <p:sldId id="461" r:id="rId34"/>
    <p:sldId id="554" r:id="rId35"/>
    <p:sldId id="450" r:id="rId36"/>
    <p:sldId id="555" r:id="rId37"/>
    <p:sldId id="482" r:id="rId38"/>
    <p:sldId id="556" r:id="rId39"/>
    <p:sldId id="458" r:id="rId40"/>
    <p:sldId id="557" r:id="rId4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B"/>
    <a:srgbClr val="F1652B"/>
    <a:srgbClr val="CEECEC"/>
    <a:srgbClr val="59C5C7"/>
    <a:srgbClr val="FFF8D4"/>
    <a:srgbClr val="D6EFEF"/>
    <a:srgbClr val="EB0089"/>
    <a:srgbClr val="34A940"/>
    <a:srgbClr val="E7E1F0"/>
    <a:srgbClr val="E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3826" autoAdjust="0"/>
  </p:normalViewPr>
  <p:slideViewPr>
    <p:cSldViewPr>
      <p:cViewPr varScale="1">
        <p:scale>
          <a:sx n="72" d="100"/>
          <a:sy n="72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tableStyles" Target="tableStyles.xml"/><Relationship Id="rId20" Type="http://schemas.openxmlformats.org/officeDocument/2006/relationships/slide" Target="slides/slide1.xml"/><Relationship Id="rId41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8C5-7D39-4831-8FFB-1C93F1CFD284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405-F73D-4798-9F42-389126FAE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6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1389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8740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74219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991278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21945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146204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795909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315369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047570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900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121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16169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435462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39583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991082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56301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79985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191602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61079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025646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4464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284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14875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5339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03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18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1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67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2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89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9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35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9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9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9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0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039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13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159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464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77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310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623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488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86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101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169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214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504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537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9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539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522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860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0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79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901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993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38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118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90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37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25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794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55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35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5307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779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404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2107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0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813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4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4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151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618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845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9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621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892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9992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4465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507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09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31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8117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074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8267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9901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888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35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076050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810517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430157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173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27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257447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0917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18299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16913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552758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77472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74638"/>
            <a:ext cx="2168525" cy="5664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354762" cy="5664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183160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274638"/>
            <a:ext cx="8675687" cy="5664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886377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981620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883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629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572991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04697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76059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46395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603014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253376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140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505624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20841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8260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7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16" Type="http://schemas.openxmlformats.org/officeDocument/2006/relationships/slide" Target="../slides/slide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microsoft.com/office/2007/relationships/hdphoto" Target="../media/hdphoto3.wdp"/><Relationship Id="rId22" Type="http://schemas.microsoft.com/office/2007/relationships/hdphoto" Target="../media/hdphoto2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8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5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11.xml"/><Relationship Id="rId17" Type="http://schemas.openxmlformats.org/officeDocument/2006/relationships/slide" Target="../slides/slide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7.xml"/><Relationship Id="rId15" Type="http://schemas.microsoft.com/office/2007/relationships/hdphoto" Target="../media/hdphoto4.wdp"/><Relationship Id="rId23" Type="http://schemas.microsoft.com/office/2007/relationships/hdphoto" Target="../media/hdphoto2.wdp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9.png"/><Relationship Id="rId22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4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0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7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4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14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" Target="../slides/slid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microsoft.com/office/2007/relationships/hdphoto" Target="../media/hdphoto2.wdp"/><Relationship Id="rId5" Type="http://schemas.openxmlformats.org/officeDocument/2006/relationships/slideLayout" Target="../slideLayouts/slideLayout80.xml"/><Relationship Id="rId15" Type="http://schemas.microsoft.com/office/2007/relationships/hdphoto" Target="../media/hdphoto5.wdp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21.png"/><Relationship Id="rId22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slide" Target="../slides/slide1.xml"/><Relationship Id="rId12" Type="http://schemas.microsoft.com/office/2007/relationships/hdphoto" Target="../media/hdphoto1.wdp"/><Relationship Id="rId2" Type="http://schemas.openxmlformats.org/officeDocument/2006/relationships/theme" Target="../theme/theme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microsoft.com/office/2007/relationships/hdphoto" Target="../media/hdphoto5.wdp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3.png"/><Relationship Id="rId14" Type="http://schemas.microsoft.com/office/2007/relationships/hdphoto" Target="../media/hdphoto2.wdp"/></Relationships>
</file>

<file path=ppt/slideMasters/_rels/slideMaster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.xml"/><Relationship Id="rId9" Type="http://schemas.openxmlformats.org/officeDocument/2006/relationships/image" Target="../media/image5.png"/><Relationship Id="rId14" Type="http://schemas.openxmlformats.org/officeDocument/2006/relationships/image" Target="../media/image24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9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7.xml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3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2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" Target="../slides/slide1.xml"/><Relationship Id="rId22" Type="http://schemas.microsoft.com/office/2007/relationships/hdphoto" Target="../media/hdphoto2.wdp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0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2.png"/><Relationship Id="rId23" Type="http://schemas.openxmlformats.org/officeDocument/2006/relationships/image" Target="../media/image26.png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" Target="../slides/slide1.xml"/><Relationship Id="rId22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2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14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21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22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17" Type="http://schemas.microsoft.com/office/2007/relationships/hdphoto" Target="../media/hdphoto2.wdp"/><Relationship Id="rId2" Type="http://schemas.openxmlformats.org/officeDocument/2006/relationships/theme" Target="../theme/theme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slide" Target="../slides/slide1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.png"/><Relationship Id="rId19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9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0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8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65" b="90435" l="3556" r="94667">
                        <a14:foregroundMark x1="26667" y1="29565" x2="24000" y2="37391"/>
                        <a14:foregroundMark x1="23556" y1="38261" x2="25778" y2="43478"/>
                        <a14:foregroundMark x1="26667" y1="44348" x2="23111" y2="51304"/>
                        <a14:foregroundMark x1="23111" y1="51304" x2="29778" y2="49565"/>
                        <a14:foregroundMark x1="25333" y1="52174" x2="26222" y2="70435"/>
                        <a14:foregroundMark x1="24889" y1="60000" x2="22667" y2="68696"/>
                        <a14:foregroundMark x1="27556" y1="54783" x2="29333" y2="66087"/>
                        <a14:foregroundMark x1="32889" y1="33913" x2="43111" y2="32174"/>
                        <a14:foregroundMark x1="37778" y1="29565" x2="37333" y2="70435"/>
                        <a14:foregroundMark x1="32889" y1="42609" x2="32889" y2="53913"/>
                        <a14:foregroundMark x1="32000" y1="40000" x2="44000" y2="41739"/>
                        <a14:foregroundMark x1="44000" y1="41739" x2="39556" y2="51304"/>
                        <a14:foregroundMark x1="33333" y1="43478" x2="36889" y2="51304"/>
                        <a14:foregroundMark x1="37778" y1="57391" x2="29333" y2="70435"/>
                        <a14:foregroundMark x1="48444" y1="31304" x2="59111" y2="32174"/>
                        <a14:foregroundMark x1="59111" y1="32174" x2="56889" y2="47826"/>
                        <a14:foregroundMark x1="53333" y1="34783" x2="49333" y2="40000"/>
                        <a14:foregroundMark x1="56889" y1="40870" x2="50667" y2="47826"/>
                        <a14:foregroundMark x1="61333" y1="33043" x2="68889" y2="30435"/>
                        <a14:foregroundMark x1="68889" y1="30435" x2="70222" y2="46957"/>
                        <a14:foregroundMark x1="70222" y1="46957" x2="61778" y2="46957"/>
                        <a14:foregroundMark x1="64889" y1="33913" x2="62222" y2="38261"/>
                        <a14:foregroundMark x1="58667" y1="51304" x2="60444" y2="66957"/>
                        <a14:foregroundMark x1="58222" y1="53913" x2="50667" y2="57391"/>
                        <a14:foregroundMark x1="52000" y1="56522" x2="52444" y2="66957"/>
                        <a14:foregroundMark x1="52444" y1="66957" x2="61778" y2="69565"/>
                        <a14:foregroundMark x1="62667" y1="72174" x2="68000" y2="71304"/>
                        <a14:foregroundMark x1="61333" y1="53043" x2="69333" y2="5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2136" r="4974" b="9370"/>
          <a:stretch/>
        </p:blipFill>
        <p:spPr>
          <a:xfrm>
            <a:off x="71664" y="152636"/>
            <a:ext cx="1476000" cy="688800"/>
          </a:xfrm>
          <a:prstGeom prst="rect">
            <a:avLst/>
          </a:prstGeom>
        </p:spPr>
      </p:pic>
      <p:sp>
        <p:nvSpPr>
          <p:cNvPr id="615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5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" name="日期版面配置區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5897" r="9325"/>
          <a:stretch/>
        </p:blipFill>
        <p:spPr>
          <a:xfrm>
            <a:off x="278010" y="1376363"/>
            <a:ext cx="507588" cy="648000"/>
          </a:xfrm>
          <a:prstGeom prst="rect">
            <a:avLst/>
          </a:prstGeom>
        </p:spPr>
      </p:pic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9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667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56686" name="Picture 1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647"/>
            <a:ext cx="9144000" cy="189535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20363CFE-04E5-4CD4-A82C-77D3477075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4" y="-142952"/>
            <a:ext cx="5945092" cy="110140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82CEE14-6022-4BAE-AFDA-30778C6AC1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5" y="1345287"/>
            <a:ext cx="828092" cy="8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6875" y1="34503" x2="25625" y2="28070"/>
                        <a14:foregroundMark x1="25625" y1="28655" x2="30625" y2="27485"/>
                        <a14:foregroundMark x1="4688" y1="42105" x2="5938" y2="83041"/>
                        <a14:foregroundMark x1="6250" y1="84795" x2="11563" y2="94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286" y="8620"/>
            <a:ext cx="1847496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一張含有 標誌, 食物, 停止, 街道 的圖片&#10;&#10;自動產生的描述">
            <a:extLst>
              <a:ext uri="{FF2B5EF4-FFF2-40B4-BE49-F238E27FC236}">
                <a16:creationId xmlns:a16="http://schemas.microsoft.com/office/drawing/2014/main" id="{30CCBE47-D12A-C542-A06E-CBD579F66E9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0"/>
            <a:ext cx="1836204" cy="9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000-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68413"/>
            <a:ext cx="64135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576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245769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0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1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群組 1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41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1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8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"/>
          <a:stretch/>
        </p:blipFill>
        <p:spPr>
          <a:xfrm>
            <a:off x="6555118" y="2333405"/>
            <a:ext cx="1490965" cy="2175715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0"/>
          <a:stretch/>
        </p:blipFill>
        <p:spPr>
          <a:xfrm>
            <a:off x="730700" y="2252254"/>
            <a:ext cx="1426901" cy="225686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4"/>
          <a:stretch/>
        </p:blipFill>
        <p:spPr>
          <a:xfrm>
            <a:off x="3522363" y="2357655"/>
            <a:ext cx="1461845" cy="2151465"/>
          </a:xfrm>
          <a:prstGeom prst="rect">
            <a:avLst/>
          </a:prstGeom>
        </p:spPr>
      </p:pic>
      <p:sp>
        <p:nvSpPr>
          <p:cNvPr id="19" name="手繪多邊形 18"/>
          <p:cNvSpPr/>
          <p:nvPr userDrawn="1"/>
        </p:nvSpPr>
        <p:spPr bwMode="auto">
          <a:xfrm>
            <a:off x="283012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0" name="手繪多邊形 19"/>
          <p:cNvSpPr/>
          <p:nvPr userDrawn="1"/>
        </p:nvSpPr>
        <p:spPr bwMode="auto">
          <a:xfrm>
            <a:off x="5774679" y="4545125"/>
            <a:ext cx="3168460" cy="2196244"/>
          </a:xfrm>
          <a:custGeom>
            <a:avLst/>
            <a:gdLst>
              <a:gd name="connsiteX0" fmla="*/ 0 w 3168460"/>
              <a:gd name="connsiteY0" fmla="*/ 0 h 2196244"/>
              <a:gd name="connsiteX1" fmla="*/ 3168460 w 3168460"/>
              <a:gd name="connsiteY1" fmla="*/ 0 h 2196244"/>
              <a:gd name="connsiteX2" fmla="*/ 3168460 w 3168460"/>
              <a:gd name="connsiteY2" fmla="*/ 1975212 h 2196244"/>
              <a:gd name="connsiteX3" fmla="*/ 2947428 w 3168460"/>
              <a:gd name="connsiteY3" fmla="*/ 2196244 h 2196244"/>
              <a:gd name="connsiteX4" fmla="*/ 221032 w 3168460"/>
              <a:gd name="connsiteY4" fmla="*/ 2196244 h 2196244"/>
              <a:gd name="connsiteX5" fmla="*/ 0 w 3168460"/>
              <a:gd name="connsiteY5" fmla="*/ 1975212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8460" h="2196244">
                <a:moveTo>
                  <a:pt x="0" y="0"/>
                </a:moveTo>
                <a:lnTo>
                  <a:pt x="3168460" y="0"/>
                </a:lnTo>
                <a:lnTo>
                  <a:pt x="3168460" y="1975212"/>
                </a:lnTo>
                <a:cubicBezTo>
                  <a:pt x="3168460" y="2097285"/>
                  <a:pt x="3069501" y="2196244"/>
                  <a:pt x="2947428" y="2196244"/>
                </a:cubicBezTo>
                <a:lnTo>
                  <a:pt x="221032" y="2196244"/>
                </a:lnTo>
                <a:cubicBezTo>
                  <a:pt x="98959" y="2196244"/>
                  <a:pt x="0" y="2097285"/>
                  <a:pt x="0" y="1975212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手繪多邊形 20"/>
          <p:cNvSpPr/>
          <p:nvPr userDrawn="1"/>
        </p:nvSpPr>
        <p:spPr bwMode="auto">
          <a:xfrm>
            <a:off x="3038380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圓角矩形 21"/>
          <p:cNvSpPr/>
          <p:nvPr userDrawn="1"/>
        </p:nvSpPr>
        <p:spPr bwMode="auto">
          <a:xfrm>
            <a:off x="283012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" y="2271848"/>
            <a:ext cx="468052" cy="657593"/>
          </a:xfrm>
          <a:prstGeom prst="rect">
            <a:avLst/>
          </a:prstGeom>
        </p:spPr>
      </p:pic>
      <p:sp>
        <p:nvSpPr>
          <p:cNvPr id="27" name="圓角矩形 26"/>
          <p:cNvSpPr/>
          <p:nvPr userDrawn="1"/>
        </p:nvSpPr>
        <p:spPr bwMode="auto">
          <a:xfrm>
            <a:off x="3038380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8" name="圓角矩形 27"/>
          <p:cNvSpPr/>
          <p:nvPr userDrawn="1"/>
        </p:nvSpPr>
        <p:spPr bwMode="auto">
          <a:xfrm>
            <a:off x="5774679" y="2492897"/>
            <a:ext cx="3168460" cy="4248472"/>
          </a:xfrm>
          <a:prstGeom prst="roundRect">
            <a:avLst>
              <a:gd name="adj" fmla="val 6976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98" y="2271848"/>
            <a:ext cx="468052" cy="65759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01" y="2271848"/>
            <a:ext cx="468052" cy="65759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1" action="ppaction://hlinksldjump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 userDrawn="1"/>
        </p:nvGrpSpPr>
        <p:grpSpPr>
          <a:xfrm>
            <a:off x="1731090" y="5069709"/>
            <a:ext cx="7306890" cy="1779307"/>
            <a:chOff x="1731090" y="5069709"/>
            <a:chExt cx="7306890" cy="1779307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0" y="5069709"/>
              <a:ext cx="6644118" cy="1779307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5"/>
            <a:stretch/>
          </p:blipFill>
          <p:spPr>
            <a:xfrm>
              <a:off x="7848363" y="5069709"/>
              <a:ext cx="1189617" cy="1779307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 userDrawn="1"/>
        </p:nvGrpSpPr>
        <p:grpSpPr>
          <a:xfrm>
            <a:off x="2992224" y="5564171"/>
            <a:ext cx="6035786" cy="1063311"/>
            <a:chOff x="2754350" y="4505128"/>
            <a:chExt cx="4191199" cy="73835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 userDrawn="1"/>
        </p:nvGrpSpPr>
        <p:grpSpPr>
          <a:xfrm>
            <a:off x="2992224" y="4520688"/>
            <a:ext cx="6035786" cy="1063311"/>
            <a:chOff x="2754350" y="4505128"/>
            <a:chExt cx="4191199" cy="738354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6" name="群組 25"/>
          <p:cNvGrpSpPr/>
          <p:nvPr userDrawn="1"/>
        </p:nvGrpSpPr>
        <p:grpSpPr>
          <a:xfrm>
            <a:off x="2992224" y="3477205"/>
            <a:ext cx="6035786" cy="1063311"/>
            <a:chOff x="2754350" y="4505128"/>
            <a:chExt cx="4191199" cy="738354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圓角矩形 25"/>
          <p:cNvSpPr/>
          <p:nvPr userDrawn="1"/>
        </p:nvSpPr>
        <p:spPr bwMode="auto">
          <a:xfrm>
            <a:off x="755576" y="3211884"/>
            <a:ext cx="8280920" cy="3562836"/>
          </a:xfrm>
          <a:prstGeom prst="roundRect">
            <a:avLst>
              <a:gd name="adj" fmla="val 8749"/>
            </a:avLst>
          </a:prstGeom>
          <a:solidFill>
            <a:srgbClr val="FFF8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矩形 20"/>
          <p:cNvSpPr/>
          <p:nvPr userDrawn="1"/>
        </p:nvSpPr>
        <p:spPr bwMode="auto">
          <a:xfrm>
            <a:off x="575556" y="1262157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矩形 21"/>
          <p:cNvSpPr/>
          <p:nvPr userDrawn="1"/>
        </p:nvSpPr>
        <p:spPr bwMode="auto">
          <a:xfrm>
            <a:off x="575556" y="1742518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5"/>
          <a:stretch/>
        </p:blipFill>
        <p:spPr>
          <a:xfrm>
            <a:off x="1809865" y="921197"/>
            <a:ext cx="6300626" cy="132623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3FF39E0E-9C72-4991-812D-6AE12931F8FB}"/>
              </a:ext>
            </a:extLst>
          </p:cNvPr>
          <p:cNvSpPr/>
          <p:nvPr/>
        </p:nvSpPr>
        <p:spPr>
          <a:xfrm>
            <a:off x="1809865" y="3140968"/>
            <a:ext cx="5331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/>
              <a:t>1</a:t>
            </a:r>
            <a:r>
              <a:rPr lang="zh-TW" altLang="en-US" sz="3600" dirty="0"/>
              <a:t>、複習課本</a:t>
            </a:r>
            <a:r>
              <a:rPr lang="en-US" altLang="zh-TW" sz="3600" dirty="0"/>
              <a:t>118-127</a:t>
            </a:r>
            <a:r>
              <a:rPr lang="zh-TW" altLang="en-US" sz="3600" dirty="0"/>
              <a:t>頁。</a:t>
            </a:r>
            <a:endParaRPr lang="en-US" altLang="zh-TW" sz="3600" dirty="0"/>
          </a:p>
          <a:p>
            <a:r>
              <a:rPr lang="en-US" altLang="zh-TW" sz="3600" dirty="0"/>
              <a:t>2</a:t>
            </a:r>
            <a:r>
              <a:rPr lang="zh-TW" altLang="en-US" sz="3600" dirty="0"/>
              <a:t>、書寫數習</a:t>
            </a:r>
            <a:r>
              <a:rPr lang="en-US" altLang="zh-TW" sz="3600" dirty="0"/>
              <a:t>82-83</a:t>
            </a:r>
            <a:r>
              <a:rPr lang="zh-TW" altLang="en-US" sz="3600" dirty="0"/>
              <a:t>頁。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058863" y="960384"/>
            <a:ext cx="8253536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題目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:27</a:t>
            </a:r>
            <a:r>
              <a:rPr lang="zh-TW" altLang="en-US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顆糖果，平分給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人，每人分到幾顆？</a:t>
            </a:r>
            <a:endParaRPr lang="en-US" altLang="zh-TW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36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減法</a:t>
            </a:r>
            <a:r>
              <a:rPr lang="en-US" altLang="zh-TW" sz="36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zh-TW" sz="3600" dirty="0">
              <a:solidFill>
                <a:srgbClr val="3366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sz="3600" dirty="0">
              <a:solidFill>
                <a:srgbClr val="3366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sz="3600" dirty="0">
              <a:solidFill>
                <a:srgbClr val="3366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r" eaLnBrk="1" hangingPunct="1"/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:(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 </a:t>
            </a:r>
            <a:r>
              <a:rPr lang="en-US" altLang="zh-TW" sz="36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  9 </a:t>
            </a:r>
            <a:r>
              <a:rPr lang="zh-TW" altLang="en-US" sz="36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 </a:t>
            </a:r>
            <a:r>
              <a:rPr lang="en-US" altLang="zh-TW" sz="36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27</a:t>
            </a:r>
          </a:p>
          <a:p>
            <a:pPr eaLnBrk="1" hangingPunct="1"/>
            <a:r>
              <a:rPr lang="en-US" altLang="zh-TW" sz="36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zh-TW" altLang="en-US" sz="36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           </a:t>
            </a:r>
            <a:endParaRPr lang="en-US" altLang="zh-TW" sz="36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36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                                  答：</a:t>
            </a:r>
            <a:r>
              <a:rPr lang="en-US" altLang="zh-TW" sz="36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36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149" name="Rectangle 21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6150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0" name="圓角矩形圖說文字 1"/>
          <p:cNvSpPr/>
          <p:nvPr/>
        </p:nvSpPr>
        <p:spPr>
          <a:xfrm>
            <a:off x="6228184" y="5491983"/>
            <a:ext cx="792163" cy="431800"/>
          </a:xfrm>
          <a:prstGeom prst="wedgeRoundRectCallout">
            <a:avLst>
              <a:gd name="adj1" fmla="val -10851"/>
              <a:gd name="adj2" fmla="val -86723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顆</a:t>
            </a:r>
          </a:p>
        </p:txBody>
      </p:sp>
      <p:sp>
        <p:nvSpPr>
          <p:cNvPr id="12" name="圓角矩形圖說文字 1"/>
          <p:cNvSpPr/>
          <p:nvPr/>
        </p:nvSpPr>
        <p:spPr>
          <a:xfrm>
            <a:off x="8503324" y="5465816"/>
            <a:ext cx="792162" cy="431800"/>
          </a:xfrm>
          <a:prstGeom prst="wedgeRoundRectCallout">
            <a:avLst>
              <a:gd name="adj1" fmla="val -10851"/>
              <a:gd name="adj2" fmla="val -86723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FA9A2D5-A167-4C57-B84F-838C93ED8D4E}"/>
                  </a:ext>
                </a:extLst>
              </p:cNvPr>
              <p:cNvSpPr/>
              <p:nvPr/>
            </p:nvSpPr>
            <p:spPr>
              <a:xfrm>
                <a:off x="1136650" y="3074806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7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9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18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FA9A2D5-A167-4C57-B84F-838C93ED8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50" y="3074806"/>
                <a:ext cx="2082448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D694953-CB26-4CB9-95D8-89E5ACF5973E}"/>
                  </a:ext>
                </a:extLst>
              </p:cNvPr>
              <p:cNvSpPr/>
              <p:nvPr/>
            </p:nvSpPr>
            <p:spPr>
              <a:xfrm>
                <a:off x="1136650" y="3545829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8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9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9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D694953-CB26-4CB9-95D8-89E5ACF59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50" y="3545829"/>
                <a:ext cx="2082448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A2CD968-8D7B-4FB5-810A-49DEFE8336C1}"/>
                  </a:ext>
                </a:extLst>
              </p:cNvPr>
              <p:cNvSpPr/>
              <p:nvPr/>
            </p:nvSpPr>
            <p:spPr>
              <a:xfrm>
                <a:off x="1136650" y="4016852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    </a:t>
                </a:r>
                <a:r>
                  <a:rPr lang="en-US" altLang="zh-TW" sz="2400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9</a:t>
                </a:r>
                <a:r>
                  <a:rPr lang="zh-TW" alt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9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0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A2CD968-8D7B-4FB5-810A-49DEFE833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50" y="4016852"/>
                <a:ext cx="2082448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E7A81775-F08D-4D6F-B841-1F86419BF753}"/>
              </a:ext>
            </a:extLst>
          </p:cNvPr>
          <p:cNvSpPr/>
          <p:nvPr/>
        </p:nvSpPr>
        <p:spPr>
          <a:xfrm>
            <a:off x="4630615" y="4929842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乘法</a:t>
            </a:r>
            <a:r>
              <a:rPr lang="en-US" altLang="zh-TW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6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第九單元  </a:t>
            </a:r>
            <a:r>
              <a:rPr lang="en-US" altLang="en-US" sz="3200" b="1" dirty="0" err="1">
                <a:latin typeface="標楷體" pitchFamily="65" charset="-120"/>
                <a:ea typeface="標楷體" pitchFamily="65" charset="-120"/>
              </a:rPr>
              <a:t>分裝與平分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1828800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瓶養樂多，平分給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人，每人分到幾瓶？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796136" y="2667000"/>
            <a:ext cx="25922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</a:p>
          <a:p>
            <a:pPr algn="r" eaLnBrk="1" hangingPunct="1"/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r"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    瓶</a:t>
            </a:r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533400" y="4059238"/>
            <a:ext cx="76962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42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顆水蜜桃，平分成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盒，每盒有幾顆？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796136" y="4897438"/>
            <a:ext cx="24334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42</a:t>
            </a:r>
          </a:p>
          <a:p>
            <a:pPr algn="r" eaLnBrk="1" hangingPunct="1"/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r"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   顆</a:t>
            </a:r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418011-0C7A-444F-B8F1-3EC1E5F57BEA}"/>
              </a:ext>
            </a:extLst>
          </p:cNvPr>
          <p:cNvSpPr/>
          <p:nvPr/>
        </p:nvSpPr>
        <p:spPr>
          <a:xfrm>
            <a:off x="4917956" y="497759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乘法</a:t>
            </a:r>
            <a:r>
              <a:rPr lang="en-US" altLang="zh-TW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0F412F2-969D-46F5-9B08-D2BF6DB6C93A}"/>
              </a:ext>
            </a:extLst>
          </p:cNvPr>
          <p:cNvSpPr/>
          <p:nvPr/>
        </p:nvSpPr>
        <p:spPr>
          <a:xfrm>
            <a:off x="4909101" y="2747807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乘法</a:t>
            </a:r>
            <a:r>
              <a:rPr lang="en-US" altLang="zh-TW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第九單元  </a:t>
            </a:r>
            <a:r>
              <a:rPr lang="en-US" altLang="en-US" sz="3200" b="1" dirty="0" err="1">
                <a:latin typeface="標楷體" pitchFamily="65" charset="-120"/>
                <a:ea typeface="標楷體" pitchFamily="65" charset="-120"/>
              </a:rPr>
              <a:t>分裝與平分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1828800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瓶養樂多，平分給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人，每人分到幾瓶？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410200" y="2667000"/>
            <a:ext cx="2819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</a:p>
          <a:p>
            <a:pPr algn="r" eaLnBrk="1" hangingPunct="1"/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r"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瓶</a:t>
            </a:r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533400" y="4059238"/>
            <a:ext cx="76962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42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顆水蜜桃，平分成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盒，每盒有幾顆？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796136" y="4897438"/>
            <a:ext cx="24334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42</a:t>
            </a:r>
          </a:p>
          <a:p>
            <a:pPr algn="r" eaLnBrk="1" hangingPunct="1"/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r"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</a:t>
            </a:r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E8F16E-BC28-44CB-AC8B-237BB98825C9}"/>
              </a:ext>
            </a:extLst>
          </p:cNvPr>
          <p:cNvSpPr/>
          <p:nvPr/>
        </p:nvSpPr>
        <p:spPr>
          <a:xfrm>
            <a:off x="4802287" y="269248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乘法</a:t>
            </a:r>
            <a:r>
              <a:rPr lang="en-US" altLang="zh-TW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2568E-1D1B-4219-92D4-7DE1288BC9B1}"/>
              </a:ext>
            </a:extLst>
          </p:cNvPr>
          <p:cNvSpPr/>
          <p:nvPr/>
        </p:nvSpPr>
        <p:spPr>
          <a:xfrm>
            <a:off x="4909101" y="4940996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乘法</a:t>
            </a:r>
            <a:r>
              <a:rPr lang="en-US" altLang="zh-TW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9018C3D-E4F3-4EE3-A86A-C8B7C7DD3374}"/>
              </a:ext>
            </a:extLst>
          </p:cNvPr>
          <p:cNvSpPr/>
          <p:nvPr/>
        </p:nvSpPr>
        <p:spPr>
          <a:xfrm>
            <a:off x="890954" y="2363495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減法</a:t>
            </a:r>
            <a:r>
              <a:rPr lang="en-US" altLang="zh-TW" sz="28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E434062-A283-4FBA-93F4-55388980340C}"/>
              </a:ext>
            </a:extLst>
          </p:cNvPr>
          <p:cNvSpPr/>
          <p:nvPr/>
        </p:nvSpPr>
        <p:spPr>
          <a:xfrm>
            <a:off x="993467" y="4499651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減法</a:t>
            </a:r>
            <a:r>
              <a:rPr lang="en-US" altLang="zh-TW" sz="28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2C5C14F-D83B-4FC7-ABFD-C02A4DB870F6}"/>
                  </a:ext>
                </a:extLst>
              </p:cNvPr>
              <p:cNvSpPr/>
              <p:nvPr/>
            </p:nvSpPr>
            <p:spPr>
              <a:xfrm>
                <a:off x="1884077" y="2414891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20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2C5C14F-D83B-4FC7-ABFD-C02A4DB87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077" y="2414891"/>
                <a:ext cx="2082448" cy="461665"/>
              </a:xfrm>
              <a:prstGeom prst="rect">
                <a:avLst/>
              </a:prstGeom>
              <a:blipFill>
                <a:blip r:embed="rId3"/>
                <a:stretch>
                  <a:fillRect t="-10526" r="-5848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66271A6-C57E-4D67-9C4B-857E87FB6E5D}"/>
                  </a:ext>
                </a:extLst>
              </p:cNvPr>
              <p:cNvSpPr/>
              <p:nvPr/>
            </p:nvSpPr>
            <p:spPr>
              <a:xfrm>
                <a:off x="1884077" y="3006231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10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66271A6-C57E-4D67-9C4B-857E87FB6E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077" y="3006231"/>
                <a:ext cx="2082448" cy="461665"/>
              </a:xfrm>
              <a:prstGeom prst="rect">
                <a:avLst/>
              </a:prstGeom>
              <a:blipFill>
                <a:blip r:embed="rId4"/>
                <a:stretch>
                  <a:fillRect t="-10526" r="-5848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91BA337-1DA0-4BD1-B397-3214BB80376E}"/>
                  </a:ext>
                </a:extLst>
              </p:cNvPr>
              <p:cNvSpPr/>
              <p:nvPr/>
            </p:nvSpPr>
            <p:spPr>
              <a:xfrm>
                <a:off x="1884077" y="3711930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0=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zh-TW" altLang="en-US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0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91BA337-1DA0-4BD1-B397-3214BB803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077" y="3711930"/>
                <a:ext cx="2082448" cy="461665"/>
              </a:xfrm>
              <a:prstGeom prst="rect">
                <a:avLst/>
              </a:prstGeom>
              <a:blipFill>
                <a:blip r:embed="rId5"/>
                <a:stretch>
                  <a:fillRect t="-10526" r="-555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667FC7F-F15C-4197-85BE-F1C9D0141F50}"/>
                  </a:ext>
                </a:extLst>
              </p:cNvPr>
              <p:cNvSpPr/>
              <p:nvPr/>
            </p:nvSpPr>
            <p:spPr>
              <a:xfrm>
                <a:off x="1813452" y="4508649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36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667FC7F-F15C-4197-85BE-F1C9D0141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52" y="4508649"/>
                <a:ext cx="2082448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8583241-BB83-4635-94F4-B2BF9BC2D166}"/>
                  </a:ext>
                </a:extLst>
              </p:cNvPr>
              <p:cNvSpPr/>
              <p:nvPr/>
            </p:nvSpPr>
            <p:spPr>
              <a:xfrm>
                <a:off x="1813452" y="4813281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30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8583241-BB83-4635-94F4-B2BF9BC2D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52" y="4813281"/>
                <a:ext cx="2082448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30C548E-CC12-4A5C-A9AC-7E56AF5CE4C8}"/>
                  </a:ext>
                </a:extLst>
              </p:cNvPr>
              <p:cNvSpPr/>
              <p:nvPr/>
            </p:nvSpPr>
            <p:spPr>
              <a:xfrm>
                <a:off x="1813452" y="5128270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24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30C548E-CC12-4A5C-A9AC-7E56AF5CE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52" y="5128270"/>
                <a:ext cx="2082448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0640F30-3D58-4B36-B8CB-14F6FC8BD7FE}"/>
                  </a:ext>
                </a:extLst>
              </p:cNvPr>
              <p:cNvSpPr/>
              <p:nvPr/>
            </p:nvSpPr>
            <p:spPr>
              <a:xfrm>
                <a:off x="1826155" y="5503373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18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0640F30-3D58-4B36-B8CB-14F6FC8BD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155" y="5503373"/>
                <a:ext cx="2082448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CD0D01D-38D3-4F75-958E-4FAE0862377E}"/>
                  </a:ext>
                </a:extLst>
              </p:cNvPr>
              <p:cNvSpPr/>
              <p:nvPr/>
            </p:nvSpPr>
            <p:spPr>
              <a:xfrm>
                <a:off x="1813452" y="5885281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8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12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CD0D01D-38D3-4F75-958E-4FAE08623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52" y="5885281"/>
                <a:ext cx="2082448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E719165-B6CD-4BE1-9982-78AD003E7E48}"/>
                  </a:ext>
                </a:extLst>
              </p:cNvPr>
              <p:cNvSpPr/>
              <p:nvPr/>
            </p:nvSpPr>
            <p:spPr>
              <a:xfrm>
                <a:off x="1813452" y="6193465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zh-TW" altLang="en-US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6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E719165-B6CD-4BE1-9982-78AD003E7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52" y="6193465"/>
                <a:ext cx="2082448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039A190-13C1-48B2-8EA6-1E81F2A98DBF}"/>
                  </a:ext>
                </a:extLst>
              </p:cNvPr>
              <p:cNvSpPr/>
              <p:nvPr/>
            </p:nvSpPr>
            <p:spPr>
              <a:xfrm>
                <a:off x="1813452" y="6491849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6−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zh-TW" altLang="en-US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0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039A190-13C1-48B2-8EA6-1E81F2A98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52" y="6491849"/>
                <a:ext cx="2082448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9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1" name="Rectangle 333 205831"/>
          <p:cNvSpPr>
            <a:spLocks noChangeArrowheads="1"/>
          </p:cNvSpPr>
          <p:nvPr/>
        </p:nvSpPr>
        <p:spPr bwMode="auto">
          <a:xfrm>
            <a:off x="2051720" y="2708920"/>
            <a:ext cx="90730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數學習作</a:t>
            </a:r>
            <a:endParaRPr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1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P.82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205831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907300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奶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奶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買了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顆糖果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平分給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 marL="72000"/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個孫子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次每個人分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次分掉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次可以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每個孫子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得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到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_____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糖果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5483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P.82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205831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907300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奶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奶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買了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顆糖果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平分給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 marL="72000"/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個孫子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次每個人分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次分掉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次可以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每個孫子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得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到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_____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糖果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004048" y="2924944"/>
            <a:ext cx="111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333 205831">
            <a:extLst>
              <a:ext uri="{FF2B5EF4-FFF2-40B4-BE49-F238E27FC236}">
                <a16:creationId xmlns:a16="http://schemas.microsoft.com/office/drawing/2014/main" id="{D5C20694-7E3D-4FEF-8A78-8E720241A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249" y="3856584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333 205831">
            <a:extLst>
              <a:ext uri="{FF2B5EF4-FFF2-40B4-BE49-F238E27FC236}">
                <a16:creationId xmlns:a16="http://schemas.microsoft.com/office/drawing/2014/main" id="{77923205-35B2-47FB-BDC8-88118C9AA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986" y="4400304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 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9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333 205831">
            <a:extLst>
              <a:ext uri="{FF2B5EF4-FFF2-40B4-BE49-F238E27FC236}">
                <a16:creationId xmlns:a16="http://schemas.microsoft.com/office/drawing/2014/main" id="{98CED077-65BF-4E78-8EEC-5A934BBD8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723" y="4950791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  9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 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333 205831">
            <a:extLst>
              <a:ext uri="{FF2B5EF4-FFF2-40B4-BE49-F238E27FC236}">
                <a16:creationId xmlns:a16="http://schemas.microsoft.com/office/drawing/2014/main" id="{8B2B13CE-D805-4DF8-951B-514522922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732" y="5440090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  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 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333 205831">
            <a:extLst>
              <a:ext uri="{FF2B5EF4-FFF2-40B4-BE49-F238E27FC236}">
                <a16:creationId xmlns:a16="http://schemas.microsoft.com/office/drawing/2014/main" id="{F75D4CA4-3961-438E-871E-D38944D18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732" y="6028469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  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 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3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P.82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5</a:t>
            </a:r>
          </a:p>
        </p:txBody>
      </p:sp>
      <p:sp>
        <p:nvSpPr>
          <p:cNvPr id="205831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90730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8" name="Group 333 16"/>
          <p:cNvGrpSpPr/>
          <p:nvPr/>
        </p:nvGrpSpPr>
        <p:grpSpPr>
          <a:xfrm>
            <a:off x="253272" y="2158990"/>
            <a:ext cx="428865" cy="475204"/>
            <a:chOff x="320736" y="4160606"/>
            <a:chExt cx="428865" cy="475204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23" name="內容版面配置區 4"/>
            <p:cNvSpPr>
              <a:spLocks/>
            </p:cNvSpPr>
            <p:nvPr/>
          </p:nvSpPr>
          <p:spPr bwMode="auto">
            <a:xfrm>
              <a:off x="330919" y="4187240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4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024844"/>
            <a:ext cx="102251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箱飲料有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平分放在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張桌子上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每張桌子上有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endParaRPr lang="en-US" altLang="zh-TW" sz="36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瓶飲料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5" name="Rectangle 333 205831"/>
          <p:cNvSpPr>
            <a:spLocks noChangeArrowheads="1"/>
          </p:cNvSpPr>
          <p:nvPr/>
        </p:nvSpPr>
        <p:spPr bwMode="auto">
          <a:xfrm>
            <a:off x="4630432" y="5590981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6" name="Rectangle 333 205831"/>
          <p:cNvSpPr>
            <a:spLocks noChangeArrowheads="1"/>
          </p:cNvSpPr>
          <p:nvPr/>
        </p:nvSpPr>
        <p:spPr bwMode="auto">
          <a:xfrm>
            <a:off x="3253941" y="3771858"/>
            <a:ext cx="61065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或用乘法算式記錄</a:t>
            </a:r>
          </a:p>
        </p:txBody>
      </p:sp>
    </p:spTree>
    <p:extLst>
      <p:ext uri="{BB962C8B-B14F-4D97-AF65-F5344CB8AC3E}">
        <p14:creationId xmlns:p14="http://schemas.microsoft.com/office/powerpoint/2010/main" val="15690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P.82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5</a:t>
            </a:r>
          </a:p>
        </p:txBody>
      </p:sp>
      <p:sp>
        <p:nvSpPr>
          <p:cNvPr id="205831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90730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8" name="Group 333 16"/>
          <p:cNvGrpSpPr/>
          <p:nvPr/>
        </p:nvGrpSpPr>
        <p:grpSpPr>
          <a:xfrm>
            <a:off x="253272" y="2158990"/>
            <a:ext cx="428865" cy="475204"/>
            <a:chOff x="320736" y="4160606"/>
            <a:chExt cx="428865" cy="475204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23" name="內容版面配置區 4"/>
            <p:cNvSpPr>
              <a:spLocks/>
            </p:cNvSpPr>
            <p:nvPr/>
          </p:nvSpPr>
          <p:spPr bwMode="auto">
            <a:xfrm>
              <a:off x="330919" y="4187240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4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024844"/>
            <a:ext cx="102251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箱飲料有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平分放在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張桌子上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每張桌子上有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endParaRPr lang="en-US" altLang="zh-TW" sz="36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瓶飲料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5" name="Rectangle 333 205831"/>
          <p:cNvSpPr>
            <a:spLocks noChangeArrowheads="1"/>
          </p:cNvSpPr>
          <p:nvPr/>
        </p:nvSpPr>
        <p:spPr bwMode="auto">
          <a:xfrm>
            <a:off x="4630432" y="5590981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6" name="Rectangle 333 205831"/>
          <p:cNvSpPr>
            <a:spLocks noChangeArrowheads="1"/>
          </p:cNvSpPr>
          <p:nvPr/>
        </p:nvSpPr>
        <p:spPr bwMode="auto">
          <a:xfrm>
            <a:off x="6430631" y="5482969"/>
            <a:ext cx="2376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</a:t>
            </a:r>
          </a:p>
        </p:txBody>
      </p:sp>
      <p:sp>
        <p:nvSpPr>
          <p:cNvPr id="20" name="Rectangle 333 205831"/>
          <p:cNvSpPr>
            <a:spLocks noChangeArrowheads="1"/>
          </p:cNvSpPr>
          <p:nvPr/>
        </p:nvSpPr>
        <p:spPr bwMode="auto">
          <a:xfrm>
            <a:off x="647564" y="3741080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1" name="Rectangle 333 205831"/>
          <p:cNvSpPr>
            <a:spLocks noChangeArrowheads="1"/>
          </p:cNvSpPr>
          <p:nvPr/>
        </p:nvSpPr>
        <p:spPr bwMode="auto">
          <a:xfrm>
            <a:off x="647564" y="4383225"/>
            <a:ext cx="37804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5" name="Rectangle 333 205831"/>
          <p:cNvSpPr>
            <a:spLocks noChangeArrowheads="1"/>
          </p:cNvSpPr>
          <p:nvPr/>
        </p:nvSpPr>
        <p:spPr bwMode="auto">
          <a:xfrm>
            <a:off x="899592" y="5025370"/>
            <a:ext cx="313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6" name="Rectangle 333 205831"/>
          <p:cNvSpPr>
            <a:spLocks noChangeArrowheads="1"/>
          </p:cNvSpPr>
          <p:nvPr/>
        </p:nvSpPr>
        <p:spPr bwMode="auto">
          <a:xfrm>
            <a:off x="3253941" y="3771858"/>
            <a:ext cx="61065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或用乘法算式記錄</a:t>
            </a:r>
          </a:p>
        </p:txBody>
      </p:sp>
    </p:spTree>
    <p:extLst>
      <p:ext uri="{BB962C8B-B14F-4D97-AF65-F5344CB8AC3E}">
        <p14:creationId xmlns:p14="http://schemas.microsoft.com/office/powerpoint/2010/main" val="25070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P.82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5</a:t>
            </a:r>
          </a:p>
        </p:txBody>
      </p:sp>
      <p:sp>
        <p:nvSpPr>
          <p:cNvPr id="205831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90730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8" name="Group 333 16"/>
          <p:cNvGrpSpPr/>
          <p:nvPr/>
        </p:nvGrpSpPr>
        <p:grpSpPr>
          <a:xfrm>
            <a:off x="253272" y="2158990"/>
            <a:ext cx="428865" cy="475204"/>
            <a:chOff x="320736" y="4160606"/>
            <a:chExt cx="428865" cy="475204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23" name="內容版面配置區 4"/>
            <p:cNvSpPr>
              <a:spLocks/>
            </p:cNvSpPr>
            <p:nvPr/>
          </p:nvSpPr>
          <p:spPr bwMode="auto">
            <a:xfrm>
              <a:off x="330919" y="4187240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4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024844"/>
            <a:ext cx="102251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輛玩具汽車平分放在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盒子裡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每個盒子裡裝有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endParaRPr lang="en-US" altLang="zh-TW" sz="36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輛玩具汽車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5" name="Rectangle 333 205831"/>
          <p:cNvSpPr>
            <a:spLocks noChangeArrowheads="1"/>
          </p:cNvSpPr>
          <p:nvPr/>
        </p:nvSpPr>
        <p:spPr bwMode="auto">
          <a:xfrm>
            <a:off x="4630432" y="5590981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6" name="Rectangle 333 205831"/>
          <p:cNvSpPr>
            <a:spLocks noChangeArrowheads="1"/>
          </p:cNvSpPr>
          <p:nvPr/>
        </p:nvSpPr>
        <p:spPr bwMode="auto">
          <a:xfrm>
            <a:off x="3253941" y="3771858"/>
            <a:ext cx="61065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或用乘法算式記錄</a:t>
            </a:r>
          </a:p>
        </p:txBody>
      </p:sp>
    </p:spTree>
    <p:extLst>
      <p:ext uri="{BB962C8B-B14F-4D97-AF65-F5344CB8AC3E}">
        <p14:creationId xmlns:p14="http://schemas.microsoft.com/office/powerpoint/2010/main" val="1894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333 205829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P.82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333 5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5</a:t>
            </a:r>
          </a:p>
        </p:txBody>
      </p:sp>
      <p:sp>
        <p:nvSpPr>
          <p:cNvPr id="205831" name="Rectangle 333 205831"/>
          <p:cNvSpPr>
            <a:spLocks noChangeArrowheads="1"/>
          </p:cNvSpPr>
          <p:nvPr/>
        </p:nvSpPr>
        <p:spPr bwMode="auto">
          <a:xfrm>
            <a:off x="791580" y="1341438"/>
            <a:ext cx="90730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8" name="Group 333 16"/>
          <p:cNvGrpSpPr/>
          <p:nvPr/>
        </p:nvGrpSpPr>
        <p:grpSpPr>
          <a:xfrm>
            <a:off x="253272" y="2158990"/>
            <a:ext cx="428865" cy="475204"/>
            <a:chOff x="320736" y="4160606"/>
            <a:chExt cx="428865" cy="475204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320736" y="4160606"/>
              <a:ext cx="428865" cy="439200"/>
            </a:xfrm>
            <a:prstGeom prst="rect">
              <a:avLst/>
            </a:prstGeom>
          </p:spPr>
        </p:pic>
        <p:sp>
          <p:nvSpPr>
            <p:cNvPr id="23" name="內容版面配置區 4"/>
            <p:cNvSpPr>
              <a:spLocks/>
            </p:cNvSpPr>
            <p:nvPr/>
          </p:nvSpPr>
          <p:spPr bwMode="auto">
            <a:xfrm>
              <a:off x="330919" y="4187240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4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024844"/>
            <a:ext cx="102251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輛玩具汽車平分放在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盒子裡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每個盒子裡裝有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endParaRPr lang="en-US" altLang="zh-TW" sz="36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輛玩具汽車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5" name="Rectangle 333 205831"/>
          <p:cNvSpPr>
            <a:spLocks noChangeArrowheads="1"/>
          </p:cNvSpPr>
          <p:nvPr/>
        </p:nvSpPr>
        <p:spPr bwMode="auto">
          <a:xfrm>
            <a:off x="4630432" y="5590981"/>
            <a:ext cx="421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__________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6" name="Rectangle 333 205831"/>
          <p:cNvSpPr>
            <a:spLocks noChangeArrowheads="1"/>
          </p:cNvSpPr>
          <p:nvPr/>
        </p:nvSpPr>
        <p:spPr bwMode="auto">
          <a:xfrm>
            <a:off x="6430631" y="5482969"/>
            <a:ext cx="2376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輛</a:t>
            </a:r>
          </a:p>
        </p:txBody>
      </p:sp>
      <p:sp>
        <p:nvSpPr>
          <p:cNvPr id="20" name="Rectangle 333 205831"/>
          <p:cNvSpPr>
            <a:spLocks noChangeArrowheads="1"/>
          </p:cNvSpPr>
          <p:nvPr/>
        </p:nvSpPr>
        <p:spPr bwMode="auto">
          <a:xfrm>
            <a:off x="647564" y="3741080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21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1" name="Rectangle 333 205831"/>
          <p:cNvSpPr>
            <a:spLocks noChangeArrowheads="1"/>
          </p:cNvSpPr>
          <p:nvPr/>
        </p:nvSpPr>
        <p:spPr bwMode="auto">
          <a:xfrm>
            <a:off x="647564" y="4357714"/>
            <a:ext cx="37804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21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5" name="Rectangle 333 205831"/>
          <p:cNvSpPr>
            <a:spLocks noChangeArrowheads="1"/>
          </p:cNvSpPr>
          <p:nvPr/>
        </p:nvSpPr>
        <p:spPr bwMode="auto">
          <a:xfrm>
            <a:off x="899592" y="5590981"/>
            <a:ext cx="313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6" name="Rectangle 333 205831"/>
          <p:cNvSpPr>
            <a:spLocks noChangeArrowheads="1"/>
          </p:cNvSpPr>
          <p:nvPr/>
        </p:nvSpPr>
        <p:spPr bwMode="auto">
          <a:xfrm>
            <a:off x="3253941" y="3771858"/>
            <a:ext cx="61065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或用乘法算式記錄</a:t>
            </a:r>
          </a:p>
        </p:txBody>
      </p:sp>
      <p:sp>
        <p:nvSpPr>
          <p:cNvPr id="17" name="Rectangle 333 205831"/>
          <p:cNvSpPr>
            <a:spLocks noChangeArrowheads="1"/>
          </p:cNvSpPr>
          <p:nvPr/>
        </p:nvSpPr>
        <p:spPr bwMode="auto">
          <a:xfrm>
            <a:off x="647564" y="4974348"/>
            <a:ext cx="37804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5" grpId="0"/>
      <p:bldP spid="2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5"/>
          <a:stretch/>
        </p:blipFill>
        <p:spPr>
          <a:xfrm>
            <a:off x="1809865" y="921197"/>
            <a:ext cx="6300626" cy="1326236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1238" y="2597734"/>
            <a:ext cx="3341525" cy="842026"/>
            <a:chOff x="2202583" y="2009354"/>
            <a:chExt cx="3341525" cy="842026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32"/>
            <a:stretch/>
          </p:blipFill>
          <p:spPr>
            <a:xfrm>
              <a:off x="2205534" y="2041138"/>
              <a:ext cx="3338574" cy="810242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3158958" y="2139862"/>
              <a:ext cx="2205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分裝</a:t>
              </a: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331412" y="2174480"/>
              <a:ext cx="798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9</a:t>
              </a:r>
              <a:r>
                <a:rPr lang="en-US" altLang="zh-TW" sz="28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zh-TW" sz="2400" b="1" dirty="0">
                  <a:solidFill>
                    <a:schemeClr val="bg1"/>
                  </a:solidFill>
                  <a:latin typeface="+mn-lt"/>
                </a:rPr>
                <a:t>1</a:t>
              </a:r>
              <a:endParaRPr lang="zh-TW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矩形 32">
              <a:hlinkClick r:id="rId6" action="ppaction://hlinksldjump"/>
            </p:cNvPr>
            <p:cNvSpPr/>
            <p:nvPr/>
          </p:nvSpPr>
          <p:spPr bwMode="auto">
            <a:xfrm>
              <a:off x="2202583" y="2009354"/>
              <a:ext cx="3341525" cy="8309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60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" y="-35654"/>
            <a:ext cx="4738835" cy="993627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4" y="1412776"/>
            <a:ext cx="3564396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摩天輪有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 marL="72000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個車廂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個車廂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是相同顏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色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請你幫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忙將其他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車廂塗上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顏色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數</a:t>
            </a:r>
            <a:endParaRPr lang="en-US" altLang="zh-TW" sz="32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數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看車廂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共有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endParaRPr lang="en-US" altLang="zh-TW" sz="32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種顏色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P.83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Rectangle 333 205831"/>
          <p:cNvSpPr>
            <a:spLocks noChangeArrowheads="1"/>
          </p:cNvSpPr>
          <p:nvPr/>
        </p:nvSpPr>
        <p:spPr bwMode="auto">
          <a:xfrm>
            <a:off x="3203848" y="6154851"/>
            <a:ext cx="39964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   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種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9" name="圓角矩形 28"/>
          <p:cNvSpPr/>
          <p:nvPr/>
        </p:nvSpPr>
        <p:spPr bwMode="auto">
          <a:xfrm>
            <a:off x="5832140" y="6117815"/>
            <a:ext cx="658849" cy="65884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BDBE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0" t="60500" r="32333" b="22176"/>
          <a:stretch/>
        </p:blipFill>
        <p:spPr>
          <a:xfrm>
            <a:off x="4860031" y="4149080"/>
            <a:ext cx="2880321" cy="1188132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31625" r="66365" b="31101"/>
          <a:stretch/>
        </p:blipFill>
        <p:spPr>
          <a:xfrm>
            <a:off x="3779912" y="2168860"/>
            <a:ext cx="1476164" cy="2556284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5375" r="49694" b="63650"/>
          <a:stretch/>
        </p:blipFill>
        <p:spPr>
          <a:xfrm>
            <a:off x="3995936" y="368660"/>
            <a:ext cx="2484276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" y="-35654"/>
            <a:ext cx="4738835" cy="993627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C1231D28-15BE-3741-A45D-ECFF85D7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4" y="1412776"/>
            <a:ext cx="3564396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摩天輪有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 marL="72000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個車廂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個車廂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是相同顏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色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請你幫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忙將其他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車廂塗上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顏色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數</a:t>
            </a:r>
            <a:endParaRPr lang="en-US" altLang="zh-TW" sz="32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數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看車廂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共有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endParaRPr lang="en-US" altLang="zh-TW" sz="32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種顏色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P.83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Rectangle 333 205831"/>
          <p:cNvSpPr>
            <a:spLocks noChangeArrowheads="1"/>
          </p:cNvSpPr>
          <p:nvPr/>
        </p:nvSpPr>
        <p:spPr bwMode="auto">
          <a:xfrm>
            <a:off x="3203848" y="6154851"/>
            <a:ext cx="39964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   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種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9" name="圓角矩形 28"/>
          <p:cNvSpPr/>
          <p:nvPr/>
        </p:nvSpPr>
        <p:spPr bwMode="auto">
          <a:xfrm>
            <a:off x="5832140" y="6117815"/>
            <a:ext cx="658849" cy="65884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BDBE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513492" y="609329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0" t="60500" r="32333" b="22176"/>
          <a:stretch/>
        </p:blipFill>
        <p:spPr>
          <a:xfrm>
            <a:off x="4860031" y="4149080"/>
            <a:ext cx="2880321" cy="1188132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31625" r="66365" b="31101"/>
          <a:stretch/>
        </p:blipFill>
        <p:spPr>
          <a:xfrm>
            <a:off x="3779912" y="2168860"/>
            <a:ext cx="1476164" cy="2556284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5375" r="49694" b="63650"/>
          <a:stretch/>
        </p:blipFill>
        <p:spPr>
          <a:xfrm>
            <a:off x="3995936" y="368660"/>
            <a:ext cx="2484276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DAC419C-9B6D-45D9-BCF5-ECBEA82271A3}"/>
              </a:ext>
            </a:extLst>
          </p:cNvPr>
          <p:cNvSpPr txBox="1"/>
          <p:nvPr/>
        </p:nvSpPr>
        <p:spPr>
          <a:xfrm>
            <a:off x="1097614" y="2132856"/>
            <a:ext cx="6948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記得要檢查看看喔</a:t>
            </a:r>
            <a:r>
              <a:rPr lang="en-US" altLang="zh-TW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endParaRPr lang="zh-TW" altLang="en-US" sz="4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11A38CA-0899-470C-B1ED-8E7701CE5E8B}"/>
              </a:ext>
            </a:extLst>
          </p:cNvPr>
          <p:cNvSpPr txBox="1"/>
          <p:nvPr/>
        </p:nvSpPr>
        <p:spPr>
          <a:xfrm>
            <a:off x="1097614" y="3717032"/>
            <a:ext cx="694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</a:t>
            </a:r>
            <a:r>
              <a:rPr lang="en-US" altLang="zh-TW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endParaRPr lang="zh-TW" altLang="en-US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160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09600" y="2096852"/>
            <a:ext cx="79248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zh-TW" altLang="en-US" sz="4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一、分裝是指將總數量，每次按照</a:t>
            </a:r>
            <a:endParaRPr lang="en-US" altLang="zh-TW" sz="4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en-US" altLang="zh-TW" sz="4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zh-TW" altLang="en-US" sz="4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固定的數量裝成一份，求一共</a:t>
            </a:r>
            <a:endParaRPr lang="en-US" altLang="zh-TW" sz="4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en-US" altLang="zh-TW" sz="4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zh-TW" altLang="en-US" sz="4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可以裝成幾份。</a:t>
            </a:r>
            <a:endParaRPr lang="en-US" altLang="zh-TW" sz="4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sz="28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sz="28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101" name="Rectangle 21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4102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1234A63-AFC5-4D3E-96D9-2E67346F6D3A}"/>
              </a:ext>
            </a:extLst>
          </p:cNvPr>
          <p:cNvSpPr/>
          <p:nvPr/>
        </p:nvSpPr>
        <p:spPr>
          <a:xfrm>
            <a:off x="3197225" y="899367"/>
            <a:ext cx="2377574" cy="435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en-US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重點複習</a:t>
            </a:r>
            <a:r>
              <a:rPr lang="en-US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6"/>
              <p:cNvSpPr>
                <a:spLocks noChangeArrowheads="1"/>
              </p:cNvSpPr>
              <p:nvPr/>
            </p:nvSpPr>
            <p:spPr bwMode="auto">
              <a:xfrm>
                <a:off x="1143000" y="1770529"/>
                <a:ext cx="7467600" cy="4401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r>
                  <a:rPr lang="zh-TW" altLang="en-US" sz="2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分裝是指將總數量，每次按照固定的數量裝成一份，求一共可以裝成幾份。</a:t>
                </a:r>
              </a:p>
              <a:p>
                <a:pPr eaLnBrk="1" hangingPunct="1"/>
                <a:endParaRPr lang="zh-TW" altLang="en-US" sz="28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zh-TW" sz="2800" dirty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12</a:t>
                </a:r>
                <a:r>
                  <a:rPr lang="zh-TW" altLang="en-US" sz="2800" dirty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個布丁，每</a:t>
                </a:r>
                <a:r>
                  <a:rPr lang="en-US" altLang="zh-TW" sz="2800" dirty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4</a:t>
                </a:r>
                <a:r>
                  <a:rPr lang="zh-TW" altLang="en-US" sz="2800" dirty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個裝一盒，可以裝成幾盒？</a:t>
                </a:r>
                <a:endParaRPr lang="en-US" altLang="zh-TW" sz="28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4=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8 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                         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1=4</m:t>
                    </m:r>
                  </m:oMath>
                </a14:m>
                <a:endParaRPr lang="en-US" altLang="zh-TW" sz="2800" dirty="0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8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−4</m:t>
                    </m:r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4                                    4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8</a:t>
                </a:r>
              </a:p>
              <a:p>
                <a:pPr eaLnBrk="1" hangingPunct="1"/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4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4=</m:t>
                    </m:r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                             4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US" altLang="zh-TW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12     </a:t>
                </a:r>
              </a:p>
              <a:p>
                <a:pPr eaLnBrk="1" hangingPunct="1"/>
                <a:endParaRPr lang="en-US" altLang="zh-TW" sz="2800" dirty="0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4  ×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(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3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)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＝  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12</a:t>
                </a:r>
              </a:p>
              <a:p>
                <a:pPr eaLnBrk="1" hangingPunct="1"/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	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                                 答：</a:t>
                </a:r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3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盒</a:t>
                </a:r>
              </a:p>
            </p:txBody>
          </p:sp>
        </mc:Choice>
        <mc:Fallback xmlns="">
          <p:sp>
            <p:nvSpPr>
              <p:cNvPr id="409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770529"/>
                <a:ext cx="7467600" cy="4401205"/>
              </a:xfrm>
              <a:prstGeom prst="rect">
                <a:avLst/>
              </a:prstGeom>
              <a:blipFill>
                <a:blip r:embed="rId3"/>
                <a:stretch>
                  <a:fillRect l="-1714" t="-970" b="-3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48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第九單元  </a:t>
            </a:r>
            <a:r>
              <a:rPr lang="en-US" altLang="en-US" sz="3200" b="1" dirty="0" err="1">
                <a:latin typeface="標楷體" pitchFamily="65" charset="-120"/>
                <a:ea typeface="標楷體" pitchFamily="65" charset="-120"/>
              </a:rPr>
              <a:t>分裝與平分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Rectangle 21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4102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pic>
        <p:nvPicPr>
          <p:cNvPr id="4103" name="Picture 5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28988"/>
            <a:ext cx="3873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圓角矩形圖說文字 1"/>
          <p:cNvSpPr/>
          <p:nvPr/>
        </p:nvSpPr>
        <p:spPr>
          <a:xfrm>
            <a:off x="1280319" y="5780010"/>
            <a:ext cx="792163" cy="431800"/>
          </a:xfrm>
          <a:prstGeom prst="wedgeRoundRectCallout">
            <a:avLst>
              <a:gd name="adj1" fmla="val -10851"/>
              <a:gd name="adj2" fmla="val -86723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</a:p>
        </p:txBody>
      </p:sp>
      <p:sp>
        <p:nvSpPr>
          <p:cNvPr id="10" name="圓角矩形圖說文字 1"/>
          <p:cNvSpPr/>
          <p:nvPr/>
        </p:nvSpPr>
        <p:spPr>
          <a:xfrm>
            <a:off x="3250834" y="5765177"/>
            <a:ext cx="792163" cy="431800"/>
          </a:xfrm>
          <a:prstGeom prst="wedgeRoundRectCallout">
            <a:avLst>
              <a:gd name="adj1" fmla="val -10851"/>
              <a:gd name="adj2" fmla="val -86723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197225" y="360179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裝一盒用</a:t>
            </a:r>
            <a:r>
              <a:rPr lang="en-US" altLang="zh-TW" dirty="0"/>
              <a:t>4</a:t>
            </a:r>
            <a:r>
              <a:rPr lang="zh-TW" altLang="en-US" dirty="0"/>
              <a:t>個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197225" y="39662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裝二盒用</a:t>
            </a:r>
            <a:r>
              <a:rPr lang="en-US" altLang="zh-TW" dirty="0"/>
              <a:t>4</a:t>
            </a:r>
            <a:r>
              <a:rPr lang="zh-TW" altLang="en-US" dirty="0"/>
              <a:t>個的 </a:t>
            </a:r>
            <a:r>
              <a:rPr lang="en-US" altLang="zh-TW" dirty="0"/>
              <a:t>2</a:t>
            </a:r>
            <a:r>
              <a:rPr lang="zh-TW" altLang="en-US" dirty="0"/>
              <a:t>倍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197225" y="438927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裝三盒用</a:t>
            </a:r>
            <a:r>
              <a:rPr lang="en-US" altLang="zh-TW" dirty="0"/>
              <a:t>4</a:t>
            </a:r>
            <a:r>
              <a:rPr lang="zh-TW" altLang="en-US" dirty="0"/>
              <a:t>個的</a:t>
            </a:r>
            <a:r>
              <a:rPr lang="en-US" altLang="zh-TW" dirty="0"/>
              <a:t>3</a:t>
            </a:r>
            <a:r>
              <a:rPr lang="zh-TW" altLang="en-US" dirty="0"/>
              <a:t>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第九單元  </a:t>
            </a:r>
            <a:r>
              <a:rPr lang="en-US" altLang="en-US" sz="3200" b="1" dirty="0" err="1">
                <a:latin typeface="標楷體" pitchFamily="65" charset="-120"/>
                <a:ea typeface="標楷體" pitchFamily="65" charset="-120"/>
              </a:rPr>
              <a:t>分裝與平分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33400" y="1828800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36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顆蘋果，每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顆裝一盒，可以裝成幾盒？</a:t>
            </a: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533400" y="4059238"/>
            <a:ext cx="7924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人，每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人分一組，可以分成幾組？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5204B7E-5662-49B5-8C01-88A5368DEFE4}"/>
              </a:ext>
            </a:extLst>
          </p:cNvPr>
          <p:cNvSpPr/>
          <p:nvPr/>
        </p:nvSpPr>
        <p:spPr>
          <a:xfrm>
            <a:off x="719572" y="2452365"/>
            <a:ext cx="945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減法</a:t>
            </a:r>
            <a:r>
              <a:rPr lang="en-US" altLang="zh-TW" sz="28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E50F558-E054-45ED-880F-8C2C90B04273}"/>
              </a:ext>
            </a:extLst>
          </p:cNvPr>
          <p:cNvSpPr/>
          <p:nvPr/>
        </p:nvSpPr>
        <p:spPr>
          <a:xfrm>
            <a:off x="4630615" y="4929842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乘法</a:t>
            </a:r>
            <a:r>
              <a:rPr lang="en-US" altLang="zh-TW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66C1A2-4C96-4F59-B948-111F4CBE0535}"/>
              </a:ext>
            </a:extLst>
          </p:cNvPr>
          <p:cNvSpPr/>
          <p:nvPr/>
        </p:nvSpPr>
        <p:spPr>
          <a:xfrm>
            <a:off x="743098" y="4929842"/>
            <a:ext cx="945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減法</a:t>
            </a:r>
            <a:r>
              <a:rPr lang="en-US" altLang="zh-TW" sz="28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8E2BC08-948D-4A9E-B1E0-71B0D1B96895}"/>
              </a:ext>
            </a:extLst>
          </p:cNvPr>
          <p:cNvSpPr/>
          <p:nvPr/>
        </p:nvSpPr>
        <p:spPr>
          <a:xfrm>
            <a:off x="4554415" y="2372907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乘法</a:t>
            </a:r>
            <a:r>
              <a:rPr lang="en-US" altLang="zh-TW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6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第九單元  </a:t>
            </a:r>
            <a:r>
              <a:rPr lang="en-US" altLang="en-US" sz="3200" b="1" dirty="0" err="1">
                <a:latin typeface="標楷體" pitchFamily="65" charset="-120"/>
                <a:ea typeface="標楷體" pitchFamily="65" charset="-120"/>
              </a:rPr>
              <a:t>分裝與平分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33400" y="1828800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36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顆蘋果，每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顆裝一盒，可以裝成幾盒？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004048" y="2667000"/>
            <a:ext cx="32255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乘法</a:t>
            </a:r>
            <a:r>
              <a:rPr lang="en-US" altLang="zh-TW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36</a:t>
            </a:r>
          </a:p>
          <a:p>
            <a:pPr algn="r" eaLnBrk="1" hangingPunct="1"/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r"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</a:t>
            </a:r>
            <a:endParaRPr lang="zh-TW" altLang="en-US" sz="2800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5004048" y="4897438"/>
            <a:ext cx="32255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乘法</a:t>
            </a:r>
            <a:r>
              <a:rPr lang="en-US" altLang="zh-TW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5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</a:p>
          <a:p>
            <a:pPr algn="r" eaLnBrk="1" hangingPunct="1"/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r"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</a:t>
            </a:r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533400" y="4059238"/>
            <a:ext cx="7924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例如：有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人，每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人分一組，可以分成幾組？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27C4C09-9580-4BEE-A903-6B605FA1A69B}"/>
                  </a:ext>
                </a:extLst>
              </p:cNvPr>
              <p:cNvSpPr/>
              <p:nvPr/>
            </p:nvSpPr>
            <p:spPr>
              <a:xfrm>
                <a:off x="1597006" y="2619830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27</a:t>
                </a:r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9=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8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27C4C09-9580-4BEE-A903-6B605FA1A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06" y="2619830"/>
                <a:ext cx="2082448" cy="461665"/>
              </a:xfrm>
              <a:prstGeom prst="rect">
                <a:avLst/>
              </a:prstGeom>
              <a:blipFill>
                <a:blip r:embed="rId3"/>
                <a:stretch>
                  <a:fillRect l="-467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1A95C68-623A-4D6F-AE1A-37BC1CEA2A83}"/>
                  </a:ext>
                </a:extLst>
              </p:cNvPr>
              <p:cNvSpPr/>
              <p:nvPr/>
            </p:nvSpPr>
            <p:spPr>
              <a:xfrm>
                <a:off x="1597006" y="3051048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18</a:t>
                </a:r>
                <a14:m>
                  <m:oMath xmlns:m="http://schemas.openxmlformats.org/officeDocument/2006/math">
                    <m:r>
                      <a:rPr lang="zh-TW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9=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9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1A95C68-623A-4D6F-AE1A-37BC1CEA2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06" y="3051048"/>
                <a:ext cx="2082448" cy="461665"/>
              </a:xfrm>
              <a:prstGeom prst="rect">
                <a:avLst/>
              </a:prstGeom>
              <a:blipFill>
                <a:blip r:embed="rId4"/>
                <a:stretch>
                  <a:fillRect l="-4678" t="-10667" b="-29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EA81C1B-73BB-49ED-ADD5-C8761A32F6F2}"/>
                  </a:ext>
                </a:extLst>
              </p:cNvPr>
              <p:cNvSpPr/>
              <p:nvPr/>
            </p:nvSpPr>
            <p:spPr>
              <a:xfrm>
                <a:off x="1597006" y="2188611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9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27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EA81C1B-73BB-49ED-ADD5-C8761A32F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06" y="2188611"/>
                <a:ext cx="2082448" cy="461665"/>
              </a:xfrm>
              <a:prstGeom prst="rect">
                <a:avLst/>
              </a:prstGeom>
              <a:blipFill>
                <a:blip r:embed="rId5"/>
                <a:stretch>
                  <a:fillRect l="-467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B7186B1-EBD8-4C51-ABF8-74C7B8013579}"/>
                  </a:ext>
                </a:extLst>
              </p:cNvPr>
              <p:cNvSpPr/>
              <p:nvPr/>
            </p:nvSpPr>
            <p:spPr>
              <a:xfrm>
                <a:off x="1495410" y="4528260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25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B7186B1-EBD8-4C51-ABF8-74C7B8013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10" y="4528260"/>
                <a:ext cx="2082448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E48B522-1C8A-4B56-BBA1-411CFE1AD37C}"/>
                  </a:ext>
                </a:extLst>
              </p:cNvPr>
              <p:cNvSpPr/>
              <p:nvPr/>
            </p:nvSpPr>
            <p:spPr>
              <a:xfrm>
                <a:off x="1664757" y="3574045"/>
                <a:ext cx="21622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9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− 9=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0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E48B522-1C8A-4B56-BBA1-411CFE1AD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757" y="3574045"/>
                <a:ext cx="2162234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5107567-9FDA-4F30-8B33-65BF61F130A4}"/>
                  </a:ext>
                </a:extLst>
              </p:cNvPr>
              <p:cNvSpPr/>
              <p:nvPr/>
            </p:nvSpPr>
            <p:spPr>
              <a:xfrm>
                <a:off x="1495409" y="4990534"/>
                <a:ext cx="23315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zh-TW" altLang="en-US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2 0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5107567-9FDA-4F30-8B33-65BF61F13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09" y="4990534"/>
                <a:ext cx="2331581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66FA2BA-8460-4F3C-AF38-E7A57AA9A813}"/>
                  </a:ext>
                </a:extLst>
              </p:cNvPr>
              <p:cNvSpPr/>
              <p:nvPr/>
            </p:nvSpPr>
            <p:spPr>
              <a:xfrm>
                <a:off x="1495410" y="5427923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15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66FA2BA-8460-4F3C-AF38-E7A57AA9A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10" y="5427923"/>
                <a:ext cx="2082448" cy="461665"/>
              </a:xfrm>
              <a:prstGeom prst="rect">
                <a:avLst/>
              </a:prstGeom>
              <a:blipFill>
                <a:blip r:embed="rId9"/>
                <a:stretch>
                  <a:fillRect t="-10526" r="-1462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4A150DB-7BB8-4241-AE08-E55D4658DCD8}"/>
                  </a:ext>
                </a:extLst>
              </p:cNvPr>
              <p:cNvSpPr/>
              <p:nvPr/>
            </p:nvSpPr>
            <p:spPr>
              <a:xfrm>
                <a:off x="1495410" y="5742273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10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4A150DB-7BB8-4241-AE08-E55D4658D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10" y="5742273"/>
                <a:ext cx="2082448" cy="461665"/>
              </a:xfrm>
              <a:prstGeom prst="rect">
                <a:avLst/>
              </a:prstGeom>
              <a:blipFill>
                <a:blip r:embed="rId10"/>
                <a:stretch>
                  <a:fillRect t="-10526" r="-1462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34884F5-8377-497E-BB2E-5E14B9B2237E}"/>
                  </a:ext>
                </a:extLst>
              </p:cNvPr>
              <p:cNvSpPr/>
              <p:nvPr/>
            </p:nvSpPr>
            <p:spPr>
              <a:xfrm>
                <a:off x="1490029" y="6093767"/>
                <a:ext cx="20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5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34884F5-8377-497E-BB2E-5E14B9B22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029" y="6093767"/>
                <a:ext cx="2082448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81E6B76-8718-4372-8215-D0FFFE76CE89}"/>
                  </a:ext>
                </a:extLst>
              </p:cNvPr>
              <p:cNvSpPr/>
              <p:nvPr/>
            </p:nvSpPr>
            <p:spPr>
              <a:xfrm>
                <a:off x="1744542" y="6502777"/>
                <a:ext cx="18333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 </m:t>
                    </m:r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0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81E6B76-8718-4372-8215-D0FFFE76C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542" y="6502777"/>
                <a:ext cx="1833315" cy="461665"/>
              </a:xfrm>
              <a:prstGeom prst="rect">
                <a:avLst/>
              </a:prstGeom>
              <a:blipFill>
                <a:blip r:embed="rId12"/>
                <a:stretch>
                  <a:fillRect l="-997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B6C592F8-5166-4565-8E0F-0F1B7F0DA014}"/>
              </a:ext>
            </a:extLst>
          </p:cNvPr>
          <p:cNvSpPr/>
          <p:nvPr/>
        </p:nvSpPr>
        <p:spPr>
          <a:xfrm>
            <a:off x="719572" y="2452365"/>
            <a:ext cx="945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減法</a:t>
            </a:r>
            <a:r>
              <a:rPr lang="en-US" altLang="zh-TW" sz="28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79E8496-952D-4B38-913E-D3850146BED5}"/>
              </a:ext>
            </a:extLst>
          </p:cNvPr>
          <p:cNvSpPr/>
          <p:nvPr/>
        </p:nvSpPr>
        <p:spPr>
          <a:xfrm>
            <a:off x="533400" y="4604830"/>
            <a:ext cx="945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減法</a:t>
            </a:r>
            <a:r>
              <a:rPr lang="en-US" altLang="zh-TW" sz="28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5"/>
          <a:stretch/>
        </p:blipFill>
        <p:spPr>
          <a:xfrm>
            <a:off x="1809865" y="921197"/>
            <a:ext cx="6300626" cy="1326236"/>
          </a:xfrm>
          <a:prstGeom prst="rect">
            <a:avLst/>
          </a:prstGeom>
        </p:spPr>
      </p:pic>
      <p:grpSp>
        <p:nvGrpSpPr>
          <p:cNvPr id="34" name="群組 33"/>
          <p:cNvGrpSpPr/>
          <p:nvPr/>
        </p:nvGrpSpPr>
        <p:grpSpPr>
          <a:xfrm>
            <a:off x="2900482" y="3720219"/>
            <a:ext cx="3343037" cy="834643"/>
            <a:chOff x="2201071" y="3121186"/>
            <a:chExt cx="3343037" cy="834643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32"/>
            <a:stretch/>
          </p:blipFill>
          <p:spPr>
            <a:xfrm>
              <a:off x="2205534" y="3145587"/>
              <a:ext cx="3338574" cy="810242"/>
            </a:xfrm>
            <a:prstGeom prst="rect">
              <a:avLst/>
            </a:prstGeom>
          </p:spPr>
        </p:pic>
        <p:sp>
          <p:nvSpPr>
            <p:cNvPr id="36" name="文字方塊 35"/>
            <p:cNvSpPr txBox="1"/>
            <p:nvPr/>
          </p:nvSpPr>
          <p:spPr>
            <a:xfrm>
              <a:off x="2331412" y="3278929"/>
              <a:ext cx="798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9</a:t>
              </a:r>
              <a:r>
                <a:rPr lang="en-US" altLang="zh-TW" sz="28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zh-TW" sz="2400" b="1" dirty="0">
                  <a:solidFill>
                    <a:schemeClr val="bg1"/>
                  </a:solidFill>
                  <a:latin typeface="+mn-lt"/>
                </a:rPr>
                <a:t>2</a:t>
              </a:r>
              <a:endParaRPr lang="zh-TW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3158958" y="3280658"/>
              <a:ext cx="2205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平分</a:t>
              </a:r>
            </a:p>
          </p:txBody>
        </p:sp>
        <p:sp>
          <p:nvSpPr>
            <p:cNvPr id="38" name="矩形 37">
              <a:hlinkClick r:id="" action="ppaction://noaction"/>
            </p:cNvPr>
            <p:cNvSpPr/>
            <p:nvPr/>
          </p:nvSpPr>
          <p:spPr bwMode="auto">
            <a:xfrm>
              <a:off x="2201071" y="3121186"/>
              <a:ext cx="3343037" cy="8346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90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4EBD95A-5E0A-4E7A-B0BB-CEAD7B8AA5FA}"/>
              </a:ext>
            </a:extLst>
          </p:cNvPr>
          <p:cNvSpPr/>
          <p:nvPr/>
        </p:nvSpPr>
        <p:spPr>
          <a:xfrm>
            <a:off x="3383213" y="584684"/>
            <a:ext cx="2377574" cy="435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en-US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重點複習</a:t>
            </a:r>
            <a:r>
              <a:rPr lang="en-US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32B5D21-AFF7-4399-BB21-6229E9791DBA}"/>
              </a:ext>
            </a:extLst>
          </p:cNvPr>
          <p:cNvSpPr/>
          <p:nvPr/>
        </p:nvSpPr>
        <p:spPr>
          <a:xfrm>
            <a:off x="683568" y="137677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/>
              <a:t>1</a:t>
            </a:r>
            <a:r>
              <a:rPr lang="zh-TW" altLang="en-US" sz="4000" dirty="0"/>
              <a:t>、</a:t>
            </a:r>
            <a:r>
              <a:rPr lang="en-US" altLang="zh-TW" sz="4000" dirty="0"/>
              <a:t>『</a:t>
            </a:r>
            <a:r>
              <a:rPr lang="zh-TW" altLang="en-US" sz="4000" dirty="0"/>
              <a:t>平分</a:t>
            </a:r>
            <a:r>
              <a:rPr lang="en-US" altLang="zh-TW" sz="4000" dirty="0"/>
              <a:t>』:</a:t>
            </a:r>
            <a:r>
              <a:rPr lang="zh-TW" altLang="en-US" sz="4000" dirty="0"/>
              <a:t>把東西全部分完，讓大</a:t>
            </a:r>
          </a:p>
          <a:p>
            <a:r>
              <a:rPr lang="zh-TW" altLang="en-US" sz="4000" dirty="0"/>
              <a:t>      家都拿到一樣多的方式就是平分。</a:t>
            </a:r>
          </a:p>
          <a:p>
            <a:endParaRPr lang="zh-TW" altLang="en-US" sz="4000" dirty="0"/>
          </a:p>
          <a:p>
            <a:r>
              <a:rPr lang="en-US" altLang="zh-TW" sz="4000" dirty="0"/>
              <a:t>2</a:t>
            </a:r>
            <a:r>
              <a:rPr lang="zh-TW" altLang="en-US" sz="4000" dirty="0"/>
              <a:t>、平分就是要將東西分成每一份一</a:t>
            </a:r>
          </a:p>
          <a:p>
            <a:r>
              <a:rPr lang="zh-TW" altLang="en-US" sz="4000" dirty="0"/>
              <a:t>      樣多。</a:t>
            </a:r>
          </a:p>
          <a:p>
            <a:endParaRPr lang="zh-TW" altLang="en-US" sz="4000" dirty="0"/>
          </a:p>
          <a:p>
            <a:r>
              <a:rPr lang="en-US" altLang="zh-TW" sz="4000" dirty="0"/>
              <a:t>3</a:t>
            </a:r>
            <a:r>
              <a:rPr lang="zh-TW" altLang="en-US" sz="4000" dirty="0"/>
              <a:t>、把東西分給大家，全部分完，而  </a:t>
            </a:r>
          </a:p>
          <a:p>
            <a:r>
              <a:rPr lang="zh-TW" altLang="en-US" sz="4000" dirty="0"/>
              <a:t>      且每個人分到一樣多，叫作平分</a:t>
            </a:r>
          </a:p>
        </p:txBody>
      </p:sp>
    </p:spTree>
    <p:extLst>
      <p:ext uri="{BB962C8B-B14F-4D97-AF65-F5344CB8AC3E}">
        <p14:creationId xmlns:p14="http://schemas.microsoft.com/office/powerpoint/2010/main" val="218471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673100" y="860763"/>
            <a:ext cx="775090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題目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:27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顆糖果，平分給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人，每人分到幾顆？</a:t>
            </a:r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sz="3200" dirty="0">
              <a:solidFill>
                <a:srgbClr val="3366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先想一想：</a:t>
            </a:r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人分到幾顆，</a:t>
            </a:r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人有</a:t>
            </a:r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27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顆糖果呢？</a:t>
            </a:r>
            <a:endParaRPr lang="en-US" altLang="zh-TW" sz="32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減法</a:t>
            </a:r>
            <a:r>
              <a:rPr lang="en-US" altLang="zh-TW" sz="3200" dirty="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zh-TW" sz="32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(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 </a:t>
            </a:r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  9 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 </a:t>
            </a:r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27</a:t>
            </a:r>
          </a:p>
          <a:p>
            <a:pPr eaLnBrk="1" hangingPunct="1"/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           </a:t>
            </a:r>
            <a:endParaRPr lang="en-US" altLang="zh-TW" sz="32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sz="32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r" eaLnBrk="1" hangingPunct="1"/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答：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(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顆</a:t>
            </a:r>
          </a:p>
        </p:txBody>
      </p:sp>
      <p:sp>
        <p:nvSpPr>
          <p:cNvPr id="6149" name="Rectangle 21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6150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1"/>
          <a:stretch>
            <a:fillRect/>
          </a:stretch>
        </p:blipFill>
        <p:spPr bwMode="auto">
          <a:xfrm>
            <a:off x="287337" y="1087419"/>
            <a:ext cx="385763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58834F0-9594-4AB9-99BD-B2D8CB7C487C}"/>
              </a:ext>
            </a:extLst>
          </p:cNvPr>
          <p:cNvSpPr/>
          <p:nvPr/>
        </p:nvSpPr>
        <p:spPr>
          <a:xfrm>
            <a:off x="4968044" y="4185084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乘法</a:t>
            </a:r>
            <a:r>
              <a:rPr lang="en-US" altLang="zh-TW" sz="2800" dirty="0">
                <a:solidFill>
                  <a:srgbClr val="0099DB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74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佈景主題">
  <a:themeElements>
    <a:clrScheme name="5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5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Office 佈景主題">
  <a:themeElements>
    <a:clrScheme name="7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佈景主題">
      <a:majorFont>
        <a:latin typeface="Calibri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7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複習2">
  <a:themeElements>
    <a:clrScheme name="2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9502</TotalTime>
  <Words>1123</Words>
  <Application>Microsoft Office PowerPoint</Application>
  <PresentationFormat>如螢幕大小 (4:3)</PresentationFormat>
  <Paragraphs>219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19</vt:i4>
      </vt:variant>
      <vt:variant>
        <vt:lpstr>投影片標題</vt:lpstr>
      </vt:variant>
      <vt:variant>
        <vt:i4>22</vt:i4>
      </vt:variant>
    </vt:vector>
  </HeadingPairs>
  <TitlesOfParts>
    <vt:vector size="54" baseType="lpstr">
      <vt:lpstr>書法中楷（注音一）</vt:lpstr>
      <vt:lpstr>書法中楷（破音二）</vt:lpstr>
      <vt:lpstr>書法中楷（破音三）</vt:lpstr>
      <vt:lpstr>華康標楷W5注音</vt:lpstr>
      <vt:lpstr>華康標楷W5破音二</vt:lpstr>
      <vt:lpstr>微軟正黑體</vt:lpstr>
      <vt:lpstr>新細明體</vt:lpstr>
      <vt:lpstr>標楷體</vt:lpstr>
      <vt:lpstr>Arial</vt:lpstr>
      <vt:lpstr>Arial Black</vt:lpstr>
      <vt:lpstr>Calibri</vt:lpstr>
      <vt:lpstr>Cambria Math</vt:lpstr>
      <vt:lpstr>Times New Roman</vt:lpstr>
      <vt:lpstr>Office 佈景主題</vt:lpstr>
      <vt:lpstr>1_Office 佈景主題</vt:lpstr>
      <vt:lpstr>2_Office 佈景主題</vt:lpstr>
      <vt:lpstr>9_Office 佈景主題</vt:lpstr>
      <vt:lpstr>8_Office 佈景主題</vt:lpstr>
      <vt:lpstr>19_Office 佈景主題</vt:lpstr>
      <vt:lpstr>12_Office 佈景主題</vt:lpstr>
      <vt:lpstr>13_Office 佈景主題</vt:lpstr>
      <vt:lpstr>10_Office 佈景主題</vt:lpstr>
      <vt:lpstr>5_Office 佈景主題</vt:lpstr>
      <vt:lpstr>6_Office 佈景主題</vt:lpstr>
      <vt:lpstr>15_Office 佈景主題</vt:lpstr>
      <vt:lpstr>7_Office 佈景主題</vt:lpstr>
      <vt:lpstr>複習</vt:lpstr>
      <vt:lpstr>4_複習</vt:lpstr>
      <vt:lpstr>2_複習</vt:lpstr>
      <vt:lpstr>1_複習2</vt:lpstr>
      <vt:lpstr>3_複習2</vt:lpstr>
      <vt:lpstr>2_複習2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ilc</cp:lastModifiedBy>
  <cp:revision>741</cp:revision>
  <dcterms:created xsi:type="dcterms:W3CDTF">2015-11-06T06:16:07Z</dcterms:created>
  <dcterms:modified xsi:type="dcterms:W3CDTF">2021-06-03T15:04:45Z</dcterms:modified>
</cp:coreProperties>
</file>