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96" r:id="rId4"/>
    <p:sldMasterId id="2147483788" r:id="rId5"/>
    <p:sldMasterId id="2147483877" r:id="rId6"/>
    <p:sldMasterId id="2147483875" r:id="rId7"/>
    <p:sldMasterId id="2147483863" r:id="rId8"/>
    <p:sldMasterId id="2147483809" r:id="rId9"/>
    <p:sldMasterId id="2147483652" r:id="rId10"/>
    <p:sldMasterId id="2147483653" r:id="rId11"/>
    <p:sldMasterId id="2147483853" r:id="rId12"/>
    <p:sldMasterId id="2147483654" r:id="rId13"/>
    <p:sldMasterId id="2147483655" r:id="rId14"/>
    <p:sldMasterId id="2147483879" r:id="rId15"/>
    <p:sldMasterId id="2147483871" r:id="rId16"/>
    <p:sldMasterId id="2147483656" r:id="rId17"/>
    <p:sldMasterId id="2147483813" r:id="rId18"/>
    <p:sldMasterId id="2147483657" r:id="rId19"/>
  </p:sldMasterIdLst>
  <p:notesMasterIdLst>
    <p:notesMasterId r:id="rId51"/>
  </p:notesMasterIdLst>
  <p:sldIdLst>
    <p:sldId id="258" r:id="rId20"/>
    <p:sldId id="550" r:id="rId21"/>
    <p:sldId id="570" r:id="rId22"/>
    <p:sldId id="569" r:id="rId23"/>
    <p:sldId id="571" r:id="rId24"/>
    <p:sldId id="542" r:id="rId25"/>
    <p:sldId id="543" r:id="rId26"/>
    <p:sldId id="544" r:id="rId27"/>
    <p:sldId id="545" r:id="rId28"/>
    <p:sldId id="553" r:id="rId29"/>
    <p:sldId id="554" r:id="rId30"/>
    <p:sldId id="555" r:id="rId31"/>
    <p:sldId id="556" r:id="rId32"/>
    <p:sldId id="558" r:id="rId33"/>
    <p:sldId id="559" r:id="rId34"/>
    <p:sldId id="560" r:id="rId35"/>
    <p:sldId id="561" r:id="rId36"/>
    <p:sldId id="563" r:id="rId37"/>
    <p:sldId id="262" r:id="rId38"/>
    <p:sldId id="564" r:id="rId39"/>
    <p:sldId id="521" r:id="rId40"/>
    <p:sldId id="565" r:id="rId41"/>
    <p:sldId id="546" r:id="rId42"/>
    <p:sldId id="566" r:id="rId43"/>
    <p:sldId id="522" r:id="rId44"/>
    <p:sldId id="567" r:id="rId45"/>
    <p:sldId id="547" r:id="rId46"/>
    <p:sldId id="568" r:id="rId47"/>
    <p:sldId id="548" r:id="rId48"/>
    <p:sldId id="557" r:id="rId49"/>
    <p:sldId id="562" r:id="rId5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B"/>
    <a:srgbClr val="F1652B"/>
    <a:srgbClr val="CEECEC"/>
    <a:srgbClr val="59C5C7"/>
    <a:srgbClr val="FFF8D4"/>
    <a:srgbClr val="D6EFEF"/>
    <a:srgbClr val="EB0089"/>
    <a:srgbClr val="34A940"/>
    <a:srgbClr val="E7E1F0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7" autoAdjust="0"/>
    <p:restoredTop sz="93826" autoAdjust="0"/>
  </p:normalViewPr>
  <p:slideViewPr>
    <p:cSldViewPr>
      <p:cViewPr varScale="1">
        <p:scale>
          <a:sx n="49" d="100"/>
          <a:sy n="49" d="100"/>
        </p:scale>
        <p:origin x="6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22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93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75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67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46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33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06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0405-F73D-4798-9F42-389126FAE87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72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39583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108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5630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9985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91602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61079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25646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4646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148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5339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03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50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37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96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52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86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621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92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99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46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50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0913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8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07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826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990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8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3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9816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832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2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0469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7605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46395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0301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5337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40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50562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0841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82608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13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7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microsoft.com/office/2007/relationships/hdphoto" Target="../media/hdphoto3.wdp"/><Relationship Id="rId22" Type="http://schemas.microsoft.com/office/2007/relationships/hdphoto" Target="../media/hdphoto2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1.xml"/><Relationship Id="rId17" Type="http://schemas.openxmlformats.org/officeDocument/2006/relationships/slide" Target="../slides/slide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6.xml"/><Relationship Id="rId15" Type="http://schemas.microsoft.com/office/2007/relationships/hdphoto" Target="../media/hdphoto4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9.png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3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14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7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79.xml"/><Relationship Id="rId15" Type="http://schemas.microsoft.com/office/2007/relationships/hdphoto" Target="../media/hdphoto5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1.png"/><Relationship Id="rId22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slide" Target="../slides/slide1.xml"/><Relationship Id="rId12" Type="http://schemas.microsoft.com/office/2007/relationships/hdphoto" Target="../media/hdphoto1.wdp"/><Relationship Id="rId2" Type="http://schemas.openxmlformats.org/officeDocument/2006/relationships/theme" Target="../theme/theme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1.xml"/><Relationship Id="rId22" Type="http://schemas.microsoft.com/office/2007/relationships/hdphoto" Target="../media/hdphoto2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1.xml"/><Relationship Id="rId22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" Type="http://schemas.openxmlformats.org/officeDocument/2006/relationships/theme" Target="../theme/theme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slide" Target="../slides/slide1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66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56686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647"/>
            <a:ext cx="9144000" cy="18953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0363CFE-04E5-4CD4-A82C-77D3477075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4" y="-142952"/>
            <a:ext cx="5945092" cy="110140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2CEE14-6022-4BAE-AFDA-30778C6AC1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5" y="1345287"/>
            <a:ext cx="828092" cy="8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75" y1="34503" x2="25625" y2="28070"/>
                        <a14:foregroundMark x1="25625" y1="28655" x2="30625" y2="27485"/>
                        <a14:foregroundMark x1="4688" y1="42105" x2="5938" y2="83041"/>
                        <a14:foregroundMark x1="6250" y1="84795" x2="11563" y2="94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86" y="8620"/>
            <a:ext cx="1847496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000-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68413"/>
            <a:ext cx="6413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576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245769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>
          <a:xfrm>
            <a:off x="6555118" y="2333405"/>
            <a:ext cx="1490965" cy="217571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0"/>
          <a:stretch/>
        </p:blipFill>
        <p:spPr>
          <a:xfrm>
            <a:off x="730700" y="2252254"/>
            <a:ext cx="1426901" cy="225686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4"/>
          <a:stretch/>
        </p:blipFill>
        <p:spPr>
          <a:xfrm>
            <a:off x="3522363" y="2357655"/>
            <a:ext cx="1461845" cy="2151465"/>
          </a:xfrm>
          <a:prstGeom prst="rect">
            <a:avLst/>
          </a:prstGeom>
        </p:spPr>
      </p:pic>
      <p:sp>
        <p:nvSpPr>
          <p:cNvPr id="19" name="手繪多邊形 18"/>
          <p:cNvSpPr/>
          <p:nvPr userDrawn="1"/>
        </p:nvSpPr>
        <p:spPr bwMode="auto">
          <a:xfrm>
            <a:off x="283012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" name="手繪多邊形 19"/>
          <p:cNvSpPr/>
          <p:nvPr userDrawn="1"/>
        </p:nvSpPr>
        <p:spPr bwMode="auto">
          <a:xfrm>
            <a:off x="5774679" y="4545125"/>
            <a:ext cx="3168460" cy="2196244"/>
          </a:xfrm>
          <a:custGeom>
            <a:avLst/>
            <a:gdLst>
              <a:gd name="connsiteX0" fmla="*/ 0 w 3168460"/>
              <a:gd name="connsiteY0" fmla="*/ 0 h 2196244"/>
              <a:gd name="connsiteX1" fmla="*/ 3168460 w 3168460"/>
              <a:gd name="connsiteY1" fmla="*/ 0 h 2196244"/>
              <a:gd name="connsiteX2" fmla="*/ 3168460 w 3168460"/>
              <a:gd name="connsiteY2" fmla="*/ 1975212 h 2196244"/>
              <a:gd name="connsiteX3" fmla="*/ 2947428 w 3168460"/>
              <a:gd name="connsiteY3" fmla="*/ 2196244 h 2196244"/>
              <a:gd name="connsiteX4" fmla="*/ 221032 w 3168460"/>
              <a:gd name="connsiteY4" fmla="*/ 2196244 h 2196244"/>
              <a:gd name="connsiteX5" fmla="*/ 0 w 3168460"/>
              <a:gd name="connsiteY5" fmla="*/ 1975212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460" h="2196244">
                <a:moveTo>
                  <a:pt x="0" y="0"/>
                </a:moveTo>
                <a:lnTo>
                  <a:pt x="3168460" y="0"/>
                </a:lnTo>
                <a:lnTo>
                  <a:pt x="3168460" y="1975212"/>
                </a:lnTo>
                <a:cubicBezTo>
                  <a:pt x="3168460" y="2097285"/>
                  <a:pt x="3069501" y="2196244"/>
                  <a:pt x="2947428" y="2196244"/>
                </a:cubicBezTo>
                <a:lnTo>
                  <a:pt x="221032" y="2196244"/>
                </a:lnTo>
                <a:cubicBezTo>
                  <a:pt x="98959" y="2196244"/>
                  <a:pt x="0" y="2097285"/>
                  <a:pt x="0" y="197521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手繪多邊形 20"/>
          <p:cNvSpPr/>
          <p:nvPr userDrawn="1"/>
        </p:nvSpPr>
        <p:spPr bwMode="auto">
          <a:xfrm>
            <a:off x="3038380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圓角矩形 21"/>
          <p:cNvSpPr/>
          <p:nvPr userDrawn="1"/>
        </p:nvSpPr>
        <p:spPr bwMode="auto">
          <a:xfrm>
            <a:off x="283012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2271848"/>
            <a:ext cx="468052" cy="657593"/>
          </a:xfrm>
          <a:prstGeom prst="rect">
            <a:avLst/>
          </a:prstGeom>
        </p:spPr>
      </p:pic>
      <p:sp>
        <p:nvSpPr>
          <p:cNvPr id="27" name="圓角矩形 26"/>
          <p:cNvSpPr/>
          <p:nvPr userDrawn="1"/>
        </p:nvSpPr>
        <p:spPr bwMode="auto">
          <a:xfrm>
            <a:off x="3038380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8" name="圓角矩形 27"/>
          <p:cNvSpPr/>
          <p:nvPr userDrawn="1"/>
        </p:nvSpPr>
        <p:spPr bwMode="auto">
          <a:xfrm>
            <a:off x="5774679" y="2492897"/>
            <a:ext cx="3168460" cy="4248472"/>
          </a:xfrm>
          <a:prstGeom prst="roundRect">
            <a:avLst>
              <a:gd name="adj" fmla="val 6976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98" y="2271848"/>
            <a:ext cx="468052" cy="6575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01" y="2271848"/>
            <a:ext cx="468052" cy="6575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 userDrawn="1"/>
        </p:nvGrpSpPr>
        <p:grpSpPr>
          <a:xfrm>
            <a:off x="1731090" y="5069709"/>
            <a:ext cx="7306890" cy="1779307"/>
            <a:chOff x="1731090" y="5069709"/>
            <a:chExt cx="7306890" cy="1779307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0" y="5069709"/>
              <a:ext cx="6644118" cy="1779307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5"/>
            <a:stretch/>
          </p:blipFill>
          <p:spPr>
            <a:xfrm>
              <a:off x="7848363" y="5069709"/>
              <a:ext cx="1189617" cy="1779307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 userDrawn="1"/>
        </p:nvGrpSpPr>
        <p:grpSpPr>
          <a:xfrm>
            <a:off x="2992224" y="5564171"/>
            <a:ext cx="6035786" cy="1063311"/>
            <a:chOff x="2754350" y="4505128"/>
            <a:chExt cx="4191199" cy="73835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 userDrawn="1"/>
        </p:nvGrpSpPr>
        <p:grpSpPr>
          <a:xfrm>
            <a:off x="2992224" y="4520688"/>
            <a:ext cx="6035786" cy="1063311"/>
            <a:chOff x="2754350" y="4505128"/>
            <a:chExt cx="4191199" cy="73835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 userDrawn="1"/>
        </p:nvGrpSpPr>
        <p:grpSpPr>
          <a:xfrm>
            <a:off x="2992224" y="3477205"/>
            <a:ext cx="6035786" cy="1063311"/>
            <a:chOff x="2754350" y="4505128"/>
            <a:chExt cx="4191199" cy="738354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 25"/>
          <p:cNvSpPr/>
          <p:nvPr userDrawn="1"/>
        </p:nvSpPr>
        <p:spPr bwMode="auto">
          <a:xfrm>
            <a:off x="755576" y="3211884"/>
            <a:ext cx="8280920" cy="3562836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矩形 20"/>
          <p:cNvSpPr/>
          <p:nvPr userDrawn="1"/>
        </p:nvSpPr>
        <p:spPr bwMode="auto">
          <a:xfrm>
            <a:off x="575556" y="1262157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矩形 21"/>
          <p:cNvSpPr/>
          <p:nvPr userDrawn="1"/>
        </p:nvSpPr>
        <p:spPr bwMode="auto">
          <a:xfrm>
            <a:off x="575556" y="1742518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eu6rS0jekk" TargetMode="Externa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ekTn1PNAyE" TargetMode="Externa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5"/>
          <a:stretch/>
        </p:blipFill>
        <p:spPr>
          <a:xfrm>
            <a:off x="1809865" y="921197"/>
            <a:ext cx="6300626" cy="1326236"/>
          </a:xfrm>
          <a:prstGeom prst="rect">
            <a:avLst/>
          </a:prstGeom>
        </p:spPr>
      </p:pic>
      <p:grpSp>
        <p:nvGrpSpPr>
          <p:cNvPr id="34" name="群組 33"/>
          <p:cNvGrpSpPr/>
          <p:nvPr/>
        </p:nvGrpSpPr>
        <p:grpSpPr>
          <a:xfrm>
            <a:off x="2900482" y="3720219"/>
            <a:ext cx="3343037" cy="834643"/>
            <a:chOff x="2201071" y="3121186"/>
            <a:chExt cx="3343037" cy="834643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32"/>
            <a:stretch/>
          </p:blipFill>
          <p:spPr>
            <a:xfrm>
              <a:off x="2205534" y="3145587"/>
              <a:ext cx="3338574" cy="810242"/>
            </a:xfrm>
            <a:prstGeom prst="rect">
              <a:avLst/>
            </a:prstGeom>
          </p:spPr>
        </p:pic>
        <p:sp>
          <p:nvSpPr>
            <p:cNvPr id="36" name="文字方塊 35"/>
            <p:cNvSpPr txBox="1"/>
            <p:nvPr/>
          </p:nvSpPr>
          <p:spPr>
            <a:xfrm>
              <a:off x="2331412" y="3278929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9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158958" y="3280658"/>
              <a:ext cx="220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平分</a:t>
              </a:r>
            </a:p>
          </p:txBody>
        </p:sp>
        <p:sp>
          <p:nvSpPr>
            <p:cNvPr id="38" name="矩形 37">
              <a:hlinkClick r:id="rId6" action="ppaction://hlinksldjump"/>
            </p:cNvPr>
            <p:cNvSpPr/>
            <p:nvPr/>
          </p:nvSpPr>
          <p:spPr bwMode="auto">
            <a:xfrm>
              <a:off x="2201071" y="3121186"/>
              <a:ext cx="3343037" cy="8346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8BFFB5D-F809-4106-B09A-26472A81946C}"/>
              </a:ext>
            </a:extLst>
          </p:cNvPr>
          <p:cNvSpPr/>
          <p:nvPr/>
        </p:nvSpPr>
        <p:spPr>
          <a:xfrm>
            <a:off x="2881020" y="4696531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/>
              <a:t>課本</a:t>
            </a:r>
            <a:r>
              <a:rPr lang="en-US" altLang="zh-TW" sz="3600" dirty="0"/>
              <a:t>126-127</a:t>
            </a:r>
            <a:r>
              <a:rPr lang="zh-TW" altLang="en-US" sz="3600" dirty="0"/>
              <a:t>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BACCCE-A211-4ADD-8651-01F557FD8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2" y="1936981"/>
            <a:ext cx="798017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3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FAAD002-1268-417E-BDD5-F482A064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1428750"/>
            <a:ext cx="7823464" cy="46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DF2780-500E-4307-AE82-1D7B27763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4" y="1412776"/>
            <a:ext cx="8270440" cy="47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68D491-BDC3-482C-A625-3739FF906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0" y="1412776"/>
            <a:ext cx="813998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3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F5B280-C8CC-452A-9D27-FA814D926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8" y="1932403"/>
            <a:ext cx="8267700" cy="44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E409B44-48D9-4C00-901B-B40455625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409700"/>
            <a:ext cx="8225576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6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85F153-DA0C-4A68-A540-2C557C70D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1409700"/>
            <a:ext cx="8030227" cy="49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2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75DD6A-55E9-48A8-BCC5-210E9FEFA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2" y="1457324"/>
            <a:ext cx="8619637" cy="47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92879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朵香菇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填填看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5" y="2817205"/>
            <a:ext cx="6595711" cy="2146302"/>
          </a:xfrm>
          <a:prstGeom prst="rect">
            <a:avLst/>
          </a:prstGeom>
        </p:spPr>
      </p:pic>
      <p:sp>
        <p:nvSpPr>
          <p:cNvPr id="26" name="圓角矩形 25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488324" y="5263103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299938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</a:p>
        </p:txBody>
      </p:sp>
    </p:spTree>
    <p:extLst>
      <p:ext uri="{BB962C8B-B14F-4D97-AF65-F5344CB8AC3E}">
        <p14:creationId xmlns:p14="http://schemas.microsoft.com/office/powerpoint/2010/main" val="308432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92879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朵香菇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填填看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5" y="2817205"/>
            <a:ext cx="6595711" cy="2146302"/>
          </a:xfrm>
          <a:prstGeom prst="rect">
            <a:avLst/>
          </a:prstGeom>
        </p:spPr>
      </p:pic>
      <p:sp>
        <p:nvSpPr>
          <p:cNvPr id="26" name="圓角矩形 25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488324" y="5263103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299938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380312" y="526916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圓角矩形 3"/>
          <p:cNvSpPr/>
          <p:nvPr/>
        </p:nvSpPr>
        <p:spPr bwMode="auto">
          <a:xfrm>
            <a:off x="899592" y="2817205"/>
            <a:ext cx="2146570" cy="21463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6" name="圓角矩形 35"/>
          <p:cNvSpPr/>
          <p:nvPr/>
        </p:nvSpPr>
        <p:spPr bwMode="auto">
          <a:xfrm>
            <a:off x="3142164" y="2817205"/>
            <a:ext cx="2146570" cy="21463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7" name="圓角矩形 36"/>
          <p:cNvSpPr/>
          <p:nvPr/>
        </p:nvSpPr>
        <p:spPr bwMode="auto">
          <a:xfrm>
            <a:off x="5384736" y="2817205"/>
            <a:ext cx="2146570" cy="21463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4EBD95A-5E0A-4E7A-B0BB-CEAD7B8AA5FA}"/>
              </a:ext>
            </a:extLst>
          </p:cNvPr>
          <p:cNvSpPr/>
          <p:nvPr/>
        </p:nvSpPr>
        <p:spPr>
          <a:xfrm>
            <a:off x="3383213" y="584684"/>
            <a:ext cx="2377574" cy="435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en-US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重點複習</a:t>
            </a:r>
            <a:r>
              <a:rPr lang="en-US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32B5D21-AFF7-4399-BB21-6229E9791DBA}"/>
              </a:ext>
            </a:extLst>
          </p:cNvPr>
          <p:cNvSpPr/>
          <p:nvPr/>
        </p:nvSpPr>
        <p:spPr>
          <a:xfrm>
            <a:off x="683568" y="137677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/>
              <a:t>1</a:t>
            </a:r>
            <a:r>
              <a:rPr lang="zh-TW" altLang="en-US" sz="4000" dirty="0"/>
              <a:t>、</a:t>
            </a:r>
            <a:r>
              <a:rPr lang="en-US" altLang="zh-TW" sz="4000" dirty="0"/>
              <a:t>『</a:t>
            </a:r>
            <a:r>
              <a:rPr lang="zh-TW" altLang="en-US" sz="4000" dirty="0"/>
              <a:t>平分</a:t>
            </a:r>
            <a:r>
              <a:rPr lang="en-US" altLang="zh-TW" sz="4000" dirty="0"/>
              <a:t>』:</a:t>
            </a:r>
            <a:r>
              <a:rPr lang="zh-TW" altLang="en-US" sz="4000" dirty="0"/>
              <a:t>把東西全部分完，讓大</a:t>
            </a:r>
          </a:p>
          <a:p>
            <a:r>
              <a:rPr lang="zh-TW" altLang="en-US" sz="4000" dirty="0"/>
              <a:t>      家都拿到一樣多的方式就是平分。</a:t>
            </a:r>
          </a:p>
          <a:p>
            <a:endParaRPr lang="zh-TW" altLang="en-US" sz="4000" dirty="0"/>
          </a:p>
          <a:p>
            <a:r>
              <a:rPr lang="en-US" altLang="zh-TW" sz="4000" dirty="0"/>
              <a:t>2</a:t>
            </a:r>
            <a:r>
              <a:rPr lang="zh-TW" altLang="en-US" sz="4000" dirty="0"/>
              <a:t>、平分就是要將東西分成每一份一</a:t>
            </a:r>
          </a:p>
          <a:p>
            <a:r>
              <a:rPr lang="zh-TW" altLang="en-US" sz="4000" dirty="0"/>
              <a:t>      樣多。</a:t>
            </a:r>
          </a:p>
          <a:p>
            <a:endParaRPr lang="zh-TW" altLang="en-US" sz="4000" dirty="0"/>
          </a:p>
          <a:p>
            <a:r>
              <a:rPr lang="en-US" altLang="zh-TW" sz="4000" dirty="0"/>
              <a:t>3</a:t>
            </a:r>
            <a:r>
              <a:rPr lang="zh-TW" altLang="en-US" sz="4000" dirty="0"/>
              <a:t>、把東西分給大家，全部分完，而  </a:t>
            </a:r>
          </a:p>
          <a:p>
            <a:r>
              <a:rPr lang="zh-TW" altLang="en-US" sz="4000" dirty="0"/>
              <a:t>      且每個人分到一樣多，叫作平分</a:t>
            </a:r>
          </a:p>
        </p:txBody>
      </p:sp>
    </p:spTree>
    <p:extLst>
      <p:ext uri="{BB962C8B-B14F-4D97-AF65-F5344CB8AC3E}">
        <p14:creationId xmlns:p14="http://schemas.microsoft.com/office/powerpoint/2010/main" val="2184717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521 214020"/>
          <p:cNvSpPr>
            <a:spLocks noChangeArrowheads="1"/>
          </p:cNvSpPr>
          <p:nvPr/>
        </p:nvSpPr>
        <p:spPr bwMode="auto">
          <a:xfrm>
            <a:off x="791580" y="1378513"/>
            <a:ext cx="918102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朵花平分給</a:t>
            </a:r>
            <a:r>
              <a:rPr lang="en-US" altLang="zh-TW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</a:t>
            </a:r>
            <a:endParaRPr lang="en-US" altLang="zh-TW" sz="34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可以分到</a:t>
            </a:r>
            <a:r>
              <a:rPr lang="zh-TW" altLang="en-US" sz="34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朵花</a:t>
            </a:r>
            <a:r>
              <a:rPr lang="zh-TW" altLang="en-US" sz="3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連連看</a:t>
            </a:r>
            <a:r>
              <a:rPr lang="zh-TW" altLang="en-US" sz="3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521 13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84" name="Text 521 84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Group 521 10"/>
          <p:cNvGrpSpPr/>
          <p:nvPr/>
        </p:nvGrpSpPr>
        <p:grpSpPr>
          <a:xfrm>
            <a:off x="1274941" y="4869540"/>
            <a:ext cx="7251316" cy="1166742"/>
            <a:chOff x="1124359" y="4998562"/>
            <a:chExt cx="7251316" cy="116674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59" y="5001276"/>
              <a:ext cx="1074488" cy="1161315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615" y="4998562"/>
              <a:ext cx="846566" cy="1166742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48" y="5009416"/>
              <a:ext cx="841140" cy="114503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855" y="5066396"/>
              <a:ext cx="770593" cy="103107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216" y="5044689"/>
              <a:ext cx="743459" cy="1074488"/>
            </a:xfrm>
            <a:prstGeom prst="rect">
              <a:avLst/>
            </a:prstGeom>
          </p:spPr>
        </p:pic>
      </p:grpSp>
      <p:grpSp>
        <p:nvGrpSpPr>
          <p:cNvPr id="11" name="Group 521 11"/>
          <p:cNvGrpSpPr/>
          <p:nvPr/>
        </p:nvGrpSpPr>
        <p:grpSpPr>
          <a:xfrm>
            <a:off x="995856" y="2536168"/>
            <a:ext cx="7809486" cy="1134182"/>
            <a:chOff x="995856" y="2672916"/>
            <a:chExt cx="7809486" cy="113418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56" y="2672916"/>
              <a:ext cx="596938" cy="1134182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250" y="2672916"/>
              <a:ext cx="596938" cy="1134182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44" y="2672916"/>
              <a:ext cx="596938" cy="113418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038" y="2672916"/>
              <a:ext cx="596938" cy="1134182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432" y="2672916"/>
              <a:ext cx="596938" cy="1134182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826" y="2672916"/>
              <a:ext cx="596938" cy="1134182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220" y="2672916"/>
              <a:ext cx="596938" cy="1134182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614" y="2672916"/>
              <a:ext cx="596938" cy="1134182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008" y="2672916"/>
              <a:ext cx="596938" cy="1134182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404" y="2672916"/>
              <a:ext cx="596938" cy="1134182"/>
            </a:xfrm>
            <a:prstGeom prst="rect">
              <a:avLst/>
            </a:prstGeom>
          </p:spPr>
        </p:pic>
      </p:grpSp>
      <p:sp>
        <p:nvSpPr>
          <p:cNvPr id="41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788034" y="6042339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2" name="Rectangle 521 42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181" y="6111589"/>
            <a:ext cx="347894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</a:t>
            </a:r>
          </a:p>
        </p:txBody>
      </p:sp>
      <p:sp>
        <p:nvSpPr>
          <p:cNvPr id="12" name="Oval 521 12"/>
          <p:cNvSpPr/>
          <p:nvPr/>
        </p:nvSpPr>
        <p:spPr bwMode="auto">
          <a:xfrm>
            <a:off x="1202941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Oval 521 44"/>
          <p:cNvSpPr/>
          <p:nvPr/>
        </p:nvSpPr>
        <p:spPr bwMode="auto">
          <a:xfrm>
            <a:off x="2004853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5" name="Oval 521 45"/>
          <p:cNvSpPr/>
          <p:nvPr/>
        </p:nvSpPr>
        <p:spPr bwMode="auto">
          <a:xfrm>
            <a:off x="2806765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6" name="Oval 521 46"/>
          <p:cNvSpPr/>
          <p:nvPr/>
        </p:nvSpPr>
        <p:spPr bwMode="auto">
          <a:xfrm>
            <a:off x="3608677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7" name="Oval 521 47"/>
          <p:cNvSpPr/>
          <p:nvPr/>
        </p:nvSpPr>
        <p:spPr bwMode="auto">
          <a:xfrm>
            <a:off x="4410589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8" name="Oval 521 48"/>
          <p:cNvSpPr/>
          <p:nvPr/>
        </p:nvSpPr>
        <p:spPr bwMode="auto">
          <a:xfrm>
            <a:off x="5212501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9" name="Oval 521 49"/>
          <p:cNvSpPr/>
          <p:nvPr/>
        </p:nvSpPr>
        <p:spPr bwMode="auto">
          <a:xfrm>
            <a:off x="6014413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0" name="Oval 521 50"/>
          <p:cNvSpPr/>
          <p:nvPr/>
        </p:nvSpPr>
        <p:spPr bwMode="auto">
          <a:xfrm>
            <a:off x="6816325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1" name="Oval 521 51"/>
          <p:cNvSpPr/>
          <p:nvPr/>
        </p:nvSpPr>
        <p:spPr bwMode="auto">
          <a:xfrm>
            <a:off x="7618237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2" name="Oval 521 52"/>
          <p:cNvSpPr/>
          <p:nvPr/>
        </p:nvSpPr>
        <p:spPr bwMode="auto">
          <a:xfrm>
            <a:off x="8420151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3" name="Oval 521 53"/>
          <p:cNvSpPr/>
          <p:nvPr/>
        </p:nvSpPr>
        <p:spPr bwMode="auto">
          <a:xfrm>
            <a:off x="1928133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4" name="Oval 521 54"/>
          <p:cNvSpPr/>
          <p:nvPr/>
        </p:nvSpPr>
        <p:spPr bwMode="auto">
          <a:xfrm>
            <a:off x="3518466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5" name="Oval 521 55"/>
          <p:cNvSpPr/>
          <p:nvPr/>
        </p:nvSpPr>
        <p:spPr bwMode="auto">
          <a:xfrm>
            <a:off x="5107292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6" name="Oval 521 56"/>
          <p:cNvSpPr/>
          <p:nvPr/>
        </p:nvSpPr>
        <p:spPr bwMode="auto">
          <a:xfrm>
            <a:off x="6617734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7" name="Oval 521 57"/>
          <p:cNvSpPr/>
          <p:nvPr/>
        </p:nvSpPr>
        <p:spPr bwMode="auto">
          <a:xfrm>
            <a:off x="8118527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0132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521 214020"/>
          <p:cNvSpPr>
            <a:spLocks noChangeArrowheads="1"/>
          </p:cNvSpPr>
          <p:nvPr/>
        </p:nvSpPr>
        <p:spPr bwMode="auto">
          <a:xfrm>
            <a:off x="791580" y="1378513"/>
            <a:ext cx="918102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朵花平分給</a:t>
            </a:r>
            <a:r>
              <a:rPr lang="en-US" altLang="zh-TW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</a:t>
            </a:r>
            <a:endParaRPr lang="en-US" altLang="zh-TW" sz="34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可以分到</a:t>
            </a:r>
            <a:r>
              <a:rPr lang="zh-TW" altLang="en-US" sz="34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朵花</a:t>
            </a:r>
            <a:r>
              <a:rPr lang="zh-TW" altLang="en-US" sz="3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連連看</a:t>
            </a:r>
            <a:r>
              <a:rPr lang="zh-TW" altLang="en-US" sz="3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521 13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84" name="Text 521 84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Group 521 10"/>
          <p:cNvGrpSpPr/>
          <p:nvPr/>
        </p:nvGrpSpPr>
        <p:grpSpPr>
          <a:xfrm>
            <a:off x="1274941" y="4869540"/>
            <a:ext cx="7251316" cy="1166742"/>
            <a:chOff x="1124359" y="4998562"/>
            <a:chExt cx="7251316" cy="116674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59" y="5001276"/>
              <a:ext cx="1074488" cy="1161315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615" y="4998562"/>
              <a:ext cx="846566" cy="1166742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48" y="5009416"/>
              <a:ext cx="841140" cy="114503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855" y="5066396"/>
              <a:ext cx="770593" cy="103107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216" y="5044689"/>
              <a:ext cx="743459" cy="1074488"/>
            </a:xfrm>
            <a:prstGeom prst="rect">
              <a:avLst/>
            </a:prstGeom>
          </p:spPr>
        </p:pic>
      </p:grpSp>
      <p:grpSp>
        <p:nvGrpSpPr>
          <p:cNvPr id="11" name="Group 521 11"/>
          <p:cNvGrpSpPr/>
          <p:nvPr/>
        </p:nvGrpSpPr>
        <p:grpSpPr>
          <a:xfrm>
            <a:off x="995856" y="2536168"/>
            <a:ext cx="7809486" cy="1134182"/>
            <a:chOff x="995856" y="2672916"/>
            <a:chExt cx="7809486" cy="113418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56" y="2672916"/>
              <a:ext cx="596938" cy="1134182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250" y="2672916"/>
              <a:ext cx="596938" cy="1134182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44" y="2672916"/>
              <a:ext cx="596938" cy="113418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038" y="2672916"/>
              <a:ext cx="596938" cy="1134182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432" y="2672916"/>
              <a:ext cx="596938" cy="1134182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826" y="2672916"/>
              <a:ext cx="596938" cy="1134182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220" y="2672916"/>
              <a:ext cx="596938" cy="1134182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614" y="2672916"/>
              <a:ext cx="596938" cy="1134182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008" y="2672916"/>
              <a:ext cx="596938" cy="1134182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404" y="2672916"/>
              <a:ext cx="596938" cy="1134182"/>
            </a:xfrm>
            <a:prstGeom prst="rect">
              <a:avLst/>
            </a:prstGeom>
          </p:spPr>
        </p:pic>
      </p:grpSp>
      <p:sp>
        <p:nvSpPr>
          <p:cNvPr id="41" name="Rounded 521 4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788034" y="6042339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2" name="Rectangle 521 42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181" y="6111589"/>
            <a:ext cx="347894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朵</a:t>
            </a:r>
          </a:p>
        </p:txBody>
      </p:sp>
      <p:sp>
        <p:nvSpPr>
          <p:cNvPr id="43" name="TextBox 521 43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5680022" y="604839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2" name="Oval 521 12"/>
          <p:cNvSpPr/>
          <p:nvPr/>
        </p:nvSpPr>
        <p:spPr bwMode="auto">
          <a:xfrm>
            <a:off x="1202941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Oval 521 44"/>
          <p:cNvSpPr/>
          <p:nvPr/>
        </p:nvSpPr>
        <p:spPr bwMode="auto">
          <a:xfrm>
            <a:off x="2004853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5" name="Oval 521 45"/>
          <p:cNvSpPr/>
          <p:nvPr/>
        </p:nvSpPr>
        <p:spPr bwMode="auto">
          <a:xfrm>
            <a:off x="2806765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6" name="Oval 521 46"/>
          <p:cNvSpPr/>
          <p:nvPr/>
        </p:nvSpPr>
        <p:spPr bwMode="auto">
          <a:xfrm>
            <a:off x="3608677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7" name="Oval 521 47"/>
          <p:cNvSpPr/>
          <p:nvPr/>
        </p:nvSpPr>
        <p:spPr bwMode="auto">
          <a:xfrm>
            <a:off x="4410589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8" name="Oval 521 48"/>
          <p:cNvSpPr/>
          <p:nvPr/>
        </p:nvSpPr>
        <p:spPr bwMode="auto">
          <a:xfrm>
            <a:off x="5212501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9" name="Oval 521 49"/>
          <p:cNvSpPr/>
          <p:nvPr/>
        </p:nvSpPr>
        <p:spPr bwMode="auto">
          <a:xfrm>
            <a:off x="6014413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0" name="Oval 521 50"/>
          <p:cNvSpPr/>
          <p:nvPr/>
        </p:nvSpPr>
        <p:spPr bwMode="auto">
          <a:xfrm>
            <a:off x="6816325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1" name="Oval 521 51"/>
          <p:cNvSpPr/>
          <p:nvPr/>
        </p:nvSpPr>
        <p:spPr bwMode="auto">
          <a:xfrm>
            <a:off x="7618237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2" name="Oval 521 52"/>
          <p:cNvSpPr/>
          <p:nvPr/>
        </p:nvSpPr>
        <p:spPr bwMode="auto">
          <a:xfrm>
            <a:off x="8420151" y="3753035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3" name="Oval 521 53"/>
          <p:cNvSpPr/>
          <p:nvPr/>
        </p:nvSpPr>
        <p:spPr bwMode="auto">
          <a:xfrm>
            <a:off x="1928133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4" name="Oval 521 54"/>
          <p:cNvSpPr/>
          <p:nvPr/>
        </p:nvSpPr>
        <p:spPr bwMode="auto">
          <a:xfrm>
            <a:off x="3518466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5" name="Oval 521 55"/>
          <p:cNvSpPr/>
          <p:nvPr/>
        </p:nvSpPr>
        <p:spPr bwMode="auto">
          <a:xfrm>
            <a:off x="5107292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6" name="Oval 521 56"/>
          <p:cNvSpPr/>
          <p:nvPr/>
        </p:nvSpPr>
        <p:spPr bwMode="auto">
          <a:xfrm>
            <a:off x="6617734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7" name="Oval 521 57"/>
          <p:cNvSpPr/>
          <p:nvPr/>
        </p:nvSpPr>
        <p:spPr bwMode="auto">
          <a:xfrm>
            <a:off x="8118527" y="4791483"/>
            <a:ext cx="72000" cy="72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cxnSp>
        <p:nvCxnSpPr>
          <p:cNvPr id="14" name="Straight 521 14"/>
          <p:cNvCxnSpPr/>
          <p:nvPr/>
        </p:nvCxnSpPr>
        <p:spPr bwMode="auto">
          <a:xfrm>
            <a:off x="1238941" y="3789035"/>
            <a:ext cx="725192" cy="103844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521 58"/>
          <p:cNvCxnSpPr>
            <a:cxnSpLocks/>
            <a:endCxn id="54" idx="1"/>
          </p:cNvCxnSpPr>
          <p:nvPr/>
        </p:nvCxnSpPr>
        <p:spPr bwMode="auto">
          <a:xfrm>
            <a:off x="2040853" y="3789035"/>
            <a:ext cx="1488157" cy="101299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521 59"/>
          <p:cNvCxnSpPr/>
          <p:nvPr/>
        </p:nvCxnSpPr>
        <p:spPr bwMode="auto">
          <a:xfrm>
            <a:off x="2850675" y="3801763"/>
            <a:ext cx="2276700" cy="101299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521 60"/>
          <p:cNvCxnSpPr/>
          <p:nvPr/>
        </p:nvCxnSpPr>
        <p:spPr bwMode="auto">
          <a:xfrm>
            <a:off x="3652587" y="3794295"/>
            <a:ext cx="2985761" cy="103170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521 63"/>
          <p:cNvCxnSpPr/>
          <p:nvPr/>
        </p:nvCxnSpPr>
        <p:spPr bwMode="auto">
          <a:xfrm>
            <a:off x="4455171" y="3814296"/>
            <a:ext cx="3682482" cy="100624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521 62"/>
          <p:cNvCxnSpPr/>
          <p:nvPr/>
        </p:nvCxnSpPr>
        <p:spPr bwMode="auto">
          <a:xfrm flipH="1">
            <a:off x="1984493" y="3789035"/>
            <a:ext cx="3248368" cy="103844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521 66"/>
          <p:cNvCxnSpPr/>
          <p:nvPr/>
        </p:nvCxnSpPr>
        <p:spPr bwMode="auto">
          <a:xfrm flipH="1">
            <a:off x="3568828" y="3801537"/>
            <a:ext cx="2470491" cy="101299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521 68"/>
          <p:cNvCxnSpPr/>
          <p:nvPr/>
        </p:nvCxnSpPr>
        <p:spPr bwMode="auto">
          <a:xfrm flipH="1">
            <a:off x="5153559" y="3798876"/>
            <a:ext cx="1686676" cy="10159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521 71"/>
          <p:cNvCxnSpPr/>
          <p:nvPr/>
        </p:nvCxnSpPr>
        <p:spPr bwMode="auto">
          <a:xfrm flipH="1">
            <a:off x="6664428" y="3793886"/>
            <a:ext cx="985765" cy="101749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521 76"/>
          <p:cNvCxnSpPr/>
          <p:nvPr/>
        </p:nvCxnSpPr>
        <p:spPr bwMode="auto">
          <a:xfrm flipV="1">
            <a:off x="8154527" y="3789035"/>
            <a:ext cx="301624" cy="103844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81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92879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片餅乾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488324" y="5264373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301208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</a:p>
        </p:txBody>
      </p:sp>
    </p:spTree>
    <p:extLst>
      <p:ext uri="{BB962C8B-B14F-4D97-AF65-F5344CB8AC3E}">
        <p14:creationId xmlns:p14="http://schemas.microsoft.com/office/powerpoint/2010/main" val="1686163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92879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片餅乾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P.127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488324" y="5264373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301208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380312" y="5261833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899592" y="2617269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899592" y="3292618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899592" y="3967967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899592" y="4643316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3419872" y="2617269"/>
            <a:ext cx="6193780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</p:spTree>
    <p:extLst>
      <p:ext uri="{BB962C8B-B14F-4D97-AF65-F5344CB8AC3E}">
        <p14:creationId xmlns:p14="http://schemas.microsoft.com/office/powerpoint/2010/main" val="41500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8315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2218919"/>
            <a:ext cx="446773" cy="439200"/>
          </a:xfrm>
          <a:prstGeom prst="rect">
            <a:avLst/>
          </a:prstGeom>
        </p:spPr>
      </p:pic>
      <p:sp>
        <p:nvSpPr>
          <p:cNvPr id="22" name="內容版面配置區 4"/>
          <p:cNvSpPr>
            <a:spLocks/>
          </p:cNvSpPr>
          <p:nvPr/>
        </p:nvSpPr>
        <p:spPr bwMode="auto">
          <a:xfrm>
            <a:off x="188490" y="2245553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26283" y="2097683"/>
            <a:ext cx="90942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瓶牛奶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平分放在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張桌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子上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每張桌子上有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瓶牛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奶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688125" y="602382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6060663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</a:t>
            </a:r>
          </a:p>
        </p:txBody>
      </p:sp>
    </p:spTree>
    <p:extLst>
      <p:ext uri="{BB962C8B-B14F-4D97-AF65-F5344CB8AC3E}">
        <p14:creationId xmlns:p14="http://schemas.microsoft.com/office/powerpoint/2010/main" val="1618295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8315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2218919"/>
            <a:ext cx="446773" cy="439200"/>
          </a:xfrm>
          <a:prstGeom prst="rect">
            <a:avLst/>
          </a:prstGeom>
        </p:spPr>
      </p:pic>
      <p:sp>
        <p:nvSpPr>
          <p:cNvPr id="22" name="內容版面配置區 4"/>
          <p:cNvSpPr>
            <a:spLocks/>
          </p:cNvSpPr>
          <p:nvPr/>
        </p:nvSpPr>
        <p:spPr bwMode="auto">
          <a:xfrm>
            <a:off x="188490" y="2245553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26283" y="2097683"/>
            <a:ext cx="90942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瓶牛奶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平分放在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張桌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子上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每張桌子上有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瓶牛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奶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688125" y="602382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6060663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5580113" y="602128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6" name="內容版面配置區 2"/>
          <p:cNvSpPr txBox="1">
            <a:spLocks/>
          </p:cNvSpPr>
          <p:nvPr/>
        </p:nvSpPr>
        <p:spPr bwMode="auto">
          <a:xfrm>
            <a:off x="626283" y="3753036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7" name="內容版面配置區 2"/>
          <p:cNvSpPr txBox="1">
            <a:spLocks/>
          </p:cNvSpPr>
          <p:nvPr/>
        </p:nvSpPr>
        <p:spPr bwMode="auto">
          <a:xfrm>
            <a:off x="626283" y="4428385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8" name="內容版面配置區 2"/>
          <p:cNvSpPr txBox="1">
            <a:spLocks/>
          </p:cNvSpPr>
          <p:nvPr/>
        </p:nvSpPr>
        <p:spPr bwMode="auto">
          <a:xfrm>
            <a:off x="626283" y="5103734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 bwMode="auto">
          <a:xfrm>
            <a:off x="3419872" y="5122443"/>
            <a:ext cx="6193780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  <p:sp>
        <p:nvSpPr>
          <p:cNvPr id="41" name="內容版面配置區 2"/>
          <p:cNvSpPr txBox="1">
            <a:spLocks/>
          </p:cNvSpPr>
          <p:nvPr/>
        </p:nvSpPr>
        <p:spPr bwMode="auto">
          <a:xfrm>
            <a:off x="3419872" y="3753036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 bwMode="auto">
          <a:xfrm>
            <a:off x="3419872" y="4428385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8315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2218919"/>
            <a:ext cx="446773" cy="439200"/>
          </a:xfrm>
          <a:prstGeom prst="rect">
            <a:avLst/>
          </a:prstGeom>
        </p:spPr>
      </p:pic>
      <p:sp>
        <p:nvSpPr>
          <p:cNvPr id="22" name="內容版面配置區 4"/>
          <p:cNvSpPr>
            <a:spLocks/>
          </p:cNvSpPr>
          <p:nvPr/>
        </p:nvSpPr>
        <p:spPr bwMode="auto">
          <a:xfrm>
            <a:off x="188490" y="2245553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26283" y="2097683"/>
            <a:ext cx="90942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個布丁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688125" y="602382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6060663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</a:p>
        </p:txBody>
      </p:sp>
    </p:spTree>
    <p:extLst>
      <p:ext uri="{BB962C8B-B14F-4D97-AF65-F5344CB8AC3E}">
        <p14:creationId xmlns:p14="http://schemas.microsoft.com/office/powerpoint/2010/main" val="32361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8315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2218919"/>
            <a:ext cx="446773" cy="439200"/>
          </a:xfrm>
          <a:prstGeom prst="rect">
            <a:avLst/>
          </a:prstGeom>
        </p:spPr>
      </p:pic>
      <p:sp>
        <p:nvSpPr>
          <p:cNvPr id="22" name="內容版面配置區 4"/>
          <p:cNvSpPr>
            <a:spLocks/>
          </p:cNvSpPr>
          <p:nvPr/>
        </p:nvSpPr>
        <p:spPr bwMode="auto">
          <a:xfrm>
            <a:off x="188490" y="2245553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26283" y="2097683"/>
            <a:ext cx="90942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個布丁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688125" y="602382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6060663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5580113" y="602128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6" name="內容版面配置區 2"/>
          <p:cNvSpPr txBox="1">
            <a:spLocks/>
          </p:cNvSpPr>
          <p:nvPr/>
        </p:nvSpPr>
        <p:spPr bwMode="auto">
          <a:xfrm>
            <a:off x="626283" y="3200603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21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7" name="內容版面配置區 2"/>
          <p:cNvSpPr txBox="1">
            <a:spLocks/>
          </p:cNvSpPr>
          <p:nvPr/>
        </p:nvSpPr>
        <p:spPr bwMode="auto">
          <a:xfrm>
            <a:off x="626283" y="3888425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8" name="內容版面配置區 2"/>
          <p:cNvSpPr txBox="1">
            <a:spLocks/>
          </p:cNvSpPr>
          <p:nvPr/>
        </p:nvSpPr>
        <p:spPr bwMode="auto">
          <a:xfrm>
            <a:off x="626283" y="4576247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 bwMode="auto">
          <a:xfrm>
            <a:off x="3419872" y="5264068"/>
            <a:ext cx="6193780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  <p:sp>
        <p:nvSpPr>
          <p:cNvPr id="41" name="內容版面配置區 2"/>
          <p:cNvSpPr txBox="1">
            <a:spLocks/>
          </p:cNvSpPr>
          <p:nvPr/>
        </p:nvSpPr>
        <p:spPr bwMode="auto">
          <a:xfrm>
            <a:off x="3419872" y="3200603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 bwMode="auto">
          <a:xfrm>
            <a:off x="3419872" y="3888425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626283" y="5264068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3419872" y="4576247"/>
            <a:ext cx="3023244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0" grpId="0"/>
      <p:bldP spid="41" grpId="0"/>
      <p:bldP spid="42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8315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2218919"/>
            <a:ext cx="446773" cy="439200"/>
          </a:xfrm>
          <a:prstGeom prst="rect">
            <a:avLst/>
          </a:prstGeom>
        </p:spPr>
      </p:pic>
      <p:sp>
        <p:nvSpPr>
          <p:cNvPr id="22" name="內容版面配置區 4"/>
          <p:cNvSpPr>
            <a:spLocks/>
          </p:cNvSpPr>
          <p:nvPr/>
        </p:nvSpPr>
        <p:spPr bwMode="auto">
          <a:xfrm>
            <a:off x="188490" y="2245553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26283" y="2097683"/>
            <a:ext cx="90942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個人划龍舟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每艘龍舟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共需要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艘龍舟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573270" y="5227233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057" y="5264068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艘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465258" y="5224693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8676" y="1378513"/>
            <a:ext cx="8315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內容版面配置區 4"/>
          <p:cNvSpPr>
            <a:spLocks/>
          </p:cNvSpPr>
          <p:nvPr/>
        </p:nvSpPr>
        <p:spPr bwMode="auto">
          <a:xfrm>
            <a:off x="235590" y="1498019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1DA147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67705" y="94472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5208" r="17384" b="13003"/>
          <a:stretch/>
        </p:blipFill>
        <p:spPr>
          <a:xfrm>
            <a:off x="179512" y="2218919"/>
            <a:ext cx="446773" cy="439200"/>
          </a:xfrm>
          <a:prstGeom prst="rect">
            <a:avLst/>
          </a:prstGeom>
        </p:spPr>
      </p:pic>
      <p:sp>
        <p:nvSpPr>
          <p:cNvPr id="22" name="內容版面配置區 4"/>
          <p:cNvSpPr>
            <a:spLocks/>
          </p:cNvSpPr>
          <p:nvPr/>
        </p:nvSpPr>
        <p:spPr bwMode="auto">
          <a:xfrm>
            <a:off x="188490" y="2245553"/>
            <a:ext cx="360995" cy="448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 b="1" dirty="0">
                <a:ln w="28575">
                  <a:noFill/>
                </a:ln>
                <a:solidFill>
                  <a:srgbClr val="1DA147"/>
                </a:solidFill>
                <a:latin typeface="Arial" panose="020B0604020202020204" pitchFamily="34" charset="0"/>
                <a:ea typeface="華康標楷W5注音" pitchFamily="66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26283" y="2097683"/>
            <a:ext cx="90942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個人划龍舟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每艘龍舟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共需要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艘龍舟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573270" y="5227233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057" y="5264068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艘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465258" y="5224693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6" name="內容版面配置區 2"/>
          <p:cNvSpPr txBox="1">
            <a:spLocks/>
          </p:cNvSpPr>
          <p:nvPr/>
        </p:nvSpPr>
        <p:spPr bwMode="auto">
          <a:xfrm>
            <a:off x="626283" y="3200603"/>
            <a:ext cx="3657686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7" name="內容版面配置區 2"/>
          <p:cNvSpPr txBox="1">
            <a:spLocks/>
          </p:cNvSpPr>
          <p:nvPr/>
        </p:nvSpPr>
        <p:spPr bwMode="auto">
          <a:xfrm>
            <a:off x="626283" y="3798095"/>
            <a:ext cx="3585678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8" name="內容版面配置區 2"/>
          <p:cNvSpPr txBox="1">
            <a:spLocks/>
          </p:cNvSpPr>
          <p:nvPr/>
        </p:nvSpPr>
        <p:spPr bwMode="auto">
          <a:xfrm>
            <a:off x="626283" y="4395587"/>
            <a:ext cx="3369653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 bwMode="auto">
          <a:xfrm>
            <a:off x="3419872" y="3834930"/>
            <a:ext cx="6193780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3419872" y="3198823"/>
            <a:ext cx="3657685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4C32E1-CA0F-4D3D-9C9E-06D781CAEA24}"/>
              </a:ext>
            </a:extLst>
          </p:cNvPr>
          <p:cNvSpPr/>
          <p:nvPr/>
        </p:nvSpPr>
        <p:spPr>
          <a:xfrm>
            <a:off x="395536" y="3013501"/>
            <a:ext cx="9000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https://youtu.be/9eu6rS0jekk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7F2706A-AA29-4043-BE10-ED9127A38024}"/>
              </a:ext>
            </a:extLst>
          </p:cNvPr>
          <p:cNvSpPr txBox="1"/>
          <p:nvPr/>
        </p:nvSpPr>
        <p:spPr>
          <a:xfrm>
            <a:off x="1774520" y="1914053"/>
            <a:ext cx="477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126</a:t>
            </a:r>
            <a:r>
              <a:rPr lang="zh-TW" altLang="en-US" sz="4000" dirty="0"/>
              <a:t>頁引導影片</a:t>
            </a:r>
          </a:p>
        </p:txBody>
      </p:sp>
    </p:spTree>
    <p:extLst>
      <p:ext uri="{BB962C8B-B14F-4D97-AF65-F5344CB8AC3E}">
        <p14:creationId xmlns:p14="http://schemas.microsoft.com/office/powerpoint/2010/main" val="4030480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kumimoji="1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kumimoji="1" lang="zh-TW" altLang="zh-TW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395005C-2151-4359-B7F8-3889B849D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1538287"/>
            <a:ext cx="8198431" cy="53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DC56113-688E-437D-8289-951A1C86A849}"/>
              </a:ext>
            </a:extLst>
          </p:cNvPr>
          <p:cNvSpPr/>
          <p:nvPr/>
        </p:nvSpPr>
        <p:spPr>
          <a:xfrm>
            <a:off x="2951820" y="3573016"/>
            <a:ext cx="2808312" cy="43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en-US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下課了</a:t>
            </a:r>
            <a:r>
              <a:rPr lang="en-US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!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9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7F2706A-AA29-4043-BE10-ED9127A38024}"/>
              </a:ext>
            </a:extLst>
          </p:cNvPr>
          <p:cNvSpPr txBox="1"/>
          <p:nvPr/>
        </p:nvSpPr>
        <p:spPr>
          <a:xfrm>
            <a:off x="1774520" y="1914053"/>
            <a:ext cx="477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126</a:t>
            </a:r>
            <a:r>
              <a:rPr lang="zh-TW" altLang="en-US" sz="4000" dirty="0"/>
              <a:t>頁解題影片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71B52A-4F0C-47FA-8373-77E1DA80C984}"/>
              </a:ext>
            </a:extLst>
          </p:cNvPr>
          <p:cNvSpPr/>
          <p:nvPr/>
        </p:nvSpPr>
        <p:spPr>
          <a:xfrm>
            <a:off x="428024" y="3198199"/>
            <a:ext cx="8715976" cy="461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4800" kern="100" dirty="0">
                <a:solidFill>
                  <a:srgbClr val="0563C1"/>
                </a:solidFill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https://youtu.be/KekTn1PNAyE</a:t>
            </a:r>
            <a:endParaRPr lang="zh-TW" altLang="zh-TW" sz="4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6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7F2706A-AA29-4043-BE10-ED9127A38024}"/>
              </a:ext>
            </a:extLst>
          </p:cNvPr>
          <p:cNvSpPr txBox="1"/>
          <p:nvPr/>
        </p:nvSpPr>
        <p:spPr>
          <a:xfrm>
            <a:off x="683568" y="1914053"/>
            <a:ext cx="8244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5400" dirty="0">
                <a:latin typeface="+mn-ea"/>
                <a:ea typeface="+mn-ea"/>
              </a:rPr>
              <a:t>觀看影片後，</a:t>
            </a:r>
            <a:endParaRPr lang="en-US" altLang="zh-TW" sz="5400" dirty="0">
              <a:latin typeface="+mn-ea"/>
              <a:ea typeface="+mn-ea"/>
            </a:endParaRPr>
          </a:p>
          <a:p>
            <a:pPr algn="ctr"/>
            <a:r>
              <a:rPr lang="zh-TW" altLang="zh-TW" sz="5400" dirty="0">
                <a:latin typeface="+mn-ea"/>
                <a:ea typeface="+mn-ea"/>
              </a:rPr>
              <a:t>仔細閱讀</a:t>
            </a:r>
            <a:r>
              <a:rPr lang="en-US" altLang="zh-TW" sz="5400" dirty="0">
                <a:latin typeface="+mn-ea"/>
                <a:ea typeface="+mn-ea"/>
              </a:rPr>
              <a:t>126</a:t>
            </a:r>
            <a:r>
              <a:rPr lang="zh-TW" altLang="zh-TW" sz="5400" dirty="0">
                <a:latin typeface="+mn-ea"/>
                <a:ea typeface="+mn-ea"/>
              </a:rPr>
              <a:t>頁後，</a:t>
            </a:r>
            <a:endParaRPr lang="en-US" altLang="zh-TW" sz="5400" dirty="0">
              <a:latin typeface="+mn-ea"/>
              <a:ea typeface="+mn-ea"/>
            </a:endParaRPr>
          </a:p>
          <a:p>
            <a:pPr algn="ctr"/>
            <a:r>
              <a:rPr lang="zh-TW" altLang="zh-TW" sz="5400" dirty="0">
                <a:latin typeface="+mn-ea"/>
                <a:ea typeface="+mn-ea"/>
              </a:rPr>
              <a:t>一題一題作答</a:t>
            </a:r>
            <a:endParaRPr lang="zh-TW" altLang="en-US" sz="5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014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79" y="4815452"/>
            <a:ext cx="1321957" cy="1898926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4979423" y="3226174"/>
            <a:ext cx="3960489" cy="1859054"/>
            <a:chOff x="4931991" y="3226174"/>
            <a:chExt cx="3960489" cy="185905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96"/>
            <a:stretch/>
          </p:blipFill>
          <p:spPr>
            <a:xfrm>
              <a:off x="4931991" y="3226174"/>
              <a:ext cx="720130" cy="1859054"/>
            </a:xfrm>
            <a:prstGeom prst="rect">
              <a:avLst/>
            </a:prstGeom>
          </p:spPr>
        </p:pic>
        <p:pic>
          <p:nvPicPr>
            <p:cNvPr id="68" name="圖片 6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6" r="595"/>
            <a:stretch/>
          </p:blipFill>
          <p:spPr>
            <a:xfrm>
              <a:off x="5616116" y="3226174"/>
              <a:ext cx="3276364" cy="1859054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P.126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6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96490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顆小番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茄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524832"/>
            <a:ext cx="8892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把做法用減法算式記下來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560332" y="5480397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517232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452320" y="547785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 bwMode="auto">
          <a:xfrm>
            <a:off x="755576" y="3211884"/>
            <a:ext cx="4176464" cy="3562836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91580" y="3214717"/>
            <a:ext cx="54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的做法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815921" y="4567980"/>
            <a:ext cx="2512457" cy="725838"/>
            <a:chOff x="815921" y="4468695"/>
            <a:chExt cx="2512457" cy="725838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815921" y="4548202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24</a:t>
              </a:r>
              <a:endPara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1263662" y="4548202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1618200" y="4548202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8</a:t>
              </a:r>
              <a:endPara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2133908" y="4548202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2572294" y="4548202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16</a:t>
              </a:r>
              <a:endPara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2003324" y="446869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solidFill>
                    <a:srgbClr val="0099DB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②</a:t>
              </a:r>
              <a:endParaRPr lang="zh-TW" altLang="en-US" sz="2000" dirty="0">
                <a:solidFill>
                  <a:srgbClr val="0099DB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15921" y="5312154"/>
            <a:ext cx="2402085" cy="733127"/>
            <a:chOff x="815921" y="5274040"/>
            <a:chExt cx="2402085" cy="733127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815921" y="5356855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16</a:t>
              </a:r>
              <a:endPara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1263662" y="5356855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1618200" y="5356855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8</a:t>
              </a:r>
              <a:endPara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2133908" y="5356855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2461922" y="5360836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8</a:t>
              </a:r>
              <a:endPara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003324" y="527404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solidFill>
                    <a:srgbClr val="0099DB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③</a:t>
              </a:r>
              <a:endParaRPr lang="zh-TW" altLang="en-US" sz="2000" dirty="0">
                <a:solidFill>
                  <a:srgbClr val="0099DB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920083" y="6063617"/>
            <a:ext cx="2297923" cy="711103"/>
            <a:chOff x="920083" y="6063617"/>
            <a:chExt cx="2297923" cy="711103"/>
          </a:xfrm>
        </p:grpSpPr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920083" y="6128389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8</a:t>
              </a:r>
              <a:endPara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1263662" y="6128389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1618200" y="6128389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8</a:t>
              </a:r>
              <a:endPara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2133908" y="6128389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2461922" y="6128389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0</a:t>
              </a:r>
              <a:endPara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2003324" y="606361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solidFill>
                    <a:srgbClr val="0099DB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④</a:t>
              </a:r>
              <a:endParaRPr lang="zh-TW" altLang="en-US" sz="2000" dirty="0">
                <a:solidFill>
                  <a:srgbClr val="0099DB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815921" y="3823806"/>
            <a:ext cx="2512457" cy="725838"/>
            <a:chOff x="815921" y="3823806"/>
            <a:chExt cx="2512457" cy="725838"/>
          </a:xfrm>
        </p:grpSpPr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815921" y="3903313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32</a:t>
              </a:r>
              <a:endPara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263662" y="3903313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618200" y="3903313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8</a:t>
              </a:r>
              <a:endPara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2133908" y="3903313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2572294" y="3903313"/>
              <a:ext cx="7560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24</a:t>
              </a:r>
              <a:endPara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2003324" y="382380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solidFill>
                    <a:srgbClr val="0099DB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①</a:t>
              </a:r>
              <a:endParaRPr lang="zh-TW" altLang="en-US" sz="2000" dirty="0">
                <a:solidFill>
                  <a:srgbClr val="0099DB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028891" y="3262134"/>
            <a:ext cx="46311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分了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次剛好分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每人分到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小番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茄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098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P.126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6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96490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顆小番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茄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524832"/>
            <a:ext cx="8892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也可以用乘法算式記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91580" y="3214717"/>
            <a:ext cx="54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丹丹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的想法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791580" y="3781023"/>
            <a:ext cx="93610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次分掉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次剛好把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顆分完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67" y="4818715"/>
            <a:ext cx="2710857" cy="1956005"/>
          </a:xfrm>
          <a:prstGeom prst="rect">
            <a:avLst/>
          </a:prstGeom>
        </p:spPr>
      </p:pic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732296" y="4731692"/>
            <a:ext cx="1872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732296" y="5149556"/>
            <a:ext cx="1872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732296" y="5567420"/>
            <a:ext cx="1872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732296" y="5985284"/>
            <a:ext cx="1872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4788024" y="5275032"/>
                <a:ext cx="435597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TW" altLang="en-US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我用</a:t>
                </a:r>
                <a:r>
                  <a:rPr lang="en-US" altLang="zh-TW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200" i="0" spc="-30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TW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32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32</a:t>
                </a:r>
                <a:r>
                  <a:rPr lang="zh-TW" altLang="en-US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來記</a:t>
                </a:r>
                <a:r>
                  <a:rPr lang="zh-TW" altLang="en-US" sz="32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5275032"/>
                <a:ext cx="4355976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497" t="-18750" r="-3497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57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P.126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6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96490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顆小番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茄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524832"/>
            <a:ext cx="8892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也可以用乘法算式記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91580" y="3214717"/>
            <a:ext cx="54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的想法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791580" y="3781023"/>
            <a:ext cx="93610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最後每個人分到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個人共分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掉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732296" y="4731692"/>
            <a:ext cx="1872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732296" y="5149556"/>
            <a:ext cx="1872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732296" y="5567420"/>
            <a:ext cx="1872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732296" y="5985284"/>
            <a:ext cx="1872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4788024" y="5275032"/>
                <a:ext cx="435597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TW" altLang="en-US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我用</a:t>
                </a:r>
                <a:r>
                  <a:rPr lang="en-US" altLang="zh-TW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200" i="0" spc="-30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TW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8</a:t>
                </a:r>
                <a:r>
                  <a:rPr lang="zh-TW" altLang="en-US" sz="32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32</a:t>
                </a:r>
                <a:r>
                  <a:rPr lang="zh-TW" altLang="en-US" sz="3200" spc="-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來記</a:t>
                </a:r>
                <a:r>
                  <a:rPr lang="zh-TW" altLang="en-US" sz="3200" spc="-3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5275032"/>
                <a:ext cx="4355976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3497" t="-18750" r="-3497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51" y="4824225"/>
            <a:ext cx="2672288" cy="19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5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P.126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6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96490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顆小番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茄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524832"/>
            <a:ext cx="8892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說說看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你是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麼想的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41963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Office 佈景主題">
  <a:themeElements>
    <a:clrScheme name="7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佈景主題">
      <a:majorFont>
        <a:latin typeface="Calibri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7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複習2">
  <a:themeElements>
    <a:clrScheme name="2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9519</TotalTime>
  <Words>945</Words>
  <Application>Microsoft Office PowerPoint</Application>
  <PresentationFormat>如螢幕大小 (4:3)</PresentationFormat>
  <Paragraphs>208</Paragraphs>
  <Slides>31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19</vt:i4>
      </vt:variant>
      <vt:variant>
        <vt:lpstr>投影片標題</vt:lpstr>
      </vt:variant>
      <vt:variant>
        <vt:i4>31</vt:i4>
      </vt:variant>
    </vt:vector>
  </HeadingPairs>
  <TitlesOfParts>
    <vt:vector size="64" baseType="lpstr">
      <vt:lpstr>Arial Unicode MS</vt:lpstr>
      <vt:lpstr>DengXian</vt:lpstr>
      <vt:lpstr>書法中楷（注音一）</vt:lpstr>
      <vt:lpstr>書法中楷（破音二）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Cambria Math</vt:lpstr>
      <vt:lpstr>Times New Roman</vt:lpstr>
      <vt:lpstr>Office 佈景主題</vt:lpstr>
      <vt:lpstr>1_Office 佈景主題</vt:lpstr>
      <vt:lpstr>2_Office 佈景主題</vt:lpstr>
      <vt:lpstr>9_Office 佈景主題</vt:lpstr>
      <vt:lpstr>8_Office 佈景主題</vt:lpstr>
      <vt:lpstr>19_Office 佈景主題</vt:lpstr>
      <vt:lpstr>12_Office 佈景主題</vt:lpstr>
      <vt:lpstr>13_Office 佈景主題</vt:lpstr>
      <vt:lpstr>10_Office 佈景主題</vt:lpstr>
      <vt:lpstr>5_Office 佈景主題</vt:lpstr>
      <vt:lpstr>6_Office 佈景主題</vt:lpstr>
      <vt:lpstr>15_Office 佈景主題</vt:lpstr>
      <vt:lpstr>7_Office 佈景主題</vt:lpstr>
      <vt:lpstr>複習</vt:lpstr>
      <vt:lpstr>4_複習</vt:lpstr>
      <vt:lpstr>2_複習</vt:lpstr>
      <vt:lpstr>1_複習2</vt:lpstr>
      <vt:lpstr>3_複習2</vt:lpstr>
      <vt:lpstr>2_複習2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737</cp:revision>
  <dcterms:created xsi:type="dcterms:W3CDTF">2015-11-06T06:16:07Z</dcterms:created>
  <dcterms:modified xsi:type="dcterms:W3CDTF">2021-06-02T13:56:42Z</dcterms:modified>
</cp:coreProperties>
</file>