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730" r:id="rId2"/>
    <p:sldId id="880" r:id="rId3"/>
    <p:sldId id="881" r:id="rId4"/>
    <p:sldId id="882" r:id="rId5"/>
    <p:sldId id="883" r:id="rId6"/>
    <p:sldId id="884" r:id="rId7"/>
    <p:sldId id="885" r:id="rId8"/>
    <p:sldId id="887" r:id="rId9"/>
    <p:sldId id="886" r:id="rId10"/>
    <p:sldId id="889" r:id="rId11"/>
    <p:sldId id="890" r:id="rId12"/>
    <p:sldId id="659" r:id="rId13"/>
    <p:sldId id="891" r:id="rId14"/>
    <p:sldId id="872" r:id="rId15"/>
    <p:sldId id="783" r:id="rId16"/>
    <p:sldId id="892" r:id="rId17"/>
    <p:sldId id="853" r:id="rId18"/>
    <p:sldId id="785" r:id="rId19"/>
    <p:sldId id="786" r:id="rId20"/>
    <p:sldId id="893" r:id="rId21"/>
    <p:sldId id="895" r:id="rId22"/>
    <p:sldId id="896" r:id="rId23"/>
    <p:sldId id="897" r:id="rId24"/>
    <p:sldId id="898" r:id="rId25"/>
    <p:sldId id="894" r:id="rId26"/>
    <p:sldId id="825" r:id="rId27"/>
    <p:sldId id="899" r:id="rId28"/>
    <p:sldId id="826" r:id="rId29"/>
    <p:sldId id="760" r:id="rId3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E9F3F5"/>
    <a:srgbClr val="E8F4F6"/>
    <a:srgbClr val="E9F4F7"/>
    <a:srgbClr val="FFFFCC"/>
    <a:srgbClr val="FCD9FF"/>
    <a:srgbClr val="C2DBEE"/>
    <a:srgbClr val="D7DF7F"/>
    <a:srgbClr val="D2D985"/>
    <a:srgbClr val="D7E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353" autoAdjust="0"/>
  </p:normalViewPr>
  <p:slideViewPr>
    <p:cSldViewPr>
      <p:cViewPr varScale="1">
        <p:scale>
          <a:sx n="50" d="100"/>
          <a:sy n="50" d="100"/>
        </p:scale>
        <p:origin x="36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FD7F-AA20-417D-88BD-369C1115C71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247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FD7F-AA20-417D-88BD-369C1115C71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5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FD7F-AA20-417D-88BD-369C1115C71F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9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FD7F-AA20-417D-88BD-369C1115C71F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462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FD7F-AA20-417D-88BD-369C1115C71F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80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FD7F-AA20-417D-88BD-369C1115C71F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451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FD7F-AA20-417D-88BD-369C1115C71F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818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FD7F-AA20-417D-88BD-369C1115C71F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50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0513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42988" y="2205038"/>
            <a:ext cx="712946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80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       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第十課</a:t>
            </a:r>
            <a:r>
              <a:rPr lang="zh-TW" altLang="en-US" sz="80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</a:t>
            </a:r>
            <a:endParaRPr lang="en-US" altLang="zh-TW" sz="11000" b="1" dirty="0">
              <a:solidFill>
                <a:srgbClr val="C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sz="96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醜小鴨  </a:t>
            </a:r>
            <a:r>
              <a:rPr lang="en-US" altLang="zh-TW" sz="96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93</a:t>
            </a:r>
            <a:r>
              <a:rPr lang="zh-TW" altLang="en-US" sz="96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endParaRPr lang="zh-TW" altLang="en-US" sz="11500" b="1" dirty="0">
              <a:solidFill>
                <a:srgbClr val="C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B7FF14-5252-44F2-870F-FD5EBA91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en-US" altLang="zh-TW" dirty="0"/>
              <a:t>(</a:t>
            </a:r>
            <a:r>
              <a:rPr lang="zh-TW" altLang="zh-TW" dirty="0"/>
              <a:t>三</a:t>
            </a:r>
            <a:r>
              <a:rPr lang="en-US" altLang="zh-TW" dirty="0"/>
              <a:t>)</a:t>
            </a:r>
            <a:r>
              <a:rPr lang="zh-TW" altLang="zh-TW" dirty="0"/>
              <a:t>、『加上描寫更豐富』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FF5C0E4-6013-4A56-9EF7-C7D46E9CC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08720"/>
            <a:ext cx="8492464" cy="2646928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165EE03B-2AF6-4DE3-83E4-9B9770D5146A}"/>
              </a:ext>
            </a:extLst>
          </p:cNvPr>
          <p:cNvSpPr txBox="1">
            <a:spLocks/>
          </p:cNvSpPr>
          <p:nvPr/>
        </p:nvSpPr>
        <p:spPr bwMode="auto">
          <a:xfrm>
            <a:off x="221188" y="4653136"/>
            <a:ext cx="896448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000" dirty="0"/>
              <a:t>這是要讓我們知道</a:t>
            </a:r>
            <a:r>
              <a:rPr lang="en-US" altLang="zh-TW" sz="4000" dirty="0"/>
              <a:t>:</a:t>
            </a:r>
          </a:p>
          <a:p>
            <a:pPr algn="l"/>
            <a:r>
              <a:rPr lang="en-US" altLang="zh-TW" sz="3800" dirty="0"/>
              <a:t>1</a:t>
            </a:r>
            <a:r>
              <a:rPr lang="zh-TW" altLang="en-US" sz="3800" dirty="0"/>
              <a:t>、透過觀察發現事物的動作和神態。</a:t>
            </a:r>
            <a:endParaRPr lang="en-US" altLang="zh-TW" sz="3800" dirty="0"/>
          </a:p>
          <a:p>
            <a:pPr algn="l"/>
            <a:r>
              <a:rPr lang="en-US" altLang="zh-TW" sz="3800" dirty="0"/>
              <a:t>2</a:t>
            </a:r>
            <a:r>
              <a:rPr lang="zh-TW" altLang="en-US" sz="3800" dirty="0"/>
              <a:t>、透過想像力、描述事物生動的部分。</a:t>
            </a:r>
            <a:endParaRPr lang="en-US" altLang="zh-TW" sz="3800" dirty="0"/>
          </a:p>
          <a:p>
            <a:pPr algn="l"/>
            <a:r>
              <a:rPr lang="en-US" altLang="zh-TW" sz="3800" dirty="0"/>
              <a:t>3</a:t>
            </a:r>
            <a:r>
              <a:rPr lang="zh-TW" altLang="en-US" sz="3800" dirty="0"/>
              <a:t>、將觀察和想像將事物的描述內容更</a:t>
            </a:r>
            <a:endParaRPr lang="en-US" altLang="zh-TW" sz="3800" dirty="0"/>
          </a:p>
          <a:p>
            <a:pPr algn="l"/>
            <a:r>
              <a:rPr lang="zh-TW" altLang="en-US" sz="3800" dirty="0"/>
              <a:t>     豐富。</a:t>
            </a:r>
            <a:endParaRPr lang="zh-TW" altLang="zh-TW" sz="3800" dirty="0"/>
          </a:p>
        </p:txBody>
      </p:sp>
    </p:spTree>
    <p:extLst>
      <p:ext uri="{BB962C8B-B14F-4D97-AF65-F5344CB8AC3E}">
        <p14:creationId xmlns:p14="http://schemas.microsoft.com/office/powerpoint/2010/main" val="2245693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B7FF14-5252-44F2-870F-FD5EBA91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en-US" altLang="zh-TW" dirty="0"/>
              <a:t>(</a:t>
            </a:r>
            <a:r>
              <a:rPr lang="zh-TW" altLang="zh-TW" dirty="0"/>
              <a:t>三</a:t>
            </a:r>
            <a:r>
              <a:rPr lang="en-US" altLang="zh-TW" dirty="0"/>
              <a:t>)</a:t>
            </a:r>
            <a:r>
              <a:rPr lang="zh-TW" altLang="zh-TW" dirty="0"/>
              <a:t>、『加上描寫更豐富』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FF5C0E4-6013-4A56-9EF7-C7D46E9CC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08720"/>
            <a:ext cx="8492464" cy="2646928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165EE03B-2AF6-4DE3-83E4-9B9770D5146A}"/>
              </a:ext>
            </a:extLst>
          </p:cNvPr>
          <p:cNvSpPr txBox="1">
            <a:spLocks/>
          </p:cNvSpPr>
          <p:nvPr/>
        </p:nvSpPr>
        <p:spPr bwMode="auto">
          <a:xfrm>
            <a:off x="221188" y="4653136"/>
            <a:ext cx="896448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000" dirty="0"/>
              <a:t>這是要讓我們知道</a:t>
            </a:r>
            <a:r>
              <a:rPr lang="en-US" altLang="zh-TW" sz="4000" dirty="0"/>
              <a:t>:</a:t>
            </a:r>
          </a:p>
          <a:p>
            <a:pPr algn="l"/>
            <a:r>
              <a:rPr lang="en-US" altLang="zh-TW" sz="3800" dirty="0"/>
              <a:t>1</a:t>
            </a:r>
            <a:r>
              <a:rPr lang="zh-TW" altLang="en-US" sz="3800" dirty="0"/>
              <a:t>、透過觀察發現事物的動作和神態。</a:t>
            </a:r>
            <a:endParaRPr lang="en-US" altLang="zh-TW" sz="3800" dirty="0"/>
          </a:p>
          <a:p>
            <a:pPr algn="l"/>
            <a:r>
              <a:rPr lang="en-US" altLang="zh-TW" sz="3800" dirty="0"/>
              <a:t>2</a:t>
            </a:r>
            <a:r>
              <a:rPr lang="zh-TW" altLang="en-US" sz="3800" dirty="0"/>
              <a:t>、透過想像力、描述事物生動的部分。</a:t>
            </a:r>
            <a:endParaRPr lang="en-US" altLang="zh-TW" sz="3800" dirty="0"/>
          </a:p>
          <a:p>
            <a:pPr algn="l"/>
            <a:r>
              <a:rPr lang="en-US" altLang="zh-TW" sz="3800" dirty="0"/>
              <a:t>3</a:t>
            </a:r>
            <a:r>
              <a:rPr lang="zh-TW" altLang="en-US" sz="3800" dirty="0"/>
              <a:t>、將觀察和想像將事物的描述內容更</a:t>
            </a:r>
            <a:endParaRPr lang="en-US" altLang="zh-TW" sz="3800" dirty="0"/>
          </a:p>
          <a:p>
            <a:pPr algn="l"/>
            <a:r>
              <a:rPr lang="zh-TW" altLang="en-US" sz="3800" dirty="0"/>
              <a:t>     豐富。</a:t>
            </a:r>
            <a:endParaRPr lang="zh-TW" altLang="zh-TW" sz="3800" dirty="0"/>
          </a:p>
        </p:txBody>
      </p:sp>
    </p:spTree>
    <p:extLst>
      <p:ext uri="{BB962C8B-B14F-4D97-AF65-F5344CB8AC3E}">
        <p14:creationId xmlns:p14="http://schemas.microsoft.com/office/powerpoint/2010/main" val="3026945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705" r="565"/>
          <a:stretch/>
        </p:blipFill>
        <p:spPr>
          <a:xfrm>
            <a:off x="-13279" y="2526544"/>
            <a:ext cx="7980986" cy="4221088"/>
          </a:xfrm>
          <a:prstGeom prst="rect">
            <a:avLst/>
          </a:prstGeom>
        </p:spPr>
      </p:pic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8183814" y="416001"/>
            <a:ext cx="996152" cy="42210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(</a:t>
            </a:r>
            <a:r>
              <a:rPr lang="zh-TW" altLang="en-US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四</a:t>
            </a:r>
            <a:r>
              <a:rPr lang="en-US" altLang="zh-TW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)</a:t>
            </a:r>
            <a:r>
              <a:rPr lang="zh-TW" altLang="en-US" sz="4200" b="1" dirty="0">
                <a:solidFill>
                  <a:schemeClr val="tx2"/>
                </a:solidFill>
                <a:latin typeface="書法中楷（注音一）" pitchFamily="49" charset="-120"/>
                <a:ea typeface="書法中楷（注音一）" pitchFamily="49" charset="-120"/>
              </a:rPr>
              <a:t>、閱讀理解</a:t>
            </a:r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2915816" y="362992"/>
            <a:ext cx="2872820" cy="2636912"/>
          </a:xfrm>
          <a:prstGeom prst="rect">
            <a:avLst/>
          </a:prstGeom>
          <a:solidFill>
            <a:srgbClr val="C2DBEE"/>
          </a:solidFill>
          <a:ln>
            <a:noFill/>
          </a:ln>
          <a:extLst/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1</a:t>
            </a:r>
            <a:r>
              <a:rPr lang="zh-TW" altLang="en-US" sz="28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、觀察</a:t>
            </a:r>
            <a:r>
              <a:rPr lang="en-US" altLang="zh-TW" sz="28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88</a:t>
            </a:r>
            <a:r>
              <a:rPr lang="zh-TW" altLang="en-US" sz="28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頁圖，說說看，為什麼醜小鴨要自己找朋友：</a:t>
            </a:r>
            <a:endParaRPr lang="en-US" altLang="zh-TW" sz="28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705" r="565"/>
          <a:stretch/>
        </p:blipFill>
        <p:spPr>
          <a:xfrm>
            <a:off x="11361" y="1"/>
            <a:ext cx="3840560" cy="2060848"/>
          </a:xfrm>
          <a:prstGeom prst="rect">
            <a:avLst/>
          </a:prstGeom>
        </p:spPr>
      </p:pic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7869156" y="116633"/>
            <a:ext cx="1429091" cy="674136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sz="28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</a:t>
            </a:r>
            <a:r>
              <a:rPr lang="zh-TW" altLang="en-US" sz="28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、運用第</a:t>
            </a:r>
            <a:r>
              <a:rPr lang="en-US" altLang="zh-TW" sz="28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88∼91</a:t>
            </a:r>
            <a:r>
              <a:rPr lang="zh-TW" altLang="en-US" sz="28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頁這四幅插圖，把醜</a:t>
            </a:r>
            <a:endParaRPr lang="en-US" altLang="zh-TW" sz="28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28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小鴨這個故事用自己的話再說</a:t>
            </a:r>
            <a:r>
              <a:rPr lang="zh-TW" altLang="en-US" sz="2800" b="1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一</a:t>
            </a:r>
            <a:r>
              <a:rPr lang="zh-TW" altLang="en-US" sz="28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遍</a:t>
            </a:r>
            <a:endParaRPr lang="zh-TW" altLang="en-US" sz="2800" b="1" dirty="0">
              <a:solidFill>
                <a:schemeClr val="tx2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75EFD5F-3FC8-4F30-95BB-B6D658143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878" y="0"/>
            <a:ext cx="3578979" cy="219860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FA72794-D3D8-4D05-ABC0-7BF7C387B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431199"/>
            <a:ext cx="2120445" cy="402697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DB755D6-5EDB-48BF-A267-4D9D6EC13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2743504"/>
            <a:ext cx="5544616" cy="371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47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8100398" y="548680"/>
            <a:ext cx="588605" cy="6876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latin typeface="文鼎標準楷體" pitchFamily="49" charset="-120"/>
                <a:ea typeface="文鼎標準楷體" pitchFamily="49" charset="-120"/>
              </a:rPr>
              <a:t>你的故事如何呢</a:t>
            </a:r>
            <a:r>
              <a:rPr lang="en-US" altLang="zh-TW" sz="3600" b="1" dirty="0">
                <a:latin typeface="文鼎標準楷體" pitchFamily="49" charset="-120"/>
                <a:ea typeface="文鼎標準楷體" pitchFamily="49" charset="-120"/>
              </a:rPr>
              <a:t>?</a:t>
            </a:r>
            <a:r>
              <a:rPr lang="zh-TW" altLang="en-US" sz="3600" b="1" dirty="0">
                <a:latin typeface="文鼎標準楷體" pitchFamily="49" charset="-120"/>
                <a:ea typeface="文鼎標準楷體" pitchFamily="49" charset="-120"/>
              </a:rPr>
              <a:t>故事參考。</a:t>
            </a:r>
            <a:endParaRPr lang="en-US" altLang="zh-TW" sz="3600" b="1" dirty="0">
              <a:latin typeface="文鼎標準楷體" pitchFamily="49" charset="-120"/>
              <a:ea typeface="文鼎標準楷體" pitchFamily="49" charset="-120"/>
            </a:endParaRPr>
          </a:p>
        </p:txBody>
      </p:sp>
      <p:sp>
        <p:nvSpPr>
          <p:cNvPr id="3" name="文字方塊 6"/>
          <p:cNvSpPr txBox="1">
            <a:spLocks noChangeArrowheads="1"/>
          </p:cNvSpPr>
          <p:nvPr/>
        </p:nvSpPr>
        <p:spPr bwMode="auto">
          <a:xfrm>
            <a:off x="611560" y="142758"/>
            <a:ext cx="7133107" cy="684987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4400"/>
              </a:lnSpc>
              <a:spcBef>
                <a:spcPts val="0"/>
              </a:spcBef>
              <a:defRPr/>
            </a:pPr>
            <a:r>
              <a:rPr lang="zh-TW" altLang="en-US" sz="2800" b="1" dirty="0">
                <a:solidFill>
                  <a:srgbClr val="0066FF"/>
                </a:solidFill>
                <a:latin typeface="書法中楷（注音一）" pitchFamily="49" charset="-120"/>
                <a:ea typeface="書法中楷（注音一）" pitchFamily="49" charset="-120"/>
              </a:rPr>
              <a:t> </a:t>
            </a:r>
            <a:endParaRPr lang="en-US" altLang="zh-TW" sz="2800" b="1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池塘邊的鴨媽</a:t>
            </a:r>
            <a:r>
              <a:rPr lang="zh-TW" altLang="en-US" sz="2800" b="1" dirty="0">
                <a:solidFill>
                  <a:srgbClr val="00206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媽</a:t>
            </a:r>
            <a:r>
              <a:rPr lang="zh-TW" altLang="en-US" sz="28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生了</a:t>
            </a:r>
            <a:r>
              <a:rPr lang="zh-TW" altLang="en-US" sz="2800" b="1" dirty="0">
                <a:solidFill>
                  <a:srgbClr val="00206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28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窩黃色的小鴨</a:t>
            </a:r>
            <a:endParaRPr lang="en-US" altLang="zh-TW" sz="28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子，可是其中</a:t>
            </a:r>
            <a:r>
              <a:rPr lang="zh-TW" altLang="en-US" sz="2800" b="1" dirty="0">
                <a:solidFill>
                  <a:srgbClr val="00206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28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隻長得又大又黑，大</a:t>
            </a:r>
            <a:endParaRPr lang="en-US" altLang="zh-TW" sz="28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家都</a:t>
            </a:r>
            <a:r>
              <a:rPr lang="zh-TW" altLang="en-US" sz="2800" b="1" dirty="0">
                <a:solidFill>
                  <a:srgbClr val="00206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</a:t>
            </a:r>
            <a:r>
              <a:rPr lang="zh-TW" altLang="en-US" sz="28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喜歡他，叫他醜小鴨。醜小鴨</a:t>
            </a:r>
            <a:endParaRPr lang="en-US" altLang="zh-TW" sz="28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只好自己去找朋友。他被好心的農夫</a:t>
            </a:r>
            <a:endParaRPr lang="en-US" altLang="zh-TW" sz="28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收留，可是母雞笑他不會生蛋，黑貓</a:t>
            </a:r>
            <a:endParaRPr lang="en-US" altLang="zh-TW" sz="28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怪他打破碗盤，醜小鴨只好離開農舍。</a:t>
            </a:r>
            <a:endParaRPr lang="en-US" altLang="zh-TW" sz="28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孤單的他，在冬天的池塘蘆葦邊躲著，</a:t>
            </a:r>
            <a:endParaRPr lang="en-US" altLang="zh-TW" sz="28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看著天邊飛翔的天鵝，既羨慕又難過。</a:t>
            </a:r>
            <a:endParaRPr lang="en-US" altLang="zh-TW" sz="28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隔年春天，蘆葦裡的醜小鴨變成了美</a:t>
            </a:r>
            <a:endParaRPr lang="en-US" altLang="zh-TW" sz="28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麗的天鵝，</a:t>
            </a:r>
            <a:r>
              <a:rPr lang="zh-TW" altLang="en-US" sz="2800" b="1" dirty="0">
                <a:solidFill>
                  <a:srgbClr val="00206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和</a:t>
            </a:r>
            <a:r>
              <a:rPr lang="zh-TW" altLang="en-US" sz="28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同伴們</a:t>
            </a:r>
            <a:r>
              <a:rPr lang="zh-TW" altLang="en-US" sz="2800" b="1" dirty="0">
                <a:solidFill>
                  <a:srgbClr val="00206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2800" b="1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起回家。</a:t>
            </a:r>
            <a:endParaRPr lang="en-US" altLang="zh-TW" sz="2800" b="1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15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6"/>
          <p:cNvSpPr txBox="1">
            <a:spLocks noChangeArrowheads="1"/>
          </p:cNvSpPr>
          <p:nvPr/>
        </p:nvSpPr>
        <p:spPr bwMode="auto">
          <a:xfrm>
            <a:off x="1161483" y="1916832"/>
            <a:ext cx="6821034" cy="248356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 </a:t>
            </a:r>
            <a:r>
              <a:rPr lang="en-US" altLang="zh-TW" sz="3600" b="1" dirty="0">
                <a:latin typeface="書法中楷（注音一）" pitchFamily="49" charset="-120"/>
                <a:ea typeface="書法中楷（注音一）" pitchFamily="49" charset="-120"/>
              </a:rPr>
              <a:t>3</a:t>
            </a: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、醜小鴨的故事主要想告訴我             </a:t>
            </a:r>
            <a:endParaRPr lang="en-US" altLang="zh-TW" sz="3600" b="1" dirty="0">
              <a:latin typeface="書法中楷（注音一）" pitchFamily="49" charset="-120"/>
              <a:ea typeface="書法中楷（注音一）" pitchFamily="49" charset="-120"/>
            </a:endParaRPr>
          </a:p>
          <a:p>
            <a:pPr marL="10800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sz="3600" b="1" dirty="0">
                <a:latin typeface="書法中楷（注音一）" pitchFamily="49" charset="-120"/>
                <a:ea typeface="書法中楷（注音一）" pitchFamily="49" charset="-120"/>
              </a:rPr>
              <a:t>       </a:t>
            </a: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們</a:t>
            </a:r>
            <a:r>
              <a:rPr lang="zh-TW" altLang="en-US" sz="3600" b="1" dirty="0"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3600" b="1" dirty="0">
                <a:latin typeface="書法中楷（注音一）" pitchFamily="49" charset="-120"/>
                <a:ea typeface="書法中楷（注音一）" pitchFamily="49" charset="-120"/>
              </a:rPr>
              <a:t>麼道理？想一想。</a:t>
            </a:r>
            <a:endParaRPr lang="en-US" altLang="zh-TW" sz="3600" b="1" dirty="0">
              <a:latin typeface="書法中楷（注音一）" pitchFamily="49" charset="-120"/>
              <a:ea typeface="書法中楷（注音一）" pitchFamily="49" charset="-120"/>
            </a:endParaRPr>
          </a:p>
          <a:p>
            <a:pPr marL="108000"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020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6"/>
          <p:cNvSpPr txBox="1">
            <a:spLocks noChangeArrowheads="1"/>
          </p:cNvSpPr>
          <p:nvPr/>
        </p:nvSpPr>
        <p:spPr bwMode="auto">
          <a:xfrm>
            <a:off x="755576" y="1340768"/>
            <a:ext cx="7488832" cy="416101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10800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 是的，這故事是要告訴我們，雖然小時候經歷許多挫折，被別人排擠或看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起，但是要相信自己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一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定有優點，只要耐心等待，就會有成功的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書法中楷（注音一）" pitchFamily="49" charset="-120"/>
                <a:ea typeface="書法中楷（注音一）" pitchFamily="49" charset="-120"/>
              </a:rPr>
              <a:t>天。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363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8532440" y="0"/>
            <a:ext cx="612000" cy="6876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TW" altLang="en-US" sz="3600" b="1" dirty="0">
                <a:latin typeface="文鼎標準楷體" pitchFamily="49" charset="-120"/>
                <a:ea typeface="文鼎標準楷體" pitchFamily="49" charset="-120"/>
              </a:rPr>
              <a:t>五、重述課文內容：</a:t>
            </a:r>
            <a:r>
              <a:rPr lang="zh-TW" altLang="en-US" sz="3600" b="1" dirty="0">
                <a:solidFill>
                  <a:srgbClr val="FF0066"/>
                </a:solidFill>
                <a:latin typeface="文鼎標準楷體" pitchFamily="49" charset="-120"/>
                <a:ea typeface="文鼎標準楷體" pitchFamily="49" charset="-120"/>
              </a:rPr>
              <a:t>課文提問</a:t>
            </a:r>
          </a:p>
        </p:txBody>
      </p:sp>
      <p:sp>
        <p:nvSpPr>
          <p:cNvPr id="3" name="文字方塊 6"/>
          <p:cNvSpPr txBox="1">
            <a:spLocks noChangeArrowheads="1"/>
          </p:cNvSpPr>
          <p:nvPr/>
        </p:nvSpPr>
        <p:spPr bwMode="auto">
          <a:xfrm>
            <a:off x="924185" y="-27384"/>
            <a:ext cx="7571303" cy="68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200" b="1" dirty="0">
                <a:latin typeface="書法中楷（注音一）" pitchFamily="49" charset="-120"/>
                <a:ea typeface="書法中楷（注音一）" pitchFamily="49" charset="-120"/>
              </a:rPr>
              <a:t>        說</a:t>
            </a:r>
            <a:r>
              <a:rPr lang="zh-TW" altLang="en-US" sz="3200" b="1" dirty="0"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3200" b="1" dirty="0">
                <a:latin typeface="書法中楷（注音一）" pitchFamily="49" charset="-120"/>
                <a:ea typeface="書法中楷（注音一）" pitchFamily="49" charset="-120"/>
              </a:rPr>
              <a:t>說，為</a:t>
            </a:r>
            <a:r>
              <a:rPr lang="zh-TW" altLang="en-US" sz="3200" b="1" dirty="0"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3200" b="1" dirty="0">
                <a:latin typeface="書法中楷（注音一）" pitchFamily="49" charset="-120"/>
                <a:ea typeface="書法中楷（注音一）" pitchFamily="49" charset="-120"/>
              </a:rPr>
              <a:t>麼大家</a:t>
            </a:r>
            <a:r>
              <a:rPr lang="zh-TW" altLang="en-US" sz="3200" b="1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</a:t>
            </a:r>
            <a:r>
              <a:rPr lang="zh-TW" altLang="en-US" sz="3200" b="1" dirty="0">
                <a:latin typeface="書法中楷（注音一）" pitchFamily="49" charset="-120"/>
                <a:ea typeface="書法中楷（注音一）" pitchFamily="49" charset="-120"/>
              </a:rPr>
              <a:t>喜歡醜小</a:t>
            </a:r>
            <a:endParaRPr lang="en-US" altLang="zh-TW" sz="3200" b="1" dirty="0"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sz="3200" b="1" dirty="0">
                <a:latin typeface="書法中楷（注音一）" pitchFamily="49" charset="-120"/>
                <a:ea typeface="書法中楷（注音一）" pitchFamily="49" charset="-120"/>
              </a:rPr>
              <a:t>        </a:t>
            </a:r>
            <a:r>
              <a:rPr lang="zh-TW" altLang="en-US" sz="3200" b="1" dirty="0">
                <a:latin typeface="書法中楷（注音一）" pitchFamily="49" charset="-120"/>
                <a:ea typeface="書法中楷（注音一）" pitchFamily="49" charset="-120"/>
              </a:rPr>
              <a:t>鴨？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200" b="1" dirty="0">
                <a:latin typeface="書法中楷（注音一）" pitchFamily="49" charset="-120"/>
                <a:ea typeface="書法中楷（注音一）" pitchFamily="49" charset="-120"/>
              </a:rPr>
              <a:t>        </a:t>
            </a:r>
            <a:r>
              <a:rPr lang="zh-TW" altLang="en-US" sz="3200" b="1" dirty="0">
                <a:solidFill>
                  <a:srgbClr val="002060"/>
                </a:solidFill>
                <a:latin typeface="書法中楷（注音一）" pitchFamily="49" charset="-120"/>
                <a:ea typeface="書法中楷（注音一）" pitchFamily="49" charset="-120"/>
              </a:rPr>
              <a:t>因為他長得</a:t>
            </a:r>
            <a:r>
              <a:rPr lang="zh-TW" altLang="en-US" sz="3200" b="1" dirty="0">
                <a:solidFill>
                  <a:srgbClr val="00206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和</a:t>
            </a:r>
            <a:r>
              <a:rPr lang="zh-TW" altLang="en-US" sz="3200" b="1" dirty="0">
                <a:solidFill>
                  <a:srgbClr val="002060"/>
                </a:solidFill>
                <a:latin typeface="書法中楷（注音一）" pitchFamily="49" charset="-120"/>
                <a:ea typeface="書法中楷（注音一）" pitchFamily="49" charset="-120"/>
              </a:rPr>
              <a:t>其他小鴨</a:t>
            </a:r>
            <a:r>
              <a:rPr lang="zh-TW" altLang="en-US" sz="3200" b="1" dirty="0">
                <a:solidFill>
                  <a:srgbClr val="00206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不一</a:t>
            </a:r>
            <a:r>
              <a:rPr lang="zh-TW" altLang="en-US" sz="3200" b="1" dirty="0">
                <a:solidFill>
                  <a:srgbClr val="002060"/>
                </a:solidFill>
                <a:latin typeface="書法中楷（注音一）" pitchFamily="49" charset="-120"/>
                <a:ea typeface="書法中楷（注音一）" pitchFamily="49" charset="-120"/>
              </a:rPr>
              <a:t>樣。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200" b="1" dirty="0">
                <a:latin typeface="書法中楷（注音一）" pitchFamily="49" charset="-120"/>
                <a:ea typeface="書法中楷（注音一）" pitchFamily="49" charset="-120"/>
              </a:rPr>
              <a:t>        後來醜小鴨</a:t>
            </a:r>
            <a:r>
              <a:rPr lang="zh-TW" altLang="en-US" sz="3200" b="1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怎</a:t>
            </a:r>
            <a:r>
              <a:rPr lang="zh-TW" altLang="en-US" sz="3200" b="1" dirty="0">
                <a:latin typeface="書法中楷（注音一）" pitchFamily="49" charset="-120"/>
                <a:ea typeface="書法中楷（注音一）" pitchFamily="49" charset="-120"/>
              </a:rPr>
              <a:t>麼了？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200" b="1" dirty="0">
                <a:latin typeface="書法中楷（注音一）" pitchFamily="49" charset="-120"/>
                <a:ea typeface="書法中楷（注音一）" pitchFamily="49" charset="-120"/>
              </a:rPr>
              <a:t>        </a:t>
            </a:r>
            <a:r>
              <a:rPr lang="zh-TW" altLang="en-US" sz="3200" b="1" dirty="0">
                <a:solidFill>
                  <a:srgbClr val="002060"/>
                </a:solidFill>
                <a:latin typeface="書法中楷（注音一）" pitchFamily="49" charset="-120"/>
                <a:ea typeface="書法中楷（注音一）" pitchFamily="49" charset="-120"/>
              </a:rPr>
              <a:t>他自己去找朋友，但是沒有找到。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200" b="1" dirty="0">
                <a:latin typeface="書法中楷（注音一）" pitchFamily="49" charset="-120"/>
                <a:ea typeface="書法中楷（注音一）" pitchFamily="49" charset="-120"/>
              </a:rPr>
              <a:t>        醜小鴨看到天鵝，他有</a:t>
            </a:r>
            <a:r>
              <a:rPr lang="zh-TW" altLang="en-US" sz="3200" b="1" dirty="0"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3200" b="1" dirty="0">
                <a:latin typeface="書法中楷（注音一）" pitchFamily="49" charset="-120"/>
                <a:ea typeface="書法中楷（注音一）" pitchFamily="49" charset="-120"/>
              </a:rPr>
              <a:t>麼想法？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200" b="1" dirty="0">
                <a:latin typeface="書法中楷（注音一）" pitchFamily="49" charset="-120"/>
                <a:ea typeface="書法中楷（注音一）" pitchFamily="49" charset="-120"/>
              </a:rPr>
              <a:t>        </a:t>
            </a:r>
            <a:r>
              <a:rPr lang="zh-TW" altLang="en-US" sz="3200" b="1" dirty="0">
                <a:solidFill>
                  <a:srgbClr val="002060"/>
                </a:solidFill>
                <a:latin typeface="書法中楷（注音一）" pitchFamily="49" charset="-120"/>
                <a:ea typeface="書法中楷（注音一）" pitchFamily="49" charset="-120"/>
              </a:rPr>
              <a:t>他想</a:t>
            </a:r>
            <a:r>
              <a:rPr lang="zh-TW" altLang="en-US" sz="3200" b="1" dirty="0">
                <a:solidFill>
                  <a:srgbClr val="00206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和</a:t>
            </a:r>
            <a:r>
              <a:rPr lang="zh-TW" altLang="en-US" sz="3200" b="1" dirty="0">
                <a:solidFill>
                  <a:srgbClr val="002060"/>
                </a:solidFill>
                <a:latin typeface="書法中楷（注音一）" pitchFamily="49" charset="-120"/>
                <a:ea typeface="書法中楷（注音一）" pitchFamily="49" charset="-120"/>
              </a:rPr>
              <a:t>天鵝</a:t>
            </a:r>
            <a:r>
              <a:rPr lang="zh-TW" altLang="en-US" sz="3200" b="1" dirty="0">
                <a:solidFill>
                  <a:srgbClr val="00206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3200" b="1" dirty="0">
                <a:solidFill>
                  <a:srgbClr val="002060"/>
                </a:solidFill>
                <a:latin typeface="書法中楷（注音一）" pitchFamily="49" charset="-120"/>
                <a:ea typeface="書法中楷（注音一）" pitchFamily="49" charset="-120"/>
              </a:rPr>
              <a:t>起高高飛。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200" b="1" dirty="0">
                <a:latin typeface="書法中楷（注音一）" pitchFamily="49" charset="-120"/>
                <a:ea typeface="書法中楷（注音一）" pitchFamily="49" charset="-120"/>
              </a:rPr>
              <a:t>        春天來了，醜小鴨有</a:t>
            </a:r>
            <a:r>
              <a:rPr lang="zh-TW" altLang="en-US" sz="3200" b="1" dirty="0"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3200" b="1" dirty="0">
                <a:latin typeface="書法中楷（注音一）" pitchFamily="49" charset="-120"/>
                <a:ea typeface="書法中楷（注音一）" pitchFamily="49" charset="-120"/>
              </a:rPr>
              <a:t>麼改變？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200" b="1" dirty="0">
                <a:latin typeface="書法中楷（注音一）" pitchFamily="49" charset="-120"/>
                <a:ea typeface="書法中楷（注音一）" pitchFamily="49" charset="-120"/>
              </a:rPr>
              <a:t>        </a:t>
            </a:r>
            <a:r>
              <a:rPr lang="zh-TW" altLang="en-US" sz="3200" b="1" dirty="0">
                <a:solidFill>
                  <a:srgbClr val="002060"/>
                </a:solidFill>
                <a:latin typeface="書法中楷（注音一）" pitchFamily="49" charset="-120"/>
                <a:ea typeface="書法中楷（注音一）" pitchFamily="49" charset="-120"/>
              </a:rPr>
              <a:t>醜小鴨的羽毛變白，</a:t>
            </a:r>
            <a:r>
              <a:rPr lang="zh-TW" altLang="en-US" sz="3200" b="1" dirty="0">
                <a:solidFill>
                  <a:srgbClr val="00206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和</a:t>
            </a:r>
            <a:r>
              <a:rPr lang="zh-TW" altLang="en-US" sz="3200" b="1" dirty="0">
                <a:solidFill>
                  <a:srgbClr val="002060"/>
                </a:solidFill>
                <a:latin typeface="書法中楷（注音一）" pitchFamily="49" charset="-120"/>
                <a:ea typeface="書法中楷（注音一）" pitchFamily="49" charset="-120"/>
              </a:rPr>
              <a:t>天鵝</a:t>
            </a:r>
            <a:r>
              <a:rPr lang="zh-TW" altLang="en-US" sz="3200" b="1" dirty="0">
                <a:solidFill>
                  <a:srgbClr val="00206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3200" b="1" dirty="0">
                <a:solidFill>
                  <a:srgbClr val="002060"/>
                </a:solidFill>
                <a:latin typeface="書法中楷（注音一）" pitchFamily="49" charset="-120"/>
                <a:ea typeface="書法中楷（注音一）" pitchFamily="49" charset="-120"/>
              </a:rPr>
              <a:t>起</a:t>
            </a:r>
            <a:endParaRPr lang="en-US" altLang="zh-TW" sz="3200" b="1" dirty="0">
              <a:solidFill>
                <a:srgbClr val="002060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200" b="1" dirty="0">
                <a:solidFill>
                  <a:srgbClr val="002060"/>
                </a:solidFill>
                <a:latin typeface="書法中楷（注音一）" pitchFamily="49" charset="-120"/>
                <a:ea typeface="書法中楷（注音一）" pitchFamily="49" charset="-120"/>
              </a:rPr>
              <a:t>        飛回家</a:t>
            </a:r>
            <a:r>
              <a:rPr lang="zh-TW" altLang="en-US" sz="3200" b="1" dirty="0">
                <a:latin typeface="書法中楷（注音一）" pitchFamily="49" charset="-120"/>
                <a:ea typeface="書法中楷（注音一）" pitchFamily="49" charset="-120"/>
              </a:rPr>
              <a:t>。</a:t>
            </a:r>
            <a:r>
              <a:rPr lang="en-US" altLang="zh-TW" sz="3200" b="1" dirty="0">
                <a:latin typeface="書法中楷（注音一）" pitchFamily="49" charset="-120"/>
                <a:ea typeface="書法中楷（注音一）" pitchFamily="49" charset="-120"/>
              </a:rPr>
              <a:t>  </a:t>
            </a:r>
            <a:endParaRPr lang="en-US" altLang="zh-TW" sz="3200" b="1" dirty="0">
              <a:solidFill>
                <a:srgbClr val="002060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grpSp>
        <p:nvGrpSpPr>
          <p:cNvPr id="24580" name="群組 5"/>
          <p:cNvGrpSpPr>
            <a:grpSpLocks/>
          </p:cNvGrpSpPr>
          <p:nvPr/>
        </p:nvGrpSpPr>
        <p:grpSpPr bwMode="auto">
          <a:xfrm>
            <a:off x="7740424" y="188611"/>
            <a:ext cx="648000" cy="648029"/>
            <a:chOff x="1691680" y="3073560"/>
            <a:chExt cx="765646" cy="765680"/>
          </a:xfrm>
        </p:grpSpPr>
        <p:sp>
          <p:nvSpPr>
            <p:cNvPr id="4" name="椭圆 77"/>
            <p:cNvSpPr/>
            <p:nvPr/>
          </p:nvSpPr>
          <p:spPr>
            <a:xfrm>
              <a:off x="1691680" y="3073560"/>
              <a:ext cx="765646" cy="76564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591" name="文字方塊 4"/>
            <p:cNvSpPr txBox="1">
              <a:spLocks noChangeArrowheads="1"/>
            </p:cNvSpPr>
            <p:nvPr/>
          </p:nvSpPr>
          <p:spPr bwMode="auto">
            <a:xfrm>
              <a:off x="1691680" y="3111932"/>
              <a:ext cx="693637" cy="72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問</a:t>
              </a:r>
            </a:p>
          </p:txBody>
        </p:sp>
      </p:grpSp>
      <p:grpSp>
        <p:nvGrpSpPr>
          <p:cNvPr id="24581" name="群組 9"/>
          <p:cNvGrpSpPr>
            <a:grpSpLocks/>
          </p:cNvGrpSpPr>
          <p:nvPr/>
        </p:nvGrpSpPr>
        <p:grpSpPr bwMode="auto">
          <a:xfrm>
            <a:off x="3347936" y="188640"/>
            <a:ext cx="648000" cy="653020"/>
            <a:chOff x="5330321" y="1835488"/>
            <a:chExt cx="765646" cy="771577"/>
          </a:xfrm>
        </p:grpSpPr>
        <p:sp>
          <p:nvSpPr>
            <p:cNvPr id="8" name="椭圆 77"/>
            <p:cNvSpPr/>
            <p:nvPr/>
          </p:nvSpPr>
          <p:spPr>
            <a:xfrm>
              <a:off x="5330321" y="1835488"/>
              <a:ext cx="765646" cy="765646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589" name="文字方塊 8"/>
            <p:cNvSpPr txBox="1">
              <a:spLocks noChangeArrowheads="1"/>
            </p:cNvSpPr>
            <p:nvPr/>
          </p:nvSpPr>
          <p:spPr bwMode="auto">
            <a:xfrm>
              <a:off x="5359776" y="1879757"/>
              <a:ext cx="693638" cy="72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答</a:t>
              </a:r>
            </a:p>
          </p:txBody>
        </p:sp>
      </p:grpSp>
      <p:grpSp>
        <p:nvGrpSpPr>
          <p:cNvPr id="10" name="群組 9"/>
          <p:cNvGrpSpPr>
            <a:grpSpLocks/>
          </p:cNvGrpSpPr>
          <p:nvPr/>
        </p:nvGrpSpPr>
        <p:grpSpPr bwMode="auto">
          <a:xfrm>
            <a:off x="1835696" y="188640"/>
            <a:ext cx="648000" cy="653020"/>
            <a:chOff x="5330321" y="1835488"/>
            <a:chExt cx="765646" cy="771577"/>
          </a:xfrm>
        </p:grpSpPr>
        <p:sp>
          <p:nvSpPr>
            <p:cNvPr id="11" name="椭圆 77"/>
            <p:cNvSpPr/>
            <p:nvPr/>
          </p:nvSpPr>
          <p:spPr>
            <a:xfrm>
              <a:off x="5330321" y="1835488"/>
              <a:ext cx="765646" cy="765646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文字方塊 8"/>
            <p:cNvSpPr txBox="1">
              <a:spLocks noChangeArrowheads="1"/>
            </p:cNvSpPr>
            <p:nvPr/>
          </p:nvSpPr>
          <p:spPr bwMode="auto">
            <a:xfrm>
              <a:off x="5359776" y="1879757"/>
              <a:ext cx="693638" cy="72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答</a:t>
              </a:r>
            </a:p>
          </p:txBody>
        </p:sp>
      </p:grpSp>
      <p:grpSp>
        <p:nvGrpSpPr>
          <p:cNvPr id="13" name="群組 9"/>
          <p:cNvGrpSpPr>
            <a:grpSpLocks/>
          </p:cNvGrpSpPr>
          <p:nvPr/>
        </p:nvGrpSpPr>
        <p:grpSpPr bwMode="auto">
          <a:xfrm>
            <a:off x="6228256" y="188640"/>
            <a:ext cx="648000" cy="653020"/>
            <a:chOff x="5330321" y="1835488"/>
            <a:chExt cx="765646" cy="771577"/>
          </a:xfrm>
        </p:grpSpPr>
        <p:sp>
          <p:nvSpPr>
            <p:cNvPr id="14" name="椭圆 77"/>
            <p:cNvSpPr/>
            <p:nvPr/>
          </p:nvSpPr>
          <p:spPr>
            <a:xfrm>
              <a:off x="5330321" y="1835488"/>
              <a:ext cx="765646" cy="765646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文字方塊 8"/>
            <p:cNvSpPr txBox="1">
              <a:spLocks noChangeArrowheads="1"/>
            </p:cNvSpPr>
            <p:nvPr/>
          </p:nvSpPr>
          <p:spPr bwMode="auto">
            <a:xfrm>
              <a:off x="5359776" y="1879757"/>
              <a:ext cx="693638" cy="72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答</a:t>
              </a:r>
            </a:p>
          </p:txBody>
        </p:sp>
      </p:grpSp>
      <p:grpSp>
        <p:nvGrpSpPr>
          <p:cNvPr id="16" name="群組 5"/>
          <p:cNvGrpSpPr>
            <a:grpSpLocks/>
          </p:cNvGrpSpPr>
          <p:nvPr/>
        </p:nvGrpSpPr>
        <p:grpSpPr bwMode="auto">
          <a:xfrm>
            <a:off x="5508176" y="188640"/>
            <a:ext cx="648000" cy="648029"/>
            <a:chOff x="1691680" y="3073560"/>
            <a:chExt cx="765646" cy="765680"/>
          </a:xfrm>
        </p:grpSpPr>
        <p:sp>
          <p:nvSpPr>
            <p:cNvPr id="17" name="椭圆 77"/>
            <p:cNvSpPr/>
            <p:nvPr/>
          </p:nvSpPr>
          <p:spPr>
            <a:xfrm>
              <a:off x="1691680" y="3073560"/>
              <a:ext cx="765646" cy="76564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文字方塊 4"/>
            <p:cNvSpPr txBox="1">
              <a:spLocks noChangeArrowheads="1"/>
            </p:cNvSpPr>
            <p:nvPr/>
          </p:nvSpPr>
          <p:spPr bwMode="auto">
            <a:xfrm>
              <a:off x="1691680" y="3111932"/>
              <a:ext cx="693637" cy="72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問</a:t>
              </a:r>
            </a:p>
          </p:txBody>
        </p:sp>
      </p:grpSp>
      <p:grpSp>
        <p:nvGrpSpPr>
          <p:cNvPr id="19" name="群組 5"/>
          <p:cNvGrpSpPr>
            <a:grpSpLocks/>
          </p:cNvGrpSpPr>
          <p:nvPr/>
        </p:nvGrpSpPr>
        <p:grpSpPr bwMode="auto">
          <a:xfrm>
            <a:off x="2555848" y="188640"/>
            <a:ext cx="648000" cy="648029"/>
            <a:chOff x="1691680" y="3073560"/>
            <a:chExt cx="765646" cy="765680"/>
          </a:xfrm>
        </p:grpSpPr>
        <p:sp>
          <p:nvSpPr>
            <p:cNvPr id="20" name="椭圆 77"/>
            <p:cNvSpPr/>
            <p:nvPr/>
          </p:nvSpPr>
          <p:spPr>
            <a:xfrm>
              <a:off x="1691680" y="3073560"/>
              <a:ext cx="765646" cy="76564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文字方塊 4"/>
            <p:cNvSpPr txBox="1">
              <a:spLocks noChangeArrowheads="1"/>
            </p:cNvSpPr>
            <p:nvPr/>
          </p:nvSpPr>
          <p:spPr bwMode="auto">
            <a:xfrm>
              <a:off x="1691680" y="3111932"/>
              <a:ext cx="693637" cy="72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問</a:t>
              </a:r>
            </a:p>
          </p:txBody>
        </p:sp>
      </p:grpSp>
      <p:grpSp>
        <p:nvGrpSpPr>
          <p:cNvPr id="22" name="群組 5"/>
          <p:cNvGrpSpPr>
            <a:grpSpLocks/>
          </p:cNvGrpSpPr>
          <p:nvPr/>
        </p:nvGrpSpPr>
        <p:grpSpPr bwMode="auto">
          <a:xfrm>
            <a:off x="4068016" y="188640"/>
            <a:ext cx="648000" cy="648029"/>
            <a:chOff x="1691680" y="3073560"/>
            <a:chExt cx="765646" cy="765680"/>
          </a:xfrm>
        </p:grpSpPr>
        <p:sp>
          <p:nvSpPr>
            <p:cNvPr id="23" name="椭圆 77"/>
            <p:cNvSpPr/>
            <p:nvPr/>
          </p:nvSpPr>
          <p:spPr>
            <a:xfrm>
              <a:off x="1691680" y="3073560"/>
              <a:ext cx="765646" cy="76564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文字方塊 4"/>
            <p:cNvSpPr txBox="1">
              <a:spLocks noChangeArrowheads="1"/>
            </p:cNvSpPr>
            <p:nvPr/>
          </p:nvSpPr>
          <p:spPr bwMode="auto">
            <a:xfrm>
              <a:off x="1691680" y="3111932"/>
              <a:ext cx="693637" cy="72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問</a:t>
              </a:r>
            </a:p>
          </p:txBody>
        </p:sp>
      </p:grpSp>
      <p:grpSp>
        <p:nvGrpSpPr>
          <p:cNvPr id="25" name="群組 9"/>
          <p:cNvGrpSpPr>
            <a:grpSpLocks/>
          </p:cNvGrpSpPr>
          <p:nvPr/>
        </p:nvGrpSpPr>
        <p:grpSpPr bwMode="auto">
          <a:xfrm>
            <a:off x="4788024" y="188640"/>
            <a:ext cx="648000" cy="653020"/>
            <a:chOff x="5330321" y="1835488"/>
            <a:chExt cx="765646" cy="771577"/>
          </a:xfrm>
        </p:grpSpPr>
        <p:sp>
          <p:nvSpPr>
            <p:cNvPr id="26" name="椭圆 77"/>
            <p:cNvSpPr/>
            <p:nvPr/>
          </p:nvSpPr>
          <p:spPr>
            <a:xfrm>
              <a:off x="5330321" y="1835488"/>
              <a:ext cx="765646" cy="765646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文字方塊 8"/>
            <p:cNvSpPr txBox="1">
              <a:spLocks noChangeArrowheads="1"/>
            </p:cNvSpPr>
            <p:nvPr/>
          </p:nvSpPr>
          <p:spPr bwMode="auto">
            <a:xfrm>
              <a:off x="5359776" y="1879757"/>
              <a:ext cx="693638" cy="72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zh-TW" altLang="en-US" sz="3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48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001" cy="6876000"/>
          </a:xfrm>
          <a:prstGeom prst="rect">
            <a:avLst/>
          </a:prstGeom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027988" y="549275"/>
            <a:ext cx="936625" cy="28702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>
            <a:solidFill>
              <a:srgbClr val="800000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ts val="8000"/>
              </a:lnSpc>
            </a:pPr>
            <a:r>
              <a:rPr lang="zh-TW" altLang="en-US" sz="4400" b="1" dirty="0">
                <a:solidFill>
                  <a:srgbClr val="9900CC"/>
                </a:solidFill>
                <a:latin typeface="書法中楷（注音一）" pitchFamily="49" charset="-120"/>
                <a:ea typeface="書法中楷（注音一）" pitchFamily="49" charset="-120"/>
              </a:rPr>
              <a:t>讀一讀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C880B70-B13D-430B-BCD1-87F4D289C9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260648"/>
            <a:ext cx="7848601" cy="6615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845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" y="0"/>
            <a:ext cx="9252520" cy="6885000"/>
          </a:xfrm>
          <a:prstGeom prst="rect">
            <a:avLst/>
          </a:prstGeom>
        </p:spPr>
      </p:pic>
      <p:cxnSp>
        <p:nvCxnSpPr>
          <p:cNvPr id="26631" name="AutoShape 62"/>
          <p:cNvCxnSpPr>
            <a:cxnSpLocks noChangeShapeType="1"/>
          </p:cNvCxnSpPr>
          <p:nvPr/>
        </p:nvCxnSpPr>
        <p:spPr bwMode="auto">
          <a:xfrm>
            <a:off x="-6149975" y="2355850"/>
            <a:ext cx="0" cy="220663"/>
          </a:xfrm>
          <a:prstGeom prst="straightConnector1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8027988" y="549275"/>
            <a:ext cx="936625" cy="28702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>
            <a:solidFill>
              <a:srgbClr val="800000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ts val="8000"/>
              </a:lnSpc>
            </a:pPr>
            <a:r>
              <a:rPr lang="zh-TW" altLang="en-US" sz="4400" b="1" dirty="0">
                <a:solidFill>
                  <a:srgbClr val="9900CC"/>
                </a:solidFill>
                <a:latin typeface="書法中楷（注音一）" pitchFamily="49" charset="-120"/>
                <a:ea typeface="書法中楷（注音一）" pitchFamily="49" charset="-120"/>
              </a:rPr>
              <a:t>讀一讀</a:t>
            </a: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90F5FABC-A224-4CB8-BBB2-FD66E09D5EB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632452" cy="688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84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B7FF14-5252-44F2-870F-FD5EBA911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4B194DD-5739-4B14-82DA-CFA45F7CA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4005"/>
          <a:stretch/>
        </p:blipFill>
        <p:spPr>
          <a:xfrm>
            <a:off x="0" y="-1"/>
            <a:ext cx="9324528" cy="6842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32266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7116" y="2430148"/>
            <a:ext cx="8964488" cy="142192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TW" altLang="en-US" sz="10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習作</a:t>
            </a:r>
            <a:r>
              <a:rPr lang="en-US" altLang="zh-TW" sz="10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74-77</a:t>
            </a:r>
            <a:r>
              <a:rPr lang="zh-TW" altLang="en-US" sz="10800" b="1" dirty="0">
                <a:solidFill>
                  <a:srgbClr val="0000FF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endParaRPr lang="en-US" altLang="zh-TW" sz="108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261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DF3A6C4-405A-4293-8B27-2AD3565DE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3583" r="5113" b="13583"/>
          <a:stretch/>
        </p:blipFill>
        <p:spPr>
          <a:xfrm>
            <a:off x="1097868" y="1052736"/>
            <a:ext cx="6948264" cy="5807225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AF9C1183-5E79-4F92-A2B1-A5DAD50E02B3}"/>
              </a:ext>
            </a:extLst>
          </p:cNvPr>
          <p:cNvSpPr txBox="1"/>
          <p:nvPr/>
        </p:nvSpPr>
        <p:spPr>
          <a:xfrm>
            <a:off x="3059832" y="188640"/>
            <a:ext cx="2592288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CD91B0D0-D757-40D4-8957-C41F37ADF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27" y="274128"/>
            <a:ext cx="8964488" cy="64633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3600" kern="0" dirty="0"/>
              <a:t>利用字典找出</a:t>
            </a:r>
            <a:r>
              <a:rPr lang="zh-TW" altLang="zh-TW" sz="3600" dirty="0"/>
              <a:t>部首</a:t>
            </a:r>
            <a:r>
              <a:rPr lang="zh-TW" altLang="en-US" sz="3600" dirty="0"/>
              <a:t>，認識部首</a:t>
            </a:r>
            <a:r>
              <a:rPr lang="zh-TW" altLang="zh-TW" sz="3600" dirty="0"/>
              <a:t>意</a:t>
            </a:r>
            <a:r>
              <a:rPr lang="zh-TW" altLang="en-US" sz="3600" dirty="0"/>
              <a:t>思後分類。</a:t>
            </a:r>
            <a:endParaRPr lang="en-US" altLang="zh-TW" sz="36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122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68A5C4-3D77-4252-848A-A4C2A33F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4FF4675-4963-48E5-8D23-23D893512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37" t="14984" r="12201" b="16384"/>
          <a:stretch/>
        </p:blipFill>
        <p:spPr>
          <a:xfrm>
            <a:off x="107504" y="-1"/>
            <a:ext cx="9036496" cy="67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33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F9C1183-5E79-4F92-A2B1-A5DAD50E02B3}"/>
              </a:ext>
            </a:extLst>
          </p:cNvPr>
          <p:cNvSpPr txBox="1"/>
          <p:nvPr/>
        </p:nvSpPr>
        <p:spPr>
          <a:xfrm>
            <a:off x="3059832" y="188640"/>
            <a:ext cx="2592288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CD91B0D0-D757-40D4-8957-C41F37ADF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0523"/>
            <a:ext cx="8964488" cy="1200329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3600" kern="0" dirty="0"/>
              <a:t>想一想四個語詞的意思，思考後再填入適合的語詞。</a:t>
            </a:r>
            <a:endParaRPr lang="en-US" altLang="zh-TW" sz="3600" b="1" dirty="0">
              <a:solidFill>
                <a:srgbClr val="0000FF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57DBC0E-82DA-497C-B958-0EFBD5B0AE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9" t="13583" r="53938" b="14983"/>
          <a:stretch/>
        </p:blipFill>
        <p:spPr>
          <a:xfrm>
            <a:off x="202026" y="1220853"/>
            <a:ext cx="8546438" cy="572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0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F9C1183-5E79-4F92-A2B1-A5DAD50E02B3}"/>
              </a:ext>
            </a:extLst>
          </p:cNvPr>
          <p:cNvSpPr txBox="1"/>
          <p:nvPr/>
        </p:nvSpPr>
        <p:spPr>
          <a:xfrm>
            <a:off x="3059832" y="188640"/>
            <a:ext cx="2592288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4AF612A-9DCA-4560-95D7-365D422EF2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9" t="13583" r="53937" b="13583"/>
          <a:stretch/>
        </p:blipFill>
        <p:spPr>
          <a:xfrm>
            <a:off x="323528" y="100630"/>
            <a:ext cx="8568952" cy="66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43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4200846"/>
            <a:ext cx="8568952" cy="256999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520" y="1588"/>
            <a:ext cx="8064896" cy="422092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BAE6F8D-1449-4781-9249-416AE94D9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4187932"/>
            <a:ext cx="8568952" cy="25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71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337" y="4200846"/>
            <a:ext cx="5820792" cy="256999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472" y="1588"/>
            <a:ext cx="5488905" cy="4220926"/>
          </a:xfrm>
          <a:prstGeom prst="rect">
            <a:avLst/>
          </a:prstGeom>
        </p:spPr>
      </p:pic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8419553" y="1588"/>
            <a:ext cx="760959" cy="6876000"/>
          </a:xfrm>
          <a:prstGeom prst="rect">
            <a:avLst/>
          </a:prstGeom>
          <a:solidFill>
            <a:srgbClr val="F8F2A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4800"/>
              </a:lnSpc>
              <a:defRPr/>
            </a:pP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  <a:sym typeface="Wingdings 2"/>
              </a:rPr>
              <a:t></a:t>
            </a: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習作練習：第十課第</a:t>
            </a:r>
            <a:r>
              <a:rPr lang="en-US" altLang="zh-TW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76</a:t>
            </a: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頁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028626" y="522980"/>
            <a:ext cx="553998" cy="62478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爸</a:t>
            </a:r>
            <a:r>
              <a:rPr lang="zh-TW" altLang="en-US" sz="2400" dirty="0">
                <a:solidFill>
                  <a:srgbClr val="FF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爸</a:t>
            </a:r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炒好</a:t>
            </a:r>
            <a:r>
              <a:rPr lang="zh-TW" altLang="en-US" sz="2400" dirty="0">
                <a:solidFill>
                  <a:srgbClr val="FF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盤蛋炒飯，我聞了</a:t>
            </a:r>
            <a:r>
              <a:rPr lang="zh-TW" altLang="en-US" sz="2400" dirty="0">
                <a:solidFill>
                  <a:srgbClr val="FF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一</a:t>
            </a:r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下，好香</a:t>
            </a:r>
            <a:r>
              <a:rPr lang="zh-TW" altLang="en-US" sz="2400" dirty="0">
                <a:solidFill>
                  <a:srgbClr val="FF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呵</a:t>
            </a:r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！</a:t>
            </a:r>
          </a:p>
        </p:txBody>
      </p:sp>
      <p:cxnSp>
        <p:nvCxnSpPr>
          <p:cNvPr id="10" name="直線接點 9"/>
          <p:cNvCxnSpPr/>
          <p:nvPr/>
        </p:nvCxnSpPr>
        <p:spPr>
          <a:xfrm flipV="1">
            <a:off x="3635896" y="3768724"/>
            <a:ext cx="1368152" cy="1244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 flipV="1">
            <a:off x="4283968" y="3768724"/>
            <a:ext cx="648072" cy="1244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H="1" flipV="1">
            <a:off x="3583048" y="3768724"/>
            <a:ext cx="2092624" cy="1244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D4547E2-9E93-438F-8074-13F30CF71387}"/>
              </a:ext>
            </a:extLst>
          </p:cNvPr>
          <p:cNvSpPr txBox="1"/>
          <p:nvPr/>
        </p:nvSpPr>
        <p:spPr>
          <a:xfrm>
            <a:off x="1030543" y="593605"/>
            <a:ext cx="923330" cy="59400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天空出現一道彩虹，吸引許多人停下腳步，</a:t>
            </a:r>
            <a:endParaRPr lang="en-US" altLang="zh-TW" sz="2400" dirty="0">
              <a:solidFill>
                <a:srgbClr val="FF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望著天空。</a:t>
            </a:r>
          </a:p>
        </p:txBody>
      </p:sp>
    </p:spTree>
    <p:extLst>
      <p:ext uri="{BB962C8B-B14F-4D97-AF65-F5344CB8AC3E}">
        <p14:creationId xmlns:p14="http://schemas.microsoft.com/office/powerpoint/2010/main" val="25383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292" y="12057"/>
            <a:ext cx="5574427" cy="472823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292" y="4740288"/>
            <a:ext cx="5827413" cy="2137300"/>
          </a:xfrm>
          <a:prstGeom prst="rect">
            <a:avLst/>
          </a:prstGeom>
        </p:spPr>
      </p:pic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7824110" y="188640"/>
            <a:ext cx="760959" cy="6876000"/>
          </a:xfrm>
          <a:prstGeom prst="rect">
            <a:avLst/>
          </a:prstGeom>
          <a:solidFill>
            <a:srgbClr val="F8F2A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4800"/>
              </a:lnSpc>
              <a:defRPr/>
            </a:pP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  <a:sym typeface="Wingdings 2"/>
              </a:rPr>
              <a:t>閱讀一下課文再回答。</a:t>
            </a:r>
            <a:endParaRPr lang="zh-TW" altLang="en-US" sz="4000" b="1" dirty="0">
              <a:solidFill>
                <a:schemeClr val="accent5">
                  <a:lumMod val="25000"/>
                </a:schemeClr>
              </a:solidFill>
              <a:latin typeface="文鼎標準楷體" pitchFamily="49" charset="-120"/>
              <a:ea typeface="文鼎標準楷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6371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229" y="12057"/>
            <a:ext cx="5574427" cy="472823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292" y="4740288"/>
            <a:ext cx="5827413" cy="2137300"/>
          </a:xfrm>
          <a:prstGeom prst="rect">
            <a:avLst/>
          </a:prstGeom>
        </p:spPr>
      </p:pic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8419553" y="1588"/>
            <a:ext cx="760959" cy="6876000"/>
          </a:xfrm>
          <a:prstGeom prst="rect">
            <a:avLst/>
          </a:prstGeom>
          <a:solidFill>
            <a:srgbClr val="F8F2A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4800"/>
              </a:lnSpc>
              <a:defRPr/>
            </a:pP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  <a:sym typeface="Wingdings 2"/>
              </a:rPr>
              <a:t></a:t>
            </a: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習作練習：第十課第</a:t>
            </a:r>
            <a:r>
              <a:rPr lang="en-US" altLang="zh-TW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77</a:t>
            </a:r>
            <a:r>
              <a:rPr lang="zh-TW" altLang="en-US" sz="4000" b="1" dirty="0">
                <a:solidFill>
                  <a:schemeClr val="accent5">
                    <a:lumMod val="25000"/>
                  </a:schemeClr>
                </a:solidFill>
                <a:latin typeface="文鼎標準楷體" pitchFamily="49" charset="-120"/>
                <a:ea typeface="文鼎標準楷體" pitchFamily="49" charset="-120"/>
              </a:rPr>
              <a:t>頁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940152" y="620688"/>
            <a:ext cx="615553" cy="4842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2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932040" y="620688"/>
            <a:ext cx="615553" cy="4842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2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884439" y="620688"/>
            <a:ext cx="615553" cy="4842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3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843808" y="620688"/>
            <a:ext cx="615553" cy="4842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3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19" name="PA_组合 131"/>
          <p:cNvGrpSpPr/>
          <p:nvPr>
            <p:custDataLst>
              <p:tags r:id="rId1"/>
            </p:custDataLst>
          </p:nvPr>
        </p:nvGrpSpPr>
        <p:grpSpPr>
          <a:xfrm rot="11634288" flipV="1">
            <a:off x="4298838" y="3288976"/>
            <a:ext cx="1853202" cy="1592622"/>
            <a:chOff x="0" y="0"/>
            <a:chExt cx="1270000" cy="1091425"/>
          </a:xfrm>
          <a:solidFill>
            <a:srgbClr val="F8F2A2"/>
          </a:solidFill>
        </p:grpSpPr>
        <p:sp>
          <p:nvSpPr>
            <p:cNvPr id="20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1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22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" name="PA_组合 2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234529">
            <a:off x="642938" y="3825875"/>
            <a:ext cx="2146300" cy="979488"/>
            <a:chOff x="0" y="-1"/>
            <a:chExt cx="1887191" cy="861891"/>
          </a:xfrm>
        </p:grpSpPr>
        <p:sp>
          <p:nvSpPr>
            <p:cNvPr id="27" name="chenying0907 20"/>
            <p:cNvSpPr/>
            <p:nvPr/>
          </p:nvSpPr>
          <p:spPr>
            <a:xfrm>
              <a:off x="278156" y="405855"/>
              <a:ext cx="1606624" cy="45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chenying0907 21"/>
            <p:cNvSpPr/>
            <p:nvPr/>
          </p:nvSpPr>
          <p:spPr>
            <a:xfrm>
              <a:off x="-901" y="-91"/>
              <a:ext cx="1887191" cy="849318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348184" y="1401135"/>
            <a:ext cx="668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6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下課了！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B7FF14-5252-44F2-870F-FD5EBA91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60141"/>
            <a:ext cx="8229600" cy="1143000"/>
          </a:xfrm>
        </p:spPr>
        <p:txBody>
          <a:bodyPr/>
          <a:lstStyle/>
          <a:p>
            <a:r>
              <a:rPr lang="en-US" altLang="zh-TW" dirty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</a:t>
            </a:r>
            <a:r>
              <a:rPr lang="zh-TW" altLang="zh-TW" dirty="0"/>
              <a:t>、『我會認字』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4B194DD-5739-4B14-82DA-CFA45F7CA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8" t="10533" r="3861" b="51387"/>
          <a:stretch/>
        </p:blipFill>
        <p:spPr>
          <a:xfrm>
            <a:off x="2339752" y="3429000"/>
            <a:ext cx="3395195" cy="29969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06440D27-46CD-4A58-B31A-03CB902C4BAD}"/>
              </a:ext>
            </a:extLst>
          </p:cNvPr>
          <p:cNvSpPr txBox="1">
            <a:spLocks/>
          </p:cNvSpPr>
          <p:nvPr/>
        </p:nvSpPr>
        <p:spPr bwMode="auto">
          <a:xfrm>
            <a:off x="251520" y="214659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dirty="0"/>
              <a:t>1</a:t>
            </a:r>
            <a:r>
              <a:rPr lang="zh-TW" altLang="zh-TW" dirty="0"/>
              <a:t>、找出「破」和「波」兩個字</a:t>
            </a:r>
            <a:r>
              <a:rPr lang="zh-TW" altLang="en-US" dirty="0"/>
              <a:t>  </a:t>
            </a:r>
            <a:endParaRPr lang="en-US" altLang="zh-TW" dirty="0"/>
          </a:p>
          <a:p>
            <a:pPr algn="l"/>
            <a:r>
              <a:rPr lang="zh-TW" altLang="en-US" dirty="0"/>
              <a:t>      </a:t>
            </a:r>
            <a:r>
              <a:rPr lang="zh-TW" altLang="zh-TW" dirty="0"/>
              <a:t>不一樣的地方是不是部首。</a:t>
            </a:r>
          </a:p>
          <a:p>
            <a:endParaRPr lang="zh-TW" altLang="en-US" kern="0" dirty="0"/>
          </a:p>
        </p:txBody>
      </p:sp>
    </p:spTree>
    <p:extLst>
      <p:ext uri="{BB962C8B-B14F-4D97-AF65-F5344CB8AC3E}">
        <p14:creationId xmlns:p14="http://schemas.microsoft.com/office/powerpoint/2010/main" val="107000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B7FF14-5252-44F2-870F-FD5EBA91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2160240"/>
          </a:xfrm>
        </p:spPr>
        <p:txBody>
          <a:bodyPr/>
          <a:lstStyle/>
          <a:p>
            <a:pPr algn="l">
              <a:lnSpc>
                <a:spcPts val="6600"/>
              </a:lnSpc>
            </a:pPr>
            <a:r>
              <a:rPr lang="en-US" altLang="zh-TW" dirty="0"/>
              <a:t>(1)</a:t>
            </a:r>
            <a:r>
              <a:rPr lang="zh-TW" altLang="zh-TW" dirty="0"/>
              <a:t>、</a:t>
            </a:r>
            <a:r>
              <a:rPr lang="zh-TW" altLang="en-US" dirty="0"/>
              <a:t>說說看，以下</a:t>
            </a:r>
            <a:r>
              <a:rPr lang="zh-TW" altLang="zh-TW" dirty="0"/>
              <a:t>幾題不一</a:t>
            </a:r>
            <a:r>
              <a:rPr lang="zh-TW" altLang="en-US" dirty="0"/>
              <a:t> </a:t>
            </a:r>
            <a:r>
              <a:rPr lang="zh-TW" altLang="zh-TW" dirty="0"/>
              <a:t>樣的</a:t>
            </a:r>
            <a:r>
              <a:rPr lang="zh-TW" altLang="en-US" dirty="0"/>
              <a:t>  </a:t>
            </a:r>
            <a:br>
              <a:rPr lang="en-US" altLang="zh-TW" dirty="0"/>
            </a:br>
            <a:r>
              <a:rPr lang="zh-TW" altLang="en-US" dirty="0"/>
              <a:t>       </a:t>
            </a:r>
            <a:r>
              <a:rPr lang="zh-TW" altLang="zh-TW" dirty="0"/>
              <a:t>地方，</a:t>
            </a:r>
            <a:r>
              <a:rPr lang="zh-TW" altLang="en-US" dirty="0"/>
              <a:t>以及</a:t>
            </a:r>
            <a:r>
              <a:rPr lang="zh-TW" altLang="zh-TW" dirty="0"/>
              <a:t>部首是相同嗎。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48092DD-AFA2-4FA4-BFDB-BC2BA63F21B9}"/>
              </a:ext>
            </a:extLst>
          </p:cNvPr>
          <p:cNvSpPr txBox="1">
            <a:spLocks/>
          </p:cNvSpPr>
          <p:nvPr/>
        </p:nvSpPr>
        <p:spPr bwMode="auto">
          <a:xfrm>
            <a:off x="662880" y="393305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zh-TW" altLang="zh-TW" dirty="0"/>
              <a:t>例題</a:t>
            </a:r>
            <a:r>
              <a:rPr lang="en-US" altLang="zh-TW" dirty="0"/>
              <a:t>: </a:t>
            </a:r>
            <a:r>
              <a:rPr lang="zh-TW" altLang="zh-TW" dirty="0"/>
              <a:t>「喝」和「渴」</a:t>
            </a:r>
            <a:endParaRPr lang="en-US" altLang="zh-TW" dirty="0"/>
          </a:p>
          <a:p>
            <a:pPr algn="l"/>
            <a:endParaRPr lang="en-US" altLang="zh-TW" dirty="0"/>
          </a:p>
          <a:p>
            <a:pPr algn="l"/>
            <a:r>
              <a:rPr lang="zh-TW" altLang="zh-TW" dirty="0"/>
              <a:t>答</a:t>
            </a:r>
            <a:r>
              <a:rPr lang="en-US" altLang="zh-TW" dirty="0"/>
              <a:t>:</a:t>
            </a:r>
            <a:r>
              <a:rPr lang="zh-TW" altLang="zh-TW" dirty="0"/>
              <a:t>「喝」部首口，「渴」部首水，部首不一樣。</a:t>
            </a:r>
          </a:p>
        </p:txBody>
      </p:sp>
    </p:spTree>
    <p:extLst>
      <p:ext uri="{BB962C8B-B14F-4D97-AF65-F5344CB8AC3E}">
        <p14:creationId xmlns:p14="http://schemas.microsoft.com/office/powerpoint/2010/main" val="31218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B7FF14-5252-44F2-870F-FD5EBA91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49" y="332656"/>
            <a:ext cx="8568952" cy="2160240"/>
          </a:xfrm>
        </p:spPr>
        <p:txBody>
          <a:bodyPr/>
          <a:lstStyle/>
          <a:p>
            <a:pPr algn="l">
              <a:lnSpc>
                <a:spcPts val="6600"/>
              </a:lnSpc>
            </a:pPr>
            <a:r>
              <a:rPr lang="en-US" altLang="zh-TW" dirty="0"/>
              <a:t>(1)</a:t>
            </a:r>
            <a:r>
              <a:rPr lang="zh-TW" altLang="zh-TW" dirty="0"/>
              <a:t>、</a:t>
            </a:r>
            <a:r>
              <a:rPr lang="zh-TW" altLang="en-US" dirty="0"/>
              <a:t>說說看，以下</a:t>
            </a:r>
            <a:r>
              <a:rPr lang="zh-TW" altLang="zh-TW" dirty="0"/>
              <a:t>幾題不一</a:t>
            </a:r>
            <a:r>
              <a:rPr lang="zh-TW" altLang="en-US" dirty="0"/>
              <a:t> </a:t>
            </a:r>
            <a:r>
              <a:rPr lang="zh-TW" altLang="zh-TW" dirty="0"/>
              <a:t>樣的</a:t>
            </a:r>
            <a:r>
              <a:rPr lang="zh-TW" altLang="en-US" dirty="0"/>
              <a:t>  </a:t>
            </a:r>
            <a:br>
              <a:rPr lang="en-US" altLang="zh-TW" dirty="0"/>
            </a:br>
            <a:r>
              <a:rPr lang="zh-TW" altLang="en-US" dirty="0"/>
              <a:t>       </a:t>
            </a:r>
            <a:r>
              <a:rPr lang="zh-TW" altLang="zh-TW" dirty="0"/>
              <a:t>地方，</a:t>
            </a:r>
            <a:r>
              <a:rPr lang="zh-TW" altLang="en-US" dirty="0"/>
              <a:t>以及</a:t>
            </a:r>
            <a:r>
              <a:rPr lang="zh-TW" altLang="zh-TW" dirty="0"/>
              <a:t>部首是相同嗎。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48092DD-AFA2-4FA4-BFDB-BC2BA63F21B9}"/>
              </a:ext>
            </a:extLst>
          </p:cNvPr>
          <p:cNvSpPr txBox="1">
            <a:spLocks/>
          </p:cNvSpPr>
          <p:nvPr/>
        </p:nvSpPr>
        <p:spPr bwMode="auto">
          <a:xfrm>
            <a:off x="1475656" y="450912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dirty="0"/>
              <a:t>1-1</a:t>
            </a:r>
            <a:r>
              <a:rPr lang="zh-TW" altLang="zh-TW" dirty="0"/>
              <a:t>「泡」和「抱」</a:t>
            </a:r>
          </a:p>
          <a:p>
            <a:pPr algn="l"/>
            <a:r>
              <a:rPr lang="zh-TW" altLang="zh-TW" dirty="0"/>
              <a:t>答</a:t>
            </a:r>
            <a:r>
              <a:rPr lang="en-US" altLang="zh-TW" dirty="0"/>
              <a:t>:</a:t>
            </a:r>
          </a:p>
          <a:p>
            <a:pPr algn="l"/>
            <a:endParaRPr lang="zh-TW" altLang="zh-TW" dirty="0"/>
          </a:p>
          <a:p>
            <a:pPr algn="l"/>
            <a:r>
              <a:rPr lang="en-US" altLang="zh-TW" dirty="0"/>
              <a:t>1-2</a:t>
            </a:r>
            <a:r>
              <a:rPr lang="zh-TW" altLang="zh-TW" dirty="0"/>
              <a:t>「開」和「悶」</a:t>
            </a:r>
          </a:p>
          <a:p>
            <a:pPr algn="l"/>
            <a:r>
              <a:rPr lang="zh-TW" altLang="zh-TW" dirty="0"/>
              <a:t>答</a:t>
            </a:r>
            <a:r>
              <a:rPr lang="en-US" altLang="zh-TW" dirty="0"/>
              <a:t>:</a:t>
            </a:r>
            <a:endParaRPr lang="zh-TW" altLang="zh-TW" dirty="0"/>
          </a:p>
          <a:p>
            <a:pPr algn="l"/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80564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B7FF14-5252-44F2-870F-FD5EBA91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49" y="332656"/>
            <a:ext cx="8568952" cy="2160240"/>
          </a:xfrm>
        </p:spPr>
        <p:txBody>
          <a:bodyPr/>
          <a:lstStyle/>
          <a:p>
            <a:pPr algn="l">
              <a:lnSpc>
                <a:spcPts val="6600"/>
              </a:lnSpc>
            </a:pPr>
            <a:r>
              <a:rPr lang="en-US" altLang="zh-TW" dirty="0"/>
              <a:t>(1)</a:t>
            </a:r>
            <a:r>
              <a:rPr lang="zh-TW" altLang="zh-TW" dirty="0"/>
              <a:t>、</a:t>
            </a:r>
            <a:r>
              <a:rPr lang="zh-TW" altLang="en-US" dirty="0"/>
              <a:t>說說看，以下</a:t>
            </a:r>
            <a:r>
              <a:rPr lang="zh-TW" altLang="zh-TW" dirty="0"/>
              <a:t>幾題不一</a:t>
            </a:r>
            <a:r>
              <a:rPr lang="zh-TW" altLang="en-US" dirty="0"/>
              <a:t> </a:t>
            </a:r>
            <a:r>
              <a:rPr lang="zh-TW" altLang="zh-TW" dirty="0"/>
              <a:t>樣的</a:t>
            </a:r>
            <a:r>
              <a:rPr lang="zh-TW" altLang="en-US" dirty="0"/>
              <a:t>  </a:t>
            </a:r>
            <a:br>
              <a:rPr lang="en-US" altLang="zh-TW" dirty="0"/>
            </a:br>
            <a:r>
              <a:rPr lang="zh-TW" altLang="en-US" dirty="0"/>
              <a:t>       </a:t>
            </a:r>
            <a:r>
              <a:rPr lang="zh-TW" altLang="zh-TW" dirty="0"/>
              <a:t>地方，</a:t>
            </a:r>
            <a:r>
              <a:rPr lang="zh-TW" altLang="en-US" dirty="0"/>
              <a:t>以及</a:t>
            </a:r>
            <a:r>
              <a:rPr lang="zh-TW" altLang="zh-TW" dirty="0"/>
              <a:t>部首是相同嗎。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48092DD-AFA2-4FA4-BFDB-BC2BA63F21B9}"/>
              </a:ext>
            </a:extLst>
          </p:cNvPr>
          <p:cNvSpPr txBox="1">
            <a:spLocks/>
          </p:cNvSpPr>
          <p:nvPr/>
        </p:nvSpPr>
        <p:spPr bwMode="auto">
          <a:xfrm>
            <a:off x="1403648" y="465313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lnSpc>
                <a:spcPts val="3700"/>
              </a:lnSpc>
            </a:pPr>
            <a:r>
              <a:rPr lang="en-US" altLang="zh-TW" dirty="0"/>
              <a:t>1-3</a:t>
            </a:r>
            <a:r>
              <a:rPr lang="zh-TW" altLang="zh-TW" dirty="0"/>
              <a:t>「澡」和「操」</a:t>
            </a:r>
          </a:p>
          <a:p>
            <a:pPr algn="l">
              <a:lnSpc>
                <a:spcPts val="3700"/>
              </a:lnSpc>
            </a:pPr>
            <a:r>
              <a:rPr lang="zh-TW" altLang="zh-TW" dirty="0"/>
              <a:t>答</a:t>
            </a:r>
            <a:r>
              <a:rPr lang="en-US" altLang="zh-TW" dirty="0"/>
              <a:t>:</a:t>
            </a:r>
          </a:p>
          <a:p>
            <a:pPr algn="l">
              <a:lnSpc>
                <a:spcPts val="3700"/>
              </a:lnSpc>
            </a:pPr>
            <a:endParaRPr lang="zh-TW" altLang="zh-TW" dirty="0"/>
          </a:p>
          <a:p>
            <a:pPr algn="l">
              <a:lnSpc>
                <a:spcPts val="3700"/>
              </a:lnSpc>
            </a:pPr>
            <a:r>
              <a:rPr lang="en-US" altLang="zh-TW" dirty="0"/>
              <a:t>1-4</a:t>
            </a:r>
            <a:r>
              <a:rPr lang="zh-TW" altLang="zh-TW" dirty="0"/>
              <a:t>「抖」和「料」</a:t>
            </a:r>
          </a:p>
          <a:p>
            <a:pPr algn="l">
              <a:lnSpc>
                <a:spcPts val="3700"/>
              </a:lnSpc>
            </a:pPr>
            <a:r>
              <a:rPr lang="zh-TW" altLang="zh-TW" dirty="0"/>
              <a:t>答</a:t>
            </a:r>
            <a:r>
              <a:rPr lang="en-US" altLang="zh-TW" dirty="0"/>
              <a:t>:</a:t>
            </a:r>
          </a:p>
          <a:p>
            <a:pPr algn="l">
              <a:lnSpc>
                <a:spcPts val="3700"/>
              </a:lnSpc>
            </a:pPr>
            <a:endParaRPr lang="zh-TW" altLang="zh-TW" dirty="0"/>
          </a:p>
          <a:p>
            <a:pPr algn="l">
              <a:lnSpc>
                <a:spcPts val="3700"/>
              </a:lnSpc>
            </a:pPr>
            <a:r>
              <a:rPr lang="en-US" altLang="zh-TW" dirty="0"/>
              <a:t>1-5</a:t>
            </a:r>
            <a:r>
              <a:rPr lang="zh-TW" altLang="zh-TW" dirty="0"/>
              <a:t>「材」和「村」</a:t>
            </a:r>
          </a:p>
          <a:p>
            <a:pPr algn="l">
              <a:lnSpc>
                <a:spcPts val="3700"/>
              </a:lnSpc>
            </a:pPr>
            <a:r>
              <a:rPr lang="zh-TW" altLang="zh-TW" dirty="0"/>
              <a:t>答</a:t>
            </a:r>
            <a:r>
              <a:rPr lang="en-US" altLang="zh-TW" dirty="0"/>
              <a:t>:</a:t>
            </a:r>
            <a:endParaRPr lang="zh-TW" altLang="zh-TW" dirty="0"/>
          </a:p>
          <a:p>
            <a:pPr algn="l"/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91653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B7FF14-5252-44F2-870F-FD5EBA91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0608" y="0"/>
            <a:ext cx="8229600" cy="1143000"/>
          </a:xfrm>
        </p:spPr>
        <p:txBody>
          <a:bodyPr/>
          <a:lstStyle/>
          <a:p>
            <a:r>
              <a:rPr lang="en-US" altLang="zh-TW" dirty="0"/>
              <a:t>(</a:t>
            </a:r>
            <a:r>
              <a:rPr lang="zh-TW" altLang="zh-TW" dirty="0"/>
              <a:t>二</a:t>
            </a:r>
            <a:r>
              <a:rPr lang="en-US" altLang="zh-TW" dirty="0"/>
              <a:t>)</a:t>
            </a:r>
            <a:r>
              <a:rPr lang="zh-TW" altLang="zh-TW" dirty="0"/>
              <a:t>、『部首用品箱』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6440D27-46CD-4A58-B31A-03CB902C4BAD}"/>
              </a:ext>
            </a:extLst>
          </p:cNvPr>
          <p:cNvSpPr txBox="1">
            <a:spLocks/>
          </p:cNvSpPr>
          <p:nvPr/>
        </p:nvSpPr>
        <p:spPr bwMode="auto">
          <a:xfrm>
            <a:off x="228396" y="4653136"/>
            <a:ext cx="8892480" cy="164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sz="4200" dirty="0"/>
              <a:t>1</a:t>
            </a:r>
            <a:r>
              <a:rPr lang="zh-TW" altLang="zh-TW" sz="4200" dirty="0"/>
              <a:t>、用字典找出 「刷」、「盤」</a:t>
            </a:r>
            <a:r>
              <a:rPr lang="zh-TW" altLang="en-US" sz="4200" dirty="0"/>
              <a:t>、</a:t>
            </a:r>
            <a:endParaRPr lang="en-US" altLang="zh-TW" sz="4200" dirty="0"/>
          </a:p>
          <a:p>
            <a:pPr algn="l"/>
            <a:r>
              <a:rPr lang="zh-TW" altLang="en-US" sz="4200" dirty="0"/>
              <a:t> </a:t>
            </a:r>
            <a:r>
              <a:rPr lang="zh-TW" altLang="zh-TW" sz="4200" dirty="0"/>
              <a:t>「帽」、「線」、「紙」、「盒」</a:t>
            </a:r>
            <a:r>
              <a:rPr lang="zh-TW" altLang="en-US" sz="4200" dirty="0"/>
              <a:t>    </a:t>
            </a:r>
            <a:endParaRPr lang="en-US" altLang="zh-TW" sz="4200" dirty="0"/>
          </a:p>
          <a:p>
            <a:pPr algn="l"/>
            <a:r>
              <a:rPr lang="zh-TW" altLang="en-US" sz="4200" dirty="0"/>
              <a:t>    </a:t>
            </a:r>
            <a:r>
              <a:rPr lang="zh-TW" altLang="zh-TW" sz="4200" dirty="0"/>
              <a:t>意義，再找出它們的部首的意義。</a:t>
            </a:r>
            <a:endParaRPr lang="en-US" altLang="zh-TW" sz="4200" dirty="0"/>
          </a:p>
          <a:p>
            <a:pPr algn="l"/>
            <a:r>
              <a:rPr lang="zh-TW" altLang="en-US" sz="4200" kern="0" dirty="0"/>
              <a:t>    也就是認識字的意義，找出</a:t>
            </a:r>
            <a:r>
              <a:rPr lang="zh-TW" altLang="zh-TW" sz="4200" dirty="0"/>
              <a:t>部首</a:t>
            </a:r>
            <a:r>
              <a:rPr lang="zh-TW" altLang="en-US" sz="4200" dirty="0"/>
              <a:t>，   </a:t>
            </a:r>
            <a:endParaRPr lang="en-US" altLang="zh-TW" sz="4200" dirty="0"/>
          </a:p>
          <a:p>
            <a:pPr algn="l"/>
            <a:r>
              <a:rPr lang="zh-TW" altLang="en-US" sz="4200" dirty="0"/>
              <a:t>    再認識部首</a:t>
            </a:r>
            <a:r>
              <a:rPr lang="zh-TW" altLang="zh-TW" sz="4200" dirty="0"/>
              <a:t>意</a:t>
            </a:r>
            <a:r>
              <a:rPr lang="zh-TW" altLang="en-US" sz="4200" dirty="0"/>
              <a:t>思。</a:t>
            </a:r>
            <a:endParaRPr lang="zh-TW" altLang="en-US" sz="4200" kern="0" dirty="0"/>
          </a:p>
          <a:p>
            <a:pPr algn="l"/>
            <a:endParaRPr lang="zh-TW" altLang="zh-TW" dirty="0"/>
          </a:p>
          <a:p>
            <a:pPr algn="l"/>
            <a:endParaRPr lang="zh-TW" altLang="en-US" kern="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9135192-550A-4986-9505-09EB2CB74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89"/>
          <a:stretch/>
        </p:blipFill>
        <p:spPr>
          <a:xfrm>
            <a:off x="6047656" y="55657"/>
            <a:ext cx="3096344" cy="258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9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B7FF14-5252-44F2-870F-FD5EBA91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45549"/>
            <a:ext cx="8229600" cy="1143000"/>
          </a:xfrm>
        </p:spPr>
        <p:txBody>
          <a:bodyPr/>
          <a:lstStyle/>
          <a:p>
            <a:r>
              <a:rPr lang="en-US" altLang="zh-TW" dirty="0"/>
              <a:t>(</a:t>
            </a:r>
            <a:r>
              <a:rPr lang="zh-TW" altLang="zh-TW" dirty="0"/>
              <a:t>二</a:t>
            </a:r>
            <a:r>
              <a:rPr lang="en-US" altLang="zh-TW" dirty="0"/>
              <a:t>)</a:t>
            </a:r>
            <a:r>
              <a:rPr lang="zh-TW" altLang="zh-TW" dirty="0"/>
              <a:t>、『部首用品箱』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6440D27-46CD-4A58-B31A-03CB902C4BAD}"/>
              </a:ext>
            </a:extLst>
          </p:cNvPr>
          <p:cNvSpPr txBox="1">
            <a:spLocks/>
          </p:cNvSpPr>
          <p:nvPr/>
        </p:nvSpPr>
        <p:spPr bwMode="auto">
          <a:xfrm>
            <a:off x="149018" y="3423456"/>
            <a:ext cx="7776864" cy="260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dirty="0"/>
              <a:t>2</a:t>
            </a:r>
            <a:r>
              <a:rPr lang="zh-TW" altLang="zh-TW" dirty="0"/>
              <a:t>、小朋友有沒有發現這幾個字</a:t>
            </a:r>
            <a:endParaRPr lang="en-US" altLang="zh-TW" dirty="0"/>
          </a:p>
          <a:p>
            <a:pPr algn="l"/>
            <a:r>
              <a:rPr lang="en-US" altLang="zh-TW" dirty="0"/>
              <a:t>     </a:t>
            </a:r>
            <a:r>
              <a:rPr lang="zh-TW" altLang="zh-TW" dirty="0"/>
              <a:t>的部首，是不是和生活用品</a:t>
            </a:r>
            <a:endParaRPr lang="en-US" altLang="zh-TW" dirty="0"/>
          </a:p>
          <a:p>
            <a:pPr algn="l"/>
            <a:r>
              <a:rPr lang="en-US" altLang="zh-TW" dirty="0"/>
              <a:t>     </a:t>
            </a:r>
            <a:r>
              <a:rPr lang="zh-TW" altLang="zh-TW" dirty="0"/>
              <a:t>有關。</a:t>
            </a:r>
            <a:endParaRPr lang="en-US" altLang="zh-TW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9135192-550A-4986-9505-09EB2CB74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89"/>
          <a:stretch/>
        </p:blipFill>
        <p:spPr>
          <a:xfrm>
            <a:off x="179512" y="957204"/>
            <a:ext cx="2297245" cy="191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7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B7FF14-5252-44F2-870F-FD5EBA91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en-US" altLang="zh-TW" dirty="0"/>
              <a:t>(</a:t>
            </a:r>
            <a:r>
              <a:rPr lang="zh-TW" altLang="zh-TW" dirty="0"/>
              <a:t>三</a:t>
            </a:r>
            <a:r>
              <a:rPr lang="en-US" altLang="zh-TW" dirty="0"/>
              <a:t>)</a:t>
            </a:r>
            <a:r>
              <a:rPr lang="zh-TW" altLang="zh-TW" dirty="0"/>
              <a:t>、『加上描寫更豐富』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FF5C0E4-6013-4A56-9EF7-C7D46E9CC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08720"/>
            <a:ext cx="8492464" cy="2646928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165EE03B-2AF6-4DE3-83E4-9B9770D5146A}"/>
              </a:ext>
            </a:extLst>
          </p:cNvPr>
          <p:cNvSpPr txBox="1">
            <a:spLocks/>
          </p:cNvSpPr>
          <p:nvPr/>
        </p:nvSpPr>
        <p:spPr bwMode="auto">
          <a:xfrm>
            <a:off x="179512" y="4347736"/>
            <a:ext cx="896448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altLang="zh-TW" sz="4000" dirty="0"/>
              <a:t>1</a:t>
            </a:r>
            <a:r>
              <a:rPr lang="zh-TW" altLang="zh-TW" sz="4000" dirty="0"/>
              <a:t>、想一想</a:t>
            </a:r>
            <a:r>
              <a:rPr lang="en-US" altLang="zh-TW" sz="4000" dirty="0"/>
              <a:t>:</a:t>
            </a:r>
            <a:endParaRPr lang="zh-TW" altLang="zh-TW" sz="4000" dirty="0"/>
          </a:p>
          <a:p>
            <a:pPr algn="l"/>
            <a:r>
              <a:rPr lang="en-US" altLang="zh-TW" sz="4000" dirty="0"/>
              <a:t>(1)</a:t>
            </a:r>
            <a:r>
              <a:rPr lang="zh-TW" altLang="zh-TW" sz="4000" dirty="0"/>
              <a:t>、醜小鴨躲進蘆葦的動作是什麼</a:t>
            </a:r>
            <a:r>
              <a:rPr lang="en-US" altLang="zh-TW" sz="2400" dirty="0"/>
              <a:t>?(90</a:t>
            </a:r>
            <a:r>
              <a:rPr lang="zh-TW" altLang="zh-TW" sz="2400" dirty="0"/>
              <a:t>頁</a:t>
            </a:r>
            <a:r>
              <a:rPr lang="en-US" altLang="zh-TW" sz="2400" dirty="0"/>
              <a:t>)</a:t>
            </a:r>
            <a:endParaRPr lang="zh-TW" altLang="zh-TW" sz="2400" dirty="0"/>
          </a:p>
          <a:p>
            <a:pPr algn="l"/>
            <a:r>
              <a:rPr lang="en-US" altLang="zh-TW" sz="4000" dirty="0"/>
              <a:t>(2)</a:t>
            </a:r>
            <a:r>
              <a:rPr lang="zh-TW" altLang="zh-TW" sz="4000" dirty="0"/>
              <a:t>、牠可能有什麼感覺</a:t>
            </a:r>
            <a:r>
              <a:rPr lang="en-US" altLang="zh-TW" sz="4000" dirty="0"/>
              <a:t>? </a:t>
            </a:r>
            <a:r>
              <a:rPr lang="en-US" altLang="zh-TW" sz="2400" dirty="0"/>
              <a:t>(90</a:t>
            </a:r>
            <a:r>
              <a:rPr lang="zh-TW" altLang="zh-TW" sz="2400" dirty="0"/>
              <a:t>頁</a:t>
            </a:r>
            <a:r>
              <a:rPr lang="en-US" altLang="zh-TW" sz="2400" dirty="0"/>
              <a:t>)</a:t>
            </a:r>
            <a:endParaRPr lang="zh-TW" altLang="zh-TW" sz="4000" dirty="0"/>
          </a:p>
        </p:txBody>
      </p:sp>
    </p:spTree>
    <p:extLst>
      <p:ext uri="{BB962C8B-B14F-4D97-AF65-F5344CB8AC3E}">
        <p14:creationId xmlns:p14="http://schemas.microsoft.com/office/powerpoint/2010/main" val="38461144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6256</TotalTime>
  <Words>877</Words>
  <Application>Microsoft Office PowerPoint</Application>
  <PresentationFormat>如螢幕大小 (4:3)</PresentationFormat>
  <Paragraphs>112</Paragraphs>
  <Slides>29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0" baseType="lpstr">
      <vt:lpstr>文鼎標準楷體</vt:lpstr>
      <vt:lpstr>書法中楷（注音一）</vt:lpstr>
      <vt:lpstr>書法中楷（破音二）</vt:lpstr>
      <vt:lpstr>書法中楷（破音三）</vt:lpstr>
      <vt:lpstr>華康標楷W5注音</vt:lpstr>
      <vt:lpstr>微軟正黑體</vt:lpstr>
      <vt:lpstr>新細明體</vt:lpstr>
      <vt:lpstr>Arial</vt:lpstr>
      <vt:lpstr>Calibri</vt:lpstr>
      <vt:lpstr>Wingdings 2</vt:lpstr>
      <vt:lpstr>預設簡報設計</vt:lpstr>
      <vt:lpstr>PowerPoint 簡報</vt:lpstr>
      <vt:lpstr>PowerPoint 簡報</vt:lpstr>
      <vt:lpstr>(一)、『我會認字』:</vt:lpstr>
      <vt:lpstr>(1)、說說看，以下幾題不一 樣的          地方，以及部首是相同嗎。</vt:lpstr>
      <vt:lpstr>(1)、說說看，以下幾題不一 樣的          地方，以及部首是相同嗎。</vt:lpstr>
      <vt:lpstr>(1)、說說看，以下幾題不一 樣的          地方，以及部首是相同嗎。</vt:lpstr>
      <vt:lpstr>(二)、『部首用品箱』:</vt:lpstr>
      <vt:lpstr>(二)、『部首用品箱』:</vt:lpstr>
      <vt:lpstr>(三)、『加上描寫更豐富』:</vt:lpstr>
      <vt:lpstr>(三)、『加上描寫更豐富』:</vt:lpstr>
      <vt:lpstr>(三)、『加上描寫更豐富』: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686</cp:revision>
  <dcterms:created xsi:type="dcterms:W3CDTF">2014-04-30T03:23:07Z</dcterms:created>
  <dcterms:modified xsi:type="dcterms:W3CDTF">2021-05-31T15:47:43Z</dcterms:modified>
</cp:coreProperties>
</file>