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30" r:id="rId2"/>
    <p:sldId id="733" r:id="rId3"/>
    <p:sldId id="885" r:id="rId4"/>
    <p:sldId id="820" r:id="rId5"/>
    <p:sldId id="817" r:id="rId6"/>
    <p:sldId id="818" r:id="rId7"/>
    <p:sldId id="819" r:id="rId8"/>
    <p:sldId id="822" r:id="rId9"/>
    <p:sldId id="823" r:id="rId10"/>
    <p:sldId id="824" r:id="rId11"/>
    <p:sldId id="852" r:id="rId12"/>
    <p:sldId id="869" r:id="rId13"/>
    <p:sldId id="881" r:id="rId14"/>
    <p:sldId id="880" r:id="rId15"/>
    <p:sldId id="882" r:id="rId16"/>
    <p:sldId id="883" r:id="rId17"/>
    <p:sldId id="884" r:id="rId18"/>
    <p:sldId id="760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353" autoAdjust="0"/>
  </p:normalViewPr>
  <p:slideViewPr>
    <p:cSldViewPr>
      <p:cViewPr varScale="1">
        <p:scale>
          <a:sx n="72" d="100"/>
          <a:sy n="72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2205038"/>
            <a:ext cx="784892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醜小鴨  </a:t>
            </a:r>
            <a:r>
              <a:rPr lang="en-US" altLang="zh-TW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92</a:t>
            </a: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74" y="1049337"/>
            <a:ext cx="6257925" cy="52578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孤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單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單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770" y="2268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單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調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單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身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7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77" y="1015779"/>
            <a:ext cx="6257925" cy="52482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飛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飛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翔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7004" y="2232422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飛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行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飛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機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0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77" y="977679"/>
            <a:ext cx="6276975" cy="52863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羽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毛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羽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翼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1211" y="2224305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羽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絨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羽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毛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球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49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9552" y="1419219"/>
            <a:ext cx="8964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8800" b="1" dirty="0">
                <a:solidFill>
                  <a:srgbClr val="0099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認讀字</a:t>
            </a:r>
            <a:endParaRPr lang="en-US" altLang="zh-TW" sz="8800" b="1" dirty="0">
              <a:solidFill>
                <a:srgbClr val="0099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7200" b="1" dirty="0">
                <a:solidFill>
                  <a:srgbClr val="0099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用字典找部首就好。</a:t>
            </a:r>
            <a:endParaRPr lang="en-US" altLang="zh-TW" sz="7200" b="1" dirty="0">
              <a:solidFill>
                <a:srgbClr val="0099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582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951" y="674826"/>
            <a:ext cx="2556000" cy="5274453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醜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鴨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認讀字教學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951" y="35688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醜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951" y="2348845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獻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醜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1951" y="4616845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醜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173476"/>
            <a:ext cx="61626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951" y="674827"/>
            <a:ext cx="2556000" cy="4774976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縮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著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認讀字教學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951" y="35688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縮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951" y="2297329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緊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縮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1951" y="4590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縮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口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51" y="1268760"/>
            <a:ext cx="62198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951" y="674827"/>
            <a:ext cx="2556000" cy="4774976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蘆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葦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認讀字教學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951" y="35688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蘆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薈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2303688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蘆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筍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951" y="4590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葫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蘆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902" y="1151847"/>
            <a:ext cx="62388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951" y="674827"/>
            <a:ext cx="2556000" cy="4774976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蘆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葦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認讀字教學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37" y="1268760"/>
            <a:ext cx="63055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515434"/>
            <a:ext cx="5004000" cy="332184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5510"/>
            <a:ext cx="4896000" cy="352005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19807" y="15509"/>
            <a:ext cx="612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三、認讀生字：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字形字音字義</a:t>
            </a:r>
          </a:p>
        </p:txBody>
      </p:sp>
      <p:sp>
        <p:nvSpPr>
          <p:cNvPr id="3" name="直線圖說文字 1 2"/>
          <p:cNvSpPr/>
          <p:nvPr/>
        </p:nvSpPr>
        <p:spPr>
          <a:xfrm>
            <a:off x="466948" y="2348880"/>
            <a:ext cx="1728788" cy="4436021"/>
          </a:xfrm>
          <a:prstGeom prst="borderCallout1">
            <a:avLst>
              <a:gd name="adj1" fmla="val 18750"/>
              <a:gd name="adj2" fmla="val -8333"/>
              <a:gd name="adj3" fmla="val 19410"/>
              <a:gd name="adj4" fmla="val -8364"/>
            </a:avLst>
          </a:prstGeom>
          <a:solidFill>
            <a:srgbClr val="E6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en-US" altLang="zh-TW" sz="3600" b="1" dirty="0">
              <a:solidFill>
                <a:srgbClr val="CC0066"/>
              </a:solidFill>
              <a:latin typeface="文鼎標準楷體" pitchFamily="49" charset="-120"/>
              <a:ea typeface="文鼎標準楷體" pitchFamily="49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rgbClr val="0066FF"/>
                </a:solidFill>
                <a:latin typeface="文鼎標準楷體" pitchFamily="49" charset="-120"/>
                <a:ea typeface="文鼎標準楷體" pitchFamily="49" charset="-120"/>
              </a:rPr>
              <a:t>請在紅字描寫三遍，並將部首圈起來！</a:t>
            </a:r>
            <a:endParaRPr lang="en-US" altLang="zh-TW" sz="3600" b="1" dirty="0">
              <a:solidFill>
                <a:srgbClr val="CC0066"/>
              </a:solidFill>
            </a:endParaRPr>
          </a:p>
          <a:p>
            <a:pPr algn="ctr">
              <a:defRPr/>
            </a:pPr>
            <a:endParaRPr lang="zh-TW" altLang="en-US" sz="3600" b="1" dirty="0">
              <a:solidFill>
                <a:srgbClr val="CC0066"/>
              </a:solidFill>
            </a:endParaRPr>
          </a:p>
        </p:txBody>
      </p:sp>
      <p:grpSp>
        <p:nvGrpSpPr>
          <p:cNvPr id="9" name="组合 30"/>
          <p:cNvGrpSpPr>
            <a:grpSpLocks/>
          </p:cNvGrpSpPr>
          <p:nvPr/>
        </p:nvGrpSpPr>
        <p:grpSpPr bwMode="auto">
          <a:xfrm flipH="1">
            <a:off x="675063" y="620688"/>
            <a:ext cx="1458258" cy="1417696"/>
            <a:chOff x="1289955" y="1628061"/>
            <a:chExt cx="3941631" cy="5174701"/>
          </a:xfrm>
        </p:grpSpPr>
        <p:sp>
          <p:nvSpPr>
            <p:cNvPr id="10" name="Shape 209"/>
            <p:cNvSpPr/>
            <p:nvPr/>
          </p:nvSpPr>
          <p:spPr>
            <a:xfrm rot="3758493">
              <a:off x="2720135" y="4291311"/>
              <a:ext cx="2956971" cy="206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9225" name="组 13"/>
            <p:cNvGrpSpPr>
              <a:grpSpLocks/>
            </p:cNvGrpSpPr>
            <p:nvPr/>
          </p:nvGrpSpPr>
          <p:grpSpPr bwMode="auto"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12" name="Shape 202"/>
              <p:cNvSpPr/>
              <p:nvPr/>
            </p:nvSpPr>
            <p:spPr>
              <a:xfrm rot="3758493">
                <a:off x="6438126" y="1925534"/>
                <a:ext cx="1819271" cy="509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Shape 203"/>
              <p:cNvSpPr/>
              <p:nvPr/>
            </p:nvSpPr>
            <p:spPr>
              <a:xfrm rot="3758493">
                <a:off x="7743402" y="2713612"/>
                <a:ext cx="41943" cy="490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Shape 204"/>
              <p:cNvSpPr/>
              <p:nvPr/>
            </p:nvSpPr>
            <p:spPr>
              <a:xfrm rot="3758493">
                <a:off x="6690138" y="1820494"/>
                <a:ext cx="120584" cy="342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Shape 205"/>
              <p:cNvSpPr/>
              <p:nvPr/>
            </p:nvSpPr>
            <p:spPr>
              <a:xfrm rot="3758493">
                <a:off x="6846024" y="1898222"/>
                <a:ext cx="870315" cy="1031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Shape 206"/>
              <p:cNvSpPr/>
              <p:nvPr/>
            </p:nvSpPr>
            <p:spPr>
              <a:xfrm rot="3758493">
                <a:off x="6167892" y="2542989"/>
                <a:ext cx="1043327" cy="28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Shape 207"/>
              <p:cNvSpPr/>
              <p:nvPr/>
            </p:nvSpPr>
            <p:spPr>
              <a:xfrm rot="3758493">
                <a:off x="5743025" y="2583116"/>
                <a:ext cx="1200613" cy="798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Shape 208"/>
              <p:cNvSpPr/>
              <p:nvPr/>
            </p:nvSpPr>
            <p:spPr>
              <a:xfrm rot="3758493">
                <a:off x="6602818" y="997921"/>
                <a:ext cx="382730" cy="414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Shape 210"/>
              <p:cNvSpPr/>
              <p:nvPr/>
            </p:nvSpPr>
            <p:spPr>
              <a:xfrm rot="3758493">
                <a:off x="7600386" y="2952162"/>
                <a:ext cx="571473" cy="490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8" y="-38427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31640" y="116632"/>
            <a:ext cx="89104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6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用字典找出</a:t>
            </a:r>
            <a:endParaRPr lang="en-US" altLang="zh-TW" sz="66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D1082-C4F0-4DE3-9442-038F3880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28" y="1659695"/>
            <a:ext cx="9180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66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「</a:t>
            </a:r>
            <a:r>
              <a:rPr lang="zh-TW" altLang="en-US" sz="66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悄</a:t>
            </a:r>
            <a:r>
              <a:rPr lang="zh-TW" altLang="en-US" sz="66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6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伴</a:t>
            </a:r>
            <a:r>
              <a:rPr lang="zh-TW" altLang="en-US" sz="66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6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其</a:t>
            </a:r>
            <a:r>
              <a:rPr lang="zh-TW" altLang="en-US" sz="66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6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遇</a:t>
            </a:r>
            <a:r>
              <a:rPr lang="zh-TW" altLang="en-US" sz="66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、盤、</a:t>
            </a:r>
            <a:r>
              <a:rPr lang="zh-TW" altLang="en-US" sz="66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雪</a:t>
            </a:r>
            <a:r>
              <a:rPr lang="zh-TW" altLang="en-US" sz="66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6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單</a:t>
            </a:r>
            <a:r>
              <a:rPr lang="zh-TW" altLang="en-US" sz="66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6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飛</a:t>
            </a:r>
            <a:r>
              <a:rPr lang="zh-TW" altLang="en-US" sz="66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6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羽</a:t>
            </a:r>
            <a:r>
              <a:rPr lang="zh-TW" altLang="en-US" sz="66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」</a:t>
            </a:r>
            <a:endParaRPr lang="en-US" altLang="zh-TW" sz="66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0B978C9-D41D-4EAE-9EDF-0F0D9C6D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48" y="4967450"/>
            <a:ext cx="8819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54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的意義，再讀一讀</a:t>
            </a:r>
            <a:endParaRPr lang="en-US" altLang="zh-TW" sz="54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3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72" y="1081621"/>
            <a:ext cx="6248400" cy="52578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悄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悄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悄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然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7504" y="4545376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靜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悄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悄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1951" y="2279956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悄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悄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話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4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004426"/>
            <a:ext cx="6296025" cy="52482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同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伴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玩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伴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1792" y="2268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陪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伴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伴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1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577" y="1050443"/>
            <a:ext cx="6229350" cy="523875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其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中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其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實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3748" y="2276126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其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他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其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餘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25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046323"/>
            <a:ext cx="6267450" cy="526732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遇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到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遇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2770" y="2268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相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遇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巧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遇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1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38" y="988395"/>
            <a:ext cx="6257925" cy="52578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碗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盤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盤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子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770" y="2268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茶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盤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果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盤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2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708" y="997821"/>
            <a:ext cx="6257925" cy="523875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雪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花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雪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白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4739" y="2224305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雪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人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雪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73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</TotalTime>
  <Words>215</Words>
  <Application>Microsoft Office PowerPoint</Application>
  <PresentationFormat>如螢幕大小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文鼎標準楷體</vt:lpstr>
      <vt:lpstr>書法中楷（注音一）</vt:lpstr>
      <vt:lpstr>書法中楷（破音二）</vt:lpstr>
      <vt:lpstr>華康標楷W5注音</vt:lpstr>
      <vt:lpstr>微軟正黑體</vt:lpstr>
      <vt:lpstr>新細明體</vt:lpstr>
      <vt:lpstr>Arial</vt:lpstr>
      <vt:lpstr>Calibri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675</cp:revision>
  <dcterms:created xsi:type="dcterms:W3CDTF">2014-04-30T03:23:07Z</dcterms:created>
  <dcterms:modified xsi:type="dcterms:W3CDTF">2021-05-28T14:06:31Z</dcterms:modified>
</cp:coreProperties>
</file>